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7465" r:id="rId3"/>
    <p:sldId id="7443" r:id="rId4"/>
    <p:sldId id="323" r:id="rId5"/>
    <p:sldId id="318" r:id="rId6"/>
    <p:sldId id="7524" r:id="rId7"/>
    <p:sldId id="280" r:id="rId8"/>
    <p:sldId id="7525" r:id="rId9"/>
    <p:sldId id="311" r:id="rId10"/>
    <p:sldId id="7535" r:id="rId11"/>
    <p:sldId id="7534" r:id="rId12"/>
    <p:sldId id="7530" r:id="rId13"/>
    <p:sldId id="7532" r:id="rId14"/>
    <p:sldId id="7538" r:id="rId15"/>
    <p:sldId id="7533" r:id="rId16"/>
    <p:sldId id="7531" r:id="rId17"/>
    <p:sldId id="7536" r:id="rId18"/>
    <p:sldId id="7537" r:id="rId19"/>
    <p:sldId id="7526" r:id="rId20"/>
    <p:sldId id="7529" r:id="rId21"/>
    <p:sldId id="752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A"/>
    <a:srgbClr val="F0F1F3"/>
    <a:srgbClr val="FFFFFF"/>
    <a:srgbClr val="E5E9EC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1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85BF-B191-48CA-9728-20FF71D3A776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1D6AA-A951-4B2E-B868-A2A70BA6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16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0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38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64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2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1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77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0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5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62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85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4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5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0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1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5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7C5-6DBF-488C-AE10-CBC1E42CD67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27E-6965-4C1F-9B96-9EAA19865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3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3.png"/><Relationship Id="rId5" Type="http://schemas.openxmlformats.org/officeDocument/2006/relationships/image" Target="../media/image12.svg"/><Relationship Id="rId4" Type="http://schemas.openxmlformats.org/officeDocument/2006/relationships/image" Target="../media/image22.png"/><Relationship Id="rId9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494448" y="1197161"/>
            <a:ext cx="7109640" cy="4065244"/>
            <a:chOff x="2716465" y="2198646"/>
            <a:chExt cx="7109640" cy="4065244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716465" y="2798810"/>
              <a:ext cx="710964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6000" b="1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字节跳动寒假训练营</a:t>
              </a:r>
              <a:endParaRPr lang="en-US" altLang="zh-CN" sz="6000" b="1" dirty="0" smtClean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  <a:p>
              <a:pPr algn="r"/>
              <a:r>
                <a:rPr lang="zh-CN" altLang="en-US" sz="6000" b="1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大作业总结</a:t>
              </a:r>
              <a:endParaRPr lang="zh-CN" altLang="en-US" sz="6000" b="1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894258" y="5340560"/>
              <a:ext cx="2931847" cy="92333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汇报人</a:t>
              </a:r>
              <a:r>
                <a:rPr lang="zh-CN" altLang="en-US" dirty="0" smtClean="0">
                  <a:solidFill>
                    <a:srgbClr val="132E4A"/>
                  </a:solidFill>
                  <a:latin typeface="+mn-ea"/>
                  <a:sym typeface="iekie-Weilaiti" panose="02010601030101010101" pitchFamily="2" charset="-128"/>
                </a:rPr>
                <a:t>：解经纬</a:t>
              </a:r>
              <a:endParaRPr lang="en-US" altLang="zh-CN" dirty="0">
                <a:solidFill>
                  <a:srgbClr val="132E4A"/>
                </a:solidFill>
                <a:latin typeface="+mn-ea"/>
                <a:sym typeface="iekie-Weilaiti" panose="02010601030101010101" pitchFamily="2" charset="-128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汇报时间</a:t>
              </a: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：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2019.1.30</a:t>
              </a: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9641374" y="2198646"/>
              <a:ext cx="18473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7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视频播放界面：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45" y="1186077"/>
            <a:ext cx="6642485" cy="55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3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视频拍摄界面：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57" y="1001411"/>
            <a:ext cx="6611151" cy="54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视频上传界面：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73" y="1186077"/>
            <a:ext cx="6295378" cy="51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69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视频信息流界面：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08" y="1319403"/>
            <a:ext cx="6054802" cy="49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85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私信界面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45" y="915908"/>
            <a:ext cx="6683868" cy="55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46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视频信息流界面及主要代码：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35" y="665824"/>
            <a:ext cx="6928475" cy="58791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37" y="1531226"/>
            <a:ext cx="2471999" cy="44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52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</a:t>
            </a:r>
            <a:r>
              <a:rPr lang="zh-CN" altLang="en-US" dirty="0" smtClean="0"/>
              <a:t>播放及滑动小屏播放：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17" y="1249986"/>
            <a:ext cx="2934850" cy="52430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02" y="1186077"/>
            <a:ext cx="2970624" cy="53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7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视频拍摄实现及主要代码：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79" y="532662"/>
            <a:ext cx="6845597" cy="58770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417" y="1526959"/>
            <a:ext cx="2347941" cy="47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57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603681" y="887766"/>
            <a:ext cx="20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视频上传界面：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2" y="1628881"/>
            <a:ext cx="2301315" cy="46895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323" y="1628881"/>
            <a:ext cx="2233068" cy="46852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79519" y="88776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视频封面选择界面：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407" y="1628881"/>
            <a:ext cx="2296028" cy="46852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47407" y="88776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视频选择界面：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07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four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总结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17AFB1C-6FD3-4CE2-A2DD-6AD452BA011E}"/>
              </a:ext>
            </a:extLst>
          </p:cNvPr>
          <p:cNvGrpSpPr/>
          <p:nvPr/>
        </p:nvGrpSpPr>
        <p:grpSpPr>
          <a:xfrm>
            <a:off x="1048078" y="844614"/>
            <a:ext cx="10196640" cy="3209633"/>
            <a:chOff x="1048078" y="844614"/>
            <a:chExt cx="10196640" cy="3209633"/>
          </a:xfrm>
        </p:grpSpPr>
        <p:grpSp>
          <p:nvGrpSpPr>
            <p:cNvPr id="9" name="组合 8"/>
            <p:cNvGrpSpPr/>
            <p:nvPr/>
          </p:nvGrpSpPr>
          <p:grpSpPr>
            <a:xfrm>
              <a:off x="1048078" y="2730808"/>
              <a:ext cx="2609524" cy="1323439"/>
              <a:chOff x="1249819" y="2496522"/>
              <a:chExt cx="2954205" cy="149824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1</a:t>
                </a:r>
                <a:endParaRPr lang="zh-CN" altLang="en-US" sz="80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2" name="平行四边形 1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19920000">
                <a:off x="1659410" y="3278571"/>
                <a:ext cx="2200746" cy="452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000" b="1" dirty="0" smtClean="0">
                    <a:latin typeface="+mn-ea"/>
                  </a:rPr>
                  <a:t>项目介绍</a:t>
                </a:r>
                <a:endParaRPr lang="zh-CN" altLang="en-US" sz="2000" b="1" dirty="0">
                  <a:latin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77117" y="2730808"/>
              <a:ext cx="2609524" cy="1323439"/>
              <a:chOff x="1249819" y="2496522"/>
              <a:chExt cx="2954205" cy="1498247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2</a:t>
                </a:r>
                <a:endParaRPr lang="zh-CN" altLang="en-US" sz="80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 rot="19920000">
                <a:off x="1659410" y="3278568"/>
                <a:ext cx="2200746" cy="452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000" b="1" dirty="0">
                    <a:latin typeface="+mn-ea"/>
                  </a:rPr>
                  <a:t>前期工作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106156" y="2730808"/>
              <a:ext cx="2609524" cy="1323439"/>
              <a:chOff x="1249819" y="2496522"/>
              <a:chExt cx="2954205" cy="1498247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291465" y="2496522"/>
                <a:ext cx="1196719" cy="149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3</a:t>
                </a:r>
                <a:endParaRPr lang="zh-CN" altLang="en-US" sz="80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0" name="平行四边形 39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 rot="19920000">
                <a:off x="1659410" y="3104356"/>
                <a:ext cx="2200746" cy="80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000" b="1" dirty="0">
                    <a:latin typeface="+mn-ea"/>
                  </a:rPr>
                  <a:t>实现过程及</a:t>
                </a:r>
                <a:endParaRPr lang="en-US" altLang="zh-CN" sz="2000" b="1" dirty="0">
                  <a:latin typeface="+mn-ea"/>
                </a:endParaRPr>
              </a:p>
              <a:p>
                <a:pPr algn="ctr"/>
                <a:r>
                  <a:rPr lang="zh-CN" altLang="en-US" sz="2000" b="1" dirty="0">
                    <a:latin typeface="+mn-ea"/>
                  </a:rPr>
                  <a:t>结果</a:t>
                </a: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35194" y="2730808"/>
              <a:ext cx="2609524" cy="1323439"/>
              <a:chOff x="1249819" y="2496522"/>
              <a:chExt cx="2954205" cy="1498247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291464" y="2496522"/>
                <a:ext cx="1196719" cy="149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8000" dirty="0">
                    <a:solidFill>
                      <a:srgbClr val="132E4A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rPr>
                  <a:t>4</a:t>
                </a:r>
                <a:endParaRPr lang="zh-CN" altLang="en-US" sz="8000" dirty="0">
                  <a:solidFill>
                    <a:srgbClr val="132E4A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 rot="19932207">
                <a:off x="1249819" y="3137211"/>
                <a:ext cx="2954205" cy="834263"/>
              </a:xfrm>
              <a:prstGeom prst="parallelogram">
                <a:avLst>
                  <a:gd name="adj" fmla="val 52774"/>
                </a:avLst>
              </a:prstGeom>
              <a:solidFill>
                <a:schemeClr val="bg1"/>
              </a:solidFill>
              <a:ln w="28575">
                <a:solidFill>
                  <a:srgbClr val="132E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 rot="19920000">
                <a:off x="1659410" y="3278570"/>
                <a:ext cx="2200746" cy="452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2000" b="1" dirty="0" smtClean="0">
                    <a:latin typeface="+mn-ea"/>
                  </a:rPr>
                  <a:t>总结</a:t>
                </a:r>
                <a:endParaRPr lang="zh-CN" altLang="en-US" sz="2000" b="1" dirty="0">
                  <a:latin typeface="+mn-ea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00070" y="844614"/>
              <a:ext cx="52857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6000" dirty="0">
                  <a:solidFill>
                    <a:srgbClr val="132E4A"/>
                  </a:solidFill>
                  <a:latin typeface="+mn-ea"/>
                </a:rPr>
                <a:t>CONTENTS</a:t>
              </a:r>
              <a:endParaRPr lang="zh-CN" altLang="en-US" sz="6000" dirty="0">
                <a:solidFill>
                  <a:srgbClr val="132E4A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7105882" y="2048487"/>
            <a:ext cx="3494056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队长：李晓蕾  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</a:rPr>
              <a:t>2220170659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105881" y="4308097"/>
            <a:ext cx="3344406" cy="1133503"/>
            <a:chOff x="7678647" y="3299981"/>
            <a:chExt cx="3344406" cy="1133503"/>
          </a:xfrm>
        </p:grpSpPr>
        <p:sp>
          <p:nvSpPr>
            <p:cNvPr id="48" name="矩形 47"/>
            <p:cNvSpPr/>
            <p:nvPr/>
          </p:nvSpPr>
          <p:spPr>
            <a:xfrm>
              <a:off x="7678647" y="3299981"/>
              <a:ext cx="2241974" cy="4033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大致分工：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78647" y="3639420"/>
              <a:ext cx="3344406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    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本次大作业中李晓蕾负责了大部分工程的完成，主要包括视频播放、录制和上传代码的实现。（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65%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）</a:t>
              </a: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      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解经纬负责了视频信息流列表显示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、私信功能添加、各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功能整合以及</a:t>
              </a:r>
              <a:r>
                <a:rPr lang="en-US" altLang="zh-CN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ppt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的制作。（</a:t>
              </a:r>
              <a:r>
                <a:rPr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35%</a:t>
              </a:r>
              <a:r>
                <a:rPr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）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4A16DB-8D08-46F1-AEBB-99AB3F9E7B22}"/>
              </a:ext>
            </a:extLst>
          </p:cNvPr>
          <p:cNvCxnSpPr>
            <a:cxnSpLocks/>
          </p:cNvCxnSpPr>
          <p:nvPr/>
        </p:nvCxnSpPr>
        <p:spPr>
          <a:xfrm flipV="1">
            <a:off x="4358842" y="2819678"/>
            <a:ext cx="736153" cy="29028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F30949-FEDE-4C1F-B3C6-9ADDABF30549}"/>
              </a:ext>
            </a:extLst>
          </p:cNvPr>
          <p:cNvCxnSpPr>
            <a:cxnSpLocks/>
          </p:cNvCxnSpPr>
          <p:nvPr/>
        </p:nvCxnSpPr>
        <p:spPr>
          <a:xfrm>
            <a:off x="4329807" y="4647450"/>
            <a:ext cx="808730" cy="22739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D3244F-73AE-49F2-80E3-A41FA9A99025}"/>
              </a:ext>
            </a:extLst>
          </p:cNvPr>
          <p:cNvGrpSpPr/>
          <p:nvPr/>
        </p:nvGrpSpPr>
        <p:grpSpPr>
          <a:xfrm>
            <a:off x="1059945" y="2271575"/>
            <a:ext cx="2975508" cy="2989943"/>
            <a:chOff x="1059945" y="2271575"/>
            <a:chExt cx="2975508" cy="298994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2CAA0D7-222E-4533-AA1E-6D8F111EC520}"/>
                </a:ext>
              </a:extLst>
            </p:cNvPr>
            <p:cNvSpPr/>
            <p:nvPr/>
          </p:nvSpPr>
          <p:spPr>
            <a:xfrm>
              <a:off x="1059945" y="2271575"/>
              <a:ext cx="2975508" cy="2989943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形 11" descr="用户">
              <a:extLst>
                <a:ext uri="{FF2B5EF4-FFF2-40B4-BE49-F238E27FC236}">
                  <a16:creationId xmlns:a16="http://schemas.microsoft.com/office/drawing/2014/main" id="{021F4369-BF7E-4F05-B663-12CBE94F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79421" y="2466500"/>
              <a:ext cx="2600092" cy="2600092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2D3085-2264-4A8F-AB21-A5F8A46C900B}"/>
              </a:ext>
            </a:extLst>
          </p:cNvPr>
          <p:cNvGrpSpPr/>
          <p:nvPr/>
        </p:nvGrpSpPr>
        <p:grpSpPr>
          <a:xfrm>
            <a:off x="5345881" y="1861734"/>
            <a:ext cx="1489323" cy="1496548"/>
            <a:chOff x="5345881" y="1861734"/>
            <a:chExt cx="1489323" cy="149654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636A358-38A7-4B08-A840-F2D7AF18F949}"/>
                </a:ext>
              </a:extLst>
            </p:cNvPr>
            <p:cNvSpPr/>
            <p:nvPr/>
          </p:nvSpPr>
          <p:spPr>
            <a:xfrm>
              <a:off x="5345881" y="1861734"/>
              <a:ext cx="1489323" cy="1496548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 descr="日历">
              <a:extLst>
                <a:ext uri="{FF2B5EF4-FFF2-40B4-BE49-F238E27FC236}">
                  <a16:creationId xmlns:a16="http://schemas.microsoft.com/office/drawing/2014/main" id="{CD60A53A-2265-47BD-B1CC-C58AA523C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674761" y="2152808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CA2E254-D34F-4516-8A1F-60DF77ACACA7}"/>
              </a:ext>
            </a:extLst>
          </p:cNvPr>
          <p:cNvGrpSpPr/>
          <p:nvPr/>
        </p:nvGrpSpPr>
        <p:grpSpPr>
          <a:xfrm>
            <a:off x="5387300" y="4126575"/>
            <a:ext cx="1489323" cy="1496548"/>
            <a:chOff x="5387300" y="4126575"/>
            <a:chExt cx="1489323" cy="149654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777EE18-0E71-4F27-B014-5AB34CCF5939}"/>
                </a:ext>
              </a:extLst>
            </p:cNvPr>
            <p:cNvSpPr/>
            <p:nvPr/>
          </p:nvSpPr>
          <p:spPr>
            <a:xfrm>
              <a:off x="5387300" y="4126575"/>
              <a:ext cx="1489323" cy="1496548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 descr="条形图">
              <a:extLst>
                <a:ext uri="{FF2B5EF4-FFF2-40B4-BE49-F238E27FC236}">
                  <a16:creationId xmlns:a16="http://schemas.microsoft.com/office/drawing/2014/main" id="{C7E7229A-2820-4328-A47E-35EDE071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674761" y="4417649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D5E6F85-E568-4073-B813-3C64057C3821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7" name="MH_Entry_1">
              <a:extLst>
                <a:ext uri="{FF2B5EF4-FFF2-40B4-BE49-F238E27FC236}">
                  <a16:creationId xmlns:a16="http://schemas.microsoft.com/office/drawing/2014/main" id="{E2770940-E656-4BEB-88DE-A7233241283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输入你的标题</a:t>
              </a:r>
            </a:p>
          </p:txBody>
        </p:sp>
        <p:cxnSp>
          <p:nvCxnSpPr>
            <p:cNvPr id="28" name="直接连接符 3">
              <a:extLst>
                <a:ext uri="{FF2B5EF4-FFF2-40B4-BE49-F238E27FC236}">
                  <a16:creationId xmlns:a16="http://schemas.microsoft.com/office/drawing/2014/main" id="{58CE0A16-9824-47B3-A19F-808B50DD1740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">
              <a:extLst>
                <a:ext uri="{FF2B5EF4-FFF2-40B4-BE49-F238E27FC236}">
                  <a16:creationId xmlns:a16="http://schemas.microsoft.com/office/drawing/2014/main" id="{7E756040-060C-4490-A335-5318B52C9CB7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7105881" y="2532949"/>
            <a:ext cx="304442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</a:rPr>
              <a:t>队员：解经纬  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</a:rPr>
              <a:t>1120162014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9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5384800" y="1197161"/>
            <a:ext cx="6366281" cy="3836399"/>
            <a:chOff x="3606817" y="2198646"/>
            <a:chExt cx="6366281" cy="383639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606817" y="3518108"/>
              <a:ext cx="63662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0" b="1" dirty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感谢您的观看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894258" y="5569405"/>
              <a:ext cx="2931847" cy="46564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汇报</a:t>
              </a:r>
              <a:r>
                <a:rPr lang="zh-CN" altLang="en-US" dirty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时间</a:t>
              </a:r>
              <a:r>
                <a:rPr lang="zh-CN" altLang="en-US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：</a:t>
              </a:r>
              <a:r>
                <a:rPr lang="en-US" altLang="zh-CN" dirty="0" smtClean="0">
                  <a:solidFill>
                    <a:srgbClr val="132E4A"/>
                  </a:solidFill>
                  <a:effectLst/>
                  <a:latin typeface="+mn-ea"/>
                  <a:sym typeface="iekie-Weilaiti" panose="02010601030101010101" pitchFamily="2" charset="-128"/>
                </a:rPr>
                <a:t>2019.1.30</a:t>
              </a:r>
              <a:endParaRPr lang="en-US" altLang="zh-CN" dirty="0">
                <a:solidFill>
                  <a:srgbClr val="132E4A"/>
                </a:solidFill>
                <a:effectLst/>
                <a:latin typeface="+mn-ea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7102282" y="2198646"/>
              <a:ext cx="27238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9600" dirty="0" smtClean="0">
                  <a:solidFill>
                    <a:srgbClr val="132E4A"/>
                  </a:solidFill>
                  <a:latin typeface="等线 Light" panose="02010600030101010101" pitchFamily="2" charset="-122"/>
                  <a:ea typeface="等线 Light" panose="02010600030101010101" pitchFamily="2" charset="-122"/>
                  <a:sym typeface="iekie-Weilaiti" panose="02010601030101010101" pitchFamily="2" charset="-128"/>
                </a:rPr>
                <a:t>2019</a:t>
              </a:r>
              <a:endParaRPr lang="zh-CN" altLang="en-US" sz="9600" dirty="0">
                <a:solidFill>
                  <a:srgbClr val="132E4A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9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one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项目介绍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8211447" y="2272171"/>
            <a:ext cx="2241974" cy="368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视频播放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11447" y="4503985"/>
            <a:ext cx="2241974" cy="368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视频上传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6018" y="2272171"/>
            <a:ext cx="2885371" cy="530171"/>
            <a:chOff x="7523107" y="3331677"/>
            <a:chExt cx="2885371" cy="530171"/>
          </a:xfrm>
        </p:grpSpPr>
        <p:sp>
          <p:nvSpPr>
            <p:cNvPr id="59" name="矩形 58"/>
            <p:cNvSpPr/>
            <p:nvPr/>
          </p:nvSpPr>
          <p:spPr>
            <a:xfrm>
              <a:off x="8166504" y="3331677"/>
              <a:ext cx="2241974" cy="3687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视频信息流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523107" y="3641467"/>
              <a:ext cx="2885371" cy="2203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.</a:t>
              </a:r>
              <a:endPara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759415" y="4503985"/>
            <a:ext cx="2241974" cy="368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视频拍摄录制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72927" y="1808027"/>
            <a:ext cx="4028615" cy="4028613"/>
            <a:chOff x="4072927" y="1808027"/>
            <a:chExt cx="4028615" cy="4028613"/>
          </a:xfrm>
        </p:grpSpPr>
        <p:grpSp>
          <p:nvGrpSpPr>
            <p:cNvPr id="3" name="组合 2"/>
            <p:cNvGrpSpPr/>
            <p:nvPr/>
          </p:nvGrpSpPr>
          <p:grpSpPr>
            <a:xfrm>
              <a:off x="4072927" y="1808027"/>
              <a:ext cx="4028615" cy="4028613"/>
              <a:chOff x="4072927" y="1808027"/>
              <a:chExt cx="4028615" cy="4028613"/>
            </a:xfrm>
          </p:grpSpPr>
          <p:sp>
            <p:nvSpPr>
              <p:cNvPr id="22" name="Shape 10"/>
              <p:cNvSpPr/>
              <p:nvPr/>
            </p:nvSpPr>
            <p:spPr>
              <a:xfrm>
                <a:off x="4298572" y="2225172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18755" y="8290"/>
                    </a:moveTo>
                    <a:lnTo>
                      <a:pt x="13932" y="0"/>
                    </a:lnTo>
                    <a:cubicBezTo>
                      <a:pt x="4453" y="4270"/>
                      <a:pt x="-758" y="12901"/>
                      <a:pt x="90" y="21600"/>
                    </a:cubicBezTo>
                    <a:cubicBezTo>
                      <a:pt x="3767" y="12143"/>
                      <a:pt x="15444" y="13183"/>
                      <a:pt x="17285" y="13675"/>
                    </a:cubicBezTo>
                    <a:cubicBezTo>
                      <a:pt x="18392" y="13854"/>
                      <a:pt x="19594" y="14276"/>
                      <a:pt x="20842" y="15000"/>
                    </a:cubicBezTo>
                    <a:cubicBezTo>
                      <a:pt x="20781" y="13165"/>
                      <a:pt x="19921" y="10282"/>
                      <a:pt x="18755" y="829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3" name="Shape 11"/>
              <p:cNvSpPr/>
              <p:nvPr/>
            </p:nvSpPr>
            <p:spPr>
              <a:xfrm>
                <a:off x="4499789" y="4182255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8290" y="2087"/>
                    </a:moveTo>
                    <a:lnTo>
                      <a:pt x="0" y="6910"/>
                    </a:lnTo>
                    <a:cubicBezTo>
                      <a:pt x="4270" y="16389"/>
                      <a:pt x="12901" y="21600"/>
                      <a:pt x="21600" y="20752"/>
                    </a:cubicBezTo>
                    <a:cubicBezTo>
                      <a:pt x="12143" y="17075"/>
                      <a:pt x="13183" y="5398"/>
                      <a:pt x="13675" y="3557"/>
                    </a:cubicBezTo>
                    <a:cubicBezTo>
                      <a:pt x="13854" y="2450"/>
                      <a:pt x="14276" y="1248"/>
                      <a:pt x="15000" y="0"/>
                    </a:cubicBezTo>
                    <a:cubicBezTo>
                      <a:pt x="13165" y="61"/>
                      <a:pt x="10282" y="921"/>
                      <a:pt x="8290" y="2087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Shape 12"/>
              <p:cNvSpPr/>
              <p:nvPr/>
            </p:nvSpPr>
            <p:spPr>
              <a:xfrm>
                <a:off x="6459829" y="3681931"/>
                <a:ext cx="1433601" cy="1739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42" h="21600" extrusionOk="0">
                    <a:moveTo>
                      <a:pt x="2087" y="13310"/>
                    </a:moveTo>
                    <a:lnTo>
                      <a:pt x="6910" y="21600"/>
                    </a:lnTo>
                    <a:cubicBezTo>
                      <a:pt x="16389" y="17330"/>
                      <a:pt x="21600" y="8699"/>
                      <a:pt x="20752" y="0"/>
                    </a:cubicBezTo>
                    <a:cubicBezTo>
                      <a:pt x="17075" y="9457"/>
                      <a:pt x="5398" y="8417"/>
                      <a:pt x="3557" y="7925"/>
                    </a:cubicBezTo>
                    <a:cubicBezTo>
                      <a:pt x="2450" y="7746"/>
                      <a:pt x="1248" y="7324"/>
                      <a:pt x="0" y="6600"/>
                    </a:cubicBezTo>
                    <a:cubicBezTo>
                      <a:pt x="61" y="8435"/>
                      <a:pt x="921" y="11318"/>
                      <a:pt x="2087" y="13310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Shape 13"/>
              <p:cNvSpPr/>
              <p:nvPr/>
            </p:nvSpPr>
            <p:spPr>
              <a:xfrm>
                <a:off x="5954560" y="2028813"/>
                <a:ext cx="1739936" cy="1433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42" extrusionOk="0">
                    <a:moveTo>
                      <a:pt x="13310" y="18755"/>
                    </a:moveTo>
                    <a:lnTo>
                      <a:pt x="21600" y="13932"/>
                    </a:lnTo>
                    <a:cubicBezTo>
                      <a:pt x="17330" y="4453"/>
                      <a:pt x="8699" y="-758"/>
                      <a:pt x="0" y="90"/>
                    </a:cubicBezTo>
                    <a:cubicBezTo>
                      <a:pt x="9457" y="3767"/>
                      <a:pt x="8417" y="15444"/>
                      <a:pt x="7925" y="17285"/>
                    </a:cubicBezTo>
                    <a:cubicBezTo>
                      <a:pt x="7746" y="18392"/>
                      <a:pt x="7324" y="19594"/>
                      <a:pt x="6600" y="20842"/>
                    </a:cubicBezTo>
                    <a:cubicBezTo>
                      <a:pt x="8435" y="20781"/>
                      <a:pt x="11318" y="19921"/>
                      <a:pt x="13310" y="18755"/>
                    </a:cubicBezTo>
                    <a:close/>
                  </a:path>
                </a:pathLst>
              </a:custGeom>
              <a:noFill/>
              <a:ln w="12700">
                <a:solidFill>
                  <a:srgbClr val="17324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072927" y="1808027"/>
                <a:ext cx="4028615" cy="4028613"/>
              </a:xfrm>
              <a:prstGeom prst="ellipse">
                <a:avLst/>
              </a:prstGeom>
              <a:noFill/>
              <a:ln w="12700">
                <a:solidFill>
                  <a:srgbClr val="17324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4960292" y="280828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654471" y="2808284"/>
              <a:ext cx="558999" cy="42473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960292" y="442140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6654471" y="4421404"/>
              <a:ext cx="558999" cy="3928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2">
                      <a:lumMod val="50000"/>
                    </a:schemeClr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Oval 44">
            <a:extLst>
              <a:ext uri="{FF2B5EF4-FFF2-40B4-BE49-F238E27FC236}">
                <a16:creationId xmlns:a16="http://schemas.microsoft.com/office/drawing/2014/main" id="{EB2ECE95-4529-4BCC-B4D0-B64399B5B2A5}"/>
              </a:ext>
            </a:extLst>
          </p:cNvPr>
          <p:cNvSpPr/>
          <p:nvPr/>
        </p:nvSpPr>
        <p:spPr>
          <a:xfrm>
            <a:off x="5772144" y="3504112"/>
            <a:ext cx="603504" cy="556416"/>
          </a:xfrm>
          <a:custGeom>
            <a:avLst/>
            <a:gdLst>
              <a:gd name="connsiteX0" fmla="*/ 469488 w 578320"/>
              <a:gd name="connsiteY0" fmla="*/ 312166 h 533197"/>
              <a:gd name="connsiteX1" fmla="*/ 523904 w 578320"/>
              <a:gd name="connsiteY1" fmla="*/ 363740 h 533197"/>
              <a:gd name="connsiteX2" fmla="*/ 523904 w 578320"/>
              <a:gd name="connsiteY2" fmla="*/ 376634 h 533197"/>
              <a:gd name="connsiteX3" fmla="*/ 527594 w 578320"/>
              <a:gd name="connsiteY3" fmla="*/ 391369 h 533197"/>
              <a:gd name="connsiteX4" fmla="*/ 512837 w 578320"/>
              <a:gd name="connsiteY4" fmla="*/ 411630 h 533197"/>
              <a:gd name="connsiteX5" fmla="*/ 498080 w 578320"/>
              <a:gd name="connsiteY5" fmla="*/ 440180 h 533197"/>
              <a:gd name="connsiteX6" fmla="*/ 529438 w 578320"/>
              <a:gd name="connsiteY6" fmla="*/ 475176 h 533197"/>
              <a:gd name="connsiteX7" fmla="*/ 578320 w 578320"/>
              <a:gd name="connsiteY7" fmla="*/ 518462 h 533197"/>
              <a:gd name="connsiteX8" fmla="*/ 485168 w 578320"/>
              <a:gd name="connsiteY8" fmla="*/ 533197 h 533197"/>
              <a:gd name="connsiteX9" fmla="*/ 477789 w 578320"/>
              <a:gd name="connsiteY9" fmla="*/ 486228 h 533197"/>
              <a:gd name="connsiteX10" fmla="*/ 481478 w 578320"/>
              <a:gd name="connsiteY10" fmla="*/ 479781 h 533197"/>
              <a:gd name="connsiteX11" fmla="*/ 480556 w 578320"/>
              <a:gd name="connsiteY11" fmla="*/ 477939 h 533197"/>
              <a:gd name="connsiteX12" fmla="*/ 471333 w 578320"/>
              <a:gd name="connsiteY12" fmla="*/ 466888 h 533197"/>
              <a:gd name="connsiteX13" fmla="*/ 467644 w 578320"/>
              <a:gd name="connsiteY13" fmla="*/ 466888 h 533197"/>
              <a:gd name="connsiteX14" fmla="*/ 458421 w 578320"/>
              <a:gd name="connsiteY14" fmla="*/ 477939 h 533197"/>
              <a:gd name="connsiteX15" fmla="*/ 458421 w 578320"/>
              <a:gd name="connsiteY15" fmla="*/ 479781 h 533197"/>
              <a:gd name="connsiteX16" fmla="*/ 462110 w 578320"/>
              <a:gd name="connsiteY16" fmla="*/ 486228 h 533197"/>
              <a:gd name="connsiteX17" fmla="*/ 454732 w 578320"/>
              <a:gd name="connsiteY17" fmla="*/ 533197 h 533197"/>
              <a:gd name="connsiteX18" fmla="*/ 361579 w 578320"/>
              <a:gd name="connsiteY18" fmla="*/ 518462 h 533197"/>
              <a:gd name="connsiteX19" fmla="*/ 409539 w 578320"/>
              <a:gd name="connsiteY19" fmla="*/ 475176 h 533197"/>
              <a:gd name="connsiteX20" fmla="*/ 440897 w 578320"/>
              <a:gd name="connsiteY20" fmla="*/ 440180 h 533197"/>
              <a:gd name="connsiteX21" fmla="*/ 427063 w 578320"/>
              <a:gd name="connsiteY21" fmla="*/ 411630 h 533197"/>
              <a:gd name="connsiteX22" fmla="*/ 411383 w 578320"/>
              <a:gd name="connsiteY22" fmla="*/ 391369 h 533197"/>
              <a:gd name="connsiteX23" fmla="*/ 415995 w 578320"/>
              <a:gd name="connsiteY23" fmla="*/ 376634 h 533197"/>
              <a:gd name="connsiteX24" fmla="*/ 415995 w 578320"/>
              <a:gd name="connsiteY24" fmla="*/ 363740 h 533197"/>
              <a:gd name="connsiteX25" fmla="*/ 469488 w 578320"/>
              <a:gd name="connsiteY25" fmla="*/ 312166 h 533197"/>
              <a:gd name="connsiteX26" fmla="*/ 107909 w 578320"/>
              <a:gd name="connsiteY26" fmla="*/ 312166 h 533197"/>
              <a:gd name="connsiteX27" fmla="*/ 162325 w 578320"/>
              <a:gd name="connsiteY27" fmla="*/ 363740 h 533197"/>
              <a:gd name="connsiteX28" fmla="*/ 162325 w 578320"/>
              <a:gd name="connsiteY28" fmla="*/ 376634 h 533197"/>
              <a:gd name="connsiteX29" fmla="*/ 166937 w 578320"/>
              <a:gd name="connsiteY29" fmla="*/ 391369 h 533197"/>
              <a:gd name="connsiteX30" fmla="*/ 151257 w 578320"/>
              <a:gd name="connsiteY30" fmla="*/ 411630 h 533197"/>
              <a:gd name="connsiteX31" fmla="*/ 137423 w 578320"/>
              <a:gd name="connsiteY31" fmla="*/ 440180 h 533197"/>
              <a:gd name="connsiteX32" fmla="*/ 167859 w 578320"/>
              <a:gd name="connsiteY32" fmla="*/ 475176 h 533197"/>
              <a:gd name="connsiteX33" fmla="*/ 216741 w 578320"/>
              <a:gd name="connsiteY33" fmla="*/ 518462 h 533197"/>
              <a:gd name="connsiteX34" fmla="*/ 123588 w 578320"/>
              <a:gd name="connsiteY34" fmla="*/ 533197 h 533197"/>
              <a:gd name="connsiteX35" fmla="*/ 116210 w 578320"/>
              <a:gd name="connsiteY35" fmla="*/ 486228 h 533197"/>
              <a:gd name="connsiteX36" fmla="*/ 119899 w 578320"/>
              <a:gd name="connsiteY36" fmla="*/ 479781 h 533197"/>
              <a:gd name="connsiteX37" fmla="*/ 119899 w 578320"/>
              <a:gd name="connsiteY37" fmla="*/ 477939 h 533197"/>
              <a:gd name="connsiteX38" fmla="*/ 109754 w 578320"/>
              <a:gd name="connsiteY38" fmla="*/ 466888 h 533197"/>
              <a:gd name="connsiteX39" fmla="*/ 106987 w 578320"/>
              <a:gd name="connsiteY39" fmla="*/ 466888 h 533197"/>
              <a:gd name="connsiteX40" fmla="*/ 96842 w 578320"/>
              <a:gd name="connsiteY40" fmla="*/ 477939 h 533197"/>
              <a:gd name="connsiteX41" fmla="*/ 96842 w 578320"/>
              <a:gd name="connsiteY41" fmla="*/ 479781 h 533197"/>
              <a:gd name="connsiteX42" fmla="*/ 100531 w 578320"/>
              <a:gd name="connsiteY42" fmla="*/ 486228 h 533197"/>
              <a:gd name="connsiteX43" fmla="*/ 93152 w 578320"/>
              <a:gd name="connsiteY43" fmla="*/ 533197 h 533197"/>
              <a:gd name="connsiteX44" fmla="*/ 0 w 578320"/>
              <a:gd name="connsiteY44" fmla="*/ 518462 h 533197"/>
              <a:gd name="connsiteX45" fmla="*/ 48882 w 578320"/>
              <a:gd name="connsiteY45" fmla="*/ 475176 h 533197"/>
              <a:gd name="connsiteX46" fmla="*/ 79318 w 578320"/>
              <a:gd name="connsiteY46" fmla="*/ 440180 h 533197"/>
              <a:gd name="connsiteX47" fmla="*/ 65483 w 578320"/>
              <a:gd name="connsiteY47" fmla="*/ 411630 h 533197"/>
              <a:gd name="connsiteX48" fmla="*/ 49804 w 578320"/>
              <a:gd name="connsiteY48" fmla="*/ 391369 h 533197"/>
              <a:gd name="connsiteX49" fmla="*/ 54416 w 578320"/>
              <a:gd name="connsiteY49" fmla="*/ 376634 h 533197"/>
              <a:gd name="connsiteX50" fmla="*/ 54416 w 578320"/>
              <a:gd name="connsiteY50" fmla="*/ 363740 h 533197"/>
              <a:gd name="connsiteX51" fmla="*/ 107909 w 578320"/>
              <a:gd name="connsiteY51" fmla="*/ 312166 h 533197"/>
              <a:gd name="connsiteX52" fmla="*/ 288717 w 578320"/>
              <a:gd name="connsiteY52" fmla="*/ 237601 h 533197"/>
              <a:gd name="connsiteX53" fmla="*/ 303485 w 578320"/>
              <a:gd name="connsiteY53" fmla="*/ 252338 h 533197"/>
              <a:gd name="connsiteX54" fmla="*/ 303485 w 578320"/>
              <a:gd name="connsiteY54" fmla="*/ 331547 h 533197"/>
              <a:gd name="connsiteX55" fmla="*/ 384708 w 578320"/>
              <a:gd name="connsiteY55" fmla="*/ 398782 h 533197"/>
              <a:gd name="connsiteX56" fmla="*/ 386554 w 578320"/>
              <a:gd name="connsiteY56" fmla="*/ 419045 h 533197"/>
              <a:gd name="connsiteX57" fmla="*/ 375478 w 578320"/>
              <a:gd name="connsiteY57" fmla="*/ 423650 h 533197"/>
              <a:gd name="connsiteX58" fmla="*/ 366248 w 578320"/>
              <a:gd name="connsiteY58" fmla="*/ 420887 h 533197"/>
              <a:gd name="connsiteX59" fmla="*/ 288717 w 578320"/>
              <a:gd name="connsiteY59" fmla="*/ 356415 h 533197"/>
              <a:gd name="connsiteX60" fmla="*/ 212108 w 578320"/>
              <a:gd name="connsiteY60" fmla="*/ 420887 h 533197"/>
              <a:gd name="connsiteX61" fmla="*/ 191802 w 578320"/>
              <a:gd name="connsiteY61" fmla="*/ 419045 h 533197"/>
              <a:gd name="connsiteX62" fmla="*/ 193648 w 578320"/>
              <a:gd name="connsiteY62" fmla="*/ 398782 h 533197"/>
              <a:gd name="connsiteX63" fmla="*/ 274872 w 578320"/>
              <a:gd name="connsiteY63" fmla="*/ 331547 h 533197"/>
              <a:gd name="connsiteX64" fmla="*/ 274872 w 578320"/>
              <a:gd name="connsiteY64" fmla="*/ 252338 h 533197"/>
              <a:gd name="connsiteX65" fmla="*/ 288717 w 578320"/>
              <a:gd name="connsiteY65" fmla="*/ 237601 h 533197"/>
              <a:gd name="connsiteX66" fmla="*/ 288699 w 578320"/>
              <a:gd name="connsiteY66" fmla="*/ 0 h 533197"/>
              <a:gd name="connsiteX67" fmla="*/ 343115 w 578320"/>
              <a:gd name="connsiteY67" fmla="*/ 50653 h 533197"/>
              <a:gd name="connsiteX68" fmla="*/ 343115 w 578320"/>
              <a:gd name="connsiteY68" fmla="*/ 63546 h 533197"/>
              <a:gd name="connsiteX69" fmla="*/ 346805 w 578320"/>
              <a:gd name="connsiteY69" fmla="*/ 78282 h 533197"/>
              <a:gd name="connsiteX70" fmla="*/ 332048 w 578320"/>
              <a:gd name="connsiteY70" fmla="*/ 98543 h 533197"/>
              <a:gd name="connsiteX71" fmla="*/ 318213 w 578320"/>
              <a:gd name="connsiteY71" fmla="*/ 127093 h 533197"/>
              <a:gd name="connsiteX72" fmla="*/ 348649 w 578320"/>
              <a:gd name="connsiteY72" fmla="*/ 163010 h 533197"/>
              <a:gd name="connsiteX73" fmla="*/ 397531 w 578320"/>
              <a:gd name="connsiteY73" fmla="*/ 206295 h 533197"/>
              <a:gd name="connsiteX74" fmla="*/ 304379 w 578320"/>
              <a:gd name="connsiteY74" fmla="*/ 220110 h 533197"/>
              <a:gd name="connsiteX75" fmla="*/ 297000 w 578320"/>
              <a:gd name="connsiteY75" fmla="*/ 173141 h 533197"/>
              <a:gd name="connsiteX76" fmla="*/ 300689 w 578320"/>
              <a:gd name="connsiteY76" fmla="*/ 167615 h 533197"/>
              <a:gd name="connsiteX77" fmla="*/ 300689 w 578320"/>
              <a:gd name="connsiteY77" fmla="*/ 164852 h 533197"/>
              <a:gd name="connsiteX78" fmla="*/ 290544 w 578320"/>
              <a:gd name="connsiteY78" fmla="*/ 154722 h 533197"/>
              <a:gd name="connsiteX79" fmla="*/ 287777 w 578320"/>
              <a:gd name="connsiteY79" fmla="*/ 154722 h 533197"/>
              <a:gd name="connsiteX80" fmla="*/ 277632 w 578320"/>
              <a:gd name="connsiteY80" fmla="*/ 164852 h 533197"/>
              <a:gd name="connsiteX81" fmla="*/ 277632 w 578320"/>
              <a:gd name="connsiteY81" fmla="*/ 167615 h 533197"/>
              <a:gd name="connsiteX82" fmla="*/ 281321 w 578320"/>
              <a:gd name="connsiteY82" fmla="*/ 173141 h 533197"/>
              <a:gd name="connsiteX83" fmla="*/ 273943 w 578320"/>
              <a:gd name="connsiteY83" fmla="*/ 221031 h 533197"/>
              <a:gd name="connsiteX84" fmla="*/ 180790 w 578320"/>
              <a:gd name="connsiteY84" fmla="*/ 206295 h 533197"/>
              <a:gd name="connsiteX85" fmla="*/ 228750 w 578320"/>
              <a:gd name="connsiteY85" fmla="*/ 163010 h 533197"/>
              <a:gd name="connsiteX86" fmla="*/ 260108 w 578320"/>
              <a:gd name="connsiteY86" fmla="*/ 127093 h 533197"/>
              <a:gd name="connsiteX87" fmla="*/ 246274 w 578320"/>
              <a:gd name="connsiteY87" fmla="*/ 98543 h 533197"/>
              <a:gd name="connsiteX88" fmla="*/ 230594 w 578320"/>
              <a:gd name="connsiteY88" fmla="*/ 78282 h 533197"/>
              <a:gd name="connsiteX89" fmla="*/ 235206 w 578320"/>
              <a:gd name="connsiteY89" fmla="*/ 63546 h 533197"/>
              <a:gd name="connsiteX90" fmla="*/ 235206 w 578320"/>
              <a:gd name="connsiteY90" fmla="*/ 50653 h 533197"/>
              <a:gd name="connsiteX91" fmla="*/ 288699 w 578320"/>
              <a:gd name="connsiteY9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78320" h="533197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rgbClr val="17324D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8EB1AC-3C3B-48AE-912D-30682FD04CA4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65CB1994-18A4-40CC-84C6-E1A439B6496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输入你的标题</a:t>
              </a:r>
            </a:p>
          </p:txBody>
        </p:sp>
        <p:cxnSp>
          <p:nvCxnSpPr>
            <p:cNvPr id="41" name="直接连接符 3">
              <a:extLst>
                <a:ext uri="{FF2B5EF4-FFF2-40B4-BE49-F238E27FC236}">
                  <a16:creationId xmlns:a16="http://schemas.microsoft.com/office/drawing/2014/main" id="{35C34009-9271-4D5C-9130-BCCBBAA1DDA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">
              <a:extLst>
                <a:ext uri="{FF2B5EF4-FFF2-40B4-BE49-F238E27FC236}">
                  <a16:creationId xmlns:a16="http://schemas.microsoft.com/office/drawing/2014/main" id="{DD4C075A-647E-4198-9EF5-C73B077D4778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1" y="2695075"/>
            <a:ext cx="3784335" cy="16063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349" y="2695075"/>
            <a:ext cx="3937651" cy="1606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922" y="4962059"/>
            <a:ext cx="3829886" cy="18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577" y="5122905"/>
            <a:ext cx="3938424" cy="16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67DDA1-D24C-4345-8A97-9A57E31E5939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19" name="MH_Entry_1">
              <a:extLst>
                <a:ext uri="{FF2B5EF4-FFF2-40B4-BE49-F238E27FC236}">
                  <a16:creationId xmlns:a16="http://schemas.microsoft.com/office/drawing/2014/main" id="{7F4E7BC2-46D2-457A-9A52-16AF21B73F1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20" name="直接连接符 3">
              <a:extLst>
                <a:ext uri="{FF2B5EF4-FFF2-40B4-BE49-F238E27FC236}">
                  <a16:creationId xmlns:a16="http://schemas.microsoft.com/office/drawing/2014/main" id="{C7950F2C-4709-4759-AB65-4EB0CD2DF39E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4">
              <a:extLst>
                <a:ext uri="{FF2B5EF4-FFF2-40B4-BE49-F238E27FC236}">
                  <a16:creationId xmlns:a16="http://schemas.microsoft.com/office/drawing/2014/main" id="{A73E1709-3A93-4AA3-AEE7-DD7A25707DEB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035435" y="2643923"/>
            <a:ext cx="3879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最终我们实现的抖音小程序要至少将这四个基础功能整合到一起，完成一个可以自由拍摄上传和播放视频的抖音小程序。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735" y="2422215"/>
            <a:ext cx="21050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two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前期工作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4"/>
            <a:ext cx="4295963" cy="871814"/>
            <a:chOff x="2906485" y="1833428"/>
            <a:chExt cx="3221971" cy="653863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2458736" y="4604918"/>
            <a:ext cx="7056784" cy="0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"/>
          <p:cNvSpPr txBox="1"/>
          <p:nvPr/>
        </p:nvSpPr>
        <p:spPr>
          <a:xfrm>
            <a:off x="1219602" y="1685049"/>
            <a:ext cx="1480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互相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了解各自都会多少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530744" y="2317815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497709" y="2860890"/>
            <a:ext cx="432048" cy="432048"/>
          </a:xfrm>
          <a:prstGeom prst="ellipse">
            <a:avLst/>
          </a:prstGeom>
          <a:noFill/>
          <a:ln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68769" y="2434063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17801" y="3203705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936" y="2352006"/>
            <a:ext cx="432048" cy="432048"/>
          </a:xfrm>
          <a:prstGeom prst="ellipse">
            <a:avLst/>
          </a:prstGeom>
          <a:noFill/>
          <a:ln w="12700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2602752" y="234293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3567083" y="291101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TextBox 25"/>
          <p:cNvSpPr txBox="1"/>
          <p:nvPr/>
        </p:nvSpPr>
        <p:spPr>
          <a:xfrm>
            <a:off x="5339494" y="245666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TextBox 26"/>
          <p:cNvSpPr txBox="1"/>
          <p:nvPr/>
        </p:nvSpPr>
        <p:spPr>
          <a:xfrm>
            <a:off x="6889809" y="323506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TextBox 27"/>
          <p:cNvSpPr txBox="1"/>
          <p:nvPr/>
        </p:nvSpPr>
        <p:spPr>
          <a:xfrm>
            <a:off x="8228944" y="23833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7" name="直接连接符 26"/>
          <p:cNvCxnSpPr>
            <a:stCxn id="11" idx="5"/>
            <a:endCxn id="12" idx="2"/>
          </p:cNvCxnSpPr>
          <p:nvPr/>
        </p:nvCxnSpPr>
        <p:spPr>
          <a:xfrm>
            <a:off x="2899520" y="2686591"/>
            <a:ext cx="598189" cy="390323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6"/>
            <a:endCxn id="13" idx="2"/>
          </p:cNvCxnSpPr>
          <p:nvPr/>
        </p:nvCxnSpPr>
        <p:spPr>
          <a:xfrm flipV="1">
            <a:off x="3929757" y="2650087"/>
            <a:ext cx="1339012" cy="42682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6"/>
            <a:endCxn id="14" idx="2"/>
          </p:cNvCxnSpPr>
          <p:nvPr/>
        </p:nvCxnSpPr>
        <p:spPr>
          <a:xfrm>
            <a:off x="5700817" y="2650087"/>
            <a:ext cx="1116984" cy="769642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6"/>
            <a:endCxn id="15" idx="2"/>
          </p:cNvCxnSpPr>
          <p:nvPr/>
        </p:nvCxnSpPr>
        <p:spPr>
          <a:xfrm flipV="1">
            <a:off x="7249849" y="2568030"/>
            <a:ext cx="907087" cy="851699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7"/>
          <p:cNvSpPr txBox="1"/>
          <p:nvPr/>
        </p:nvSpPr>
        <p:spPr>
          <a:xfrm>
            <a:off x="2648387" y="3320462"/>
            <a:ext cx="1480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对于能够实现的功能进行商议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4767752" y="1869573"/>
            <a:ext cx="1480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设计各个界面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TextBox 7"/>
          <p:cNvSpPr txBox="1"/>
          <p:nvPr/>
        </p:nvSpPr>
        <p:spPr>
          <a:xfrm>
            <a:off x="7108467" y="3504492"/>
            <a:ext cx="1480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分工进行各个功能的实现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TextBox 7"/>
          <p:cNvSpPr txBox="1"/>
          <p:nvPr/>
        </p:nvSpPr>
        <p:spPr>
          <a:xfrm>
            <a:off x="8053229" y="1792230"/>
            <a:ext cx="148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最终整合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EA74151-B893-4E33-ADE9-4F92B7FA943A}"/>
              </a:ext>
            </a:extLst>
          </p:cNvPr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38" name="MH_Entry_1">
              <a:extLst>
                <a:ext uri="{FF2B5EF4-FFF2-40B4-BE49-F238E27FC236}">
                  <a16:creationId xmlns:a16="http://schemas.microsoft.com/office/drawing/2014/main" id="{E8DB6D77-11FF-4B3D-B64A-8673E368ABE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358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输入你的标题</a:t>
              </a:r>
            </a:p>
          </p:txBody>
        </p:sp>
        <p:cxnSp>
          <p:nvCxnSpPr>
            <p:cNvPr id="39" name="直接连接符 3">
              <a:extLst>
                <a:ext uri="{FF2B5EF4-FFF2-40B4-BE49-F238E27FC236}">
                  <a16:creationId xmlns:a16="http://schemas.microsoft.com/office/drawing/2014/main" id="{35F2312A-767F-4F93-A531-D2A481F50F08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">
              <a:extLst>
                <a:ext uri="{FF2B5EF4-FFF2-40B4-BE49-F238E27FC236}">
                  <a16:creationId xmlns:a16="http://schemas.microsoft.com/office/drawing/2014/main" id="{811CD831-3AD1-4CC1-B737-C0F22E773639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80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7" dirty="0">
                <a:latin typeface="Myriad Pro Light" pitchFamily="34" charset="0"/>
              </a:rPr>
              <a:t>Part three</a:t>
            </a:r>
            <a:endParaRPr lang="zh-CN" altLang="en-US" sz="4267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latin typeface="+mn-ea"/>
              </a:rPr>
              <a:t>实现过程及结果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cxnSpLocks/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7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9783265-ABBD-4002-BFAC-66A0B5A71420}"/>
              </a:ext>
            </a:extLst>
          </p:cNvPr>
          <p:cNvGrpSpPr/>
          <p:nvPr/>
        </p:nvGrpSpPr>
        <p:grpSpPr>
          <a:xfrm>
            <a:off x="143922" y="357253"/>
            <a:ext cx="11887200" cy="16687"/>
            <a:chOff x="143922" y="909703"/>
            <a:chExt cx="11887200" cy="16687"/>
          </a:xfrm>
        </p:grpSpPr>
        <p:cxnSp>
          <p:nvCxnSpPr>
            <p:cNvPr id="34" name="直接连接符 3">
              <a:extLst>
                <a:ext uri="{FF2B5EF4-FFF2-40B4-BE49-F238E27FC236}">
                  <a16:creationId xmlns:a16="http://schemas.microsoft.com/office/drawing/2014/main" id="{7A76B693-65E1-4A97-A7D0-021E6CA86F46}"/>
                </a:ext>
              </a:extLst>
            </p:cNvPr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">
              <a:extLst>
                <a:ext uri="{FF2B5EF4-FFF2-40B4-BE49-F238E27FC236}">
                  <a16:creationId xmlns:a16="http://schemas.microsoft.com/office/drawing/2014/main" id="{FC38E9EC-7723-4D1F-B699-96327E9622D1}"/>
                </a:ext>
              </a:extLst>
            </p:cNvPr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36846" y="816745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主界面：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64" y="1020022"/>
            <a:ext cx="6684053" cy="55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308</Words>
  <Application>Microsoft Office PowerPoint</Application>
  <PresentationFormat>宽屏</PresentationFormat>
  <Paragraphs>87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iekie-Weilaiti</vt:lpstr>
      <vt:lpstr>Myriad Pro Light</vt:lpstr>
      <vt:lpstr>等线</vt:lpstr>
      <vt:lpstr>等线 Light</vt:lpstr>
      <vt:lpstr>方正兰亭超细黑简体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三三</cp:lastModifiedBy>
  <cp:revision>30</cp:revision>
  <dcterms:created xsi:type="dcterms:W3CDTF">2018-05-08T08:49:27Z</dcterms:created>
  <dcterms:modified xsi:type="dcterms:W3CDTF">2019-01-29T06:21:49Z</dcterms:modified>
</cp:coreProperties>
</file>