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2" r:id="rId4"/>
    <p:sldId id="269" r:id="rId5"/>
    <p:sldId id="270" r:id="rId6"/>
    <p:sldId id="271" r:id="rId7"/>
    <p:sldId id="264" r:id="rId8"/>
    <p:sldId id="267"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09"/>
  </p:normalViewPr>
  <p:slideViewPr>
    <p:cSldViewPr snapToGrid="0" snapToObjects="1">
      <p:cViewPr>
        <p:scale>
          <a:sx n="105" d="100"/>
          <a:sy n="105" d="100"/>
        </p:scale>
        <p:origin x="2456" y="1096"/>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73C4A-7B54-6149-B561-F5511A54B40F}" type="doc">
      <dgm:prSet loTypeId="urn:microsoft.com/office/officeart/2005/8/layout/matrix1" loCatId="" qsTypeId="urn:microsoft.com/office/officeart/2005/8/quickstyle/simple1" qsCatId="simple" csTypeId="urn:microsoft.com/office/officeart/2005/8/colors/accent0_2" csCatId="mainScheme" phldr="1"/>
      <dgm:spPr/>
      <dgm:t>
        <a:bodyPr/>
        <a:lstStyle/>
        <a:p>
          <a:endParaRPr lang="en-US"/>
        </a:p>
      </dgm:t>
    </dgm:pt>
    <dgm:pt modelId="{840B8B5F-D046-524A-B596-00607B424CF4}">
      <dgm:prSet phldrT="[Text]"/>
      <dgm:spPr/>
      <dgm:t>
        <a:bodyPr/>
        <a:lstStyle/>
        <a:p>
          <a:r>
            <a:rPr lang="en-US" dirty="0"/>
            <a:t>Morality</a:t>
          </a:r>
        </a:p>
      </dgm:t>
    </dgm:pt>
    <dgm:pt modelId="{B55041C3-FA6A-0D43-B3FB-F3E472B68B61}" type="parTrans" cxnId="{6C475D78-716C-0643-B069-CB3F1BFDF0D0}">
      <dgm:prSet/>
      <dgm:spPr/>
      <dgm:t>
        <a:bodyPr/>
        <a:lstStyle/>
        <a:p>
          <a:endParaRPr lang="en-US"/>
        </a:p>
      </dgm:t>
    </dgm:pt>
    <dgm:pt modelId="{6E5BC80A-1C9F-8D43-9742-208EA6B53677}" type="sibTrans" cxnId="{6C475D78-716C-0643-B069-CB3F1BFDF0D0}">
      <dgm:prSet/>
      <dgm:spPr/>
      <dgm:t>
        <a:bodyPr/>
        <a:lstStyle/>
        <a:p>
          <a:endParaRPr lang="en-US"/>
        </a:p>
      </dgm:t>
    </dgm:pt>
    <dgm:pt modelId="{8528EE6A-B019-B341-81AA-A692B22CAE57}">
      <dgm:prSet phldrT="[Text]"/>
      <dgm:spPr/>
      <dgm:t>
        <a:bodyPr/>
        <a:lstStyle/>
        <a:p>
          <a:r>
            <a:rPr lang="en-US" dirty="0"/>
            <a:t>Psychology</a:t>
          </a:r>
        </a:p>
      </dgm:t>
    </dgm:pt>
    <dgm:pt modelId="{82B15967-6F0C-AA4C-9817-40EE54074242}" type="parTrans" cxnId="{F69C5339-00A6-9F47-A2B6-65912DCED426}">
      <dgm:prSet/>
      <dgm:spPr/>
      <dgm:t>
        <a:bodyPr/>
        <a:lstStyle/>
        <a:p>
          <a:endParaRPr lang="en-US"/>
        </a:p>
      </dgm:t>
    </dgm:pt>
    <dgm:pt modelId="{4B90FA58-0531-8F43-A089-417D499AB4FA}" type="sibTrans" cxnId="{F69C5339-00A6-9F47-A2B6-65912DCED426}">
      <dgm:prSet/>
      <dgm:spPr/>
      <dgm:t>
        <a:bodyPr/>
        <a:lstStyle/>
        <a:p>
          <a:endParaRPr lang="en-US"/>
        </a:p>
      </dgm:t>
    </dgm:pt>
    <dgm:pt modelId="{570118CE-180D-8842-80D6-08E11FA7097E}">
      <dgm:prSet phldrT="[Text]"/>
      <dgm:spPr/>
      <dgm:t>
        <a:bodyPr/>
        <a:lstStyle/>
        <a:p>
          <a:r>
            <a:rPr lang="en-US" dirty="0">
              <a:latin typeface="Times New Roman" panose="02020603050405020304" pitchFamily="18" charset="0"/>
              <a:cs typeface="Times New Roman" panose="02020603050405020304" pitchFamily="18" charset="0"/>
            </a:rPr>
            <a:t>Sociology</a:t>
          </a:r>
        </a:p>
      </dgm:t>
    </dgm:pt>
    <dgm:pt modelId="{64343688-CE5E-CB4B-9BE9-9ACF1F1114BF}" type="parTrans" cxnId="{7F456BC3-DAC9-C044-B91F-78610DF9002E}">
      <dgm:prSet/>
      <dgm:spPr/>
      <dgm:t>
        <a:bodyPr/>
        <a:lstStyle/>
        <a:p>
          <a:endParaRPr lang="en-US"/>
        </a:p>
      </dgm:t>
    </dgm:pt>
    <dgm:pt modelId="{DA749F69-FC53-2240-9D78-DF9F6B92B9CF}" type="sibTrans" cxnId="{7F456BC3-DAC9-C044-B91F-78610DF9002E}">
      <dgm:prSet/>
      <dgm:spPr/>
      <dgm:t>
        <a:bodyPr/>
        <a:lstStyle/>
        <a:p>
          <a:endParaRPr lang="en-US"/>
        </a:p>
      </dgm:t>
    </dgm:pt>
    <dgm:pt modelId="{DCAA293F-F5C9-B44B-9FDC-962EA159DDC8}">
      <dgm:prSet phldrT="[Text]"/>
      <dgm:spPr/>
      <dgm:t>
        <a:bodyPr/>
        <a:lstStyle/>
        <a:p>
          <a:r>
            <a:rPr lang="en-US" dirty="0"/>
            <a:t>Political Science</a:t>
          </a:r>
        </a:p>
      </dgm:t>
    </dgm:pt>
    <dgm:pt modelId="{29585CB9-1A28-E54B-B93F-2FD7B5EE2CCB}" type="parTrans" cxnId="{893CF56F-C7B7-1246-87C5-64E28E794FE6}">
      <dgm:prSet/>
      <dgm:spPr/>
      <dgm:t>
        <a:bodyPr/>
        <a:lstStyle/>
        <a:p>
          <a:endParaRPr lang="en-US"/>
        </a:p>
      </dgm:t>
    </dgm:pt>
    <dgm:pt modelId="{AD6C51D6-F861-FF45-9DDF-D6B5AE63F217}" type="sibTrans" cxnId="{893CF56F-C7B7-1246-87C5-64E28E794FE6}">
      <dgm:prSet/>
      <dgm:spPr/>
      <dgm:t>
        <a:bodyPr/>
        <a:lstStyle/>
        <a:p>
          <a:endParaRPr lang="en-US"/>
        </a:p>
      </dgm:t>
    </dgm:pt>
    <dgm:pt modelId="{CFE97EC4-4F33-F24B-A704-572A31CCFEF0}">
      <dgm:prSet phldrT="[Text]"/>
      <dgm:spPr/>
      <dgm:t>
        <a:bodyPr/>
        <a:lstStyle/>
        <a:p>
          <a:r>
            <a:rPr lang="en-US" dirty="0"/>
            <a:t>Cognitive Science</a:t>
          </a:r>
        </a:p>
      </dgm:t>
    </dgm:pt>
    <dgm:pt modelId="{46A42686-FEE0-A948-A488-8FC0BB4E5EA7}" type="parTrans" cxnId="{F52C9B0B-9A0C-8C41-9B24-699C8028C0F7}">
      <dgm:prSet/>
      <dgm:spPr/>
      <dgm:t>
        <a:bodyPr/>
        <a:lstStyle/>
        <a:p>
          <a:endParaRPr lang="en-US"/>
        </a:p>
      </dgm:t>
    </dgm:pt>
    <dgm:pt modelId="{2A823F42-5B14-1F48-9950-67DFA7210A85}" type="sibTrans" cxnId="{F52C9B0B-9A0C-8C41-9B24-699C8028C0F7}">
      <dgm:prSet/>
      <dgm:spPr/>
      <dgm:t>
        <a:bodyPr/>
        <a:lstStyle/>
        <a:p>
          <a:endParaRPr lang="en-US"/>
        </a:p>
      </dgm:t>
    </dgm:pt>
    <dgm:pt modelId="{C939FF99-2523-4C4D-B570-D780823BF2CF}" type="pres">
      <dgm:prSet presAssocID="{8E973C4A-7B54-6149-B561-F5511A54B40F}" presName="diagram" presStyleCnt="0">
        <dgm:presLayoutVars>
          <dgm:chMax val="1"/>
          <dgm:dir/>
          <dgm:animLvl val="ctr"/>
          <dgm:resizeHandles val="exact"/>
        </dgm:presLayoutVars>
      </dgm:prSet>
      <dgm:spPr/>
    </dgm:pt>
    <dgm:pt modelId="{EDBF1E65-9FA5-4C4F-94AA-05E113BD23D1}" type="pres">
      <dgm:prSet presAssocID="{8E973C4A-7B54-6149-B561-F5511A54B40F}" presName="matrix" presStyleCnt="0"/>
      <dgm:spPr/>
    </dgm:pt>
    <dgm:pt modelId="{32AFE1D2-71D6-504C-AD14-403C45CE58DD}" type="pres">
      <dgm:prSet presAssocID="{8E973C4A-7B54-6149-B561-F5511A54B40F}" presName="tile1" presStyleLbl="node1" presStyleIdx="0" presStyleCnt="4"/>
      <dgm:spPr/>
    </dgm:pt>
    <dgm:pt modelId="{F37C2223-8B47-524B-A543-36C0BEE07D19}" type="pres">
      <dgm:prSet presAssocID="{8E973C4A-7B54-6149-B561-F5511A54B40F}" presName="tile1text" presStyleLbl="node1" presStyleIdx="0" presStyleCnt="4">
        <dgm:presLayoutVars>
          <dgm:chMax val="0"/>
          <dgm:chPref val="0"/>
          <dgm:bulletEnabled val="1"/>
        </dgm:presLayoutVars>
      </dgm:prSet>
      <dgm:spPr/>
    </dgm:pt>
    <dgm:pt modelId="{270E4460-F192-C24F-A634-8DF51F608684}" type="pres">
      <dgm:prSet presAssocID="{8E973C4A-7B54-6149-B561-F5511A54B40F}" presName="tile2" presStyleLbl="node1" presStyleIdx="1" presStyleCnt="4" custLinFactNeighborX="30638" custLinFactNeighborY="-35049"/>
      <dgm:spPr/>
    </dgm:pt>
    <dgm:pt modelId="{7BCFF3AA-BD9C-1747-88FF-23D1AEFC21F8}" type="pres">
      <dgm:prSet presAssocID="{8E973C4A-7B54-6149-B561-F5511A54B40F}" presName="tile2text" presStyleLbl="node1" presStyleIdx="1" presStyleCnt="4">
        <dgm:presLayoutVars>
          <dgm:chMax val="0"/>
          <dgm:chPref val="0"/>
          <dgm:bulletEnabled val="1"/>
        </dgm:presLayoutVars>
      </dgm:prSet>
      <dgm:spPr/>
    </dgm:pt>
    <dgm:pt modelId="{259469C0-D3D1-6544-9C10-89E1981FC7C8}" type="pres">
      <dgm:prSet presAssocID="{8E973C4A-7B54-6149-B561-F5511A54B40F}" presName="tile3" presStyleLbl="node1" presStyleIdx="2" presStyleCnt="4"/>
      <dgm:spPr/>
    </dgm:pt>
    <dgm:pt modelId="{7B4C8B3D-2E6F-3948-BA8B-B24F9A438308}" type="pres">
      <dgm:prSet presAssocID="{8E973C4A-7B54-6149-B561-F5511A54B40F}" presName="tile3text" presStyleLbl="node1" presStyleIdx="2" presStyleCnt="4">
        <dgm:presLayoutVars>
          <dgm:chMax val="0"/>
          <dgm:chPref val="0"/>
          <dgm:bulletEnabled val="1"/>
        </dgm:presLayoutVars>
      </dgm:prSet>
      <dgm:spPr/>
    </dgm:pt>
    <dgm:pt modelId="{59854203-E64B-BA48-9C6C-1BD76CFA715D}" type="pres">
      <dgm:prSet presAssocID="{8E973C4A-7B54-6149-B561-F5511A54B40F}" presName="tile4" presStyleLbl="node1" presStyleIdx="3" presStyleCnt="4"/>
      <dgm:spPr/>
    </dgm:pt>
    <dgm:pt modelId="{BF2810C0-80E1-5D40-95F6-380DCBE52F80}" type="pres">
      <dgm:prSet presAssocID="{8E973C4A-7B54-6149-B561-F5511A54B40F}" presName="tile4text" presStyleLbl="node1" presStyleIdx="3" presStyleCnt="4">
        <dgm:presLayoutVars>
          <dgm:chMax val="0"/>
          <dgm:chPref val="0"/>
          <dgm:bulletEnabled val="1"/>
        </dgm:presLayoutVars>
      </dgm:prSet>
      <dgm:spPr/>
    </dgm:pt>
    <dgm:pt modelId="{8059704D-F9F0-5746-B27C-296E66209767}" type="pres">
      <dgm:prSet presAssocID="{8E973C4A-7B54-6149-B561-F5511A54B40F}" presName="centerTile" presStyleLbl="fgShp" presStyleIdx="0" presStyleCnt="1">
        <dgm:presLayoutVars>
          <dgm:chMax val="0"/>
          <dgm:chPref val="0"/>
        </dgm:presLayoutVars>
      </dgm:prSet>
      <dgm:spPr/>
    </dgm:pt>
  </dgm:ptLst>
  <dgm:cxnLst>
    <dgm:cxn modelId="{F52C9B0B-9A0C-8C41-9B24-699C8028C0F7}" srcId="{840B8B5F-D046-524A-B596-00607B424CF4}" destId="{CFE97EC4-4F33-F24B-A704-572A31CCFEF0}" srcOrd="3" destOrd="0" parTransId="{46A42686-FEE0-A948-A488-8FC0BB4E5EA7}" sibTransId="{2A823F42-5B14-1F48-9950-67DFA7210A85}"/>
    <dgm:cxn modelId="{F69C5339-00A6-9F47-A2B6-65912DCED426}" srcId="{840B8B5F-D046-524A-B596-00607B424CF4}" destId="{8528EE6A-B019-B341-81AA-A692B22CAE57}" srcOrd="0" destOrd="0" parTransId="{82B15967-6F0C-AA4C-9817-40EE54074242}" sibTransId="{4B90FA58-0531-8F43-A089-417D499AB4FA}"/>
    <dgm:cxn modelId="{FEAD5341-ABA3-F547-A1AE-9EE87907A38E}" type="presOf" srcId="{CFE97EC4-4F33-F24B-A704-572A31CCFEF0}" destId="{BF2810C0-80E1-5D40-95F6-380DCBE52F80}" srcOrd="1" destOrd="0" presId="urn:microsoft.com/office/officeart/2005/8/layout/matrix1"/>
    <dgm:cxn modelId="{7A04A963-EB6F-C444-A30D-4A26F4DE9763}" type="presOf" srcId="{8528EE6A-B019-B341-81AA-A692B22CAE57}" destId="{32AFE1D2-71D6-504C-AD14-403C45CE58DD}" srcOrd="0" destOrd="0" presId="urn:microsoft.com/office/officeart/2005/8/layout/matrix1"/>
    <dgm:cxn modelId="{3B415E67-8D6C-3D4A-B950-0816A3A3B670}" type="presOf" srcId="{8528EE6A-B019-B341-81AA-A692B22CAE57}" destId="{F37C2223-8B47-524B-A543-36C0BEE07D19}" srcOrd="1" destOrd="0" presId="urn:microsoft.com/office/officeart/2005/8/layout/matrix1"/>
    <dgm:cxn modelId="{893CF56F-C7B7-1246-87C5-64E28E794FE6}" srcId="{840B8B5F-D046-524A-B596-00607B424CF4}" destId="{DCAA293F-F5C9-B44B-9FDC-962EA159DDC8}" srcOrd="2" destOrd="0" parTransId="{29585CB9-1A28-E54B-B93F-2FD7B5EE2CCB}" sibTransId="{AD6C51D6-F861-FF45-9DDF-D6B5AE63F217}"/>
    <dgm:cxn modelId="{6C475D78-716C-0643-B069-CB3F1BFDF0D0}" srcId="{8E973C4A-7B54-6149-B561-F5511A54B40F}" destId="{840B8B5F-D046-524A-B596-00607B424CF4}" srcOrd="0" destOrd="0" parTransId="{B55041C3-FA6A-0D43-B3FB-F3E472B68B61}" sibTransId="{6E5BC80A-1C9F-8D43-9742-208EA6B53677}"/>
    <dgm:cxn modelId="{BEC9BF7D-AD4D-3D44-8DDA-9CF2E623B8EE}" type="presOf" srcId="{8E973C4A-7B54-6149-B561-F5511A54B40F}" destId="{C939FF99-2523-4C4D-B570-D780823BF2CF}" srcOrd="0" destOrd="0" presId="urn:microsoft.com/office/officeart/2005/8/layout/matrix1"/>
    <dgm:cxn modelId="{3E2D648A-937F-7A43-8300-7CC0488A28A8}" type="presOf" srcId="{DCAA293F-F5C9-B44B-9FDC-962EA159DDC8}" destId="{259469C0-D3D1-6544-9C10-89E1981FC7C8}" srcOrd="0" destOrd="0" presId="urn:microsoft.com/office/officeart/2005/8/layout/matrix1"/>
    <dgm:cxn modelId="{D93C6E8A-E331-8E48-AF48-0722F065FD4A}" type="presOf" srcId="{DCAA293F-F5C9-B44B-9FDC-962EA159DDC8}" destId="{7B4C8B3D-2E6F-3948-BA8B-B24F9A438308}" srcOrd="1" destOrd="0" presId="urn:microsoft.com/office/officeart/2005/8/layout/matrix1"/>
    <dgm:cxn modelId="{4043208C-E0DB-454B-A3BF-0AD5AC3F24E7}" type="presOf" srcId="{840B8B5F-D046-524A-B596-00607B424CF4}" destId="{8059704D-F9F0-5746-B27C-296E66209767}" srcOrd="0" destOrd="0" presId="urn:microsoft.com/office/officeart/2005/8/layout/matrix1"/>
    <dgm:cxn modelId="{7F456BC3-DAC9-C044-B91F-78610DF9002E}" srcId="{840B8B5F-D046-524A-B596-00607B424CF4}" destId="{570118CE-180D-8842-80D6-08E11FA7097E}" srcOrd="1" destOrd="0" parTransId="{64343688-CE5E-CB4B-9BE9-9ACF1F1114BF}" sibTransId="{DA749F69-FC53-2240-9D78-DF9F6B92B9CF}"/>
    <dgm:cxn modelId="{45BD4BD5-ED33-9943-BD96-FB93261C6CDD}" type="presOf" srcId="{570118CE-180D-8842-80D6-08E11FA7097E}" destId="{7BCFF3AA-BD9C-1747-88FF-23D1AEFC21F8}" srcOrd="1" destOrd="0" presId="urn:microsoft.com/office/officeart/2005/8/layout/matrix1"/>
    <dgm:cxn modelId="{AD766AEF-5538-324F-BA74-9C63BEE5DCBA}" type="presOf" srcId="{570118CE-180D-8842-80D6-08E11FA7097E}" destId="{270E4460-F192-C24F-A634-8DF51F608684}" srcOrd="0" destOrd="0" presId="urn:microsoft.com/office/officeart/2005/8/layout/matrix1"/>
    <dgm:cxn modelId="{166A29F2-0025-CF45-A98E-129A11DB86A6}" type="presOf" srcId="{CFE97EC4-4F33-F24B-A704-572A31CCFEF0}" destId="{59854203-E64B-BA48-9C6C-1BD76CFA715D}" srcOrd="0" destOrd="0" presId="urn:microsoft.com/office/officeart/2005/8/layout/matrix1"/>
    <dgm:cxn modelId="{A5BDC8F8-CC19-724E-B3EF-622966955116}" type="presParOf" srcId="{C939FF99-2523-4C4D-B570-D780823BF2CF}" destId="{EDBF1E65-9FA5-4C4F-94AA-05E113BD23D1}" srcOrd="0" destOrd="0" presId="urn:microsoft.com/office/officeart/2005/8/layout/matrix1"/>
    <dgm:cxn modelId="{E574998A-A436-954B-A28D-62BB72110636}" type="presParOf" srcId="{EDBF1E65-9FA5-4C4F-94AA-05E113BD23D1}" destId="{32AFE1D2-71D6-504C-AD14-403C45CE58DD}" srcOrd="0" destOrd="0" presId="urn:microsoft.com/office/officeart/2005/8/layout/matrix1"/>
    <dgm:cxn modelId="{6F24EFCC-067A-5C43-9C65-E38DC2010F6D}" type="presParOf" srcId="{EDBF1E65-9FA5-4C4F-94AA-05E113BD23D1}" destId="{F37C2223-8B47-524B-A543-36C0BEE07D19}" srcOrd="1" destOrd="0" presId="urn:microsoft.com/office/officeart/2005/8/layout/matrix1"/>
    <dgm:cxn modelId="{329F67AD-C963-4846-9671-A3B50AABB0D5}" type="presParOf" srcId="{EDBF1E65-9FA5-4C4F-94AA-05E113BD23D1}" destId="{270E4460-F192-C24F-A634-8DF51F608684}" srcOrd="2" destOrd="0" presId="urn:microsoft.com/office/officeart/2005/8/layout/matrix1"/>
    <dgm:cxn modelId="{9A9F6F6A-591F-2645-9966-E1A00F9751CC}" type="presParOf" srcId="{EDBF1E65-9FA5-4C4F-94AA-05E113BD23D1}" destId="{7BCFF3AA-BD9C-1747-88FF-23D1AEFC21F8}" srcOrd="3" destOrd="0" presId="urn:microsoft.com/office/officeart/2005/8/layout/matrix1"/>
    <dgm:cxn modelId="{C4554F52-A9EF-D848-A6A1-F28C6E1275AC}" type="presParOf" srcId="{EDBF1E65-9FA5-4C4F-94AA-05E113BD23D1}" destId="{259469C0-D3D1-6544-9C10-89E1981FC7C8}" srcOrd="4" destOrd="0" presId="urn:microsoft.com/office/officeart/2005/8/layout/matrix1"/>
    <dgm:cxn modelId="{FAD87F3B-5609-784D-BAB9-6E436236CE39}" type="presParOf" srcId="{EDBF1E65-9FA5-4C4F-94AA-05E113BD23D1}" destId="{7B4C8B3D-2E6F-3948-BA8B-B24F9A438308}" srcOrd="5" destOrd="0" presId="urn:microsoft.com/office/officeart/2005/8/layout/matrix1"/>
    <dgm:cxn modelId="{858058E3-72F9-414B-8407-827FBDDFB7B6}" type="presParOf" srcId="{EDBF1E65-9FA5-4C4F-94AA-05E113BD23D1}" destId="{59854203-E64B-BA48-9C6C-1BD76CFA715D}" srcOrd="6" destOrd="0" presId="urn:microsoft.com/office/officeart/2005/8/layout/matrix1"/>
    <dgm:cxn modelId="{A3B4DBD9-707B-E745-B70B-3D8F5C81FF60}" type="presParOf" srcId="{EDBF1E65-9FA5-4C4F-94AA-05E113BD23D1}" destId="{BF2810C0-80E1-5D40-95F6-380DCBE52F80}" srcOrd="7" destOrd="0" presId="urn:microsoft.com/office/officeart/2005/8/layout/matrix1"/>
    <dgm:cxn modelId="{6286339C-9307-D440-8D6E-6C63A40BD9BE}" type="presParOf" srcId="{C939FF99-2523-4C4D-B570-D780823BF2CF}" destId="{8059704D-F9F0-5746-B27C-296E66209767}"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FE1D2-71D6-504C-AD14-403C45CE58DD}">
      <dsp:nvSpPr>
        <dsp:cNvPr id="0" name=""/>
        <dsp:cNvSpPr/>
      </dsp:nvSpPr>
      <dsp:spPr>
        <a:xfrm rot="16200000">
          <a:off x="225391" y="-225391"/>
          <a:ext cx="901566" cy="1352349"/>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Psychology</a:t>
          </a:r>
        </a:p>
      </dsp:txBody>
      <dsp:txXfrm rot="5400000">
        <a:off x="0" y="0"/>
        <a:ext cx="1352349" cy="676174"/>
      </dsp:txXfrm>
    </dsp:sp>
    <dsp:sp modelId="{270E4460-F192-C24F-A634-8DF51F608684}">
      <dsp:nvSpPr>
        <dsp:cNvPr id="0" name=""/>
        <dsp:cNvSpPr/>
      </dsp:nvSpPr>
      <dsp:spPr>
        <a:xfrm>
          <a:off x="1352349" y="0"/>
          <a:ext cx="1352349" cy="901566"/>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Sociology</a:t>
          </a:r>
        </a:p>
      </dsp:txBody>
      <dsp:txXfrm>
        <a:off x="1352349" y="0"/>
        <a:ext cx="1352349" cy="676174"/>
      </dsp:txXfrm>
    </dsp:sp>
    <dsp:sp modelId="{259469C0-D3D1-6544-9C10-89E1981FC7C8}">
      <dsp:nvSpPr>
        <dsp:cNvPr id="0" name=""/>
        <dsp:cNvSpPr/>
      </dsp:nvSpPr>
      <dsp:spPr>
        <a:xfrm rot="10800000">
          <a:off x="0" y="901566"/>
          <a:ext cx="1352349" cy="901566"/>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Political Science</a:t>
          </a:r>
        </a:p>
      </dsp:txBody>
      <dsp:txXfrm rot="10800000">
        <a:off x="0" y="1126957"/>
        <a:ext cx="1352349" cy="676174"/>
      </dsp:txXfrm>
    </dsp:sp>
    <dsp:sp modelId="{59854203-E64B-BA48-9C6C-1BD76CFA715D}">
      <dsp:nvSpPr>
        <dsp:cNvPr id="0" name=""/>
        <dsp:cNvSpPr/>
      </dsp:nvSpPr>
      <dsp:spPr>
        <a:xfrm rot="5400000">
          <a:off x="1577740" y="676174"/>
          <a:ext cx="901566" cy="1352349"/>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Cognitive Science</a:t>
          </a:r>
        </a:p>
      </dsp:txBody>
      <dsp:txXfrm rot="-5400000">
        <a:off x="1352349" y="1126957"/>
        <a:ext cx="1352349" cy="676174"/>
      </dsp:txXfrm>
    </dsp:sp>
    <dsp:sp modelId="{8059704D-F9F0-5746-B27C-296E66209767}">
      <dsp:nvSpPr>
        <dsp:cNvPr id="0" name=""/>
        <dsp:cNvSpPr/>
      </dsp:nvSpPr>
      <dsp:spPr>
        <a:xfrm>
          <a:off x="946644" y="676174"/>
          <a:ext cx="811409" cy="450783"/>
        </a:xfrm>
        <a:prstGeom prst="roundRect">
          <a:avLst/>
        </a:prstGeom>
        <a:solidFill>
          <a:schemeClr val="dk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Morality</a:t>
          </a:r>
        </a:p>
      </dsp:txBody>
      <dsp:txXfrm>
        <a:off x="968649" y="698179"/>
        <a:ext cx="767399" cy="40677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C06A0-82A2-324C-8F2C-96428932A150}" type="datetimeFigureOut">
              <a:rPr lang="en-US" smtClean="0"/>
              <a:t>6/18/22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E16AB-3389-2C44-B363-E19F8BFE8BC1}" type="slidenum">
              <a:rPr lang="en-US" smtClean="0"/>
              <a:t>‹#›</a:t>
            </a:fld>
            <a:endParaRPr lang="en-US"/>
          </a:p>
        </p:txBody>
      </p:sp>
    </p:spTree>
    <p:extLst>
      <p:ext uri="{BB962C8B-B14F-4D97-AF65-F5344CB8AC3E}">
        <p14:creationId xmlns:p14="http://schemas.microsoft.com/office/powerpoint/2010/main" val="259302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E16AB-3389-2C44-B363-E19F8BFE8BC1}" type="slidenum">
              <a:rPr lang="en-US" smtClean="0"/>
              <a:t>2</a:t>
            </a:fld>
            <a:endParaRPr lang="en-US"/>
          </a:p>
        </p:txBody>
      </p:sp>
    </p:spTree>
    <p:extLst>
      <p:ext uri="{BB962C8B-B14F-4D97-AF65-F5344CB8AC3E}">
        <p14:creationId xmlns:p14="http://schemas.microsoft.com/office/powerpoint/2010/main" val="427753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E16AB-3389-2C44-B363-E19F8BFE8BC1}" type="slidenum">
              <a:rPr lang="en-US" smtClean="0"/>
              <a:t>5</a:t>
            </a:fld>
            <a:endParaRPr lang="en-US"/>
          </a:p>
        </p:txBody>
      </p:sp>
    </p:spTree>
    <p:extLst>
      <p:ext uri="{BB962C8B-B14F-4D97-AF65-F5344CB8AC3E}">
        <p14:creationId xmlns:p14="http://schemas.microsoft.com/office/powerpoint/2010/main" val="410684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E16AB-3389-2C44-B363-E19F8BFE8BC1}" type="slidenum">
              <a:rPr lang="en-US" smtClean="0"/>
              <a:t>10</a:t>
            </a:fld>
            <a:endParaRPr lang="en-US"/>
          </a:p>
        </p:txBody>
      </p:sp>
    </p:spTree>
    <p:extLst>
      <p:ext uri="{BB962C8B-B14F-4D97-AF65-F5344CB8AC3E}">
        <p14:creationId xmlns:p14="http://schemas.microsoft.com/office/powerpoint/2010/main" val="104832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52F0-4BB4-C94C-AFD7-E007E518C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C993B1-389A-B745-8D09-82BD1816C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4B5A1-E8FB-6143-B2F6-AC21C780E502}"/>
              </a:ext>
            </a:extLst>
          </p:cNvPr>
          <p:cNvSpPr>
            <a:spLocks noGrp="1"/>
          </p:cNvSpPr>
          <p:nvPr>
            <p:ph type="dt" sz="half" idx="10"/>
          </p:nvPr>
        </p:nvSpPr>
        <p:spPr/>
        <p:txBody>
          <a:bodyPr/>
          <a:lstStyle/>
          <a:p>
            <a:fld id="{476963A4-9E7C-7C47-A346-ABC4378ED5A0}" type="datetime1">
              <a:rPr lang="en-US" smtClean="0"/>
              <a:t>6/20/22</a:t>
            </a:fld>
            <a:endParaRPr lang="en-US"/>
          </a:p>
        </p:txBody>
      </p:sp>
      <p:sp>
        <p:nvSpPr>
          <p:cNvPr id="5" name="Footer Placeholder 4">
            <a:extLst>
              <a:ext uri="{FF2B5EF4-FFF2-40B4-BE49-F238E27FC236}">
                <a16:creationId xmlns:a16="http://schemas.microsoft.com/office/drawing/2014/main" id="{933ED968-D378-1546-8D5A-66F8A1EDD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A905B-BBED-D044-A7A5-1C23E11308A4}"/>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385758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24E3-B678-6A4D-91FB-8701E5813B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FC573-66EF-D545-8152-290AF2998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CB216-02DC-C249-85EB-23631C526A0B}"/>
              </a:ext>
            </a:extLst>
          </p:cNvPr>
          <p:cNvSpPr>
            <a:spLocks noGrp="1"/>
          </p:cNvSpPr>
          <p:nvPr>
            <p:ph type="dt" sz="half" idx="10"/>
          </p:nvPr>
        </p:nvSpPr>
        <p:spPr/>
        <p:txBody>
          <a:bodyPr/>
          <a:lstStyle/>
          <a:p>
            <a:fld id="{9EC087BC-0E5D-DA4A-9542-0A78ABF9534F}" type="datetime1">
              <a:rPr lang="en-US" smtClean="0"/>
              <a:t>6/20/22</a:t>
            </a:fld>
            <a:endParaRPr lang="en-US"/>
          </a:p>
        </p:txBody>
      </p:sp>
      <p:sp>
        <p:nvSpPr>
          <p:cNvPr id="5" name="Footer Placeholder 4">
            <a:extLst>
              <a:ext uri="{FF2B5EF4-FFF2-40B4-BE49-F238E27FC236}">
                <a16:creationId xmlns:a16="http://schemas.microsoft.com/office/drawing/2014/main" id="{7EC83A05-EBF5-8741-B1FA-0B8F49FBF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E31E6-88C9-9A45-B33B-152A54689E8E}"/>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255343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54743-AEDF-724C-AB4B-60E7E346F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75061-C02A-0643-A1C6-0C9661B4B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E342C-C34C-E842-AB5E-55437980CB6A}"/>
              </a:ext>
            </a:extLst>
          </p:cNvPr>
          <p:cNvSpPr>
            <a:spLocks noGrp="1"/>
          </p:cNvSpPr>
          <p:nvPr>
            <p:ph type="dt" sz="half" idx="10"/>
          </p:nvPr>
        </p:nvSpPr>
        <p:spPr/>
        <p:txBody>
          <a:bodyPr/>
          <a:lstStyle/>
          <a:p>
            <a:fld id="{3AE271DB-A97F-D845-B5C4-1283CC858900}" type="datetime1">
              <a:rPr lang="en-US" smtClean="0"/>
              <a:t>6/20/22</a:t>
            </a:fld>
            <a:endParaRPr lang="en-US"/>
          </a:p>
        </p:txBody>
      </p:sp>
      <p:sp>
        <p:nvSpPr>
          <p:cNvPr id="5" name="Footer Placeholder 4">
            <a:extLst>
              <a:ext uri="{FF2B5EF4-FFF2-40B4-BE49-F238E27FC236}">
                <a16:creationId xmlns:a16="http://schemas.microsoft.com/office/drawing/2014/main" id="{D6989DDC-2422-0243-BBD9-386D66B50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C9AE2-D498-E146-80CD-04148CF4076B}"/>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5723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AD16-0630-474E-9A3A-B2D9ABC59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AA082-118F-4F46-A641-037AEBA75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8DE-0263-F243-8F76-68AC23B471E0}"/>
              </a:ext>
            </a:extLst>
          </p:cNvPr>
          <p:cNvSpPr>
            <a:spLocks noGrp="1"/>
          </p:cNvSpPr>
          <p:nvPr>
            <p:ph type="dt" sz="half" idx="10"/>
          </p:nvPr>
        </p:nvSpPr>
        <p:spPr/>
        <p:txBody>
          <a:bodyPr/>
          <a:lstStyle/>
          <a:p>
            <a:fld id="{A8FEC67D-4567-DF40-8C68-1E968CB903CF}" type="datetime1">
              <a:rPr lang="en-US" smtClean="0"/>
              <a:t>6/20/22</a:t>
            </a:fld>
            <a:endParaRPr lang="en-US"/>
          </a:p>
        </p:txBody>
      </p:sp>
      <p:sp>
        <p:nvSpPr>
          <p:cNvPr id="5" name="Footer Placeholder 4">
            <a:extLst>
              <a:ext uri="{FF2B5EF4-FFF2-40B4-BE49-F238E27FC236}">
                <a16:creationId xmlns:a16="http://schemas.microsoft.com/office/drawing/2014/main" id="{418226DB-6EBC-054E-84C2-FDAF6F365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ACEF0-AEA6-6946-B0EA-43BD0A18647B}"/>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172079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F270-AD67-F746-BECD-3F24040875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712678-E626-7C40-B24F-F34284F44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C2D9C-C0ED-0C4A-8CF2-26CFCCF67E48}"/>
              </a:ext>
            </a:extLst>
          </p:cNvPr>
          <p:cNvSpPr>
            <a:spLocks noGrp="1"/>
          </p:cNvSpPr>
          <p:nvPr>
            <p:ph type="dt" sz="half" idx="10"/>
          </p:nvPr>
        </p:nvSpPr>
        <p:spPr/>
        <p:txBody>
          <a:bodyPr/>
          <a:lstStyle/>
          <a:p>
            <a:fld id="{92611950-7FDF-E74D-939C-01951CFAFFE1}" type="datetime1">
              <a:rPr lang="en-US" smtClean="0"/>
              <a:t>6/20/22</a:t>
            </a:fld>
            <a:endParaRPr lang="en-US"/>
          </a:p>
        </p:txBody>
      </p:sp>
      <p:sp>
        <p:nvSpPr>
          <p:cNvPr id="5" name="Footer Placeholder 4">
            <a:extLst>
              <a:ext uri="{FF2B5EF4-FFF2-40B4-BE49-F238E27FC236}">
                <a16:creationId xmlns:a16="http://schemas.microsoft.com/office/drawing/2014/main" id="{9C441D54-5E45-274C-8A07-2EA5F7EC2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B66B3-4A3E-8343-92BD-CDD9BF0642A9}"/>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50513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3230-60E7-B142-B34A-20B15F79C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CE03C-676B-E447-8580-F2C40C40D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9D5EAD-41B6-D443-9E0B-4C1DE4DAF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E965B-124E-3A45-BB94-56844EB7A595}"/>
              </a:ext>
            </a:extLst>
          </p:cNvPr>
          <p:cNvSpPr>
            <a:spLocks noGrp="1"/>
          </p:cNvSpPr>
          <p:nvPr>
            <p:ph type="dt" sz="half" idx="10"/>
          </p:nvPr>
        </p:nvSpPr>
        <p:spPr/>
        <p:txBody>
          <a:bodyPr/>
          <a:lstStyle/>
          <a:p>
            <a:fld id="{1C83338F-67E2-4743-A340-BFB2E760F045}" type="datetime1">
              <a:rPr lang="en-US" smtClean="0"/>
              <a:t>6/20/22</a:t>
            </a:fld>
            <a:endParaRPr lang="en-US"/>
          </a:p>
        </p:txBody>
      </p:sp>
      <p:sp>
        <p:nvSpPr>
          <p:cNvPr id="6" name="Footer Placeholder 5">
            <a:extLst>
              <a:ext uri="{FF2B5EF4-FFF2-40B4-BE49-F238E27FC236}">
                <a16:creationId xmlns:a16="http://schemas.microsoft.com/office/drawing/2014/main" id="{F0011E67-8F8A-9146-9720-94906FF65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3E68A-861E-CA44-8CC7-B45EE1979FAA}"/>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35027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B78-B205-E340-9519-3A141093F3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34A47-AEF9-C34F-9817-C604C469C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F729D-2AC5-5545-80EC-6052EB861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364D7-8C1E-0D4A-8F1C-C4F3FD5F6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B3487-8313-DA44-BB45-267CD53C6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81F538-E6D5-E247-BD26-F26278355F00}"/>
              </a:ext>
            </a:extLst>
          </p:cNvPr>
          <p:cNvSpPr>
            <a:spLocks noGrp="1"/>
          </p:cNvSpPr>
          <p:nvPr>
            <p:ph type="dt" sz="half" idx="10"/>
          </p:nvPr>
        </p:nvSpPr>
        <p:spPr/>
        <p:txBody>
          <a:bodyPr/>
          <a:lstStyle/>
          <a:p>
            <a:fld id="{485A4E98-D8B1-A948-AC9C-78F6172B93D6}" type="datetime1">
              <a:rPr lang="en-US" smtClean="0"/>
              <a:t>6/20/22</a:t>
            </a:fld>
            <a:endParaRPr lang="en-US"/>
          </a:p>
        </p:txBody>
      </p:sp>
      <p:sp>
        <p:nvSpPr>
          <p:cNvPr id="8" name="Footer Placeholder 7">
            <a:extLst>
              <a:ext uri="{FF2B5EF4-FFF2-40B4-BE49-F238E27FC236}">
                <a16:creationId xmlns:a16="http://schemas.microsoft.com/office/drawing/2014/main" id="{8612E000-8151-954C-89B6-8CEB981AFE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DE0DCB-1AE5-B347-9FED-547717B23216}"/>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428836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FEB4-71AB-6A49-8CD2-99E248B74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BEB64-1488-1A40-9D09-DC0C67C51D2A}"/>
              </a:ext>
            </a:extLst>
          </p:cNvPr>
          <p:cNvSpPr>
            <a:spLocks noGrp="1"/>
          </p:cNvSpPr>
          <p:nvPr>
            <p:ph type="dt" sz="half" idx="10"/>
          </p:nvPr>
        </p:nvSpPr>
        <p:spPr/>
        <p:txBody>
          <a:bodyPr/>
          <a:lstStyle/>
          <a:p>
            <a:fld id="{6FBF0AFC-1AFE-594F-AFC4-44CA1A6766F2}" type="datetime1">
              <a:rPr lang="en-US" smtClean="0"/>
              <a:t>6/20/22</a:t>
            </a:fld>
            <a:endParaRPr lang="en-US"/>
          </a:p>
        </p:txBody>
      </p:sp>
      <p:sp>
        <p:nvSpPr>
          <p:cNvPr id="4" name="Footer Placeholder 3">
            <a:extLst>
              <a:ext uri="{FF2B5EF4-FFF2-40B4-BE49-F238E27FC236}">
                <a16:creationId xmlns:a16="http://schemas.microsoft.com/office/drawing/2014/main" id="{0C4E2B99-850F-484D-ADD5-A65E55EEE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B9AA6-F351-0C46-827E-4C892928F113}"/>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78032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D7C68-935D-8A49-8117-77456A4FBB28}"/>
              </a:ext>
            </a:extLst>
          </p:cNvPr>
          <p:cNvSpPr>
            <a:spLocks noGrp="1"/>
          </p:cNvSpPr>
          <p:nvPr>
            <p:ph type="dt" sz="half" idx="10"/>
          </p:nvPr>
        </p:nvSpPr>
        <p:spPr/>
        <p:txBody>
          <a:bodyPr/>
          <a:lstStyle/>
          <a:p>
            <a:fld id="{815A2108-5F0C-F141-82AF-9940DFF439EC}" type="datetime1">
              <a:rPr lang="en-US" smtClean="0"/>
              <a:t>6/20/22</a:t>
            </a:fld>
            <a:endParaRPr lang="en-US"/>
          </a:p>
        </p:txBody>
      </p:sp>
      <p:sp>
        <p:nvSpPr>
          <p:cNvPr id="3" name="Footer Placeholder 2">
            <a:extLst>
              <a:ext uri="{FF2B5EF4-FFF2-40B4-BE49-F238E27FC236}">
                <a16:creationId xmlns:a16="http://schemas.microsoft.com/office/drawing/2014/main" id="{EE25F31D-86F1-BA45-873F-8EDA5396B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C75FC-AC18-D444-81D8-1114DC2B0212}"/>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349345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9DC9-E7F7-BB40-8696-847E738D1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39BC8-6573-2E4C-9AAF-C8F109D88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FF781-DAE1-D54E-A144-6252FC74B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8038E-2382-CC43-9B7D-FEEB21A6EE07}"/>
              </a:ext>
            </a:extLst>
          </p:cNvPr>
          <p:cNvSpPr>
            <a:spLocks noGrp="1"/>
          </p:cNvSpPr>
          <p:nvPr>
            <p:ph type="dt" sz="half" idx="10"/>
          </p:nvPr>
        </p:nvSpPr>
        <p:spPr/>
        <p:txBody>
          <a:bodyPr/>
          <a:lstStyle/>
          <a:p>
            <a:fld id="{5ECA42F4-0BE8-F543-A8D9-1C952B613C4D}" type="datetime1">
              <a:rPr lang="en-US" smtClean="0"/>
              <a:t>6/20/22</a:t>
            </a:fld>
            <a:endParaRPr lang="en-US"/>
          </a:p>
        </p:txBody>
      </p:sp>
      <p:sp>
        <p:nvSpPr>
          <p:cNvPr id="6" name="Footer Placeholder 5">
            <a:extLst>
              <a:ext uri="{FF2B5EF4-FFF2-40B4-BE49-F238E27FC236}">
                <a16:creationId xmlns:a16="http://schemas.microsoft.com/office/drawing/2014/main" id="{D378011E-3319-D642-9326-C933192D2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F4624-F631-EF4A-802C-F5A3FCCE261E}"/>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144339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E37-7FF4-D647-A020-8918D742C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ED0B5-FFC5-9643-B17B-458F4645B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F704F-A5F4-E543-A63C-5BCA26502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E636-A48F-1D4E-A834-E0A1A1C1897A}"/>
              </a:ext>
            </a:extLst>
          </p:cNvPr>
          <p:cNvSpPr>
            <a:spLocks noGrp="1"/>
          </p:cNvSpPr>
          <p:nvPr>
            <p:ph type="dt" sz="half" idx="10"/>
          </p:nvPr>
        </p:nvSpPr>
        <p:spPr/>
        <p:txBody>
          <a:bodyPr/>
          <a:lstStyle/>
          <a:p>
            <a:fld id="{C1E071CE-F657-3343-BAD7-67220386F0A6}" type="datetime1">
              <a:rPr lang="en-US" smtClean="0"/>
              <a:t>6/20/22</a:t>
            </a:fld>
            <a:endParaRPr lang="en-US"/>
          </a:p>
        </p:txBody>
      </p:sp>
      <p:sp>
        <p:nvSpPr>
          <p:cNvPr id="6" name="Footer Placeholder 5">
            <a:extLst>
              <a:ext uri="{FF2B5EF4-FFF2-40B4-BE49-F238E27FC236}">
                <a16:creationId xmlns:a16="http://schemas.microsoft.com/office/drawing/2014/main" id="{19129078-5C1F-5D4B-8244-47648139E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F1A54-97AB-AA4C-858C-E46B066250BA}"/>
              </a:ext>
            </a:extLst>
          </p:cNvPr>
          <p:cNvSpPr>
            <a:spLocks noGrp="1"/>
          </p:cNvSpPr>
          <p:nvPr>
            <p:ph type="sldNum" sz="quarter" idx="12"/>
          </p:nvPr>
        </p:nvSpPr>
        <p:spPr/>
        <p:txBody>
          <a:bodyPr/>
          <a:lstStyle/>
          <a:p>
            <a:fld id="{D6BE5552-2C7E-3C43-BEF6-F84F9DBDB3DB}" type="slidenum">
              <a:rPr lang="en-US" smtClean="0"/>
              <a:t>‹#›</a:t>
            </a:fld>
            <a:endParaRPr lang="en-US"/>
          </a:p>
        </p:txBody>
      </p:sp>
    </p:spTree>
    <p:extLst>
      <p:ext uri="{BB962C8B-B14F-4D97-AF65-F5344CB8AC3E}">
        <p14:creationId xmlns:p14="http://schemas.microsoft.com/office/powerpoint/2010/main" val="232789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D316B-1783-DC49-AD41-C26A7383A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4E31C-FEAC-6B43-95BB-A7DD1B3A7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69D27-FC7C-7C49-BE04-EC4E627D2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4993D-2A08-FC47-8E28-62FD801E22B1}" type="datetime1">
              <a:rPr lang="en-US" smtClean="0"/>
              <a:t>6/20/22</a:t>
            </a:fld>
            <a:endParaRPr lang="en-US"/>
          </a:p>
        </p:txBody>
      </p:sp>
      <p:sp>
        <p:nvSpPr>
          <p:cNvPr id="5" name="Footer Placeholder 4">
            <a:extLst>
              <a:ext uri="{FF2B5EF4-FFF2-40B4-BE49-F238E27FC236}">
                <a16:creationId xmlns:a16="http://schemas.microsoft.com/office/drawing/2014/main" id="{B178746C-2A45-2048-8B3A-9CEB5A360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87DB0B-56FC-F440-A634-4128676E0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E5552-2C7E-3C43-BEF6-F84F9DBDB3DB}" type="slidenum">
              <a:rPr lang="en-US" smtClean="0"/>
              <a:t>‹#›</a:t>
            </a:fld>
            <a:endParaRPr lang="en-US"/>
          </a:p>
        </p:txBody>
      </p:sp>
    </p:spTree>
    <p:extLst>
      <p:ext uri="{BB962C8B-B14F-4D97-AF65-F5344CB8AC3E}">
        <p14:creationId xmlns:p14="http://schemas.microsoft.com/office/powerpoint/2010/main" val="310328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777A-4D32-924A-A820-524897C5673C}"/>
              </a:ext>
            </a:extLst>
          </p:cNvPr>
          <p:cNvSpPr>
            <a:spLocks noGrp="1"/>
          </p:cNvSpPr>
          <p:nvPr>
            <p:ph type="ctrTitle"/>
          </p:nvPr>
        </p:nvSpPr>
        <p:spPr>
          <a:xfrm>
            <a:off x="1387927" y="1041400"/>
            <a:ext cx="9416143" cy="2387600"/>
          </a:xfrm>
        </p:spPr>
        <p:txBody>
          <a:bodyPr anchor="ctr">
            <a:normAutofit/>
          </a:bodyPr>
          <a:lstStyle/>
          <a:p>
            <a:r>
              <a:rPr lang="en-US" sz="4800" dirty="0">
                <a:latin typeface="Times New Roman" panose="02020603050405020304" pitchFamily="18" charset="0"/>
                <a:cs typeface="Times New Roman" panose="02020603050405020304" pitchFamily="18" charset="0"/>
              </a:rPr>
              <a:t>Learning to Adapt Domain Shifts of Moral Values via Instance Weighting</a:t>
            </a:r>
          </a:p>
        </p:txBody>
      </p:sp>
      <p:sp>
        <p:nvSpPr>
          <p:cNvPr id="3" name="Subtitle 2">
            <a:extLst>
              <a:ext uri="{FF2B5EF4-FFF2-40B4-BE49-F238E27FC236}">
                <a16:creationId xmlns:a16="http://schemas.microsoft.com/office/drawing/2014/main" id="{8A7E3385-04AB-0B4D-842A-9B7E11E1F731}"/>
              </a:ext>
            </a:extLst>
          </p:cNvPr>
          <p:cNvSpPr>
            <a:spLocks noGrp="1"/>
          </p:cNvSpPr>
          <p:nvPr>
            <p:ph type="subTitle" idx="1"/>
          </p:nvPr>
        </p:nvSpPr>
        <p:spPr/>
        <p:txBody>
          <a:bodyPr anchor="ctr">
            <a:normAutofit/>
          </a:bodyPr>
          <a:lstStyle/>
          <a:p>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Xiaolei Huang</a:t>
            </a:r>
            <a:r>
              <a:rPr lang="en-US" sz="2800" baseline="30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 Alexandra Wormley</a:t>
            </a:r>
            <a:r>
              <a:rPr lang="en-US" sz="2800" baseline="30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 Adam Cohen</a:t>
            </a:r>
            <a:r>
              <a:rPr lang="en-US" sz="2800" baseline="30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 </a:t>
            </a:r>
          </a:p>
          <a:p>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xiaolei.huang@memphis.edu</a:t>
            </a:r>
            <a:endParaRPr lang="en-US" sz="2000" baseline="30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1. University of Memphis, 2. Arizona State University</a:t>
            </a:r>
          </a:p>
        </p:txBody>
      </p:sp>
      <p:pic>
        <p:nvPicPr>
          <p:cNvPr id="4" name="Picture 3">
            <a:extLst>
              <a:ext uri="{FF2B5EF4-FFF2-40B4-BE49-F238E27FC236}">
                <a16:creationId xmlns:a16="http://schemas.microsoft.com/office/drawing/2014/main" id="{B63A86E2-5603-8343-9CE2-3AB1B8C7E353}"/>
              </a:ext>
            </a:extLst>
          </p:cNvPr>
          <p:cNvPicPr>
            <a:picLocks noChangeAspect="1"/>
          </p:cNvPicPr>
          <p:nvPr/>
        </p:nvPicPr>
        <p:blipFill>
          <a:blip r:embed="rId2"/>
          <a:stretch>
            <a:fillRect/>
          </a:stretch>
        </p:blipFill>
        <p:spPr>
          <a:xfrm>
            <a:off x="4364023" y="5257800"/>
            <a:ext cx="832265" cy="1197537"/>
          </a:xfrm>
          <a:prstGeom prst="rect">
            <a:avLst/>
          </a:prstGeom>
        </p:spPr>
      </p:pic>
      <p:pic>
        <p:nvPicPr>
          <p:cNvPr id="1026" name="Picture 2" descr="Arizona State University - Wikipedia">
            <a:extLst>
              <a:ext uri="{FF2B5EF4-FFF2-40B4-BE49-F238E27FC236}">
                <a16:creationId xmlns:a16="http://schemas.microsoft.com/office/drawing/2014/main" id="{CF3C2277-4027-24CA-4C60-C15EBE4A5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2" y="5337098"/>
            <a:ext cx="959004" cy="9590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28F105E-C34E-3CAB-4A0E-125904626B7C}"/>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81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0379-D835-EA4F-AABE-00F9E2829A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Takeaways</a:t>
            </a:r>
          </a:p>
        </p:txBody>
      </p:sp>
      <p:sp>
        <p:nvSpPr>
          <p:cNvPr id="3" name="Content Placeholder 2">
            <a:extLst>
              <a:ext uri="{FF2B5EF4-FFF2-40B4-BE49-F238E27FC236}">
                <a16:creationId xmlns:a16="http://schemas.microsoft.com/office/drawing/2014/main" id="{B34682FB-2E84-DA46-8588-2526F2667E20}"/>
              </a:ext>
            </a:extLst>
          </p:cNvPr>
          <p:cNvSpPr>
            <a:spLocks noGrp="1"/>
          </p:cNvSpPr>
          <p:nvPr>
            <p:ph idx="1"/>
          </p:nvPr>
        </p:nvSpPr>
        <p:spPr>
          <a:xfrm>
            <a:off x="838199" y="1825625"/>
            <a:ext cx="11034713" cy="4351338"/>
          </a:xfrm>
        </p:spPr>
        <p:txBody>
          <a:bodyPr>
            <a:normAutofit fontScale="92500" lnSpcReduction="20000"/>
          </a:bodyPr>
          <a:lstStyle/>
          <a:p>
            <a:pPr>
              <a:spcAft>
                <a:spcPts val="3000"/>
              </a:spcAft>
            </a:pPr>
            <a:r>
              <a:rPr lang="en-US" dirty="0">
                <a:latin typeface="Times New Roman" panose="02020603050405020304" pitchFamily="18" charset="0"/>
                <a:cs typeface="Times New Roman" panose="02020603050405020304" pitchFamily="18" charset="0"/>
              </a:rPr>
              <a:t>Language reflecting human ideologies (moral values) may shift across social movements. The variations can impact extracted feature representations and weaken morality classifiers for new target domains.</a:t>
            </a:r>
          </a:p>
          <a:p>
            <a:pPr>
              <a:spcAft>
                <a:spcPts val="3000"/>
              </a:spcAft>
            </a:pPr>
            <a:r>
              <a:rPr lang="en-US" dirty="0">
                <a:latin typeface="Times New Roman" panose="02020603050405020304" pitchFamily="18" charset="0"/>
                <a:cs typeface="Times New Roman" panose="02020603050405020304" pitchFamily="18" charset="0"/>
              </a:rPr>
              <a:t>Our approach dynamically adjusts weights on training instances from source domains regarding the new target domain and demonstrates its effectiveness on the public data as well as our new released COVID-19 data.</a:t>
            </a:r>
          </a:p>
          <a:p>
            <a:pPr>
              <a:spcAft>
                <a:spcPts val="3000"/>
              </a:spcAft>
            </a:pPr>
            <a:r>
              <a:rPr lang="en-US" dirty="0">
                <a:latin typeface="Times New Roman" panose="02020603050405020304" pitchFamily="18" charset="0"/>
                <a:cs typeface="Times New Roman" panose="02020603050405020304" pitchFamily="18" charset="0"/>
              </a:rPr>
              <a:t>The first pilot work investigating the moral values of the COVID-19 vaccine may generate alternative aspects to reduce vaccine hesitancy.</a:t>
            </a:r>
          </a:p>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github.com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xiaoleihuang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MoralCausality</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5AC145-877C-5631-FECD-060A3ED938BE}"/>
              </a:ext>
            </a:extLst>
          </p:cNvPr>
          <p:cNvPicPr>
            <a:picLocks noChangeAspect="1"/>
          </p:cNvPicPr>
          <p:nvPr/>
        </p:nvPicPr>
        <p:blipFill rotWithShape="1">
          <a:blip r:embed="rId3"/>
          <a:srcRect l="3875" t="4065" r="3929" b="3901"/>
          <a:stretch/>
        </p:blipFill>
        <p:spPr>
          <a:xfrm>
            <a:off x="9311267" y="5009508"/>
            <a:ext cx="1304693" cy="1302392"/>
          </a:xfrm>
          <a:prstGeom prst="rect">
            <a:avLst/>
          </a:prstGeom>
        </p:spPr>
      </p:pic>
      <p:sp>
        <p:nvSpPr>
          <p:cNvPr id="5" name="Slide Number Placeholder 4">
            <a:extLst>
              <a:ext uri="{FF2B5EF4-FFF2-40B4-BE49-F238E27FC236}">
                <a16:creationId xmlns:a16="http://schemas.microsoft.com/office/drawing/2014/main" id="{3FD67BC9-73F4-CA12-A08F-9E07E47D0CAE}"/>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98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8C43-F1CC-0845-B20C-1422AFCE86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Morality</a:t>
            </a:r>
          </a:p>
        </p:txBody>
      </p:sp>
      <p:sp>
        <p:nvSpPr>
          <p:cNvPr id="35" name="Rectangle 34">
            <a:extLst>
              <a:ext uri="{FF2B5EF4-FFF2-40B4-BE49-F238E27FC236}">
                <a16:creationId xmlns:a16="http://schemas.microsoft.com/office/drawing/2014/main" id="{35944B4D-1690-5C4A-BF74-5F64EB6EACA9}"/>
              </a:ext>
            </a:extLst>
          </p:cNvPr>
          <p:cNvSpPr/>
          <p:nvPr/>
        </p:nvSpPr>
        <p:spPr>
          <a:xfrm>
            <a:off x="4865705" y="6408706"/>
            <a:ext cx="6992553"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1. Jonathan Haidt. 2007. The New Synthesis in Moral Psychology. Science 316, 5827 (may 2007), 998–1002.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/10.1126/science.1137651</a:t>
            </a:r>
          </a:p>
        </p:txBody>
      </p:sp>
      <p:sp>
        <p:nvSpPr>
          <p:cNvPr id="56" name="Content Placeholder 2">
            <a:extLst>
              <a:ext uri="{FF2B5EF4-FFF2-40B4-BE49-F238E27FC236}">
                <a16:creationId xmlns:a16="http://schemas.microsoft.com/office/drawing/2014/main" id="{917E7CE5-E421-7431-6432-4F70C9E1EA07}"/>
              </a:ext>
            </a:extLst>
          </p:cNvPr>
          <p:cNvSpPr txBox="1">
            <a:spLocks/>
          </p:cNvSpPr>
          <p:nvPr/>
        </p:nvSpPr>
        <p:spPr>
          <a:xfrm>
            <a:off x="678229" y="1682745"/>
            <a:ext cx="4429633" cy="2866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Increasing studies have extracted </a:t>
            </a:r>
            <a:r>
              <a:rPr lang="en-US" sz="2400" u="sng" dirty="0">
                <a:latin typeface="Times New Roman" panose="02020603050405020304" pitchFamily="18" charset="0"/>
                <a:cs typeface="Times New Roman" panose="02020603050405020304" pitchFamily="18" charset="0"/>
              </a:rPr>
              <a:t>moral values</a:t>
            </a:r>
            <a:r>
              <a:rPr lang="en-US" sz="2400" dirty="0">
                <a:latin typeface="Times New Roman" panose="02020603050405020304" pitchFamily="18" charset="0"/>
                <a:cs typeface="Times New Roman" panose="02020603050405020304" pitchFamily="18" charset="0"/>
              </a:rPr>
              <a:t> in user-generated text from social media in understanding community cultures and interpreting user behaviors of social movements.</a:t>
            </a:r>
          </a:p>
        </p:txBody>
      </p:sp>
      <p:pic>
        <p:nvPicPr>
          <p:cNvPr id="2054" name="Picture 6" descr="Revolution 2.0? Social media and social movements | socialist.ca">
            <a:extLst>
              <a:ext uri="{FF2B5EF4-FFF2-40B4-BE49-F238E27FC236}">
                <a16:creationId xmlns:a16="http://schemas.microsoft.com/office/drawing/2014/main" id="{BF8EF409-EBD5-B158-E437-0272F77B3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60" y="4296566"/>
            <a:ext cx="2921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D2A321F1-D0E9-B582-11A8-1889F853A717}"/>
              </a:ext>
            </a:extLst>
          </p:cNvPr>
          <p:cNvSpPr txBox="1">
            <a:spLocks/>
          </p:cNvSpPr>
          <p:nvPr/>
        </p:nvSpPr>
        <p:spPr>
          <a:xfrm>
            <a:off x="5936030" y="1690688"/>
            <a:ext cx="5922228" cy="2866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graphicFrame>
        <p:nvGraphicFramePr>
          <p:cNvPr id="21" name="Table 12">
            <a:extLst>
              <a:ext uri="{FF2B5EF4-FFF2-40B4-BE49-F238E27FC236}">
                <a16:creationId xmlns:a16="http://schemas.microsoft.com/office/drawing/2014/main" id="{D50932EE-95BA-F22E-C4D6-6EF808D3CF20}"/>
              </a:ext>
            </a:extLst>
          </p:cNvPr>
          <p:cNvGraphicFramePr>
            <a:graphicFrameLocks noGrp="1"/>
          </p:cNvGraphicFramePr>
          <p:nvPr>
            <p:ph idx="1"/>
            <p:extLst>
              <p:ext uri="{D42A27DB-BD31-4B8C-83A1-F6EECF244321}">
                <p14:modId xmlns:p14="http://schemas.microsoft.com/office/powerpoint/2010/main" val="891415753"/>
              </p:ext>
            </p:extLst>
          </p:nvPr>
        </p:nvGraphicFramePr>
        <p:xfrm>
          <a:off x="5936030" y="1532683"/>
          <a:ext cx="5807236" cy="2773680"/>
        </p:xfrm>
        <a:graphic>
          <a:graphicData uri="http://schemas.openxmlformats.org/drawingml/2006/table">
            <a:tbl>
              <a:tblPr firstRow="1" bandRow="1">
                <a:tableStyleId>{5940675A-B579-460E-94D1-54222C63F5DA}</a:tableStyleId>
              </a:tblPr>
              <a:tblGrid>
                <a:gridCol w="2903618">
                  <a:extLst>
                    <a:ext uri="{9D8B030D-6E8A-4147-A177-3AD203B41FA5}">
                      <a16:colId xmlns:a16="http://schemas.microsoft.com/office/drawing/2014/main" val="4207130503"/>
                    </a:ext>
                  </a:extLst>
                </a:gridCol>
                <a:gridCol w="2903618">
                  <a:extLst>
                    <a:ext uri="{9D8B030D-6E8A-4147-A177-3AD203B41FA5}">
                      <a16:colId xmlns:a16="http://schemas.microsoft.com/office/drawing/2014/main" val="124546408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Moral Foundations</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itchFamily="2" charset="2"/>
                        </a:rPr>
                        <a:t> Moral values</a:t>
                      </a:r>
                      <a:endParaRPr lang="en-US" sz="20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713275800"/>
                  </a:ext>
                </a:extLst>
              </a:tr>
              <a:tr h="370840">
                <a:tc>
                  <a:txBody>
                    <a:bodyPr/>
                    <a:lstStyle/>
                    <a:p>
                      <a:pPr algn="ctr"/>
                      <a:r>
                        <a:rPr lang="en-US" sz="2000" dirty="0">
                          <a:latin typeface="Times New Roman" panose="02020603050405020304" pitchFamily="18" charset="0"/>
                          <a:cs typeface="Times New Roman" panose="02020603050405020304" pitchFamily="18" charset="0"/>
                        </a:rPr>
                        <a:t>Virtue 🤗</a:t>
                      </a:r>
                    </a:p>
                  </a:txBody>
                  <a:tcPr/>
                </a:tc>
                <a:tc>
                  <a:txBody>
                    <a:bodyPr/>
                    <a:lstStyle/>
                    <a:p>
                      <a:pPr algn="ctr"/>
                      <a:r>
                        <a:rPr lang="en-US" sz="2000" dirty="0">
                          <a:latin typeface="Times New Roman" panose="02020603050405020304" pitchFamily="18" charset="0"/>
                          <a:cs typeface="Times New Roman" panose="02020603050405020304" pitchFamily="18" charset="0"/>
                        </a:rPr>
                        <a:t>Vice 👿</a:t>
                      </a:r>
                    </a:p>
                  </a:txBody>
                  <a:tcPr/>
                </a:tc>
                <a:extLst>
                  <a:ext uri="{0D108BD9-81ED-4DB2-BD59-A6C34878D82A}">
                    <a16:rowId xmlns:a16="http://schemas.microsoft.com/office/drawing/2014/main" val="402612844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authority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subversion</a:t>
                      </a:r>
                    </a:p>
                  </a:txBody>
                  <a:tcPr/>
                </a:tc>
                <a:extLst>
                  <a:ext uri="{0D108BD9-81ED-4DB2-BD59-A6C34878D82A}">
                    <a16:rowId xmlns:a16="http://schemas.microsoft.com/office/drawing/2014/main" val="1389983529"/>
                  </a:ext>
                </a:extLst>
              </a:tr>
              <a:tr h="370840">
                <a:tc>
                  <a:txBody>
                    <a:bodyPr/>
                    <a:lstStyle/>
                    <a:p>
                      <a:pPr algn="ctr"/>
                      <a:r>
                        <a:rPr lang="en-US" sz="2000" dirty="0">
                          <a:latin typeface="Times New Roman" panose="02020603050405020304" pitchFamily="18" charset="0"/>
                          <a:cs typeface="Times New Roman" panose="02020603050405020304" pitchFamily="18" charset="0"/>
                        </a:rPr>
                        <a:t>care</a:t>
                      </a:r>
                    </a:p>
                  </a:txBody>
                  <a:tcPr/>
                </a:tc>
                <a:tc>
                  <a:txBody>
                    <a:bodyPr/>
                    <a:lstStyle/>
                    <a:p>
                      <a:pPr algn="ctr"/>
                      <a:r>
                        <a:rPr lang="en-US" sz="2000" dirty="0">
                          <a:latin typeface="Times New Roman" panose="02020603050405020304" pitchFamily="18" charset="0"/>
                          <a:cs typeface="Times New Roman" panose="02020603050405020304" pitchFamily="18" charset="0"/>
                        </a:rPr>
                        <a:t>harm</a:t>
                      </a:r>
                    </a:p>
                  </a:txBody>
                  <a:tcPr/>
                </a:tc>
                <a:extLst>
                  <a:ext uri="{0D108BD9-81ED-4DB2-BD59-A6C34878D82A}">
                    <a16:rowId xmlns:a16="http://schemas.microsoft.com/office/drawing/2014/main" val="852539766"/>
                  </a:ext>
                </a:extLst>
              </a:tr>
              <a:tr h="370840">
                <a:tc>
                  <a:txBody>
                    <a:bodyPr/>
                    <a:lstStyle/>
                    <a:p>
                      <a:pPr algn="ctr"/>
                      <a:r>
                        <a:rPr lang="en-US" sz="2000" dirty="0">
                          <a:latin typeface="Times New Roman" panose="02020603050405020304" pitchFamily="18" charset="0"/>
                          <a:cs typeface="Times New Roman" panose="02020603050405020304" pitchFamily="18" charset="0"/>
                        </a:rPr>
                        <a:t>fairness</a:t>
                      </a:r>
                    </a:p>
                  </a:txBody>
                  <a:tcPr/>
                </a:tc>
                <a:tc>
                  <a:txBody>
                    <a:bodyPr/>
                    <a:lstStyle/>
                    <a:p>
                      <a:pPr algn="ctr"/>
                      <a:r>
                        <a:rPr lang="en-US" sz="2000" dirty="0">
                          <a:latin typeface="Times New Roman" panose="02020603050405020304" pitchFamily="18" charset="0"/>
                          <a:cs typeface="Times New Roman" panose="02020603050405020304" pitchFamily="18" charset="0"/>
                        </a:rPr>
                        <a:t>cheating</a:t>
                      </a:r>
                    </a:p>
                  </a:txBody>
                  <a:tcPr/>
                </a:tc>
                <a:extLst>
                  <a:ext uri="{0D108BD9-81ED-4DB2-BD59-A6C34878D82A}">
                    <a16:rowId xmlns:a16="http://schemas.microsoft.com/office/drawing/2014/main" val="2208986855"/>
                  </a:ext>
                </a:extLst>
              </a:tr>
              <a:tr h="370840">
                <a:tc>
                  <a:txBody>
                    <a:bodyPr/>
                    <a:lstStyle/>
                    <a:p>
                      <a:pPr algn="ctr"/>
                      <a:r>
                        <a:rPr lang="en-US" sz="2000" dirty="0">
                          <a:latin typeface="Times New Roman" panose="02020603050405020304" pitchFamily="18" charset="0"/>
                          <a:cs typeface="Times New Roman" panose="02020603050405020304" pitchFamily="18" charset="0"/>
                        </a:rPr>
                        <a:t>loyalty</a:t>
                      </a:r>
                    </a:p>
                  </a:txBody>
                  <a:tcPr/>
                </a:tc>
                <a:tc>
                  <a:txBody>
                    <a:bodyPr/>
                    <a:lstStyle/>
                    <a:p>
                      <a:pPr algn="ctr"/>
                      <a:r>
                        <a:rPr lang="en-US" sz="2000" dirty="0">
                          <a:latin typeface="Times New Roman" panose="02020603050405020304" pitchFamily="18" charset="0"/>
                          <a:cs typeface="Times New Roman" panose="02020603050405020304" pitchFamily="18" charset="0"/>
                        </a:rPr>
                        <a:t>betrayal</a:t>
                      </a:r>
                    </a:p>
                  </a:txBody>
                  <a:tcPr/>
                </a:tc>
                <a:extLst>
                  <a:ext uri="{0D108BD9-81ED-4DB2-BD59-A6C34878D82A}">
                    <a16:rowId xmlns:a16="http://schemas.microsoft.com/office/drawing/2014/main" val="114986649"/>
                  </a:ext>
                </a:extLst>
              </a:tr>
              <a:tr h="370840">
                <a:tc>
                  <a:txBody>
                    <a:bodyPr/>
                    <a:lstStyle/>
                    <a:p>
                      <a:pPr algn="ctr"/>
                      <a:r>
                        <a:rPr lang="en-US" sz="2000" dirty="0">
                          <a:latin typeface="Times New Roman" panose="02020603050405020304" pitchFamily="18" charset="0"/>
                          <a:cs typeface="Times New Roman" panose="02020603050405020304" pitchFamily="18" charset="0"/>
                        </a:rPr>
                        <a:t>purity</a:t>
                      </a:r>
                    </a:p>
                  </a:txBody>
                  <a:tcPr/>
                </a:tc>
                <a:tc>
                  <a:txBody>
                    <a:bodyPr/>
                    <a:lstStyle/>
                    <a:p>
                      <a:pPr algn="ctr"/>
                      <a:r>
                        <a:rPr lang="en-US" sz="2000" dirty="0">
                          <a:latin typeface="Times New Roman" panose="02020603050405020304" pitchFamily="18" charset="0"/>
                          <a:cs typeface="Times New Roman" panose="02020603050405020304" pitchFamily="18" charset="0"/>
                        </a:rPr>
                        <a:t>degradation</a:t>
                      </a:r>
                    </a:p>
                  </a:txBody>
                  <a:tcPr/>
                </a:tc>
                <a:extLst>
                  <a:ext uri="{0D108BD9-81ED-4DB2-BD59-A6C34878D82A}">
                    <a16:rowId xmlns:a16="http://schemas.microsoft.com/office/drawing/2014/main" val="478909827"/>
                  </a:ext>
                </a:extLst>
              </a:tr>
            </a:tbl>
          </a:graphicData>
        </a:graphic>
      </p:graphicFrame>
      <p:graphicFrame>
        <p:nvGraphicFramePr>
          <p:cNvPr id="14" name="Diagram 13">
            <a:extLst>
              <a:ext uri="{FF2B5EF4-FFF2-40B4-BE49-F238E27FC236}">
                <a16:creationId xmlns:a16="http://schemas.microsoft.com/office/drawing/2014/main" id="{DB2E67DA-D947-70A8-AB2D-F00A37C52AF9}"/>
              </a:ext>
            </a:extLst>
          </p:cNvPr>
          <p:cNvGraphicFramePr/>
          <p:nvPr>
            <p:extLst>
              <p:ext uri="{D42A27DB-BD31-4B8C-83A1-F6EECF244321}">
                <p14:modId xmlns:p14="http://schemas.microsoft.com/office/powerpoint/2010/main" val="1530987514"/>
              </p:ext>
            </p:extLst>
          </p:nvPr>
        </p:nvGraphicFramePr>
        <p:xfrm>
          <a:off x="7544795" y="4519846"/>
          <a:ext cx="2704698" cy="18031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Slide Number Placeholder 14">
            <a:extLst>
              <a:ext uri="{FF2B5EF4-FFF2-40B4-BE49-F238E27FC236}">
                <a16:creationId xmlns:a16="http://schemas.microsoft.com/office/drawing/2014/main" id="{90D9ADF6-6A79-9406-7287-E771987B2CE5}"/>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5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836A-2E84-8543-E942-D5B9E5EB7D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Morality Data of Social Topics</a:t>
            </a:r>
            <a:r>
              <a:rPr lang="en-US" baseline="30000" dirty="0">
                <a:latin typeface="Times New Roman" panose="02020603050405020304" pitchFamily="18" charset="0"/>
                <a:cs typeface="Times New Roman" panose="02020603050405020304" pitchFamily="18" charset="0"/>
              </a:rPr>
              <a:t>2</a:t>
            </a:r>
          </a:p>
        </p:txBody>
      </p:sp>
      <p:pic>
        <p:nvPicPr>
          <p:cNvPr id="4" name="Content Placeholder 3">
            <a:extLst>
              <a:ext uri="{FF2B5EF4-FFF2-40B4-BE49-F238E27FC236}">
                <a16:creationId xmlns:a16="http://schemas.microsoft.com/office/drawing/2014/main" id="{817071B1-F5B2-AAF7-3576-C38FEC0F5F70}"/>
              </a:ext>
            </a:extLst>
          </p:cNvPr>
          <p:cNvPicPr>
            <a:picLocks noGrp="1" noChangeAspect="1"/>
          </p:cNvPicPr>
          <p:nvPr>
            <p:ph idx="1"/>
          </p:nvPr>
        </p:nvPicPr>
        <p:blipFill>
          <a:blip r:embed="rId2"/>
          <a:stretch>
            <a:fillRect/>
          </a:stretch>
        </p:blipFill>
        <p:spPr>
          <a:xfrm>
            <a:off x="838200" y="1462683"/>
            <a:ext cx="10515600" cy="2525621"/>
          </a:xfrm>
          <a:prstGeom prst="rect">
            <a:avLst/>
          </a:prstGeom>
        </p:spPr>
      </p:pic>
      <p:sp>
        <p:nvSpPr>
          <p:cNvPr id="5" name="TextBox 4">
            <a:extLst>
              <a:ext uri="{FF2B5EF4-FFF2-40B4-BE49-F238E27FC236}">
                <a16:creationId xmlns:a16="http://schemas.microsoft.com/office/drawing/2014/main" id="{A5D58F69-E60D-26FB-2800-63202B746D02}"/>
              </a:ext>
            </a:extLst>
          </p:cNvPr>
          <p:cNvSpPr txBox="1"/>
          <p:nvPr/>
        </p:nvSpPr>
        <p:spPr>
          <a:xfrm>
            <a:off x="1095375" y="4162532"/>
            <a:ext cx="1000125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Distributions of moral values across social topics (domains). The virtue-vice ratio is a divide operation between virtue-related and vice-related moral value counts. Overall, the data shows higher ratio of the vice-related moral values. </a:t>
            </a:r>
          </a:p>
        </p:txBody>
      </p:sp>
      <p:sp>
        <p:nvSpPr>
          <p:cNvPr id="6" name="Rectangle 5">
            <a:extLst>
              <a:ext uri="{FF2B5EF4-FFF2-40B4-BE49-F238E27FC236}">
                <a16:creationId xmlns:a16="http://schemas.microsoft.com/office/drawing/2014/main" id="{59F24F74-85F1-0EFD-CCF6-EAC62A1E3785}"/>
              </a:ext>
            </a:extLst>
          </p:cNvPr>
          <p:cNvSpPr/>
          <p:nvPr/>
        </p:nvSpPr>
        <p:spPr>
          <a:xfrm>
            <a:off x="1095375" y="5085862"/>
            <a:ext cx="967740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Significant variations of moral values exist across 7 domains.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degradation and subversion </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top 2 in the MeToo.</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cheating and harm </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top 2 in the Election.</a:t>
            </a:r>
          </a:p>
        </p:txBody>
      </p:sp>
      <p:sp>
        <p:nvSpPr>
          <p:cNvPr id="8" name="Rectangle 7">
            <a:extLst>
              <a:ext uri="{FF2B5EF4-FFF2-40B4-BE49-F238E27FC236}">
                <a16:creationId xmlns:a16="http://schemas.microsoft.com/office/drawing/2014/main" id="{47DB933A-1AE6-CE14-828D-7BAC2ACE8495}"/>
              </a:ext>
            </a:extLst>
          </p:cNvPr>
          <p:cNvSpPr/>
          <p:nvPr/>
        </p:nvSpPr>
        <p:spPr>
          <a:xfrm>
            <a:off x="4672013" y="6262042"/>
            <a:ext cx="6903243" cy="461665"/>
          </a:xfrm>
          <a:prstGeom prst="rect">
            <a:avLst/>
          </a:prstGeom>
        </p:spPr>
        <p:txBody>
          <a:bodyPr wrap="square">
            <a:spAutoFit/>
          </a:bodyPr>
          <a:lstStyle/>
          <a:p>
            <a:r>
              <a:rPr lang="en-US" sz="1200" dirty="0">
                <a:solidFill>
                  <a:srgbClr val="222222"/>
                </a:solidFill>
                <a:latin typeface="Times New Roman" panose="02020603050405020304" pitchFamily="18" charset="0"/>
                <a:cs typeface="Times New Roman" panose="02020603050405020304" pitchFamily="18" charset="0"/>
              </a:rPr>
              <a:t>2. Hoover, Joe, et al. "Moral foundations twitter corpus: A collection of 35k tweets annotated for moral sentiment." </a:t>
            </a:r>
            <a:r>
              <a:rPr lang="en-US" sz="1200" i="1" dirty="0">
                <a:solidFill>
                  <a:srgbClr val="222222"/>
                </a:solidFill>
                <a:latin typeface="Times New Roman" panose="02020603050405020304" pitchFamily="18" charset="0"/>
                <a:cs typeface="Times New Roman" panose="02020603050405020304" pitchFamily="18" charset="0"/>
              </a:rPr>
              <a:t>Social Psychological and Personality Science</a:t>
            </a:r>
            <a:r>
              <a:rPr lang="en-US" sz="1200" dirty="0">
                <a:solidFill>
                  <a:srgbClr val="222222"/>
                </a:solidFill>
                <a:latin typeface="Times New Roman" panose="02020603050405020304" pitchFamily="18" charset="0"/>
                <a:cs typeface="Times New Roman" panose="02020603050405020304" pitchFamily="18" charset="0"/>
              </a:rPr>
              <a:t> 11.8 (2020): 1057-1071.</a:t>
            </a:r>
            <a:endParaRPr lang="en-US" sz="1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6F02B5E-3E6D-CB5E-DF96-70F53BE995C4}"/>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3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34C0-06DC-E4DC-32DF-9B0F740A24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Moral Variation Qualification</a:t>
            </a:r>
          </a:p>
        </p:txBody>
      </p:sp>
      <p:graphicFrame>
        <p:nvGraphicFramePr>
          <p:cNvPr id="4" name="Table 13">
            <a:extLst>
              <a:ext uri="{FF2B5EF4-FFF2-40B4-BE49-F238E27FC236}">
                <a16:creationId xmlns:a16="http://schemas.microsoft.com/office/drawing/2014/main" id="{B0DFF5E3-B400-B6B8-53D5-90EDC314AC3C}"/>
              </a:ext>
            </a:extLst>
          </p:cNvPr>
          <p:cNvGraphicFramePr>
            <a:graphicFrameLocks noGrp="1"/>
          </p:cNvGraphicFramePr>
          <p:nvPr>
            <p:ph idx="1"/>
            <p:extLst>
              <p:ext uri="{D42A27DB-BD31-4B8C-83A1-F6EECF244321}">
                <p14:modId xmlns:p14="http://schemas.microsoft.com/office/powerpoint/2010/main" val="1859716717"/>
              </p:ext>
            </p:extLst>
          </p:nvPr>
        </p:nvGraphicFramePr>
        <p:xfrm>
          <a:off x="1100138" y="1497013"/>
          <a:ext cx="9991724" cy="3875087"/>
        </p:xfrm>
        <a:graphic>
          <a:graphicData uri="http://schemas.openxmlformats.org/drawingml/2006/table">
            <a:tbl>
              <a:tblPr firstRow="1" bandRow="1">
                <a:tableStyleId>{073A0DAA-6AF3-43AB-8588-CEC1D06C72B9}</a:tableStyleId>
              </a:tblPr>
              <a:tblGrid>
                <a:gridCol w="2497931">
                  <a:extLst>
                    <a:ext uri="{9D8B030D-6E8A-4147-A177-3AD203B41FA5}">
                      <a16:colId xmlns:a16="http://schemas.microsoft.com/office/drawing/2014/main" val="1077286203"/>
                    </a:ext>
                  </a:extLst>
                </a:gridCol>
                <a:gridCol w="2650333">
                  <a:extLst>
                    <a:ext uri="{9D8B030D-6E8A-4147-A177-3AD203B41FA5}">
                      <a16:colId xmlns:a16="http://schemas.microsoft.com/office/drawing/2014/main" val="2160531453"/>
                    </a:ext>
                  </a:extLst>
                </a:gridCol>
                <a:gridCol w="2345529">
                  <a:extLst>
                    <a:ext uri="{9D8B030D-6E8A-4147-A177-3AD203B41FA5}">
                      <a16:colId xmlns:a16="http://schemas.microsoft.com/office/drawing/2014/main" val="3445487749"/>
                    </a:ext>
                  </a:extLst>
                </a:gridCol>
                <a:gridCol w="2497931">
                  <a:extLst>
                    <a:ext uri="{9D8B030D-6E8A-4147-A177-3AD203B41FA5}">
                      <a16:colId xmlns:a16="http://schemas.microsoft.com/office/drawing/2014/main" val="293837889"/>
                    </a:ext>
                  </a:extLst>
                </a:gridCol>
              </a:tblGrid>
              <a:tr h="744425">
                <a:tc gridSpan="4">
                  <a:txBody>
                    <a:bodyPr/>
                    <a:lstStyle/>
                    <a:p>
                      <a:pPr algn="ctr"/>
                      <a:r>
                        <a:rPr lang="en-US" sz="2400" dirty="0">
                          <a:latin typeface="Times New Roman" panose="02020603050405020304" pitchFamily="18" charset="0"/>
                          <a:cs typeface="Times New Roman" panose="02020603050405020304" pitchFamily="18" charset="0"/>
                        </a:rPr>
                        <a:t>Top tokens in each social movement domain</a:t>
                      </a:r>
                    </a:p>
                  </a:txBody>
                  <a:tcPr anchor="ctr"/>
                </a:tc>
                <a:tc hMerge="1">
                  <a:txBody>
                    <a:bodyPr/>
                    <a:lstStyle/>
                    <a:p>
                      <a:pPr algn="ctr"/>
                      <a:endParaRPr lang="en-US" dirty="0"/>
                    </a:p>
                  </a:txBody>
                  <a:tcPr anchor="ctr"/>
                </a:tc>
                <a:tc hMerge="1">
                  <a:txBody>
                    <a:bodyPr/>
                    <a:lstStyle/>
                    <a:p>
                      <a:pPr algn="ctr"/>
                      <a:endParaRPr lang="en-US" sz="24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89640774"/>
                  </a:ext>
                </a:extLst>
              </a:tr>
              <a:tr h="7444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ALLLivesMatter</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BlackLivesMatter</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MeToo</a:t>
                      </a:r>
                    </a:p>
                  </a:txBody>
                  <a:tcPr anchor="ctr"/>
                </a:tc>
                <a:extLst>
                  <a:ext uri="{0D108BD9-81ED-4DB2-BD59-A6C34878D82A}">
                    <a16:rowId xmlns:a16="http://schemas.microsoft.com/office/drawing/2014/main" val="988644"/>
                  </a:ext>
                </a:extLst>
              </a:tr>
              <a:tr h="23862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people, god, justice, police, love, black, respect, human, racist, violence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blm</a:t>
                      </a:r>
                      <a:r>
                        <a:rPr lang="en-US" sz="2400" dirty="0">
                          <a:latin typeface="Times New Roman" panose="02020603050405020304" pitchFamily="18" charset="0"/>
                          <a:cs typeface="Times New Roman" panose="02020603050405020304" pitchFamily="18" charset="0"/>
                        </a:rPr>
                        <a:t>, injustice, solidarity, police, black, people, </a:t>
                      </a:r>
                      <a:r>
                        <a:rPr lang="en-US" sz="2400" dirty="0" err="1">
                          <a:latin typeface="Times New Roman" panose="02020603050405020304" pitchFamily="18" charset="0"/>
                          <a:cs typeface="Times New Roman" panose="02020603050405020304" pitchFamily="18" charset="0"/>
                        </a:rPr>
                        <a:t>ferguson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iuic</a:t>
                      </a:r>
                      <a:r>
                        <a:rPr lang="en-US" sz="2400" dirty="0">
                          <a:latin typeface="Times New Roman" panose="02020603050405020304" pitchFamily="18" charset="0"/>
                          <a:cs typeface="Times New Roman" panose="02020603050405020304" pitchFamily="18" charset="0"/>
                        </a:rPr>
                        <a:t>, respect, </a:t>
                      </a:r>
                      <a:r>
                        <a:rPr lang="en-US" sz="2400" dirty="0" err="1">
                          <a:latin typeface="Times New Roman" panose="02020603050405020304" pitchFamily="18" charset="0"/>
                          <a:cs typeface="Times New Roman" panose="02020603050405020304" pitchFamily="18" charset="0"/>
                        </a:rPr>
                        <a:t>blacktwitter</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realdonaldtrump</a:t>
                      </a:r>
                      <a:r>
                        <a:rPr lang="en-US" sz="2400" dirty="0">
                          <a:latin typeface="Times New Roman" panose="02020603050405020304" pitchFamily="18" charset="0"/>
                          <a:cs typeface="Times New Roman" panose="02020603050405020304" pitchFamily="18" charset="0"/>
                        </a:rPr>
                        <a:t>, trump, </a:t>
                      </a:r>
                      <a:r>
                        <a:rPr lang="en-US" sz="2400" dirty="0" err="1">
                          <a:latin typeface="Times New Roman" panose="02020603050405020304" pitchFamily="18" charset="0"/>
                          <a:cs typeface="Times New Roman" panose="02020603050405020304" pitchFamily="18" charset="0"/>
                        </a:rPr>
                        <a:t>potus</a:t>
                      </a:r>
                      <a:r>
                        <a:rPr lang="en-US" sz="2400" dirty="0">
                          <a:latin typeface="Times New Roman" panose="02020603050405020304" pitchFamily="18" charset="0"/>
                          <a:cs typeface="Times New Roman" panose="02020603050405020304" pitchFamily="18" charset="0"/>
                        </a:rPr>
                        <a:t>, president, justice, </a:t>
                      </a:r>
                      <a:r>
                        <a:rPr lang="en-US" sz="2400" dirty="0" err="1">
                          <a:latin typeface="Times New Roman" panose="02020603050405020304" pitchFamily="18" charset="0"/>
                          <a:cs typeface="Times New Roman" panose="02020603050405020304" pitchFamily="18" charset="0"/>
                        </a:rPr>
                        <a:t>gop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america</a:t>
                      </a:r>
                      <a:r>
                        <a:rPr lang="en-US" sz="2400" dirty="0">
                          <a:latin typeface="Times New Roman" panose="02020603050405020304" pitchFamily="18" charset="0"/>
                          <a:cs typeface="Times New Roman" panose="02020603050405020304" pitchFamily="18" charset="0"/>
                        </a:rPr>
                        <a:t>, obey, </a:t>
                      </a:r>
                      <a:r>
                        <a:rPr lang="en-US" sz="2400" dirty="0" err="1">
                          <a:latin typeface="Times New Roman" panose="02020603050405020304" pitchFamily="18" charset="0"/>
                          <a:cs typeface="Times New Roman" panose="02020603050405020304" pitchFamily="18" charset="0"/>
                        </a:rPr>
                        <a:t>donaldtrump</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sandy, </a:t>
                      </a:r>
                      <a:r>
                        <a:rPr lang="en-US" sz="2400" dirty="0" err="1">
                          <a:latin typeface="Times New Roman" panose="02020603050405020304" pitchFamily="18" charset="0"/>
                          <a:cs typeface="Times New Roman" panose="02020603050405020304" pitchFamily="18" charset="0"/>
                        </a:rPr>
                        <a:t>hurricanesandy</a:t>
                      </a:r>
                      <a:r>
                        <a:rPr lang="en-US" sz="2400" dirty="0">
                          <a:latin typeface="Times New Roman" panose="02020603050405020304" pitchFamily="18" charset="0"/>
                          <a:cs typeface="Times New Roman" panose="02020603050405020304" pitchFamily="18" charset="0"/>
                        </a:rPr>
                        <a:t>, liberty, hurricane, holy, bitch, </a:t>
                      </a:r>
                      <a:r>
                        <a:rPr lang="en-US" sz="2400" dirty="0" err="1">
                          <a:latin typeface="Times New Roman" panose="02020603050405020304" pitchFamily="18" charset="0"/>
                          <a:cs typeface="Times New Roman" panose="02020603050405020304" pitchFamily="18" charset="0"/>
                        </a:rPr>
                        <a:t>frankenstorm</a:t>
                      </a:r>
                      <a:r>
                        <a:rPr lang="en-US" sz="2400" dirty="0">
                          <a:latin typeface="Times New Roman" panose="02020603050405020304" pitchFamily="18" charset="0"/>
                          <a:cs typeface="Times New Roman" panose="02020603050405020304" pitchFamily="18" charset="0"/>
                        </a:rPr>
                        <a:t>, god, love, </a:t>
                      </a:r>
                      <a:r>
                        <a:rPr lang="en-US" sz="2400" dirty="0" err="1">
                          <a:latin typeface="Times New Roman" panose="02020603050405020304" pitchFamily="18" charset="0"/>
                          <a:cs typeface="Times New Roman" panose="02020603050405020304" pitchFamily="18" charset="0"/>
                        </a:rPr>
                        <a:t>obama</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36910013"/>
                  </a:ext>
                </a:extLst>
              </a:tr>
            </a:tbl>
          </a:graphicData>
        </a:graphic>
      </p:graphicFrame>
      <p:sp>
        <p:nvSpPr>
          <p:cNvPr id="5" name="Slide Number Placeholder 4">
            <a:extLst>
              <a:ext uri="{FF2B5EF4-FFF2-40B4-BE49-F238E27FC236}">
                <a16:creationId xmlns:a16="http://schemas.microsoft.com/office/drawing/2014/main" id="{57BC3047-2A64-6FB6-EE5D-131C21125862}"/>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AAB9460-92D8-3198-F3DE-643F465D1AC3}"/>
              </a:ext>
            </a:extLst>
          </p:cNvPr>
          <p:cNvSpPr/>
          <p:nvPr/>
        </p:nvSpPr>
        <p:spPr>
          <a:xfrm>
            <a:off x="1209677" y="5521146"/>
            <a:ext cx="1033462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qualitative results show the most predictable words (ranked by mutual information) towards the 10 moral values. We notice that the top features may reflect the societal and cultural variations of the social issues.</a:t>
            </a:r>
          </a:p>
        </p:txBody>
      </p:sp>
    </p:spTree>
    <p:extLst>
      <p:ext uri="{BB962C8B-B14F-4D97-AF65-F5344CB8AC3E}">
        <p14:creationId xmlns:p14="http://schemas.microsoft.com/office/powerpoint/2010/main" val="22149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69ED-A020-E2A1-246C-56AF73F0B4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Moral Variation Quantification</a:t>
            </a:r>
          </a:p>
        </p:txBody>
      </p:sp>
      <p:pic>
        <p:nvPicPr>
          <p:cNvPr id="5" name="Content Placeholder 4">
            <a:extLst>
              <a:ext uri="{FF2B5EF4-FFF2-40B4-BE49-F238E27FC236}">
                <a16:creationId xmlns:a16="http://schemas.microsoft.com/office/drawing/2014/main" id="{C208784C-F889-087C-80E8-582F0AA0C0F1}"/>
              </a:ext>
            </a:extLst>
          </p:cNvPr>
          <p:cNvPicPr>
            <a:picLocks noGrp="1" noChangeAspect="1"/>
          </p:cNvPicPr>
          <p:nvPr>
            <p:ph idx="1"/>
          </p:nvPr>
        </p:nvPicPr>
        <p:blipFill>
          <a:blip r:embed="rId3"/>
          <a:stretch>
            <a:fillRect/>
          </a:stretch>
        </p:blipFill>
        <p:spPr>
          <a:xfrm>
            <a:off x="352425" y="1847850"/>
            <a:ext cx="7179707" cy="4351338"/>
          </a:xfrm>
          <a:prstGeom prst="rect">
            <a:avLst/>
          </a:prstGeom>
        </p:spPr>
      </p:pic>
      <p:sp>
        <p:nvSpPr>
          <p:cNvPr id="4" name="Slide Number Placeholder 3">
            <a:extLst>
              <a:ext uri="{FF2B5EF4-FFF2-40B4-BE49-F238E27FC236}">
                <a16:creationId xmlns:a16="http://schemas.microsoft.com/office/drawing/2014/main" id="{85E8F333-0830-419B-AE0F-BC75FCC1637F}"/>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170EBEA-E051-F2AB-D1B3-ABD775A3D42C}"/>
              </a:ext>
            </a:extLst>
          </p:cNvPr>
          <p:cNvSpPr/>
          <p:nvPr/>
        </p:nvSpPr>
        <p:spPr>
          <a:xfrm>
            <a:off x="7700963" y="1674873"/>
            <a:ext cx="4257675"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Extract linguistic patterns of language usage by a topic model</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which abstracts language usage into thematic vectors.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 cosine similarities of the topic distributions between every two domains.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low similarities indicate language regarding moral values shift significantly across domains.</a:t>
            </a:r>
          </a:p>
        </p:txBody>
      </p:sp>
      <p:sp>
        <p:nvSpPr>
          <p:cNvPr id="7" name="Rectangle 6">
            <a:extLst>
              <a:ext uri="{FF2B5EF4-FFF2-40B4-BE49-F238E27FC236}">
                <a16:creationId xmlns:a16="http://schemas.microsoft.com/office/drawing/2014/main" id="{C25713AB-0109-B4CA-C929-D34DFCF64A0D}"/>
              </a:ext>
            </a:extLst>
          </p:cNvPr>
          <p:cNvSpPr/>
          <p:nvPr/>
        </p:nvSpPr>
        <p:spPr>
          <a:xfrm>
            <a:off x="5257800" y="6262042"/>
            <a:ext cx="6096000" cy="461665"/>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Blei</a:t>
            </a:r>
            <a:r>
              <a:rPr lang="en-US" sz="1200" dirty="0">
                <a:latin typeface="Times New Roman" panose="02020603050405020304" pitchFamily="18" charset="0"/>
                <a:cs typeface="Times New Roman" panose="02020603050405020304" pitchFamily="18" charset="0"/>
              </a:rPr>
              <a:t>, David M., Andrew Y. Ng, and Michael I. Jordan. "Latent </a:t>
            </a:r>
            <a:r>
              <a:rPr lang="en-US" sz="1200" dirty="0" err="1">
                <a:latin typeface="Times New Roman" panose="02020603050405020304" pitchFamily="18" charset="0"/>
                <a:cs typeface="Times New Roman" panose="02020603050405020304" pitchFamily="18" charset="0"/>
              </a:rPr>
              <a:t>dirichlet</a:t>
            </a:r>
            <a:r>
              <a:rPr lang="en-US" sz="1200" dirty="0">
                <a:latin typeface="Times New Roman" panose="02020603050405020304" pitchFamily="18" charset="0"/>
                <a:cs typeface="Times New Roman" panose="02020603050405020304" pitchFamily="18" charset="0"/>
              </a:rPr>
              <a:t> allocation." Journal of machine Learning research 3.Jan (2003): 993-1022.</a:t>
            </a:r>
          </a:p>
        </p:txBody>
      </p:sp>
    </p:spTree>
    <p:extLst>
      <p:ext uri="{BB962C8B-B14F-4D97-AF65-F5344CB8AC3E}">
        <p14:creationId xmlns:p14="http://schemas.microsoft.com/office/powerpoint/2010/main" val="375085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9F63-1F55-1778-DCE5-BD2B470696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Moral Variation Impact on Classification</a:t>
            </a:r>
          </a:p>
        </p:txBody>
      </p:sp>
      <p:pic>
        <p:nvPicPr>
          <p:cNvPr id="5" name="Content Placeholder 4">
            <a:extLst>
              <a:ext uri="{FF2B5EF4-FFF2-40B4-BE49-F238E27FC236}">
                <a16:creationId xmlns:a16="http://schemas.microsoft.com/office/drawing/2014/main" id="{95DDDD78-045B-1404-EADE-CC37C426C7E2}"/>
              </a:ext>
            </a:extLst>
          </p:cNvPr>
          <p:cNvPicPr>
            <a:picLocks noGrp="1" noChangeAspect="1"/>
          </p:cNvPicPr>
          <p:nvPr>
            <p:ph idx="1"/>
          </p:nvPr>
        </p:nvPicPr>
        <p:blipFill>
          <a:blip r:embed="rId2"/>
          <a:stretch>
            <a:fillRect/>
          </a:stretch>
        </p:blipFill>
        <p:spPr>
          <a:xfrm>
            <a:off x="838200" y="1562100"/>
            <a:ext cx="5419536" cy="4351338"/>
          </a:xfrm>
          <a:prstGeom prst="rect">
            <a:avLst/>
          </a:prstGeom>
        </p:spPr>
      </p:pic>
      <p:sp>
        <p:nvSpPr>
          <p:cNvPr id="4" name="Slide Number Placeholder 3">
            <a:extLst>
              <a:ext uri="{FF2B5EF4-FFF2-40B4-BE49-F238E27FC236}">
                <a16:creationId xmlns:a16="http://schemas.microsoft.com/office/drawing/2014/main" id="{95BADB21-4056-534C-B6EE-8FD2680C0B95}"/>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07D7AFE-9364-0927-605B-04BE34D2ED81}"/>
              </a:ext>
            </a:extLst>
          </p:cNvPr>
          <p:cNvSpPr/>
          <p:nvPr/>
        </p:nvSpPr>
        <p:spPr>
          <a:xfrm>
            <a:off x="838200" y="5922169"/>
            <a:ext cx="563403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In-domain (Baltimore in light blue) vs. Cross-domain (others in grey) classification performance.</a:t>
            </a:r>
          </a:p>
        </p:txBody>
      </p:sp>
      <p:sp>
        <p:nvSpPr>
          <p:cNvPr id="7" name="Rectangle 6">
            <a:extLst>
              <a:ext uri="{FF2B5EF4-FFF2-40B4-BE49-F238E27FC236}">
                <a16:creationId xmlns:a16="http://schemas.microsoft.com/office/drawing/2014/main" id="{84E025E3-7F16-87D6-3F21-84FA27867CCB}"/>
              </a:ext>
            </a:extLst>
          </p:cNvPr>
          <p:cNvSpPr/>
          <p:nvPr/>
        </p:nvSpPr>
        <p:spPr>
          <a:xfrm>
            <a:off x="6600826" y="1681163"/>
            <a:ext cx="5286375" cy="2246769"/>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Split 80% of documents as the training set and hold out 20% of documents as the testing set for each domain corpus.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 a logistic regression with n(1-,2-,3-)-gram features.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classifier across each domain’s test set using the F1 score.</a:t>
            </a:r>
          </a:p>
        </p:txBody>
      </p:sp>
      <p:sp>
        <p:nvSpPr>
          <p:cNvPr id="8" name="Rectangle 7">
            <a:extLst>
              <a:ext uri="{FF2B5EF4-FFF2-40B4-BE49-F238E27FC236}">
                <a16:creationId xmlns:a16="http://schemas.microsoft.com/office/drawing/2014/main" id="{C3B36D0E-481C-6AA0-B7E0-1A7D922A39AD}"/>
              </a:ext>
            </a:extLst>
          </p:cNvPr>
          <p:cNvSpPr/>
          <p:nvPr/>
        </p:nvSpPr>
        <p:spPr>
          <a:xfrm>
            <a:off x="6729414" y="4170671"/>
            <a:ext cx="5157787"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Moral variations across social movements can impact morality classifier performance when training and testing sets of classifiers are from different social movements.</a:t>
            </a:r>
          </a:p>
        </p:txBody>
      </p:sp>
    </p:spTree>
    <p:extLst>
      <p:ext uri="{BB962C8B-B14F-4D97-AF65-F5344CB8AC3E}">
        <p14:creationId xmlns:p14="http://schemas.microsoft.com/office/powerpoint/2010/main" val="405646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8F7C-C3DE-BFF9-78CD-AEE14CF03DDF}"/>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Adaptation Framework via Instance Weighting</a:t>
            </a:r>
            <a:r>
              <a:rPr lang="en-US" sz="4200" baseline="30000" dirty="0">
                <a:latin typeface="Times New Roman" panose="02020603050405020304" pitchFamily="18" charset="0"/>
                <a:cs typeface="Times New Roman" panose="02020603050405020304" pitchFamily="18" charset="0"/>
              </a:rPr>
              <a:t>4</a:t>
            </a:r>
          </a:p>
        </p:txBody>
      </p:sp>
      <p:pic>
        <p:nvPicPr>
          <p:cNvPr id="5" name="Content Placeholder 4">
            <a:extLst>
              <a:ext uri="{FF2B5EF4-FFF2-40B4-BE49-F238E27FC236}">
                <a16:creationId xmlns:a16="http://schemas.microsoft.com/office/drawing/2014/main" id="{49107370-6CCA-32BF-B85C-BDA2E0743FC2}"/>
              </a:ext>
            </a:extLst>
          </p:cNvPr>
          <p:cNvPicPr>
            <a:picLocks noGrp="1" noChangeAspect="1"/>
          </p:cNvPicPr>
          <p:nvPr>
            <p:ph idx="1"/>
          </p:nvPr>
        </p:nvPicPr>
        <p:blipFill>
          <a:blip r:embed="rId2"/>
          <a:stretch>
            <a:fillRect/>
          </a:stretch>
        </p:blipFill>
        <p:spPr>
          <a:xfrm>
            <a:off x="1359053" y="1457454"/>
            <a:ext cx="9256559" cy="3845556"/>
          </a:xfrm>
          <a:prstGeom prst="rect">
            <a:avLst/>
          </a:prstGeom>
        </p:spPr>
      </p:pic>
      <p:sp>
        <p:nvSpPr>
          <p:cNvPr id="4" name="Slide Number Placeholder 3">
            <a:extLst>
              <a:ext uri="{FF2B5EF4-FFF2-40B4-BE49-F238E27FC236}">
                <a16:creationId xmlns:a16="http://schemas.microsoft.com/office/drawing/2014/main" id="{0BF88B6F-BAD6-9658-D3A4-7E6CE0591297}"/>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1FE92B6-978D-6E0D-FE8B-441075777CDC}"/>
              </a:ext>
            </a:extLst>
          </p:cNvPr>
          <p:cNvSpPr/>
          <p:nvPr/>
        </p:nvSpPr>
        <p:spPr>
          <a:xfrm>
            <a:off x="729532" y="5166705"/>
            <a:ext cx="10515600"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 Neural Feature Extractor: treats neural models as feature extractors. </a:t>
            </a:r>
          </a:p>
          <a:p>
            <a:r>
              <a:rPr lang="en-US" sz="2000" dirty="0">
                <a:latin typeface="Times New Roman" panose="02020603050405020304" pitchFamily="18" charset="0"/>
                <a:cs typeface="Times New Roman" panose="02020603050405020304" pitchFamily="18" charset="0"/>
              </a:rPr>
              <a:t>2. Prediction Network: takes the document representations to predict moral values.</a:t>
            </a:r>
          </a:p>
          <a:p>
            <a:r>
              <a:rPr lang="en-US" sz="2000" dirty="0">
                <a:latin typeface="Times New Roman" panose="02020603050405020304" pitchFamily="18" charset="0"/>
                <a:cs typeface="Times New Roman" panose="02020603050405020304" pitchFamily="18" charset="0"/>
              </a:rPr>
              <a:t>3. Weighting Network: dynamically adapts the domain shifts of language and moral values.</a:t>
            </a:r>
          </a:p>
          <a:p>
            <a:r>
              <a:rPr lang="en-US" sz="2000" dirty="0">
                <a:latin typeface="Times New Roman" panose="02020603050405020304" pitchFamily="18" charset="0"/>
                <a:cs typeface="Times New Roman" panose="02020603050405020304" pitchFamily="18" charset="0"/>
              </a:rPr>
              <a:t>4. Joint Optimization: jointly trains both prediction and weighting networks by the two losses</a:t>
            </a:r>
          </a:p>
        </p:txBody>
      </p:sp>
      <p:sp>
        <p:nvSpPr>
          <p:cNvPr id="10" name="Rectangle 9">
            <a:extLst>
              <a:ext uri="{FF2B5EF4-FFF2-40B4-BE49-F238E27FC236}">
                <a16:creationId xmlns:a16="http://schemas.microsoft.com/office/drawing/2014/main" id="{2253B437-A935-B4D1-32C5-7692713977AA}"/>
              </a:ext>
            </a:extLst>
          </p:cNvPr>
          <p:cNvSpPr/>
          <p:nvPr/>
        </p:nvSpPr>
        <p:spPr>
          <a:xfrm>
            <a:off x="4401312" y="6538912"/>
            <a:ext cx="7389412" cy="276999"/>
          </a:xfrm>
          <a:prstGeom prst="rect">
            <a:avLst/>
          </a:prstGeom>
        </p:spPr>
        <p:txBody>
          <a:bodyPr wrap="square">
            <a:spAutoFit/>
          </a:bodyPr>
          <a:lstStyle/>
          <a:p>
            <a:r>
              <a:rPr lang="en-US" sz="1200" dirty="0">
                <a:solidFill>
                  <a:srgbClr val="222222"/>
                </a:solidFill>
                <a:latin typeface="Times New Roman" panose="02020603050405020304" pitchFamily="18" charset="0"/>
                <a:cs typeface="Times New Roman" panose="02020603050405020304" pitchFamily="18" charset="0"/>
              </a:rPr>
              <a:t>4. Jiang, Jing, and </a:t>
            </a:r>
            <a:r>
              <a:rPr lang="en-US" sz="1200" dirty="0" err="1">
                <a:solidFill>
                  <a:srgbClr val="222222"/>
                </a:solidFill>
                <a:latin typeface="Times New Roman" panose="02020603050405020304" pitchFamily="18" charset="0"/>
                <a:cs typeface="Times New Roman" panose="02020603050405020304" pitchFamily="18" charset="0"/>
              </a:rPr>
              <a:t>ChengXiang</a:t>
            </a:r>
            <a:r>
              <a:rPr lang="en-US" sz="1200" dirty="0">
                <a:solidFill>
                  <a:srgbClr val="222222"/>
                </a:solidFill>
                <a:latin typeface="Times New Roman" panose="02020603050405020304" pitchFamily="18" charset="0"/>
                <a:cs typeface="Times New Roman" panose="02020603050405020304" pitchFamily="18" charset="0"/>
              </a:rPr>
              <a:t> </a:t>
            </a:r>
            <a:r>
              <a:rPr lang="en-US" sz="1200" dirty="0" err="1">
                <a:solidFill>
                  <a:srgbClr val="222222"/>
                </a:solidFill>
                <a:latin typeface="Times New Roman" panose="02020603050405020304" pitchFamily="18" charset="0"/>
                <a:cs typeface="Times New Roman" panose="02020603050405020304" pitchFamily="18" charset="0"/>
              </a:rPr>
              <a:t>Zhai</a:t>
            </a:r>
            <a:r>
              <a:rPr lang="en-US" sz="1200" dirty="0">
                <a:solidFill>
                  <a:srgbClr val="222222"/>
                </a:solidFill>
                <a:latin typeface="Times New Roman" panose="02020603050405020304" pitchFamily="18" charset="0"/>
                <a:cs typeface="Times New Roman" panose="02020603050405020304" pitchFamily="18" charset="0"/>
              </a:rPr>
              <a:t>. "Instance weighting for domain adaptation in NLP." ACL, 2007.</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30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D86-B153-57EE-05D3-889C26098A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on Classification</a:t>
            </a:r>
          </a:p>
        </p:txBody>
      </p:sp>
      <p:pic>
        <p:nvPicPr>
          <p:cNvPr id="5" name="Content Placeholder 4">
            <a:extLst>
              <a:ext uri="{FF2B5EF4-FFF2-40B4-BE49-F238E27FC236}">
                <a16:creationId xmlns:a16="http://schemas.microsoft.com/office/drawing/2014/main" id="{017A9B09-608D-8CCB-5360-AA2F5804C7D1}"/>
              </a:ext>
            </a:extLst>
          </p:cNvPr>
          <p:cNvPicPr>
            <a:picLocks noGrp="1" noChangeAspect="1"/>
          </p:cNvPicPr>
          <p:nvPr>
            <p:ph idx="1"/>
          </p:nvPr>
        </p:nvPicPr>
        <p:blipFill>
          <a:blip r:embed="rId2"/>
          <a:stretch>
            <a:fillRect/>
          </a:stretch>
        </p:blipFill>
        <p:spPr>
          <a:xfrm>
            <a:off x="838200" y="1690688"/>
            <a:ext cx="10515600" cy="3234798"/>
          </a:xfrm>
          <a:prstGeom prst="rect">
            <a:avLst/>
          </a:prstGeom>
        </p:spPr>
      </p:pic>
      <p:sp>
        <p:nvSpPr>
          <p:cNvPr id="4" name="Slide Number Placeholder 3">
            <a:extLst>
              <a:ext uri="{FF2B5EF4-FFF2-40B4-BE49-F238E27FC236}">
                <a16:creationId xmlns:a16="http://schemas.microsoft.com/office/drawing/2014/main" id="{E009412F-289B-BEA5-05A1-E5D0CC0C94B1}"/>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330C6-4B64-96B7-D14D-A8073D59CCBE}"/>
              </a:ext>
            </a:extLst>
          </p:cNvPr>
          <p:cNvSpPr/>
          <p:nvPr/>
        </p:nvSpPr>
        <p:spPr>
          <a:xfrm>
            <a:off x="1938337" y="5167312"/>
            <a:ext cx="8315325"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improvements indicate that adapting domain shifts can improve morality classifiers and demonstrate that our approach can effectively adapt shifts in moral values and language usage across social events. </a:t>
            </a:r>
          </a:p>
        </p:txBody>
      </p:sp>
    </p:spTree>
    <p:extLst>
      <p:ext uri="{BB962C8B-B14F-4D97-AF65-F5344CB8AC3E}">
        <p14:creationId xmlns:p14="http://schemas.microsoft.com/office/powerpoint/2010/main" val="179652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27C8-AF5C-AF4A-869C-5C3D2D80A8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COVID-19 Case Study</a:t>
            </a:r>
          </a:p>
        </p:txBody>
      </p:sp>
      <p:sp>
        <p:nvSpPr>
          <p:cNvPr id="3" name="Content Placeholder 2">
            <a:extLst>
              <a:ext uri="{FF2B5EF4-FFF2-40B4-BE49-F238E27FC236}">
                <a16:creationId xmlns:a16="http://schemas.microsoft.com/office/drawing/2014/main" id="{F28C1FE0-E10E-F546-5F0F-70ED171790B4}"/>
              </a:ext>
            </a:extLst>
          </p:cNvPr>
          <p:cNvSpPr>
            <a:spLocks noGrp="1"/>
          </p:cNvSpPr>
          <p:nvPr>
            <p:ph idx="1"/>
          </p:nvPr>
        </p:nvSpPr>
        <p:spPr>
          <a:xfrm>
            <a:off x="838200" y="2657474"/>
            <a:ext cx="10515600" cy="1757363"/>
          </a:xfrm>
        </p:spPr>
        <p:txBody>
          <a:bodyPr>
            <a:normAutofit/>
          </a:bodyPr>
          <a:lstStyle/>
          <a:p>
            <a:r>
              <a:rPr lang="en-US" sz="2000" dirty="0">
                <a:latin typeface="Times New Roman" panose="02020603050405020304" pitchFamily="18" charset="0"/>
                <a:cs typeface="Times New Roman" panose="02020603050405020304" pitchFamily="18" charset="0"/>
              </a:rPr>
              <a:t>We randomly sampled 500 vaccine-related tweets from a public repository that has retrieved COVID-19 data</a:t>
            </a:r>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using the Twitter streaming API since 2020.</a:t>
            </a:r>
          </a:p>
          <a:p>
            <a:r>
              <a:rPr lang="en-US" sz="2000" dirty="0">
                <a:latin typeface="Times New Roman" panose="02020603050405020304" pitchFamily="18" charset="0"/>
                <a:cs typeface="Times New Roman" panose="02020603050405020304" pitchFamily="18" charset="0"/>
              </a:rPr>
              <a:t>Different from the existing 7 domains of social movements: 1) authority and loyalty </a:t>
            </a:r>
            <a:r>
              <a:rPr lang="en-US" sz="2000" dirty="0">
                <a:latin typeface="Times New Roman" panose="02020603050405020304" pitchFamily="18" charset="0"/>
                <a:cs typeface="Times New Roman" panose="02020603050405020304" pitchFamily="18" charset="0"/>
                <a:sym typeface="Wingdings" pitchFamily="2" charset="2"/>
              </a:rPr>
              <a:t> </a:t>
            </a:r>
            <a:r>
              <a:rPr lang="en-US" sz="2000" dirty="0">
                <a:latin typeface="Times New Roman" panose="02020603050405020304" pitchFamily="18" charset="0"/>
                <a:cs typeface="Times New Roman" panose="02020603050405020304" pitchFamily="18" charset="0"/>
              </a:rPr>
              <a:t>top two for virtue-related morality, 2) and degradation and harm </a:t>
            </a:r>
            <a:r>
              <a:rPr lang="en-US" sz="2000" dirty="0">
                <a:latin typeface="Times New Roman" panose="02020603050405020304" pitchFamily="18" charset="0"/>
                <a:cs typeface="Times New Roman" panose="02020603050405020304" pitchFamily="18" charset="0"/>
                <a:sym typeface="Wingdings" pitchFamily="2" charset="2"/>
              </a:rPr>
              <a:t> </a:t>
            </a:r>
            <a:r>
              <a:rPr lang="en-US" sz="2000" dirty="0">
                <a:latin typeface="Times New Roman" panose="02020603050405020304" pitchFamily="18" charset="0"/>
                <a:cs typeface="Times New Roman" panose="02020603050405020304" pitchFamily="18" charset="0"/>
              </a:rPr>
              <a:t>top two for vice-related morality. </a:t>
            </a:r>
          </a:p>
          <a:p>
            <a:r>
              <a:rPr lang="en-US" sz="2000" dirty="0">
                <a:latin typeface="Times New Roman" panose="02020603050405020304" pitchFamily="18" charset="0"/>
                <a:cs typeface="Times New Roman" panose="02020603050405020304" pitchFamily="18" charset="0"/>
              </a:rPr>
              <a:t>Classification evaluations show the effectiveness of our proposed adaptation framework.</a:t>
            </a:r>
          </a:p>
        </p:txBody>
      </p:sp>
      <p:sp>
        <p:nvSpPr>
          <p:cNvPr id="4" name="Slide Number Placeholder 3">
            <a:extLst>
              <a:ext uri="{FF2B5EF4-FFF2-40B4-BE49-F238E27FC236}">
                <a16:creationId xmlns:a16="http://schemas.microsoft.com/office/drawing/2014/main" id="{AC68A85F-24F0-775F-847A-7934EF66043B}"/>
              </a:ext>
            </a:extLst>
          </p:cNvPr>
          <p:cNvSpPr>
            <a:spLocks noGrp="1"/>
          </p:cNvSpPr>
          <p:nvPr>
            <p:ph type="sldNum" sz="quarter" idx="12"/>
          </p:nvPr>
        </p:nvSpPr>
        <p:spPr/>
        <p:txBody>
          <a:bodyPr/>
          <a:lstStyle/>
          <a:p>
            <a:fld id="{D6BE5552-2C7E-3C43-BEF6-F84F9DBDB3D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FEBB6C4-1D49-26DF-9DA8-8D4D63CD9392}"/>
              </a:ext>
            </a:extLst>
          </p:cNvPr>
          <p:cNvSpPr/>
          <p:nvPr/>
        </p:nvSpPr>
        <p:spPr>
          <a:xfrm>
            <a:off x="5748337" y="6176963"/>
            <a:ext cx="6096000" cy="461665"/>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5. Huang, Xiaolei, et al. "Coronavirus Twitter Data: A collection of COVID-19 tweets with automated annotations." Retrieved from10 5281 (2020).</a:t>
            </a:r>
          </a:p>
        </p:txBody>
      </p:sp>
      <p:pic>
        <p:nvPicPr>
          <p:cNvPr id="6" name="Picture 5">
            <a:extLst>
              <a:ext uri="{FF2B5EF4-FFF2-40B4-BE49-F238E27FC236}">
                <a16:creationId xmlns:a16="http://schemas.microsoft.com/office/drawing/2014/main" id="{1F6FEB0A-C2DB-10B2-A456-58CD91AB900B}"/>
              </a:ext>
            </a:extLst>
          </p:cNvPr>
          <p:cNvPicPr>
            <a:picLocks noChangeAspect="1"/>
          </p:cNvPicPr>
          <p:nvPr/>
        </p:nvPicPr>
        <p:blipFill>
          <a:blip r:embed="rId2"/>
          <a:stretch>
            <a:fillRect/>
          </a:stretch>
        </p:blipFill>
        <p:spPr>
          <a:xfrm>
            <a:off x="719137" y="1690688"/>
            <a:ext cx="10515600" cy="650746"/>
          </a:xfrm>
          <a:prstGeom prst="rect">
            <a:avLst/>
          </a:prstGeom>
        </p:spPr>
      </p:pic>
      <p:sp>
        <p:nvSpPr>
          <p:cNvPr id="7" name="Rectangle 6">
            <a:extLst>
              <a:ext uri="{FF2B5EF4-FFF2-40B4-BE49-F238E27FC236}">
                <a16:creationId xmlns:a16="http://schemas.microsoft.com/office/drawing/2014/main" id="{35B0D204-C8E9-E9D4-019F-BEA14BA9837A}"/>
              </a:ext>
            </a:extLst>
          </p:cNvPr>
          <p:cNvSpPr/>
          <p:nvPr/>
        </p:nvSpPr>
        <p:spPr>
          <a:xfrm>
            <a:off x="2390774" y="4548236"/>
            <a:ext cx="7839076"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Traditional interventions of vaccine hesitancy focusing on harm and fairness moralities may not fit for the new domain of COVID-19 vaccine hesitancy.</a:t>
            </a:r>
          </a:p>
        </p:txBody>
      </p:sp>
    </p:spTree>
    <p:extLst>
      <p:ext uri="{BB962C8B-B14F-4D97-AF65-F5344CB8AC3E}">
        <p14:creationId xmlns:p14="http://schemas.microsoft.com/office/powerpoint/2010/main" val="399403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6504</TotalTime>
  <Words>894</Words>
  <Application>Microsoft Macintosh PowerPoint</Application>
  <PresentationFormat>Widescreen</PresentationFormat>
  <Paragraphs>85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Learning to Adapt Domain Shifts of Moral Values via Instance Weighting</vt:lpstr>
      <vt:lpstr>Morality</vt:lpstr>
      <vt:lpstr>Morality Data of Social Topics2</vt:lpstr>
      <vt:lpstr>Moral Variation Qualification</vt:lpstr>
      <vt:lpstr>Moral Variation Quantification</vt:lpstr>
      <vt:lpstr>Moral Variation Impact on Classification</vt:lpstr>
      <vt:lpstr>Adaptation Framework via Instance Weighting4</vt:lpstr>
      <vt:lpstr>Results on Classification</vt:lpstr>
      <vt:lpstr>COVID-19 Case Study</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Enriching Unsupervised User Embedding via Medical Concepts</dc:title>
  <dc:creator>Xiaolei Huang (xhuang7)</dc:creator>
  <cp:lastModifiedBy>Xiaolei Huang (xhuang7)</cp:lastModifiedBy>
  <cp:revision>648</cp:revision>
  <dcterms:created xsi:type="dcterms:W3CDTF">2022-03-20T20:00:08Z</dcterms:created>
  <dcterms:modified xsi:type="dcterms:W3CDTF">2022-06-20T21:42:57Z</dcterms:modified>
</cp:coreProperties>
</file>