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charts/chart2.xml" ContentType="application/vnd.openxmlformats-officedocument.drawingml.chart+xml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商品数（亿）</a:t>
            </a:r>
          </a:p>
        </c:rich>
      </c:tx>
      <c:layout>
        <c:manualLayout>
          <c:xMode val="edge"/>
          <c:yMode val="edge"/>
          <c:x val="0.321476"/>
          <c:y val="0"/>
          <c:w val="0.357048"/>
          <c:h val="0.21130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55092"/>
          <c:y val="0.211301"/>
          <c:w val="0.899491"/>
          <c:h val="0.6024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商品数（亿）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Amazon 2016</c:v>
                </c:pt>
                <c:pt idx="1">
                  <c:v>淘宝2013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3.500000</c:v>
                </c:pt>
                <c:pt idx="1">
                  <c:v>8.000000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miter lim="800000"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"/>
        <c:minorUnit val="1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000000"/>
                </a:solidFill>
                <a:latin typeface="Calibri"/>
              </a:rPr>
              <a:t>岗位申请来源</a:t>
            </a:r>
          </a:p>
        </c:rich>
      </c:tx>
      <c:layout>
        <c:manualLayout>
          <c:xMode val="edge"/>
          <c:yMode val="edge"/>
          <c:x val="0.198876"/>
          <c:y val="0"/>
          <c:w val="0.450965"/>
          <c:h val="0.13289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32897"/>
          <c:w val="0.848716"/>
          <c:h val="0.67204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岗位申请</c:v>
                </c:pt>
              </c:strCache>
            </c:strRef>
          </c:tx>
          <c:spPr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来自推荐系统</c:v>
                </c:pt>
                <c:pt idx="1">
                  <c:v>其他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50.000000</c:v>
                </c:pt>
                <c:pt idx="1">
                  <c:v>50.000000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61133"/>
          <c:y val="0.863157"/>
          <c:w val="0.638867"/>
          <c:h val="0.13684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mailto:beijing@DataAppLab.com?subject=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hyperlink" Target="http://www.infoq.com/cn/articles/recommendation-algorithm-overview-part01" TargetMode="External"/><Relationship Id="rId4" Type="http://schemas.openxmlformats.org/officeDocument/2006/relationships/image" Target="../media/image1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hyperlink" Target="http://b2b.toocle.com/detail--6124316.htm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chart" Target="../charts/char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51840" y="5953759"/>
            <a:ext cx="218440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陈晓理 July 2017</a:t>
            </a:r>
          </a:p>
        </p:txBody>
      </p:sp>
      <p:sp>
        <p:nvSpPr>
          <p:cNvPr id="120" name="Shape 120"/>
          <p:cNvSpPr/>
          <p:nvPr>
            <p:ph type="ctrTitle"/>
          </p:nvPr>
        </p:nvSpPr>
        <p:spPr>
          <a:xfrm>
            <a:off x="449005" y="2168914"/>
            <a:ext cx="10382179" cy="2257391"/>
          </a:xfrm>
          <a:prstGeom prst="rect">
            <a:avLst/>
          </a:prstGeom>
        </p:spPr>
        <p:txBody>
          <a:bodyPr lIns="50800" tIns="50800" rIns="50800" bIns="50800"/>
          <a:lstStyle/>
          <a:p>
            <a:pPr algn="l" defTabSz="584200">
              <a:lnSpc>
                <a:spcPct val="150000"/>
              </a:lnSpc>
              <a:defRPr cap="all" sz="8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推荐系统入门</a:t>
            </a:r>
          </a:p>
          <a:p>
            <a:pPr algn="l" defTabSz="584200">
              <a:lnSpc>
                <a:spcPct val="150000"/>
              </a:lnSpc>
              <a:defRPr cap="all" sz="36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中国公益基金会数据骇客马拉松</a:t>
            </a:r>
          </a:p>
        </p:txBody>
      </p:sp>
      <p:grpSp>
        <p:nvGrpSpPr>
          <p:cNvPr id="167" name="Group 167"/>
          <p:cNvGrpSpPr/>
          <p:nvPr/>
        </p:nvGrpSpPr>
        <p:grpSpPr>
          <a:xfrm>
            <a:off x="9592363" y="5799587"/>
            <a:ext cx="936327" cy="806186"/>
            <a:chOff x="0" y="0"/>
            <a:chExt cx="936326" cy="806185"/>
          </a:xfrm>
        </p:grpSpPr>
        <p:sp>
          <p:nvSpPr>
            <p:cNvPr id="121" name="Shape 121"/>
            <p:cNvSpPr/>
            <p:nvPr/>
          </p:nvSpPr>
          <p:spPr>
            <a:xfrm>
              <a:off x="21461" y="20095"/>
              <a:ext cx="124690" cy="41044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1460" y="20095"/>
              <a:ext cx="335030" cy="2562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46496" y="240612"/>
              <a:ext cx="152934" cy="16369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99429" y="404306"/>
              <a:ext cx="17843" cy="1628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76766" y="567113"/>
              <a:ext cx="140506" cy="15443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534785" y="721543"/>
              <a:ext cx="241984" cy="5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Shape 127"/>
            <p:cNvSpPr/>
            <p:nvPr/>
          </p:nvSpPr>
          <p:spPr>
            <a:xfrm flipH="1" flipV="1">
              <a:off x="103232" y="703157"/>
              <a:ext cx="431555" cy="780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Shape 128"/>
            <p:cNvSpPr/>
            <p:nvPr/>
          </p:nvSpPr>
          <p:spPr>
            <a:xfrm flipH="1" flipV="1">
              <a:off x="21460" y="476692"/>
              <a:ext cx="81773" cy="2264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Shape 129"/>
            <p:cNvSpPr/>
            <p:nvPr/>
          </p:nvSpPr>
          <p:spPr>
            <a:xfrm flipH="1" flipV="1">
              <a:off x="144123" y="430537"/>
              <a:ext cx="215119" cy="851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150851" y="294228"/>
              <a:ext cx="264382" cy="13631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Shape 131"/>
            <p:cNvSpPr/>
            <p:nvPr/>
          </p:nvSpPr>
          <p:spPr>
            <a:xfrm flipH="1">
              <a:off x="415231" y="196892"/>
              <a:ext cx="245563" cy="9733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655775" y="165754"/>
              <a:ext cx="280551" cy="317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hape 133"/>
            <p:cNvSpPr/>
            <p:nvPr/>
          </p:nvSpPr>
          <p:spPr>
            <a:xfrm flipH="1">
              <a:off x="655775" y="168825"/>
              <a:ext cx="269400" cy="10952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hape 134"/>
            <p:cNvSpPr/>
            <p:nvPr/>
          </p:nvSpPr>
          <p:spPr>
            <a:xfrm flipH="1">
              <a:off x="490312" y="278353"/>
              <a:ext cx="167019" cy="10658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hape 135"/>
            <p:cNvSpPr/>
            <p:nvPr/>
          </p:nvSpPr>
          <p:spPr>
            <a:xfrm flipH="1">
              <a:off x="356491" y="381775"/>
              <a:ext cx="139284" cy="13178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46885" y="128736"/>
              <a:ext cx="61764" cy="21661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46885" y="126101"/>
              <a:ext cx="198752" cy="2653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56490" y="47305"/>
              <a:ext cx="178295" cy="4191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34784" y="88967"/>
              <a:ext cx="133757" cy="7579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4513" y="152474"/>
              <a:ext cx="120061" cy="5202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hape 141"/>
            <p:cNvSpPr/>
            <p:nvPr/>
          </p:nvSpPr>
          <p:spPr>
            <a:xfrm flipV="1">
              <a:off x="564573" y="165752"/>
              <a:ext cx="106041" cy="387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24631" y="473131"/>
              <a:ext cx="375121" cy="1448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hape 143"/>
            <p:cNvSpPr/>
            <p:nvPr/>
          </p:nvSpPr>
          <p:spPr>
            <a:xfrm flipV="1">
              <a:off x="396275" y="611464"/>
              <a:ext cx="259501" cy="65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hape 144"/>
            <p:cNvSpPr/>
            <p:nvPr/>
          </p:nvSpPr>
          <p:spPr>
            <a:xfrm flipV="1">
              <a:off x="655775" y="502215"/>
              <a:ext cx="131748" cy="10815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145"/>
            <p:cNvSpPr/>
            <p:nvPr/>
          </p:nvSpPr>
          <p:spPr>
            <a:xfrm flipV="1">
              <a:off x="785215" y="412324"/>
              <a:ext cx="2308" cy="9739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65252" y="274944"/>
              <a:ext cx="119964" cy="1365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146027" y="285860"/>
              <a:ext cx="92295" cy="14648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 flipH="1">
              <a:off x="241882" y="124380"/>
              <a:ext cx="8088" cy="1680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251372" y="45718"/>
              <a:ext cx="102913" cy="769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356540" y="48694"/>
              <a:ext cx="94813" cy="10741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36" y="23263"/>
              <a:ext cx="220530" cy="10357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Shape 152"/>
            <p:cNvSpPr/>
            <p:nvPr/>
          </p:nvSpPr>
          <p:spPr>
            <a:xfrm flipV="1">
              <a:off x="301740" y="285629"/>
              <a:ext cx="338795" cy="562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hape 153"/>
            <p:cNvSpPr/>
            <p:nvPr/>
          </p:nvSpPr>
          <p:spPr>
            <a:xfrm flipV="1">
              <a:off x="88885" y="625576"/>
              <a:ext cx="304034" cy="694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96043" y="630488"/>
              <a:ext cx="117930" cy="14094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537912" y="613536"/>
              <a:ext cx="111669" cy="1706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83408" y="501359"/>
              <a:ext cx="133864" cy="653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5105" y="280366"/>
              <a:ext cx="223090" cy="12669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5787" y="322306"/>
              <a:ext cx="45721" cy="457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4502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7958" y="68386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7337" y="103856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32916" y="589647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11925" y="760465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881140" y="385828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40534" y="2627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71" y="-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8314229" y="5819354"/>
            <a:ext cx="1025116" cy="766652"/>
            <a:chOff x="0" y="0"/>
            <a:chExt cx="1025114" cy="766651"/>
          </a:xfrm>
        </p:grpSpPr>
        <p:sp>
          <p:nvSpPr>
            <p:cNvPr id="168" name="Shape 168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 176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4096" y="6366056"/>
            <a:ext cx="848625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Segoe UI Black"/>
                <a:ea typeface="Segoe UI Black"/>
                <a:cs typeface="Segoe UI Black"/>
                <a:sym typeface="Segoe UI Black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beijing@DataAppLab.com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546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527" name="Shape 527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Shape 535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6" name="Shape 536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Shape 538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Shape 539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Shape 541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Shape 544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Shape 545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47" name="Shape 547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551" name="Group 551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548" name="Shape 548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Shape 549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552" name="Shape 552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3" name="Shape 553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554" name="Shape 554"/>
          <p:cNvSpPr/>
          <p:nvPr/>
        </p:nvSpPr>
        <p:spPr>
          <a:xfrm>
            <a:off x="939120" y="1334339"/>
            <a:ext cx="613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按照一定规则，筛选出满足要求的候选商品</a:t>
            </a:r>
          </a:p>
        </p:txBody>
      </p:sp>
      <p:sp>
        <p:nvSpPr>
          <p:cNvPr id="555" name="Shape 555"/>
          <p:cNvSpPr/>
          <p:nvPr/>
        </p:nvSpPr>
        <p:spPr>
          <a:xfrm>
            <a:off x="916021" y="2171369"/>
            <a:ext cx="232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按照什么规则？</a:t>
            </a:r>
          </a:p>
        </p:txBody>
      </p:sp>
      <p:sp>
        <p:nvSpPr>
          <p:cNvPr id="556" name="Shape 556"/>
          <p:cNvSpPr/>
          <p:nvPr/>
        </p:nvSpPr>
        <p:spPr>
          <a:xfrm>
            <a:off x="854022" y="2865738"/>
            <a:ext cx="3757574" cy="41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buSzPct val="60000"/>
              <a:buBlip>
                <a:blip r:embed="rId2"/>
              </a:buBlip>
              <a:defRPr sz="2500"/>
            </a:pPr>
            <a:r>
              <a:t>基于内容</a:t>
            </a:r>
          </a:p>
        </p:txBody>
      </p:sp>
      <p:graphicFrame>
        <p:nvGraphicFramePr>
          <p:cNvPr id="557" name="Table 557"/>
          <p:cNvGraphicFramePr/>
          <p:nvPr/>
        </p:nvGraphicFramePr>
        <p:xfrm>
          <a:off x="2220698" y="3845430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扶贫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教育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领导人是否年轻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是否是当地的项目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人员工资高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8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559" name="Shape 559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Shape 560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Shape 561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Shape 563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Shape 564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Shape 565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Shape 566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Shape 568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Shape 571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Shape 572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Shape 573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Shape 575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6" name="Shape 576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Shape 577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9" name="Shape 579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583" name="Group 583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580" name="Shape 580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Shape 581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82" name="Shape 582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584" name="Shape 584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5" name="Shape 585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586" name="Shape 586"/>
          <p:cNvSpPr/>
          <p:nvPr/>
        </p:nvSpPr>
        <p:spPr>
          <a:xfrm>
            <a:off x="939120" y="1334339"/>
            <a:ext cx="613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按照一定规则，筛选出满足要求的候选商品</a:t>
            </a:r>
          </a:p>
        </p:txBody>
      </p:sp>
      <p:sp>
        <p:nvSpPr>
          <p:cNvPr id="587" name="Shape 587"/>
          <p:cNvSpPr/>
          <p:nvPr/>
        </p:nvSpPr>
        <p:spPr>
          <a:xfrm>
            <a:off x="916021" y="2171369"/>
            <a:ext cx="232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按照什么规则？</a:t>
            </a:r>
          </a:p>
        </p:txBody>
      </p:sp>
      <p:sp>
        <p:nvSpPr>
          <p:cNvPr id="588" name="Shape 588"/>
          <p:cNvSpPr/>
          <p:nvPr/>
        </p:nvSpPr>
        <p:spPr>
          <a:xfrm>
            <a:off x="854022" y="2865738"/>
            <a:ext cx="7347672" cy="2825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协同过滤推荐算法（基于用户行为模式与商品特征）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基于用户行为或者商品的特征模式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rPr b="1"/>
              <a:t>优点：</a:t>
            </a:r>
            <a:r>
              <a:t>可以发现用户或者商品间的</a:t>
            </a:r>
            <a:r>
              <a:rPr b="1"/>
              <a:t>关联性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rPr b="1"/>
              <a:t>缺点：</a:t>
            </a:r>
            <a:r>
              <a:t>冷启动问题（没有历史数据怎么办），还是无法满足独特需求的群体</a:t>
            </a:r>
          </a:p>
        </p:txBody>
      </p:sp>
      <p:sp>
        <p:nvSpPr>
          <p:cNvPr id="589" name="Shape 589"/>
          <p:cNvSpPr/>
          <p:nvPr/>
        </p:nvSpPr>
        <p:spPr>
          <a:xfrm>
            <a:off x="973390" y="6356026"/>
            <a:ext cx="562015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http://www.infoq.com/cn/articles/recommendation-algorithm-overview-part01</a:t>
            </a:r>
          </a:p>
        </p:txBody>
      </p:sp>
      <p:pic>
        <p:nvPicPr>
          <p:cNvPr id="590" name="targe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5069" y="3311064"/>
            <a:ext cx="3687539" cy="22393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1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592" name="Shape 592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Shape 59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Shape 594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Shape 59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7" name="Shape 59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Shape 59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Shape 60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1" name="Shape 60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Shape 60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Shape 60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Shape 60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Shape 60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Shape 60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Shape 60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Shape 61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2" name="Shape 612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616" name="Group 616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613" name="Shape 613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4" name="Shape 614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617" name="Shape 617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619" name="Shape 619"/>
          <p:cNvSpPr/>
          <p:nvPr/>
        </p:nvSpPr>
        <p:spPr>
          <a:xfrm>
            <a:off x="378773" y="1609721"/>
            <a:ext cx="8026467" cy="1248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</p:txBody>
      </p:sp>
      <p:graphicFrame>
        <p:nvGraphicFramePr>
          <p:cNvPr id="620" name="Table 620"/>
          <p:cNvGraphicFramePr/>
          <p:nvPr/>
        </p:nvGraphicFramePr>
        <p:xfrm>
          <a:off x="3700777" y="2961426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roup 641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622" name="Shape 622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3" name="Shape 62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Shape 624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7" name="Shape 62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Shape 62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Shape 62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0" name="Shape 63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Shape 63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Shape 63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3" name="Shape 63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Shape 63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Shape 63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Shape 63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Shape 63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42" name="Shape 642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646" name="Group 646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643" name="Shape 643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Shape 644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645" name="Shape 645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647" name="Shape 647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48" name="Shape 648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649" name="Shape 649"/>
          <p:cNvSpPr/>
          <p:nvPr/>
        </p:nvSpPr>
        <p:spPr>
          <a:xfrm>
            <a:off x="378773" y="1609721"/>
            <a:ext cx="8026467" cy="2094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</p:txBody>
      </p:sp>
      <p:graphicFrame>
        <p:nvGraphicFramePr>
          <p:cNvPr id="650" name="Table 650"/>
          <p:cNvGraphicFramePr/>
          <p:nvPr/>
        </p:nvGraphicFramePr>
        <p:xfrm>
          <a:off x="3700777" y="2961426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51" name="Shape 651"/>
          <p:cNvSpPr/>
          <p:nvPr/>
        </p:nvSpPr>
        <p:spPr>
          <a:xfrm>
            <a:off x="5844716" y="5162121"/>
            <a:ext cx="3999048" cy="117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（0，1，1，0，0）与</a:t>
            </a:r>
          </a:p>
          <a:p>
            <a:pPr/>
            <a:r>
              <a:t>（1，1，1，0，0）的cosine 相似度是</a:t>
            </a:r>
          </a:p>
          <a:p>
            <a:pPr/>
            <a:r>
              <a:t>（1 + 0 + 0 + 0 +1 ）／sqrt（2*3）</a:t>
            </a:r>
          </a:p>
          <a:p>
            <a:pPr/>
            <a:r>
              <a:t>＝ 2/sqrt(6)</a:t>
            </a:r>
          </a:p>
        </p:txBody>
      </p:sp>
      <p:pic>
        <p:nvPicPr>
          <p:cNvPr id="652" name="cos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87" y="5162121"/>
            <a:ext cx="3751430" cy="919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673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654" name="Shape 654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Shape 655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6" name="Shape 656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9" name="Shape 659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Shape 660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2" name="Shape 662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Shape 663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Shape 664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5" name="Shape 665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6" name="Shape 666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7" name="Shape 667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Shape 669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Shape 670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Shape 671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Shape 672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4" name="Shape 674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678" name="Group 678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675" name="Shape 675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Shape 676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677" name="Shape 677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679" name="Shape 679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0" name="Shape 680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681" name="Shape 681"/>
          <p:cNvSpPr/>
          <p:nvPr/>
        </p:nvSpPr>
        <p:spPr>
          <a:xfrm>
            <a:off x="378773" y="1609721"/>
            <a:ext cx="8026467" cy="327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基于商品</a:t>
            </a:r>
          </a:p>
        </p:txBody>
      </p:sp>
      <p:graphicFrame>
        <p:nvGraphicFramePr>
          <p:cNvPr id="682" name="Table 682"/>
          <p:cNvGraphicFramePr/>
          <p:nvPr/>
        </p:nvGraphicFramePr>
        <p:xfrm>
          <a:off x="3700777" y="2961426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roup 703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684" name="Shape 684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Shape 685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Shape 686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9" name="Shape 689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0" name="Shape 690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2" name="Shape 692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3" name="Shape 693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Shape 694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5" name="Shape 695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6" name="Shape 696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7" name="Shape 697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8" name="Shape 698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9" name="Shape 699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Shape 702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04" name="Shape 704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708" name="Group 708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705" name="Shape 705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6" name="Shape 706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707" name="Shape 707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709" name="Shape 709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0" name="Shape 710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711" name="Shape 711"/>
          <p:cNvSpPr/>
          <p:nvPr/>
        </p:nvSpPr>
        <p:spPr>
          <a:xfrm>
            <a:off x="378773" y="1609721"/>
            <a:ext cx="8026467" cy="327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基于商品</a:t>
            </a:r>
          </a:p>
        </p:txBody>
      </p:sp>
      <p:graphicFrame>
        <p:nvGraphicFramePr>
          <p:cNvPr id="712" name="Table 712"/>
          <p:cNvGraphicFramePr/>
          <p:nvPr/>
        </p:nvGraphicFramePr>
        <p:xfrm>
          <a:off x="3700777" y="2961426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713" name="Shape 713"/>
          <p:cNvSpPr/>
          <p:nvPr/>
        </p:nvSpPr>
        <p:spPr>
          <a:xfrm>
            <a:off x="5980502" y="4911641"/>
            <a:ext cx="3999047" cy="142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张三与王五的相似度是：</a:t>
            </a:r>
          </a:p>
          <a:p>
            <a:pPr/>
            <a:r>
              <a:t>（0，1，1，0，0）与</a:t>
            </a:r>
          </a:p>
          <a:p>
            <a:pPr/>
            <a:r>
              <a:t>（1，1，1，0，0）的cosine 相似度是</a:t>
            </a:r>
          </a:p>
          <a:p>
            <a:pPr/>
            <a:r>
              <a:t>（1 + 0 + 0 + 0 +1 ）／sqrt（2*3）</a:t>
            </a:r>
          </a:p>
          <a:p>
            <a:pPr/>
            <a:r>
              <a:t>＝ 2/sqrt(6)</a:t>
            </a:r>
          </a:p>
        </p:txBody>
      </p:sp>
      <p:pic>
        <p:nvPicPr>
          <p:cNvPr id="714" name="cos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87" y="5162121"/>
            <a:ext cx="3751430" cy="919154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Shape 715"/>
          <p:cNvSpPr/>
          <p:nvPr/>
        </p:nvSpPr>
        <p:spPr>
          <a:xfrm>
            <a:off x="5104562" y="3466875"/>
            <a:ext cx="6359378" cy="460250"/>
          </a:xfrm>
          <a:prstGeom prst="roundRect">
            <a:avLst>
              <a:gd name="adj" fmla="val 41391"/>
            </a:avLst>
          </a:prstGeom>
          <a:ln w="38100">
            <a:solidFill>
              <a:srgbClr val="FFFB00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5104562" y="4306750"/>
            <a:ext cx="6359378" cy="460250"/>
          </a:xfrm>
          <a:prstGeom prst="roundRect">
            <a:avLst>
              <a:gd name="adj" fmla="val 41391"/>
            </a:avLst>
          </a:prstGeom>
          <a:ln w="38100">
            <a:solidFill>
              <a:srgbClr val="FFFB00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roup 737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718" name="Shape 718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Shape 720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Shape 723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Shape 724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Shape 726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Shape 727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Shape 728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Shape 730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Shape 731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Shape 732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Shape 733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Shape 734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Shape 735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Shape 736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8" name="Shape 738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742" name="Group 742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739" name="Shape 739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0" name="Shape 740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743" name="Shape 743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4" name="Shape 744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745" name="Shape 745"/>
          <p:cNvSpPr/>
          <p:nvPr/>
        </p:nvSpPr>
        <p:spPr>
          <a:xfrm>
            <a:off x="378773" y="1609721"/>
            <a:ext cx="8026467" cy="327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基于商品</a:t>
            </a:r>
          </a:p>
        </p:txBody>
      </p:sp>
      <p:graphicFrame>
        <p:nvGraphicFramePr>
          <p:cNvPr id="746" name="Table 746"/>
          <p:cNvGraphicFramePr/>
          <p:nvPr/>
        </p:nvGraphicFramePr>
        <p:xfrm>
          <a:off x="5326795" y="2473858"/>
          <a:ext cx="5542275" cy="23048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2393"/>
                <a:gridCol w="1382393"/>
                <a:gridCol w="1382393"/>
                <a:gridCol w="1382393"/>
              </a:tblGrid>
              <a:tr h="57302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7302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</a:t>
                      </a:r>
                    </a:p>
                  </a:txBody>
                  <a:tcPr marL="0" marR="0" marT="0" marB="0" anchor="t" anchorCtr="0" horzOverflow="overflow"/>
                </a:tc>
              </a:tr>
              <a:tr h="57302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</a:t>
                      </a:r>
                    </a:p>
                  </a:txBody>
                  <a:tcPr marL="0" marR="0" marT="0" marB="0" anchor="t" anchorCtr="0" horzOverflow="overflow"/>
                </a:tc>
              </a:tr>
              <a:tr h="57302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???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 767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748" name="Shape 748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Shape 749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1" name="Shape 751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Shape 753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4" name="Shape 754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6" name="Shape 756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7" name="Shape 757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8" name="Shape 758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9" name="Shape 759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Shape 761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Shape 762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Shape 763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4" name="Shape 764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Shape 765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Shape 766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68" name="Shape 768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772" name="Group 772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769" name="Shape 769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Shape 770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773" name="Shape 773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4" name="Shape 774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775" name="Shape 775"/>
          <p:cNvSpPr/>
          <p:nvPr/>
        </p:nvSpPr>
        <p:spPr>
          <a:xfrm>
            <a:off x="378773" y="1609721"/>
            <a:ext cx="8026467" cy="3277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基于商品</a:t>
            </a:r>
          </a:p>
        </p:txBody>
      </p:sp>
      <p:graphicFrame>
        <p:nvGraphicFramePr>
          <p:cNvPr id="776" name="Table 776"/>
          <p:cNvGraphicFramePr/>
          <p:nvPr/>
        </p:nvGraphicFramePr>
        <p:xfrm>
          <a:off x="3700777" y="2961426"/>
          <a:ext cx="8299626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777" name="Shape 777"/>
          <p:cNvSpPr/>
          <p:nvPr/>
        </p:nvSpPr>
        <p:spPr>
          <a:xfrm>
            <a:off x="5627966" y="3504108"/>
            <a:ext cx="491999" cy="492000"/>
          </a:xfrm>
          <a:prstGeom prst="ellipse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roup 798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779" name="Shape 779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Shape 780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Shape 781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Shape 785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Shape 787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0" name="Shape 790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1" name="Shape 791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4" name="Shape 794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99" name="Shape 799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803" name="Group 803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800" name="Shape 800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Shape 801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804" name="Shape 804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5" name="Shape 805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806" name="Shape 806"/>
          <p:cNvSpPr/>
          <p:nvPr/>
        </p:nvSpPr>
        <p:spPr>
          <a:xfrm>
            <a:off x="378773" y="1609721"/>
            <a:ext cx="8026467" cy="3334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基于商品(项目执行基金会)</a:t>
            </a:r>
          </a:p>
        </p:txBody>
      </p:sp>
      <p:graphicFrame>
        <p:nvGraphicFramePr>
          <p:cNvPr id="807" name="Table 807"/>
          <p:cNvGraphicFramePr/>
          <p:nvPr/>
        </p:nvGraphicFramePr>
        <p:xfrm>
          <a:off x="3717751" y="2044873"/>
          <a:ext cx="8299625" cy="193140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808" name="Shape 808"/>
          <p:cNvSpPr/>
          <p:nvPr/>
        </p:nvSpPr>
        <p:spPr>
          <a:xfrm>
            <a:off x="6489698" y="4574014"/>
            <a:ext cx="3302086" cy="1452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B与C的相似度是：</a:t>
            </a:r>
          </a:p>
          <a:p>
            <a:pPr/>
            <a:r>
              <a:t>（1，0，1）与</a:t>
            </a:r>
          </a:p>
          <a:p>
            <a:pPr/>
            <a:r>
              <a:t>（1，0，1）的cosine 相似度是</a:t>
            </a:r>
          </a:p>
          <a:p>
            <a:pPr/>
            <a:r>
              <a:t>（1+ 0  +1 ）／sqrt（2*2）</a:t>
            </a:r>
          </a:p>
          <a:p>
            <a:pPr/>
            <a:r>
              <a:t>＝ 1</a:t>
            </a:r>
          </a:p>
        </p:txBody>
      </p:sp>
      <p:pic>
        <p:nvPicPr>
          <p:cNvPr id="809" name="cos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87" y="5162121"/>
            <a:ext cx="3751430" cy="919154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Shape 810"/>
          <p:cNvSpPr/>
          <p:nvPr/>
        </p:nvSpPr>
        <p:spPr>
          <a:xfrm>
            <a:off x="6418063" y="2371015"/>
            <a:ext cx="703321" cy="1574173"/>
          </a:xfrm>
          <a:prstGeom prst="roundRect">
            <a:avLst>
              <a:gd name="adj" fmla="val 26397"/>
            </a:avLst>
          </a:prstGeom>
          <a:ln w="25400">
            <a:solidFill>
              <a:srgbClr val="FFFB00"/>
            </a:solidFill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7789081" y="2371015"/>
            <a:ext cx="703321" cy="1574173"/>
          </a:xfrm>
          <a:prstGeom prst="roundRect">
            <a:avLst>
              <a:gd name="adj" fmla="val 26397"/>
            </a:avLst>
          </a:prstGeom>
          <a:ln w="25400">
            <a:solidFill>
              <a:srgbClr val="FFFB00"/>
            </a:solidFill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roup 832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813" name="Shape 813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Shape 814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Shape 815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Shape 817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Shape 818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0" name="Shape 820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Shape 821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2" name="Shape 822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3" name="Shape 823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Shape 824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5" name="Shape 825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6" name="Shape 826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7" name="Shape 827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8" name="Shape 828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0" name="Shape 830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1" name="Shape 831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3" name="Shape 833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837" name="Group 837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834" name="Shape 834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Shape 835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836" name="Shape 836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838" name="Shape 838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9" name="Shape 839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840" name="Shape 840"/>
          <p:cNvSpPr/>
          <p:nvPr/>
        </p:nvSpPr>
        <p:spPr>
          <a:xfrm>
            <a:off x="378773" y="1609721"/>
            <a:ext cx="8026467" cy="3334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基于商品(项目执行基金会)</a:t>
            </a:r>
          </a:p>
        </p:txBody>
      </p:sp>
      <p:graphicFrame>
        <p:nvGraphicFramePr>
          <p:cNvPr id="841" name="Table 841"/>
          <p:cNvGraphicFramePr/>
          <p:nvPr/>
        </p:nvGraphicFramePr>
        <p:xfrm>
          <a:off x="5530474" y="2168340"/>
          <a:ext cx="4391081" cy="20172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094594"/>
                <a:gridCol w="1094594"/>
                <a:gridCol w="1094594"/>
                <a:gridCol w="1094594"/>
                <a:gridCol w="1094594"/>
                <a:gridCol w="1094594"/>
              </a:tblGrid>
              <a:tr h="50114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0" marR="0" marT="0" marB="0" anchor="t" anchorCtr="0" horzOverflow="overflow"/>
                </a:tc>
              </a:tr>
              <a:tr h="50114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</a:t>
                      </a:r>
                    </a:p>
                  </a:txBody>
                  <a:tcPr marL="0" marR="0" marT="0" marB="0" anchor="t" anchorCtr="0" horzOverflow="overflow"/>
                </a:tc>
              </a:tr>
              <a:tr h="50114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＊＊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＃＃</a:t>
                      </a:r>
                    </a:p>
                  </a:txBody>
                  <a:tcPr marL="0" marR="0" marT="0" marB="0" anchor="t" anchorCtr="0" horzOverflow="overflow"/>
                </a:tc>
              </a:tr>
              <a:tr h="50114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＊＊＊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＃＃＃</a:t>
                      </a:r>
                    </a:p>
                  </a:txBody>
                  <a:tcPr marL="0" marR="0" marT="0" marB="0" anchor="t" anchorCtr="0" horzOverflow="overflow"/>
                </a:tc>
              </a:tr>
              <a:tr h="50114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*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＊＊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＊＊＊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@</a:t>
                      </a:r>
                    </a:p>
                  </a:txBody>
                  <a:tcPr marL="0" marR="0" marT="0" marB="0" anchor="t" anchorCtr="0" horzOverflow="overflow"/>
                </a:tc>
              </a:tr>
              <a:tr h="50114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＃＃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＃＃＃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@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Num" sz="quarter" idx="2"/>
          </p:nvPr>
        </p:nvSpPr>
        <p:spPr>
          <a:xfrm>
            <a:off x="11148945" y="638221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Shape 191"/>
          <p:cNvSpPr/>
          <p:nvPr/>
        </p:nvSpPr>
        <p:spPr>
          <a:xfrm>
            <a:off x="4139878" y="1444291"/>
            <a:ext cx="3912244" cy="572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800"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内容提纲</a:t>
            </a:r>
          </a:p>
        </p:txBody>
      </p:sp>
      <p:sp>
        <p:nvSpPr>
          <p:cNvPr id="192" name="Shape 192"/>
          <p:cNvSpPr/>
          <p:nvPr/>
        </p:nvSpPr>
        <p:spPr>
          <a:xfrm>
            <a:off x="839788" y="-1"/>
            <a:ext cx="3316488" cy="1494448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 flipH="1">
            <a:off x="8068519" y="0"/>
            <a:ext cx="2815382" cy="149444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194"/>
          <p:cNvSpPr/>
          <p:nvPr/>
        </p:nvSpPr>
        <p:spPr>
          <a:xfrm flipH="1">
            <a:off x="2738837" y="-1"/>
            <a:ext cx="660148" cy="433539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hape 195"/>
          <p:cNvSpPr/>
          <p:nvPr/>
        </p:nvSpPr>
        <p:spPr>
          <a:xfrm>
            <a:off x="4313711" y="-1"/>
            <a:ext cx="314873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 flipH="1">
            <a:off x="5325216" y="-1"/>
            <a:ext cx="992457" cy="116378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 flipH="1">
            <a:off x="7311227" y="-1"/>
            <a:ext cx="540837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7852063" y="0"/>
            <a:ext cx="1365300" cy="87745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6358160" y="-1"/>
            <a:ext cx="2859203" cy="87745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4313711" y="0"/>
            <a:ext cx="2997514" cy="1163782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839787" y="0"/>
            <a:ext cx="4475907" cy="1168400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9173346" y="83132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8018364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7605817" y="35396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7261069" y="111362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5771289" y="53173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530178" y="927823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2653216" y="41884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09" name="Shape 209"/>
          <p:cNvSpPr/>
          <p:nvPr/>
        </p:nvSpPr>
        <p:spPr>
          <a:xfrm flipH="1">
            <a:off x="3329584" y="-1"/>
            <a:ext cx="963849" cy="107204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Shape 210"/>
          <p:cNvSpPr/>
          <p:nvPr/>
        </p:nvSpPr>
        <p:spPr>
          <a:xfrm rot="20939692">
            <a:off x="3251386" y="106347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5254795" y="1118785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3587189" y="674208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4107388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5668391" y="3456031"/>
            <a:ext cx="2241727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1504131" y="3399609"/>
            <a:ext cx="463114" cy="1041421"/>
            <a:chOff x="0" y="0"/>
            <a:chExt cx="463113" cy="1041420"/>
          </a:xfrm>
        </p:grpSpPr>
        <p:sp>
          <p:nvSpPr>
            <p:cNvPr id="215" name="Shape 215"/>
            <p:cNvSpPr/>
            <p:nvPr/>
          </p:nvSpPr>
          <p:spPr>
            <a:xfrm flipH="1">
              <a:off x="42185" y="48760"/>
              <a:ext cx="364424" cy="943899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hape 216"/>
            <p:cNvSpPr/>
            <p:nvPr/>
          </p:nvSpPr>
          <p:spPr>
            <a:xfrm rot="20939692">
              <a:off x="384946" y="6206"/>
              <a:ext cx="71961" cy="71961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 rot="20939692">
              <a:off x="6206" y="963253"/>
              <a:ext cx="71961" cy="71961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219" name="Shape 219"/>
          <p:cNvSpPr/>
          <p:nvPr/>
        </p:nvSpPr>
        <p:spPr>
          <a:xfrm>
            <a:off x="953980" y="3233781"/>
            <a:ext cx="636945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4966680" y="3399609"/>
            <a:ext cx="463115" cy="1041421"/>
            <a:chOff x="0" y="0"/>
            <a:chExt cx="463113" cy="1041420"/>
          </a:xfrm>
        </p:grpSpPr>
        <p:sp>
          <p:nvSpPr>
            <p:cNvPr id="220" name="Shape 220"/>
            <p:cNvSpPr/>
            <p:nvPr/>
          </p:nvSpPr>
          <p:spPr>
            <a:xfrm flipH="1">
              <a:off x="42185" y="48760"/>
              <a:ext cx="364424" cy="943899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Shape 221"/>
            <p:cNvSpPr/>
            <p:nvPr/>
          </p:nvSpPr>
          <p:spPr>
            <a:xfrm rot="20939692">
              <a:off x="384946" y="6206"/>
              <a:ext cx="71961" cy="71961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 rot="20939692">
              <a:off x="6206" y="963253"/>
              <a:ext cx="71961" cy="71961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224" name="Shape 224"/>
          <p:cNvSpPr/>
          <p:nvPr/>
        </p:nvSpPr>
        <p:spPr>
          <a:xfrm>
            <a:off x="4475874" y="3233781"/>
            <a:ext cx="636946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5" name="Shape 225"/>
          <p:cNvSpPr/>
          <p:nvPr/>
        </p:nvSpPr>
        <p:spPr>
          <a:xfrm>
            <a:off x="2105691" y="3454103"/>
            <a:ext cx="1814612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285902" y="295531"/>
            <a:ext cx="1025116" cy="766653"/>
            <a:chOff x="0" y="0"/>
            <a:chExt cx="1025114" cy="766651"/>
          </a:xfrm>
        </p:grpSpPr>
        <p:sp>
          <p:nvSpPr>
            <p:cNvPr id="226" name="Shape 226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roup 862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843" name="Shape 843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Shape 844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5" name="Shape 845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6" name="Shape 846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7" name="Shape 847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8" name="Shape 848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9" name="Shape 849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0" name="Shape 850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1" name="Shape 851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3" name="Shape 853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4" name="Shape 854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5" name="Shape 855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6" name="Shape 856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7" name="Shape 857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8" name="Shape 858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9" name="Shape 859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0" name="Shape 860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1" name="Shape 861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3" name="Shape 863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867" name="Group 867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864" name="Shape 864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5" name="Shape 865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866" name="Shape 866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868" name="Shape 868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9" name="Shape 869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870" name="Shape 870"/>
          <p:cNvSpPr/>
          <p:nvPr/>
        </p:nvSpPr>
        <p:spPr>
          <a:xfrm>
            <a:off x="378773" y="1609721"/>
            <a:ext cx="8026467" cy="3334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协同过滤推荐算法几个步骤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搜集历史数据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计算相似度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cosine相似度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进行推荐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基于用户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b="1" sz="2500"/>
            </a:pPr>
            <a:r>
              <a:t>基于商品(项目执行基金会)</a:t>
            </a:r>
          </a:p>
        </p:txBody>
      </p:sp>
      <p:graphicFrame>
        <p:nvGraphicFramePr>
          <p:cNvPr id="871" name="Table 871"/>
          <p:cNvGraphicFramePr/>
          <p:nvPr/>
        </p:nvGraphicFramePr>
        <p:xfrm>
          <a:off x="3717751" y="2095792"/>
          <a:ext cx="8299625" cy="193140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381154"/>
                <a:gridCol w="1381154"/>
                <a:gridCol w="1381154"/>
                <a:gridCol w="1381154"/>
                <a:gridCol w="1381154"/>
                <a:gridCol w="1381154"/>
              </a:tblGrid>
              <a:tr h="55209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D项目基金会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E项目基金会</a:t>
                      </a:r>
                    </a:p>
                  </a:txBody>
                  <a:tcPr marL="0" marR="0" marT="0" marB="0" anchor="t" anchorCtr="0" horzOverflow="overflow"/>
                </a:tc>
              </a:tr>
              <a:tr h="508929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张三基金会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李四基金会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</a:tr>
              <a:tr h="42928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王五基金会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roup 892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873" name="Shape 873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4" name="Shape 874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Shape 875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8" name="Shape 878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9" name="Shape 879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0" name="Shape 880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2" name="Shape 882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3" name="Shape 883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5" name="Shape 885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6" name="Shape 886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Shape 887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8" name="Shape 888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9" name="Shape 889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Shape 890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1" name="Shape 891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93" name="Shape 893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897" name="Group 897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894" name="Shape 894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5" name="Shape 895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896" name="Shape 896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898" name="Shape 898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9" name="Shape 899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900" name="Shape 900"/>
          <p:cNvSpPr/>
          <p:nvPr/>
        </p:nvSpPr>
        <p:spPr>
          <a:xfrm>
            <a:off x="378773" y="1609721"/>
            <a:ext cx="8026467" cy="1296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协同过滤推荐算法进一步：矩阵分解，稀疏性</a:t>
            </a:r>
          </a:p>
          <a:p>
            <a:pPr lvl="2" marL="1012657" indent="-250657">
              <a:lnSpc>
                <a:spcPct val="120000"/>
              </a:lnSpc>
              <a:buSzPct val="100000"/>
              <a:buChar char="•"/>
              <a:defRPr sz="2500"/>
            </a:pPr>
          </a:p>
        </p:txBody>
      </p:sp>
      <p:pic>
        <p:nvPicPr>
          <p:cNvPr id="901" name="矩阵分解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531322"/>
            <a:ext cx="12192001" cy="4599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roup 949"/>
          <p:cNvGrpSpPr/>
          <p:nvPr/>
        </p:nvGrpSpPr>
        <p:grpSpPr>
          <a:xfrm>
            <a:off x="1447818" y="2094983"/>
            <a:ext cx="936327" cy="806186"/>
            <a:chOff x="0" y="0"/>
            <a:chExt cx="936326" cy="806185"/>
          </a:xfrm>
        </p:grpSpPr>
        <p:sp>
          <p:nvSpPr>
            <p:cNvPr id="903" name="Shape 903"/>
            <p:cNvSpPr/>
            <p:nvPr/>
          </p:nvSpPr>
          <p:spPr>
            <a:xfrm>
              <a:off x="21461" y="20095"/>
              <a:ext cx="124690" cy="41044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1460" y="20095"/>
              <a:ext cx="335030" cy="2562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746496" y="240612"/>
              <a:ext cx="152934" cy="16369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899429" y="404306"/>
              <a:ext cx="17843" cy="16280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7" name="Shape 907"/>
            <p:cNvSpPr/>
            <p:nvPr/>
          </p:nvSpPr>
          <p:spPr>
            <a:xfrm flipH="1">
              <a:off x="776766" y="567113"/>
              <a:ext cx="140506" cy="15443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8" name="Shape 908"/>
            <p:cNvSpPr/>
            <p:nvPr/>
          </p:nvSpPr>
          <p:spPr>
            <a:xfrm flipH="1">
              <a:off x="534785" y="721543"/>
              <a:ext cx="241984" cy="5967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9" name="Shape 909"/>
            <p:cNvSpPr/>
            <p:nvPr/>
          </p:nvSpPr>
          <p:spPr>
            <a:xfrm flipH="1" flipV="1">
              <a:off x="103232" y="703157"/>
              <a:ext cx="431555" cy="780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0" name="Shape 910"/>
            <p:cNvSpPr/>
            <p:nvPr/>
          </p:nvSpPr>
          <p:spPr>
            <a:xfrm flipH="1" flipV="1">
              <a:off x="21460" y="476692"/>
              <a:ext cx="81773" cy="22646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1" name="Shape 911"/>
            <p:cNvSpPr/>
            <p:nvPr/>
          </p:nvSpPr>
          <p:spPr>
            <a:xfrm flipH="1" flipV="1">
              <a:off x="144123" y="430537"/>
              <a:ext cx="215119" cy="851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2" name="Shape 912"/>
            <p:cNvSpPr/>
            <p:nvPr/>
          </p:nvSpPr>
          <p:spPr>
            <a:xfrm flipH="1">
              <a:off x="150851" y="294228"/>
              <a:ext cx="264382" cy="13631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3" name="Shape 913"/>
            <p:cNvSpPr/>
            <p:nvPr/>
          </p:nvSpPr>
          <p:spPr>
            <a:xfrm flipH="1">
              <a:off x="415231" y="196892"/>
              <a:ext cx="245563" cy="97335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Shape 914"/>
            <p:cNvSpPr/>
            <p:nvPr/>
          </p:nvSpPr>
          <p:spPr>
            <a:xfrm flipH="1">
              <a:off x="655775" y="165754"/>
              <a:ext cx="280551" cy="3174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Shape 915"/>
            <p:cNvSpPr/>
            <p:nvPr/>
          </p:nvSpPr>
          <p:spPr>
            <a:xfrm flipH="1">
              <a:off x="655775" y="168825"/>
              <a:ext cx="269400" cy="10952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6" name="Shape 916"/>
            <p:cNvSpPr/>
            <p:nvPr/>
          </p:nvSpPr>
          <p:spPr>
            <a:xfrm flipH="1">
              <a:off x="490312" y="278353"/>
              <a:ext cx="167019" cy="10658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7" name="Shape 917"/>
            <p:cNvSpPr/>
            <p:nvPr/>
          </p:nvSpPr>
          <p:spPr>
            <a:xfrm flipH="1">
              <a:off x="356491" y="381775"/>
              <a:ext cx="139284" cy="13178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246885" y="128736"/>
              <a:ext cx="61764" cy="21661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246885" y="126101"/>
              <a:ext cx="198752" cy="2653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56490" y="47305"/>
              <a:ext cx="178295" cy="4191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534784" y="88967"/>
              <a:ext cx="133757" cy="75797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44513" y="152474"/>
              <a:ext cx="120061" cy="5202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Shape 923"/>
            <p:cNvSpPr/>
            <p:nvPr/>
          </p:nvSpPr>
          <p:spPr>
            <a:xfrm flipV="1">
              <a:off x="564573" y="165752"/>
              <a:ext cx="106041" cy="387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4631" y="473131"/>
              <a:ext cx="375121" cy="14484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5" name="Shape 925"/>
            <p:cNvSpPr/>
            <p:nvPr/>
          </p:nvSpPr>
          <p:spPr>
            <a:xfrm flipV="1">
              <a:off x="396275" y="611464"/>
              <a:ext cx="259501" cy="65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6" name="Shape 926"/>
            <p:cNvSpPr/>
            <p:nvPr/>
          </p:nvSpPr>
          <p:spPr>
            <a:xfrm flipV="1">
              <a:off x="655775" y="502215"/>
              <a:ext cx="131748" cy="10815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7" name="Shape 927"/>
            <p:cNvSpPr/>
            <p:nvPr/>
          </p:nvSpPr>
          <p:spPr>
            <a:xfrm flipV="1">
              <a:off x="785215" y="412324"/>
              <a:ext cx="2308" cy="9739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665252" y="274944"/>
              <a:ext cx="119964" cy="1365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Shape 929"/>
            <p:cNvSpPr/>
            <p:nvPr/>
          </p:nvSpPr>
          <p:spPr>
            <a:xfrm flipH="1">
              <a:off x="146027" y="285860"/>
              <a:ext cx="92295" cy="146482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Shape 930"/>
            <p:cNvSpPr/>
            <p:nvPr/>
          </p:nvSpPr>
          <p:spPr>
            <a:xfrm flipH="1">
              <a:off x="241882" y="124380"/>
              <a:ext cx="8088" cy="168044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Shape 931"/>
            <p:cNvSpPr/>
            <p:nvPr/>
          </p:nvSpPr>
          <p:spPr>
            <a:xfrm flipH="1">
              <a:off x="251372" y="45718"/>
              <a:ext cx="102913" cy="7690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56540" y="48694"/>
              <a:ext cx="94813" cy="10741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8736" y="23263"/>
              <a:ext cx="220530" cy="103578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4" name="Shape 934"/>
            <p:cNvSpPr/>
            <p:nvPr/>
          </p:nvSpPr>
          <p:spPr>
            <a:xfrm flipV="1">
              <a:off x="301740" y="285629"/>
              <a:ext cx="338795" cy="56239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5" name="Shape 935"/>
            <p:cNvSpPr/>
            <p:nvPr/>
          </p:nvSpPr>
          <p:spPr>
            <a:xfrm flipV="1">
              <a:off x="88885" y="625576"/>
              <a:ext cx="304034" cy="69486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6043" y="630488"/>
              <a:ext cx="117930" cy="14094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Shape 937"/>
            <p:cNvSpPr/>
            <p:nvPr/>
          </p:nvSpPr>
          <p:spPr>
            <a:xfrm flipH="1">
              <a:off x="537912" y="613536"/>
              <a:ext cx="111669" cy="170661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783408" y="501359"/>
              <a:ext cx="133864" cy="65320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75105" y="280366"/>
              <a:ext cx="223090" cy="126693"/>
            </a:xfrm>
            <a:prstGeom prst="line">
              <a:avLst/>
            </a:prstGeom>
            <a:noFill/>
            <a:ln w="3175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285787" y="322306"/>
              <a:ext cx="45721" cy="457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1" name="Shape 941"/>
            <p:cNvSpPr/>
            <p:nvPr/>
          </p:nvSpPr>
          <p:spPr>
            <a:xfrm>
              <a:off x="-1" y="4502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Shape 942"/>
            <p:cNvSpPr/>
            <p:nvPr/>
          </p:nvSpPr>
          <p:spPr>
            <a:xfrm>
              <a:off x="77958" y="68386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3" name="Shape 943"/>
            <p:cNvSpPr/>
            <p:nvPr/>
          </p:nvSpPr>
          <p:spPr>
            <a:xfrm>
              <a:off x="227337" y="103856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4" name="Shape 944"/>
            <p:cNvSpPr/>
            <p:nvPr/>
          </p:nvSpPr>
          <p:spPr>
            <a:xfrm>
              <a:off x="632916" y="589647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11925" y="760465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6" name="Shape 946"/>
            <p:cNvSpPr/>
            <p:nvPr/>
          </p:nvSpPr>
          <p:spPr>
            <a:xfrm>
              <a:off x="881140" y="385828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40534" y="262769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1771" y="-1"/>
              <a:ext cx="45721" cy="4572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50" name="Shape 950"/>
          <p:cNvSpPr/>
          <p:nvPr/>
        </p:nvSpPr>
        <p:spPr>
          <a:xfrm>
            <a:off x="3766467" y="1995156"/>
            <a:ext cx="567832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6200">
                <a:solidFill>
                  <a:srgbClr val="888888"/>
                </a:solidFill>
              </a:defRPr>
            </a:lvl1pPr>
          </a:lstStyle>
          <a:p>
            <a:pPr/>
            <a:r>
              <a:t>来玩玩code</a:t>
            </a:r>
          </a:p>
        </p:txBody>
      </p:sp>
      <p:grpSp>
        <p:nvGrpSpPr>
          <p:cNvPr id="970" name="Group 970"/>
          <p:cNvGrpSpPr/>
          <p:nvPr/>
        </p:nvGrpSpPr>
        <p:grpSpPr>
          <a:xfrm>
            <a:off x="2562748" y="2114750"/>
            <a:ext cx="1025116" cy="766652"/>
            <a:chOff x="0" y="0"/>
            <a:chExt cx="1025114" cy="766651"/>
          </a:xfrm>
        </p:grpSpPr>
        <p:sp>
          <p:nvSpPr>
            <p:cNvPr id="951" name="Shape 951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Shape 952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Shape 953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4" name="Shape 954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Shape 956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Shape 957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Shape 958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9" name="Shape 959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0" name="Shape 960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2" name="Shape 962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3" name="Shape 963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4" name="Shape 964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Shape 965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Shape 966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Shape 968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9" name="Shape 969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971" name="Shape 971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Shape 972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975" name="Shape 975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76" name="Shape 976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Num" sz="quarter" idx="2"/>
          </p:nvPr>
        </p:nvSpPr>
        <p:spPr>
          <a:xfrm>
            <a:off x="11148945" y="638221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Shape 248"/>
          <p:cNvSpPr/>
          <p:nvPr/>
        </p:nvSpPr>
        <p:spPr>
          <a:xfrm>
            <a:off x="3441059" y="1444291"/>
            <a:ext cx="5689392" cy="572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800"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为什么要使用推荐系统？</a:t>
            </a:r>
          </a:p>
        </p:txBody>
      </p:sp>
      <p:sp>
        <p:nvSpPr>
          <p:cNvPr id="249" name="Shape 249"/>
          <p:cNvSpPr/>
          <p:nvPr/>
        </p:nvSpPr>
        <p:spPr>
          <a:xfrm>
            <a:off x="839788" y="-1"/>
            <a:ext cx="3316488" cy="1494448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Shape 250"/>
          <p:cNvSpPr/>
          <p:nvPr/>
        </p:nvSpPr>
        <p:spPr>
          <a:xfrm flipH="1">
            <a:off x="8068519" y="0"/>
            <a:ext cx="2815382" cy="149444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 flipH="1">
            <a:off x="2738837" y="-1"/>
            <a:ext cx="660148" cy="433539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Shape 252"/>
          <p:cNvSpPr/>
          <p:nvPr/>
        </p:nvSpPr>
        <p:spPr>
          <a:xfrm>
            <a:off x="4313711" y="-1"/>
            <a:ext cx="314873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hape 253"/>
          <p:cNvSpPr/>
          <p:nvPr/>
        </p:nvSpPr>
        <p:spPr>
          <a:xfrm flipH="1">
            <a:off x="5325216" y="-1"/>
            <a:ext cx="992457" cy="116378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hape 254"/>
          <p:cNvSpPr/>
          <p:nvPr/>
        </p:nvSpPr>
        <p:spPr>
          <a:xfrm flipH="1">
            <a:off x="7311227" y="-1"/>
            <a:ext cx="540837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Shape 255"/>
          <p:cNvSpPr/>
          <p:nvPr/>
        </p:nvSpPr>
        <p:spPr>
          <a:xfrm>
            <a:off x="7852063" y="0"/>
            <a:ext cx="1365300" cy="87745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6358160" y="-1"/>
            <a:ext cx="2859203" cy="87745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>
            <a:off x="4313711" y="0"/>
            <a:ext cx="2997514" cy="1163782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>
            <a:off x="839787" y="0"/>
            <a:ext cx="4475907" cy="1168400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9173346" y="83132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8018364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7605817" y="35396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7261069" y="111362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5771289" y="53173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4530178" y="927823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2653216" y="41884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6" name="Shape 266"/>
          <p:cNvSpPr/>
          <p:nvPr/>
        </p:nvSpPr>
        <p:spPr>
          <a:xfrm flipH="1">
            <a:off x="3329584" y="-1"/>
            <a:ext cx="963849" cy="107204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Shape 267"/>
          <p:cNvSpPr/>
          <p:nvPr/>
        </p:nvSpPr>
        <p:spPr>
          <a:xfrm rot="20939692">
            <a:off x="3251386" y="106347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5254795" y="1118785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3587189" y="674208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4107388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274" name="Group 274"/>
          <p:cNvGrpSpPr/>
          <p:nvPr/>
        </p:nvGrpSpPr>
        <p:grpSpPr>
          <a:xfrm>
            <a:off x="10259027" y="152696"/>
            <a:ext cx="340926" cy="766652"/>
            <a:chOff x="0" y="0"/>
            <a:chExt cx="340925" cy="766651"/>
          </a:xfrm>
        </p:grpSpPr>
        <p:sp>
          <p:nvSpPr>
            <p:cNvPr id="271" name="Shape 271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275" name="Shape 275"/>
          <p:cNvSpPr/>
          <p:nvPr/>
        </p:nvSpPr>
        <p:spPr>
          <a:xfrm>
            <a:off x="9995451" y="15060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10532802" y="239437"/>
            <a:ext cx="18063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  <p:grpSp>
        <p:nvGrpSpPr>
          <p:cNvPr id="296" name="Group 296"/>
          <p:cNvGrpSpPr/>
          <p:nvPr/>
        </p:nvGrpSpPr>
        <p:grpSpPr>
          <a:xfrm>
            <a:off x="285902" y="295531"/>
            <a:ext cx="1025116" cy="766653"/>
            <a:chOff x="0" y="0"/>
            <a:chExt cx="1025114" cy="766651"/>
          </a:xfrm>
        </p:grpSpPr>
        <p:sp>
          <p:nvSpPr>
            <p:cNvPr id="277" name="Shape 277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Shape 287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7" name="Shape 297"/>
          <p:cNvSpPr/>
          <p:nvPr/>
        </p:nvSpPr>
        <p:spPr>
          <a:xfrm>
            <a:off x="1549634" y="2537055"/>
            <a:ext cx="1323341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信息过量</a:t>
            </a:r>
          </a:p>
        </p:txBody>
      </p:sp>
      <p:sp>
        <p:nvSpPr>
          <p:cNvPr id="298" name="Shape 298"/>
          <p:cNvSpPr/>
          <p:nvPr/>
        </p:nvSpPr>
        <p:spPr>
          <a:xfrm>
            <a:off x="1549634" y="3229101"/>
            <a:ext cx="3981263" cy="1176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以Amazon为例(360pi, 2016)</a:t>
            </a:r>
          </a:p>
          <a:p>
            <a:pPr lvl="1" marL="621631" indent="-240631">
              <a:buSzPct val="100000"/>
              <a:buChar char="•"/>
              <a:defRPr sz="2400"/>
            </a:pPr>
            <a:r>
              <a:t>自营商品超过1200万</a:t>
            </a:r>
          </a:p>
          <a:p>
            <a:pPr lvl="1" marL="621631" indent="-240631">
              <a:buSzPct val="100000"/>
              <a:buChar char="•"/>
              <a:defRPr sz="2400"/>
            </a:pPr>
            <a:r>
              <a:t>加上第三方，总共3亿</a:t>
            </a:r>
          </a:p>
        </p:txBody>
      </p:sp>
      <p:sp>
        <p:nvSpPr>
          <p:cNvPr id="299" name="Shape 299"/>
          <p:cNvSpPr/>
          <p:nvPr/>
        </p:nvSpPr>
        <p:spPr>
          <a:xfrm>
            <a:off x="1549634" y="4697879"/>
            <a:ext cx="2714414" cy="81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  <a:lvl2pPr marL="621631" indent="-240631">
              <a:buSzPct val="100000"/>
              <a:buChar char="•"/>
              <a:defRPr sz="2400"/>
            </a:lvl2pPr>
          </a:lstStyle>
          <a:p>
            <a:pPr/>
            <a:r>
              <a:t>淘宝(2013)</a:t>
            </a:r>
          </a:p>
          <a:p>
            <a:pPr lvl="1"/>
            <a:r>
              <a:t>超过8亿件商品</a:t>
            </a:r>
          </a:p>
        </p:txBody>
      </p:sp>
      <p:sp>
        <p:nvSpPr>
          <p:cNvPr id="300" name="Shape 300"/>
          <p:cNvSpPr/>
          <p:nvPr/>
        </p:nvSpPr>
        <p:spPr>
          <a:xfrm>
            <a:off x="1666899" y="6166656"/>
            <a:ext cx="459205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http://www.businesswire.com/news/home/20160614006063/en/</a:t>
            </a:r>
          </a:p>
        </p:txBody>
      </p:sp>
      <p:graphicFrame>
        <p:nvGraphicFramePr>
          <p:cNvPr id="301" name="Chart 301"/>
          <p:cNvGraphicFramePr/>
          <p:nvPr/>
        </p:nvGraphicFramePr>
        <p:xfrm>
          <a:off x="7119301" y="3006567"/>
          <a:ext cx="3841502" cy="237169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302" name="Shape 302"/>
          <p:cNvSpPr/>
          <p:nvPr/>
        </p:nvSpPr>
        <p:spPr>
          <a:xfrm>
            <a:off x="1700951" y="6470943"/>
            <a:ext cx="320118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http://b2b.toocle.com/detail--6124316.html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Num" sz="quarter" idx="2"/>
          </p:nvPr>
        </p:nvSpPr>
        <p:spPr>
          <a:xfrm>
            <a:off x="11148945" y="638221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Shape 305"/>
          <p:cNvSpPr/>
          <p:nvPr/>
        </p:nvSpPr>
        <p:spPr>
          <a:xfrm>
            <a:off x="3441059" y="1444291"/>
            <a:ext cx="5689392" cy="572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800">
                <a:latin typeface="Segoe UI Black"/>
                <a:ea typeface="Segoe UI Black"/>
                <a:cs typeface="Segoe UI Black"/>
                <a:sym typeface="Segoe UI Black"/>
              </a:defRPr>
            </a:lvl1pPr>
          </a:lstStyle>
          <a:p>
            <a:pPr/>
            <a:r>
              <a:t>为什么要使用推荐系统？</a:t>
            </a:r>
          </a:p>
        </p:txBody>
      </p:sp>
      <p:sp>
        <p:nvSpPr>
          <p:cNvPr id="306" name="Shape 306"/>
          <p:cNvSpPr/>
          <p:nvPr/>
        </p:nvSpPr>
        <p:spPr>
          <a:xfrm>
            <a:off x="839788" y="-1"/>
            <a:ext cx="3316488" cy="1494448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Shape 307"/>
          <p:cNvSpPr/>
          <p:nvPr/>
        </p:nvSpPr>
        <p:spPr>
          <a:xfrm flipH="1">
            <a:off x="8068519" y="0"/>
            <a:ext cx="2815382" cy="149444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Shape 308"/>
          <p:cNvSpPr/>
          <p:nvPr/>
        </p:nvSpPr>
        <p:spPr>
          <a:xfrm flipH="1">
            <a:off x="2738837" y="-1"/>
            <a:ext cx="660148" cy="433539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Shape 309"/>
          <p:cNvSpPr/>
          <p:nvPr/>
        </p:nvSpPr>
        <p:spPr>
          <a:xfrm>
            <a:off x="4313711" y="-1"/>
            <a:ext cx="314873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Shape 310"/>
          <p:cNvSpPr/>
          <p:nvPr/>
        </p:nvSpPr>
        <p:spPr>
          <a:xfrm flipH="1">
            <a:off x="5325216" y="-1"/>
            <a:ext cx="992457" cy="116378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hape 311"/>
          <p:cNvSpPr/>
          <p:nvPr/>
        </p:nvSpPr>
        <p:spPr>
          <a:xfrm flipH="1">
            <a:off x="7311227" y="-1"/>
            <a:ext cx="540837" cy="1163783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>
            <a:off x="7852063" y="0"/>
            <a:ext cx="1365300" cy="877454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>
            <a:off x="6358160" y="-1"/>
            <a:ext cx="2859203" cy="877456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>
            <a:off x="4313711" y="0"/>
            <a:ext cx="2997514" cy="1163782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839787" y="0"/>
            <a:ext cx="4475907" cy="1168400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>
            <a:off x="9173346" y="83132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8018364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7605817" y="35396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7261069" y="111362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5771289" y="531736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4530178" y="927823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2653216" y="418847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3" name="Shape 323"/>
          <p:cNvSpPr/>
          <p:nvPr/>
        </p:nvSpPr>
        <p:spPr>
          <a:xfrm flipH="1">
            <a:off x="3329584" y="-1"/>
            <a:ext cx="963849" cy="1072045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Shape 324"/>
          <p:cNvSpPr/>
          <p:nvPr/>
        </p:nvSpPr>
        <p:spPr>
          <a:xfrm rot="20939692">
            <a:off x="3251386" y="1063472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5254795" y="1118785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3587189" y="674208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107388" y="1444291"/>
            <a:ext cx="100311" cy="100311"/>
          </a:xfrm>
          <a:prstGeom prst="ellipse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0E5177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grpSp>
        <p:nvGrpSpPr>
          <p:cNvPr id="331" name="Group 331"/>
          <p:cNvGrpSpPr/>
          <p:nvPr/>
        </p:nvGrpSpPr>
        <p:grpSpPr>
          <a:xfrm>
            <a:off x="10259027" y="152696"/>
            <a:ext cx="340926" cy="766652"/>
            <a:chOff x="0" y="0"/>
            <a:chExt cx="340925" cy="766651"/>
          </a:xfrm>
        </p:grpSpPr>
        <p:sp>
          <p:nvSpPr>
            <p:cNvPr id="328" name="Shape 328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Shape 329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332" name="Shape 332"/>
          <p:cNvSpPr/>
          <p:nvPr/>
        </p:nvSpPr>
        <p:spPr>
          <a:xfrm>
            <a:off x="9995451" y="15060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3" name="Shape 333"/>
          <p:cNvSpPr/>
          <p:nvPr/>
        </p:nvSpPr>
        <p:spPr>
          <a:xfrm>
            <a:off x="10532802" y="239437"/>
            <a:ext cx="18063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285902" y="295531"/>
            <a:ext cx="1025116" cy="766653"/>
            <a:chOff x="0" y="0"/>
            <a:chExt cx="1025114" cy="766651"/>
          </a:xfrm>
        </p:grpSpPr>
        <p:sp>
          <p:nvSpPr>
            <p:cNvPr id="334" name="Shape 334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5" name="Shape 345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 352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4" name="Shape 354"/>
          <p:cNvSpPr/>
          <p:nvPr/>
        </p:nvSpPr>
        <p:spPr>
          <a:xfrm>
            <a:off x="1549634" y="2537055"/>
            <a:ext cx="1323341" cy="399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信息过量</a:t>
            </a:r>
          </a:p>
        </p:txBody>
      </p:sp>
      <p:sp>
        <p:nvSpPr>
          <p:cNvPr id="355" name="Shape 355"/>
          <p:cNvSpPr/>
          <p:nvPr/>
        </p:nvSpPr>
        <p:spPr>
          <a:xfrm>
            <a:off x="1549634" y="3229101"/>
            <a:ext cx="2036800" cy="134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解决方案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检索系统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推荐系统</a:t>
            </a:r>
          </a:p>
        </p:txBody>
      </p:sp>
      <p:sp>
        <p:nvSpPr>
          <p:cNvPr id="356" name="Shape 356"/>
          <p:cNvSpPr/>
          <p:nvPr/>
        </p:nvSpPr>
        <p:spPr>
          <a:xfrm>
            <a:off x="5029663" y="2386677"/>
            <a:ext cx="6136641" cy="41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按照一定规则，筛选出满足要求的候选商品</a:t>
            </a:r>
          </a:p>
        </p:txBody>
      </p:sp>
      <p:sp>
        <p:nvSpPr>
          <p:cNvPr id="357" name="Shape 357"/>
          <p:cNvSpPr/>
          <p:nvPr/>
        </p:nvSpPr>
        <p:spPr>
          <a:xfrm>
            <a:off x="1549634" y="4864504"/>
            <a:ext cx="5602573" cy="134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t>好处－皆大欢喜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商家卖出更多商品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买家更容易获得满足自己需求的商品</a:t>
            </a:r>
          </a:p>
        </p:txBody>
      </p:sp>
      <p:pic>
        <p:nvPicPr>
          <p:cNvPr id="358" name="Screenshot 2017-07-24 16.01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0571" y="2788891"/>
            <a:ext cx="8077325" cy="2223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2"/>
      <p:bldP build="whole" bldLvl="1" animBg="1" rev="0" advAuto="0" spid="356" grpId="1"/>
      <p:bldP build="whole" bldLvl="1" animBg="1" rev="0" advAuto="0" spid="35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9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360" name="Shape 360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Shape 375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0" name="Shape 380"/>
          <p:cNvSpPr/>
          <p:nvPr/>
        </p:nvSpPr>
        <p:spPr>
          <a:xfrm>
            <a:off x="1751632" y="345387"/>
            <a:ext cx="29489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推荐系统的应用</a:t>
            </a:r>
          </a:p>
        </p:txBody>
      </p:sp>
      <p:sp>
        <p:nvSpPr>
          <p:cNvPr id="381" name="Shape 381"/>
          <p:cNvSpPr/>
          <p:nvPr/>
        </p:nvSpPr>
        <p:spPr>
          <a:xfrm>
            <a:off x="1006491" y="1253538"/>
            <a:ext cx="1885293" cy="172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电商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Amazon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淘宝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京东</a:t>
            </a:r>
          </a:p>
        </p:txBody>
      </p:sp>
      <p:sp>
        <p:nvSpPr>
          <p:cNvPr id="382" name="Shape 382"/>
          <p:cNvSpPr/>
          <p:nvPr/>
        </p:nvSpPr>
        <p:spPr>
          <a:xfrm>
            <a:off x="1015963" y="3092897"/>
            <a:ext cx="2341599" cy="176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影视音乐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Netflix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网易云音乐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iTune</a:t>
            </a:r>
          </a:p>
        </p:txBody>
      </p:sp>
      <p:sp>
        <p:nvSpPr>
          <p:cNvPr id="383" name="Shape 383"/>
          <p:cNvSpPr/>
          <p:nvPr/>
        </p:nvSpPr>
        <p:spPr>
          <a:xfrm>
            <a:off x="1015171" y="4979501"/>
            <a:ext cx="2105558" cy="172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社交平台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Facebook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微博</a:t>
            </a:r>
          </a:p>
          <a:p>
            <a:pPr lvl="1" marL="621631" indent="-240631">
              <a:lnSpc>
                <a:spcPct val="150000"/>
              </a:lnSpc>
              <a:buSzPct val="100000"/>
              <a:buChar char="•"/>
              <a:defRPr sz="2400"/>
            </a:pPr>
            <a:r>
              <a:t>陌陌</a:t>
            </a:r>
          </a:p>
        </p:txBody>
      </p:sp>
      <p:pic>
        <p:nvPicPr>
          <p:cNvPr id="384" name="amaz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0491" y="1584296"/>
            <a:ext cx="3140141" cy="1060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netfli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81550" y="1513398"/>
            <a:ext cx="2136716" cy="1202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京东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8642" y="1513398"/>
            <a:ext cx="2270683" cy="1202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facebook.png"/>
          <p:cNvPicPr>
            <a:picLocks noChangeAspect="1"/>
          </p:cNvPicPr>
          <p:nvPr/>
        </p:nvPicPr>
        <p:blipFill>
          <a:blip r:embed="rId5">
            <a:extLst/>
          </a:blip>
          <a:srcRect l="0" t="21587" r="0" b="21587"/>
          <a:stretch>
            <a:fillRect/>
          </a:stretch>
        </p:blipFill>
        <p:spPr>
          <a:xfrm>
            <a:off x="8611822" y="5274149"/>
            <a:ext cx="3317534" cy="1133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linkedi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27256" y="3352430"/>
            <a:ext cx="2245304" cy="142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微博.jpg"/>
          <p:cNvPicPr>
            <a:picLocks noChangeAspect="1"/>
          </p:cNvPicPr>
          <p:nvPr/>
        </p:nvPicPr>
        <p:blipFill>
          <a:blip r:embed="rId7">
            <a:extLst/>
          </a:blip>
          <a:srcRect l="0" t="26246" r="0" b="26246"/>
          <a:stretch>
            <a:fillRect/>
          </a:stretch>
        </p:blipFill>
        <p:spPr>
          <a:xfrm>
            <a:off x="8700523" y="3496495"/>
            <a:ext cx="3140085" cy="1135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网易云音乐.jpg"/>
          <p:cNvPicPr>
            <a:picLocks noChangeAspect="1"/>
          </p:cNvPicPr>
          <p:nvPr/>
        </p:nvPicPr>
        <p:blipFill>
          <a:blip r:embed="rId8">
            <a:extLst/>
          </a:blip>
          <a:srcRect l="17370" t="14660" r="17370" b="14660"/>
          <a:stretch>
            <a:fillRect/>
          </a:stretch>
        </p:blipFill>
        <p:spPr>
          <a:xfrm>
            <a:off x="3768190" y="3352430"/>
            <a:ext cx="2191622" cy="1424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搜狐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31612" y="5239361"/>
            <a:ext cx="2236592" cy="1202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近日头条.jpg"/>
          <p:cNvPicPr>
            <a:picLocks noChangeAspect="1"/>
          </p:cNvPicPr>
          <p:nvPr/>
        </p:nvPicPr>
        <p:blipFill>
          <a:blip r:embed="rId10">
            <a:extLst/>
          </a:blip>
          <a:srcRect l="7463" t="0" r="7463" b="0"/>
          <a:stretch>
            <a:fillRect/>
          </a:stretch>
        </p:blipFill>
        <p:spPr>
          <a:xfrm>
            <a:off x="3792619" y="5211046"/>
            <a:ext cx="2142654" cy="12592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6" name="Group 396"/>
          <p:cNvGrpSpPr/>
          <p:nvPr/>
        </p:nvGrpSpPr>
        <p:grpSpPr>
          <a:xfrm>
            <a:off x="10259027" y="152696"/>
            <a:ext cx="340926" cy="766652"/>
            <a:chOff x="0" y="0"/>
            <a:chExt cx="340925" cy="766651"/>
          </a:xfrm>
        </p:grpSpPr>
        <p:sp>
          <p:nvSpPr>
            <p:cNvPr id="393" name="Shape 393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Shape 394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397" name="Shape 397"/>
          <p:cNvSpPr/>
          <p:nvPr/>
        </p:nvSpPr>
        <p:spPr>
          <a:xfrm>
            <a:off x="9995451" y="15060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8" name="Shape 398"/>
          <p:cNvSpPr/>
          <p:nvPr/>
        </p:nvSpPr>
        <p:spPr>
          <a:xfrm>
            <a:off x="10532802" y="239437"/>
            <a:ext cx="18063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3"/>
      <p:bldP build="whole" bldLvl="1" animBg="1" rev="0" advAuto="0" spid="390" grpId="5"/>
      <p:bldP build="whole" bldLvl="1" animBg="1" rev="0" advAuto="0" spid="388" grpId="4"/>
      <p:bldP build="whole" bldLvl="1" animBg="1" rev="0" advAuto="0" spid="392" grpId="8"/>
      <p:bldP build="whole" bldLvl="1" animBg="1" rev="0" advAuto="0" spid="385" grpId="1"/>
      <p:bldP build="whole" bldLvl="1" animBg="1" rev="0" advAuto="0" spid="386" grpId="2"/>
      <p:bldP build="whole" bldLvl="1" animBg="1" rev="0" advAuto="0" spid="389" grpId="6"/>
      <p:bldP build="whole" bldLvl="1" animBg="1" rev="0" advAuto="0" spid="391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9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400" name="Shape 400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Shape 406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Shape 409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0" name="Shape 420"/>
          <p:cNvSpPr/>
          <p:nvPr/>
        </p:nvSpPr>
        <p:spPr>
          <a:xfrm>
            <a:off x="1751632" y="345387"/>
            <a:ext cx="29489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推荐系统的应用</a:t>
            </a:r>
          </a:p>
        </p:txBody>
      </p:sp>
      <p:pic>
        <p:nvPicPr>
          <p:cNvPr id="421" name="linkedin工程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905" y="1788811"/>
            <a:ext cx="5686619" cy="1682374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Shape 422"/>
          <p:cNvSpPr/>
          <p:nvPr/>
        </p:nvSpPr>
        <p:spPr>
          <a:xfrm>
            <a:off x="893101" y="3795508"/>
            <a:ext cx="690282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To put things in perspective, 50% of total job applications and job views by members  are a direct result of recommendations. Interestingly, in the past year and half it has risen from 6% to 50%.</a:t>
            </a:r>
          </a:p>
        </p:txBody>
      </p:sp>
      <p:sp>
        <p:nvSpPr>
          <p:cNvPr id="423" name="Shape 423"/>
          <p:cNvSpPr/>
          <p:nvPr/>
        </p:nvSpPr>
        <p:spPr>
          <a:xfrm>
            <a:off x="859154" y="5278092"/>
            <a:ext cx="6970714" cy="63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50%的岗位申请直接来源于推荐系统。很有意思，一年前，这个数字才只是6%。</a:t>
            </a:r>
          </a:p>
        </p:txBody>
      </p:sp>
      <p:graphicFrame>
        <p:nvGraphicFramePr>
          <p:cNvPr id="424" name="Chart 424"/>
          <p:cNvGraphicFramePr/>
          <p:nvPr/>
        </p:nvGraphicFramePr>
        <p:xfrm>
          <a:off x="8359559" y="1088740"/>
          <a:ext cx="3041481" cy="37709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28" name="Group 428"/>
          <p:cNvGrpSpPr/>
          <p:nvPr/>
        </p:nvGrpSpPr>
        <p:grpSpPr>
          <a:xfrm>
            <a:off x="10259027" y="152696"/>
            <a:ext cx="340926" cy="766652"/>
            <a:chOff x="0" y="0"/>
            <a:chExt cx="340925" cy="766651"/>
          </a:xfrm>
        </p:grpSpPr>
        <p:sp>
          <p:nvSpPr>
            <p:cNvPr id="425" name="Shape 425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hape 426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27" name="Shape 427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29" name="Shape 429"/>
          <p:cNvSpPr/>
          <p:nvPr/>
        </p:nvSpPr>
        <p:spPr>
          <a:xfrm>
            <a:off x="9995451" y="15060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0" name="Shape 430"/>
          <p:cNvSpPr/>
          <p:nvPr/>
        </p:nvSpPr>
        <p:spPr>
          <a:xfrm>
            <a:off x="10532802" y="239437"/>
            <a:ext cx="18063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4" grpId="3"/>
      <p:bldP build="whole" bldLvl="1" animBg="1" rev="0" advAuto="0" spid="422" grpId="1"/>
      <p:bldP build="whole" bldLvl="1" animBg="1" rev="0" advAuto="0" spid="42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1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432" name="Shape 432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Shape 433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Shape 434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Shape 437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Shape 438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Shape 442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5" name="Shape 445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Shape 446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Shape 447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Shape 449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Shape 450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52" name="Shape 452"/>
          <p:cNvSpPr/>
          <p:nvPr/>
        </p:nvSpPr>
        <p:spPr>
          <a:xfrm>
            <a:off x="1751632" y="345387"/>
            <a:ext cx="29489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推荐系统的应用</a:t>
            </a:r>
          </a:p>
        </p:txBody>
      </p:sp>
      <p:pic>
        <p:nvPicPr>
          <p:cNvPr id="453" name="近世代数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027" y="1397277"/>
            <a:ext cx="4772150" cy="40634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6" name="Group 456"/>
          <p:cNvGrpSpPr/>
          <p:nvPr/>
        </p:nvGrpSpPr>
        <p:grpSpPr>
          <a:xfrm>
            <a:off x="6234508" y="1262657"/>
            <a:ext cx="5469292" cy="4332746"/>
            <a:chOff x="0" y="0"/>
            <a:chExt cx="5469290" cy="4332745"/>
          </a:xfrm>
        </p:grpSpPr>
        <p:pic>
          <p:nvPicPr>
            <p:cNvPr id="454" name="近世代数2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3710" t="31112" r="0" b="0"/>
            <a:stretch>
              <a:fillRect/>
            </a:stretch>
          </p:blipFill>
          <p:spPr>
            <a:xfrm>
              <a:off x="0" y="0"/>
              <a:ext cx="5469291" cy="43327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Shape 455"/>
            <p:cNvSpPr/>
            <p:nvPr/>
          </p:nvSpPr>
          <p:spPr>
            <a:xfrm>
              <a:off x="143044" y="225589"/>
              <a:ext cx="2898141" cy="1063954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60" name="Group 460"/>
          <p:cNvGrpSpPr/>
          <p:nvPr/>
        </p:nvGrpSpPr>
        <p:grpSpPr>
          <a:xfrm>
            <a:off x="10259027" y="152696"/>
            <a:ext cx="340926" cy="766652"/>
            <a:chOff x="0" y="0"/>
            <a:chExt cx="340925" cy="766651"/>
          </a:xfrm>
        </p:grpSpPr>
        <p:sp>
          <p:nvSpPr>
            <p:cNvPr id="457" name="Shape 457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Shape 458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59" name="Shape 459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61" name="Shape 461"/>
          <p:cNvSpPr/>
          <p:nvPr/>
        </p:nvSpPr>
        <p:spPr>
          <a:xfrm>
            <a:off x="9995451" y="15060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2" name="Shape 462"/>
          <p:cNvSpPr/>
          <p:nvPr/>
        </p:nvSpPr>
        <p:spPr>
          <a:xfrm>
            <a:off x="10532802" y="239437"/>
            <a:ext cx="180639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推荐系统的应用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roup 483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464" name="Shape 464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Shape 466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Shape 472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5" name="Shape 475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Shape 482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4" name="Shape 484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488" name="Group 488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485" name="Shape 485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Shape 486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489" name="Shape 489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0" name="Shape 490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491" name="Shape 491"/>
          <p:cNvSpPr/>
          <p:nvPr/>
        </p:nvSpPr>
        <p:spPr>
          <a:xfrm>
            <a:off x="939120" y="1334339"/>
            <a:ext cx="613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按照一定规则，筛选出满足要求的候选商品</a:t>
            </a:r>
          </a:p>
        </p:txBody>
      </p:sp>
      <p:sp>
        <p:nvSpPr>
          <p:cNvPr id="492" name="Shape 492"/>
          <p:cNvSpPr/>
          <p:nvPr/>
        </p:nvSpPr>
        <p:spPr>
          <a:xfrm>
            <a:off x="916021" y="2171369"/>
            <a:ext cx="232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按照什么规则？</a:t>
            </a:r>
          </a:p>
        </p:txBody>
      </p:sp>
      <p:sp>
        <p:nvSpPr>
          <p:cNvPr id="493" name="Shape 493"/>
          <p:cNvSpPr/>
          <p:nvPr/>
        </p:nvSpPr>
        <p:spPr>
          <a:xfrm>
            <a:off x="890621" y="2892742"/>
            <a:ext cx="3085299" cy="1200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631657" indent="-250657">
              <a:lnSpc>
                <a:spcPct val="120000"/>
              </a:lnSpc>
              <a:buSzPct val="60000"/>
              <a:buBlip>
                <a:blip r:embed="rId2"/>
              </a:buBlip>
              <a:defRPr sz="2500"/>
            </a:pPr>
            <a:r>
              <a:t>最流行？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简单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缺乏个性化</a:t>
            </a:r>
          </a:p>
        </p:txBody>
      </p:sp>
      <p:pic>
        <p:nvPicPr>
          <p:cNvPr id="494" name="人气榜单.png"/>
          <p:cNvPicPr>
            <a:picLocks noChangeAspect="1"/>
          </p:cNvPicPr>
          <p:nvPr/>
        </p:nvPicPr>
        <p:blipFill>
          <a:blip r:embed="rId3">
            <a:extLst/>
          </a:blip>
          <a:srcRect l="0" t="6350" r="51656" b="13914"/>
          <a:stretch>
            <a:fillRect/>
          </a:stretch>
        </p:blipFill>
        <p:spPr>
          <a:xfrm>
            <a:off x="5421322" y="2510833"/>
            <a:ext cx="5251079" cy="222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roup 515"/>
          <p:cNvGrpSpPr/>
          <p:nvPr/>
        </p:nvGrpSpPr>
        <p:grpSpPr>
          <a:xfrm>
            <a:off x="285902" y="142772"/>
            <a:ext cx="1025116" cy="766653"/>
            <a:chOff x="0" y="0"/>
            <a:chExt cx="1025114" cy="766651"/>
          </a:xfrm>
        </p:grpSpPr>
        <p:sp>
          <p:nvSpPr>
            <p:cNvPr id="496" name="Shape 496"/>
            <p:cNvSpPr/>
            <p:nvPr/>
          </p:nvSpPr>
          <p:spPr>
            <a:xfrm flipH="1" rot="11038698">
              <a:off x="115569" y="11158"/>
              <a:ext cx="324753" cy="8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468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 rot="411991">
              <a:off x="378077" y="40845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83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 flipH="1" rot="11567838">
              <a:off x="463544" y="47535"/>
              <a:ext cx="168950" cy="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99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Shape 499"/>
            <p:cNvSpPr/>
            <p:nvPr/>
          </p:nvSpPr>
          <p:spPr>
            <a:xfrm>
              <a:off x="576397" y="75069"/>
              <a:ext cx="175201" cy="1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73" y="0"/>
                  </a:moveTo>
                  <a:lnTo>
                    <a:pt x="0" y="14880"/>
                  </a:lnTo>
                  <a:lnTo>
                    <a:pt x="9764" y="21600"/>
                  </a:lnTo>
                  <a:lnTo>
                    <a:pt x="21600" y="1344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28251" y="46557"/>
              <a:ext cx="213601" cy="36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4752"/>
                  </a:lnTo>
                  <a:lnTo>
                    <a:pt x="21115" y="12816"/>
                  </a:lnTo>
                  <a:lnTo>
                    <a:pt x="11164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 rot="19935560">
              <a:off x="233705" y="288774"/>
              <a:ext cx="171744" cy="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743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Shape 502"/>
            <p:cNvSpPr/>
            <p:nvPr/>
          </p:nvSpPr>
          <p:spPr>
            <a:xfrm rot="15397886">
              <a:off x="297143" y="205756"/>
              <a:ext cx="138185" cy="4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7373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59863" y="336652"/>
              <a:ext cx="316801" cy="16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251"/>
                  </a:moveTo>
                  <a:lnTo>
                    <a:pt x="12600" y="21600"/>
                  </a:lnTo>
                  <a:lnTo>
                    <a:pt x="21600" y="5158"/>
                  </a:lnTo>
                  <a:lnTo>
                    <a:pt x="11618" y="0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 rot="199406">
              <a:off x="454311" y="169176"/>
              <a:ext cx="297381" cy="12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0692" y="140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 rot="10531711">
              <a:off x="498687" y="294667"/>
              <a:ext cx="208631" cy="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3268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735027" y="143158"/>
              <a:ext cx="290088" cy="120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 rot="3338135">
              <a:off x="774612" y="269718"/>
              <a:ext cx="230018" cy="110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" y="6894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893" y="6894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 rot="12560925">
              <a:off x="743150" y="317263"/>
              <a:ext cx="256089" cy="7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9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61832" y="389651"/>
              <a:ext cx="151201" cy="1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29" y="16102"/>
                  </a:lnTo>
                  <a:lnTo>
                    <a:pt x="21600" y="21600"/>
                  </a:lnTo>
                  <a:lnTo>
                    <a:pt x="18514" y="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Shape 510"/>
            <p:cNvSpPr/>
            <p:nvPr/>
          </p:nvSpPr>
          <p:spPr>
            <a:xfrm>
              <a:off x="815550" y="487374"/>
              <a:ext cx="204001" cy="21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1" y="0"/>
                  </a:moveTo>
                  <a:lnTo>
                    <a:pt x="21600" y="6409"/>
                  </a:lnTo>
                  <a:lnTo>
                    <a:pt x="6607" y="21600"/>
                  </a:lnTo>
                  <a:lnTo>
                    <a:pt x="0" y="6171"/>
                  </a:lnTo>
                  <a:lnTo>
                    <a:pt x="5591" y="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 rot="20636598">
              <a:off x="613170" y="582997"/>
              <a:ext cx="224862" cy="155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 rot="10800000">
              <a:off x="487124" y="596574"/>
              <a:ext cx="247903" cy="16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52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3" name="Shape 513"/>
            <p:cNvSpPr/>
            <p:nvPr/>
          </p:nvSpPr>
          <p:spPr>
            <a:xfrm rot="637592">
              <a:off x="215220" y="575356"/>
              <a:ext cx="400481" cy="1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252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 rot="12071167">
              <a:off x="17943" y="502230"/>
              <a:ext cx="373734" cy="16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15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F4E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16" name="Shape 516"/>
          <p:cNvSpPr/>
          <p:nvPr/>
        </p:nvSpPr>
        <p:spPr>
          <a:xfrm>
            <a:off x="1751632" y="345387"/>
            <a:ext cx="2542541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推荐系统简述</a:t>
            </a:r>
          </a:p>
        </p:txBody>
      </p:sp>
      <p:grpSp>
        <p:nvGrpSpPr>
          <p:cNvPr id="520" name="Group 520"/>
          <p:cNvGrpSpPr/>
          <p:nvPr/>
        </p:nvGrpSpPr>
        <p:grpSpPr>
          <a:xfrm>
            <a:off x="10038375" y="112816"/>
            <a:ext cx="340926" cy="766653"/>
            <a:chOff x="0" y="0"/>
            <a:chExt cx="340925" cy="766651"/>
          </a:xfrm>
        </p:grpSpPr>
        <p:sp>
          <p:nvSpPr>
            <p:cNvPr id="517" name="Shape 517"/>
            <p:cNvSpPr/>
            <p:nvPr/>
          </p:nvSpPr>
          <p:spPr>
            <a:xfrm flipH="1">
              <a:off x="31055" y="35895"/>
              <a:ext cx="268274" cy="694860"/>
            </a:xfrm>
            <a:prstGeom prst="line">
              <a:avLst/>
            </a:prstGeom>
            <a:solidFill>
              <a:srgbClr val="1F4E79"/>
            </a:solidFill>
            <a:ln w="635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Shape 518"/>
            <p:cNvSpPr/>
            <p:nvPr/>
          </p:nvSpPr>
          <p:spPr>
            <a:xfrm rot="20939692">
              <a:off x="283382" y="4569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 rot="20939692">
              <a:off x="4569" y="709108"/>
              <a:ext cx="52975" cy="52975"/>
            </a:xfrm>
            <a:prstGeom prst="ellipse">
              <a:avLst/>
            </a:prstGeom>
            <a:solidFill>
              <a:srgbClr val="1F4E79"/>
            </a:solidFill>
            <a:ln w="12700" cap="flat">
              <a:solidFill>
                <a:srgbClr val="1F4E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1F4E79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</a:p>
          </p:txBody>
        </p:sp>
      </p:grpSp>
      <p:sp>
        <p:nvSpPr>
          <p:cNvPr id="521" name="Shape 521"/>
          <p:cNvSpPr/>
          <p:nvPr/>
        </p:nvSpPr>
        <p:spPr>
          <a:xfrm>
            <a:off x="9774799" y="110724"/>
            <a:ext cx="370543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1F4E79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2" name="Shape 522"/>
          <p:cNvSpPr/>
          <p:nvPr/>
        </p:nvSpPr>
        <p:spPr>
          <a:xfrm>
            <a:off x="10312150" y="199557"/>
            <a:ext cx="180639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推荐系统简述</a:t>
            </a:r>
          </a:p>
        </p:txBody>
      </p:sp>
      <p:sp>
        <p:nvSpPr>
          <p:cNvPr id="523" name="Shape 523"/>
          <p:cNvSpPr/>
          <p:nvPr/>
        </p:nvSpPr>
        <p:spPr>
          <a:xfrm>
            <a:off x="939120" y="1334339"/>
            <a:ext cx="613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按照一定规则，筛选出满足要求的候选商品</a:t>
            </a:r>
          </a:p>
        </p:txBody>
      </p:sp>
      <p:sp>
        <p:nvSpPr>
          <p:cNvPr id="524" name="Shape 524"/>
          <p:cNvSpPr/>
          <p:nvPr/>
        </p:nvSpPr>
        <p:spPr>
          <a:xfrm>
            <a:off x="916021" y="2171369"/>
            <a:ext cx="2326641" cy="412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pPr/>
            <a:r>
              <a:t>按照什么规则？</a:t>
            </a:r>
          </a:p>
        </p:txBody>
      </p:sp>
      <p:sp>
        <p:nvSpPr>
          <p:cNvPr id="525" name="Shape 525"/>
          <p:cNvSpPr/>
          <p:nvPr/>
        </p:nvSpPr>
        <p:spPr>
          <a:xfrm>
            <a:off x="854022" y="2865738"/>
            <a:ext cx="8026468" cy="394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31657" indent="-250657">
              <a:buSzPct val="60000"/>
              <a:buBlip>
                <a:blip r:embed="rId2"/>
              </a:buBlip>
              <a:defRPr sz="2500"/>
            </a:pPr>
            <a:r>
              <a:t>基于内容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t>向用户推荐和其过去喜欢项的内容（例如环保，扶贫，教育）相似的项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rPr b="1"/>
              <a:t>优点：</a:t>
            </a:r>
            <a:r>
              <a:t>没有冷启动问题，不需要历史数据，没有流行度偏见，可以使用用户内容特性来提供解释</a:t>
            </a:r>
          </a:p>
          <a:p>
            <a:pPr lvl="3" marL="1393657" indent="-250657">
              <a:lnSpc>
                <a:spcPct val="120000"/>
              </a:lnSpc>
              <a:buSzPct val="100000"/>
              <a:buChar char="•"/>
              <a:defRPr sz="2500"/>
            </a:pPr>
            <a:r>
              <a:rPr b="1"/>
              <a:t>缺点：</a:t>
            </a:r>
            <a:r>
              <a:t>项目内容必须是机器可读的和有意义的，很难有意外，还是缺少多样性，很难发觉用户或者商品间的</a:t>
            </a:r>
            <a:r>
              <a:rPr b="1"/>
              <a:t>关联性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