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4"/>
  </p:notesMasterIdLst>
  <p:sldIdLst>
    <p:sldId id="294" r:id="rId2"/>
    <p:sldId id="295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23" r:id="rId20"/>
    <p:sldId id="317" r:id="rId21"/>
    <p:sldId id="318" r:id="rId22"/>
    <p:sldId id="319" r:id="rId23"/>
    <p:sldId id="320" r:id="rId24"/>
    <p:sldId id="321" r:id="rId25"/>
    <p:sldId id="322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2" r:id="rId34"/>
    <p:sldId id="331" r:id="rId35"/>
    <p:sldId id="333" r:id="rId36"/>
    <p:sldId id="334" r:id="rId37"/>
    <p:sldId id="335" r:id="rId38"/>
    <p:sldId id="337" r:id="rId39"/>
    <p:sldId id="336" r:id="rId40"/>
    <p:sldId id="338" r:id="rId41"/>
    <p:sldId id="298" r:id="rId42"/>
    <p:sldId id="296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9" autoAdjust="0"/>
    <p:restoredTop sz="86408"/>
  </p:normalViewPr>
  <p:slideViewPr>
    <p:cSldViewPr snapToGrid="0" snapToObjects="1">
      <p:cViewPr varScale="1">
        <p:scale>
          <a:sx n="71" d="100"/>
          <a:sy n="71" d="100"/>
        </p:scale>
        <p:origin x="60" y="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29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6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581"/>
          <p:cNvGrpSpPr/>
          <p:nvPr userDrawn="1"/>
        </p:nvGrpSpPr>
        <p:grpSpPr>
          <a:xfrm>
            <a:off x="9461482" y="5833888"/>
            <a:ext cx="1025116" cy="766653"/>
            <a:chOff x="0" y="0"/>
            <a:chExt cx="1025114" cy="766651"/>
          </a:xfrm>
        </p:grpSpPr>
        <p:sp>
          <p:nvSpPr>
            <p:cNvPr id="8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" name="Group 261"/>
          <p:cNvGrpSpPr/>
          <p:nvPr userDrawn="1"/>
        </p:nvGrpSpPr>
        <p:grpSpPr>
          <a:xfrm>
            <a:off x="8357617" y="5794356"/>
            <a:ext cx="936327" cy="806187"/>
            <a:chOff x="0" y="0"/>
            <a:chExt cx="936326" cy="806185"/>
          </a:xfrm>
        </p:grpSpPr>
        <p:sp>
          <p:nvSpPr>
            <p:cNvPr id="28" name="Shape 215"/>
            <p:cNvSpPr/>
            <p:nvPr/>
          </p:nvSpPr>
          <p:spPr>
            <a:xfrm>
              <a:off x="21461" y="20095"/>
              <a:ext cx="124690" cy="41044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Shape 216"/>
            <p:cNvSpPr/>
            <p:nvPr/>
          </p:nvSpPr>
          <p:spPr>
            <a:xfrm>
              <a:off x="21460" y="20095"/>
              <a:ext cx="335030" cy="2562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Shape 217"/>
            <p:cNvSpPr/>
            <p:nvPr/>
          </p:nvSpPr>
          <p:spPr>
            <a:xfrm>
              <a:off x="746496" y="240612"/>
              <a:ext cx="152934" cy="16369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Shape 218"/>
            <p:cNvSpPr/>
            <p:nvPr/>
          </p:nvSpPr>
          <p:spPr>
            <a:xfrm>
              <a:off x="899429" y="404306"/>
              <a:ext cx="17843" cy="16280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Shape 219"/>
            <p:cNvSpPr/>
            <p:nvPr/>
          </p:nvSpPr>
          <p:spPr>
            <a:xfrm flipH="1">
              <a:off x="776766" y="567113"/>
              <a:ext cx="140506" cy="15443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" name="Shape 220"/>
            <p:cNvSpPr/>
            <p:nvPr/>
          </p:nvSpPr>
          <p:spPr>
            <a:xfrm flipH="1">
              <a:off x="534785" y="721543"/>
              <a:ext cx="241984" cy="5967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" name="Shape 221"/>
            <p:cNvSpPr/>
            <p:nvPr/>
          </p:nvSpPr>
          <p:spPr>
            <a:xfrm flipH="1" flipV="1">
              <a:off x="103232" y="703157"/>
              <a:ext cx="431555" cy="780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Shape 222"/>
            <p:cNvSpPr/>
            <p:nvPr/>
          </p:nvSpPr>
          <p:spPr>
            <a:xfrm flipH="1" flipV="1">
              <a:off x="21460" y="476692"/>
              <a:ext cx="81773" cy="2264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Shape 223"/>
            <p:cNvSpPr/>
            <p:nvPr/>
          </p:nvSpPr>
          <p:spPr>
            <a:xfrm flipH="1" flipV="1">
              <a:off x="144123" y="430537"/>
              <a:ext cx="215119" cy="8518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Shape 224"/>
            <p:cNvSpPr/>
            <p:nvPr/>
          </p:nvSpPr>
          <p:spPr>
            <a:xfrm flipH="1">
              <a:off x="150851" y="294228"/>
              <a:ext cx="264382" cy="13631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Shape 225"/>
            <p:cNvSpPr/>
            <p:nvPr/>
          </p:nvSpPr>
          <p:spPr>
            <a:xfrm flipH="1">
              <a:off x="415231" y="196892"/>
              <a:ext cx="245563" cy="9733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Shape 226"/>
            <p:cNvSpPr/>
            <p:nvPr/>
          </p:nvSpPr>
          <p:spPr>
            <a:xfrm flipH="1">
              <a:off x="655775" y="165754"/>
              <a:ext cx="280551" cy="3174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Shape 227"/>
            <p:cNvSpPr/>
            <p:nvPr/>
          </p:nvSpPr>
          <p:spPr>
            <a:xfrm flipH="1">
              <a:off x="655775" y="168825"/>
              <a:ext cx="269400" cy="10952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Shape 228"/>
            <p:cNvSpPr/>
            <p:nvPr/>
          </p:nvSpPr>
          <p:spPr>
            <a:xfrm flipH="1">
              <a:off x="490312" y="278353"/>
              <a:ext cx="167019" cy="10658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Shape 229"/>
            <p:cNvSpPr/>
            <p:nvPr/>
          </p:nvSpPr>
          <p:spPr>
            <a:xfrm flipH="1">
              <a:off x="356491" y="381775"/>
              <a:ext cx="139284" cy="13178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Shape 230"/>
            <p:cNvSpPr/>
            <p:nvPr/>
          </p:nvSpPr>
          <p:spPr>
            <a:xfrm>
              <a:off x="246885" y="128736"/>
              <a:ext cx="61764" cy="21661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Shape 231"/>
            <p:cNvSpPr/>
            <p:nvPr/>
          </p:nvSpPr>
          <p:spPr>
            <a:xfrm>
              <a:off x="246885" y="126101"/>
              <a:ext cx="198752" cy="2653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Shape 232"/>
            <p:cNvSpPr/>
            <p:nvPr/>
          </p:nvSpPr>
          <p:spPr>
            <a:xfrm>
              <a:off x="356490" y="47305"/>
              <a:ext cx="178295" cy="4191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Shape 233"/>
            <p:cNvSpPr/>
            <p:nvPr/>
          </p:nvSpPr>
          <p:spPr>
            <a:xfrm>
              <a:off x="534784" y="88967"/>
              <a:ext cx="133757" cy="7579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hape 234"/>
            <p:cNvSpPr/>
            <p:nvPr/>
          </p:nvSpPr>
          <p:spPr>
            <a:xfrm>
              <a:off x="444513" y="152474"/>
              <a:ext cx="120061" cy="5202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Shape 235"/>
            <p:cNvSpPr/>
            <p:nvPr/>
          </p:nvSpPr>
          <p:spPr>
            <a:xfrm flipV="1">
              <a:off x="564573" y="165752"/>
              <a:ext cx="106041" cy="3874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Shape 236"/>
            <p:cNvSpPr/>
            <p:nvPr/>
          </p:nvSpPr>
          <p:spPr>
            <a:xfrm>
              <a:off x="24631" y="473131"/>
              <a:ext cx="375121" cy="14484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hape 237"/>
            <p:cNvSpPr/>
            <p:nvPr/>
          </p:nvSpPr>
          <p:spPr>
            <a:xfrm flipV="1">
              <a:off x="396275" y="611464"/>
              <a:ext cx="259501" cy="65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hape 238"/>
            <p:cNvSpPr/>
            <p:nvPr/>
          </p:nvSpPr>
          <p:spPr>
            <a:xfrm flipV="1">
              <a:off x="655775" y="502215"/>
              <a:ext cx="131748" cy="10815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hape 239"/>
            <p:cNvSpPr/>
            <p:nvPr/>
          </p:nvSpPr>
          <p:spPr>
            <a:xfrm flipV="1">
              <a:off x="785215" y="412324"/>
              <a:ext cx="2308" cy="9739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hape 240"/>
            <p:cNvSpPr/>
            <p:nvPr/>
          </p:nvSpPr>
          <p:spPr>
            <a:xfrm>
              <a:off x="665252" y="274944"/>
              <a:ext cx="119964" cy="1365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Shape 241"/>
            <p:cNvSpPr/>
            <p:nvPr/>
          </p:nvSpPr>
          <p:spPr>
            <a:xfrm flipH="1">
              <a:off x="146027" y="285860"/>
              <a:ext cx="92295" cy="14648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Shape 242"/>
            <p:cNvSpPr/>
            <p:nvPr/>
          </p:nvSpPr>
          <p:spPr>
            <a:xfrm flipH="1">
              <a:off x="241882" y="124380"/>
              <a:ext cx="8088" cy="16804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hape 243"/>
            <p:cNvSpPr/>
            <p:nvPr/>
          </p:nvSpPr>
          <p:spPr>
            <a:xfrm flipH="1">
              <a:off x="251372" y="45718"/>
              <a:ext cx="102913" cy="769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Shape 244"/>
            <p:cNvSpPr/>
            <p:nvPr/>
          </p:nvSpPr>
          <p:spPr>
            <a:xfrm>
              <a:off x="356540" y="48694"/>
              <a:ext cx="94813" cy="10741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Shape 245"/>
            <p:cNvSpPr/>
            <p:nvPr/>
          </p:nvSpPr>
          <p:spPr>
            <a:xfrm>
              <a:off x="28736" y="23263"/>
              <a:ext cx="220530" cy="10357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hape 246"/>
            <p:cNvSpPr/>
            <p:nvPr/>
          </p:nvSpPr>
          <p:spPr>
            <a:xfrm flipV="1">
              <a:off x="301740" y="285629"/>
              <a:ext cx="338795" cy="5623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Shape 247"/>
            <p:cNvSpPr/>
            <p:nvPr/>
          </p:nvSpPr>
          <p:spPr>
            <a:xfrm flipV="1">
              <a:off x="88885" y="625576"/>
              <a:ext cx="304034" cy="6948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Shape 248"/>
            <p:cNvSpPr/>
            <p:nvPr/>
          </p:nvSpPr>
          <p:spPr>
            <a:xfrm>
              <a:off x="396043" y="630488"/>
              <a:ext cx="117930" cy="14094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hape 249"/>
            <p:cNvSpPr/>
            <p:nvPr/>
          </p:nvSpPr>
          <p:spPr>
            <a:xfrm flipH="1">
              <a:off x="537912" y="613536"/>
              <a:ext cx="111669" cy="1706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Shape 250"/>
            <p:cNvSpPr/>
            <p:nvPr/>
          </p:nvSpPr>
          <p:spPr>
            <a:xfrm>
              <a:off x="783408" y="501359"/>
              <a:ext cx="133864" cy="6532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" name="Shape 251"/>
            <p:cNvSpPr/>
            <p:nvPr/>
          </p:nvSpPr>
          <p:spPr>
            <a:xfrm>
              <a:off x="675105" y="280366"/>
              <a:ext cx="223090" cy="12669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hape 252"/>
            <p:cNvSpPr/>
            <p:nvPr/>
          </p:nvSpPr>
          <p:spPr>
            <a:xfrm>
              <a:off x="285787" y="322306"/>
              <a:ext cx="45721" cy="457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253"/>
            <p:cNvSpPr/>
            <p:nvPr/>
          </p:nvSpPr>
          <p:spPr>
            <a:xfrm>
              <a:off x="-1" y="450269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 254"/>
            <p:cNvSpPr/>
            <p:nvPr/>
          </p:nvSpPr>
          <p:spPr>
            <a:xfrm>
              <a:off x="77958" y="683861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255"/>
            <p:cNvSpPr/>
            <p:nvPr/>
          </p:nvSpPr>
          <p:spPr>
            <a:xfrm>
              <a:off x="227337" y="103856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256"/>
            <p:cNvSpPr/>
            <p:nvPr/>
          </p:nvSpPr>
          <p:spPr>
            <a:xfrm>
              <a:off x="632916" y="589647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 257"/>
            <p:cNvSpPr/>
            <p:nvPr/>
          </p:nvSpPr>
          <p:spPr>
            <a:xfrm>
              <a:off x="511925" y="760465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 258"/>
            <p:cNvSpPr/>
            <p:nvPr/>
          </p:nvSpPr>
          <p:spPr>
            <a:xfrm>
              <a:off x="881140" y="385828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259"/>
            <p:cNvSpPr/>
            <p:nvPr/>
          </p:nvSpPr>
          <p:spPr>
            <a:xfrm>
              <a:off x="640534" y="262769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 260"/>
            <p:cNvSpPr/>
            <p:nvPr/>
          </p:nvSpPr>
          <p:spPr>
            <a:xfrm>
              <a:off x="1771" y="-1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6" name="Title 75"/>
          <p:cNvSpPr>
            <a:spLocks noGrp="1"/>
          </p:cNvSpPr>
          <p:nvPr>
            <p:ph type="title"/>
          </p:nvPr>
        </p:nvSpPr>
        <p:spPr>
          <a:xfrm>
            <a:off x="774700" y="793508"/>
            <a:ext cx="9144000" cy="1325563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8" name="Content Placeholder 77"/>
          <p:cNvSpPr>
            <a:spLocks noGrp="1"/>
          </p:cNvSpPr>
          <p:nvPr>
            <p:ph sz="quarter" idx="12" hasCustomPrompt="1"/>
          </p:nvPr>
        </p:nvSpPr>
        <p:spPr>
          <a:xfrm>
            <a:off x="774700" y="2345599"/>
            <a:ext cx="9144000" cy="2010501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2pPr>
            <a:lvl3pPr marL="9144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3pPr>
            <a:lvl4pPr marL="13716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4pPr>
            <a:lvl5pPr marL="18288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5pPr>
          </a:lstStyle>
          <a:p>
            <a:pPr lvl="0"/>
            <a:r>
              <a:rPr lang="en-US" altLang="zh-CN" dirty="0"/>
              <a:t>subtitle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/>
          <p:cNvSpPr/>
          <p:nvPr userDrawn="1"/>
        </p:nvSpPr>
        <p:spPr>
          <a:xfrm>
            <a:off x="1371600" y="930120"/>
            <a:ext cx="254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9" name="Group 581"/>
          <p:cNvGrpSpPr/>
          <p:nvPr userDrawn="1"/>
        </p:nvGrpSpPr>
        <p:grpSpPr>
          <a:xfrm>
            <a:off x="133431" y="171790"/>
            <a:ext cx="1025116" cy="766653"/>
            <a:chOff x="0" y="0"/>
            <a:chExt cx="1025114" cy="766651"/>
          </a:xfrm>
        </p:grpSpPr>
        <p:sp>
          <p:nvSpPr>
            <p:cNvPr id="10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230011" cy="450955"/>
          </a:xfrm>
        </p:spPr>
        <p:txBody>
          <a:bodyPr>
            <a:normAutofit/>
          </a:bodyPr>
          <a:lstStyle>
            <a:lvl1pPr>
              <a:defRPr sz="2800" b="1" i="0"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508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581"/>
          <p:cNvGrpSpPr/>
          <p:nvPr userDrawn="1"/>
        </p:nvGrpSpPr>
        <p:grpSpPr>
          <a:xfrm>
            <a:off x="133431" y="171790"/>
            <a:ext cx="1025116" cy="766653"/>
            <a:chOff x="0" y="0"/>
            <a:chExt cx="1025114" cy="766651"/>
          </a:xfrm>
        </p:grpSpPr>
        <p:sp>
          <p:nvSpPr>
            <p:cNvPr id="8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429" y="1255077"/>
            <a:ext cx="7701833" cy="1296641"/>
          </a:xfrm>
          <a:prstGeom prst="rect">
            <a:avLst/>
          </a:prstGeom>
        </p:spPr>
      </p:pic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146466" y="1470291"/>
            <a:ext cx="7190916" cy="87306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3" hasCustomPrompt="1"/>
          </p:nvPr>
        </p:nvSpPr>
        <p:spPr>
          <a:xfrm>
            <a:off x="1152984" y="3082434"/>
            <a:ext cx="7184398" cy="2645266"/>
          </a:xfrm>
        </p:spPr>
        <p:txBody>
          <a:bodyPr/>
          <a:lstStyle>
            <a:lvl1pPr>
              <a:defRPr sz="2800"/>
            </a:lvl1pPr>
          </a:lstStyle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400" b="1" dirty="0"/>
              <a:t>Click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to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edit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more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bullet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400" b="1" dirty="0"/>
              <a:t>Click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to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edit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more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bullet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400" b="1" dirty="0"/>
              <a:t>Click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to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edit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more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bullet</a:t>
            </a:r>
            <a:endParaRPr lang="en-US" altLang="zh-CN" sz="2400" b="1" dirty="0"/>
          </a:p>
          <a:p>
            <a:pPr lvl="0"/>
            <a:endParaRPr lang="en-US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8499262" y="3082434"/>
            <a:ext cx="2854538" cy="264526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0" y="2216150"/>
            <a:ext cx="11112500" cy="2425700"/>
          </a:xfrm>
          <a:prstGeom prst="rect">
            <a:avLst/>
          </a:prstGeom>
        </p:spPr>
      </p:pic>
      <p:sp>
        <p:nvSpPr>
          <p:cNvPr id="7" name="Shape 153"/>
          <p:cNvSpPr txBox="1">
            <a:spLocks/>
          </p:cNvSpPr>
          <p:nvPr userDrawn="1"/>
        </p:nvSpPr>
        <p:spPr>
          <a:xfrm>
            <a:off x="1879769" y="3075021"/>
            <a:ext cx="8432461" cy="1041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endParaRPr lang="en" sz="4800" dirty="0">
              <a:solidFill>
                <a:schemeClr val="bg1"/>
              </a:solidFill>
            </a:endParaRPr>
          </a:p>
        </p:txBody>
      </p:sp>
      <p:grpSp>
        <p:nvGrpSpPr>
          <p:cNvPr id="9" name="Group 581"/>
          <p:cNvGrpSpPr/>
          <p:nvPr userDrawn="1"/>
        </p:nvGrpSpPr>
        <p:grpSpPr>
          <a:xfrm>
            <a:off x="133431" y="171790"/>
            <a:ext cx="1025116" cy="766653"/>
            <a:chOff x="0" y="0"/>
            <a:chExt cx="1025114" cy="766651"/>
          </a:xfrm>
        </p:grpSpPr>
        <p:sp>
          <p:nvSpPr>
            <p:cNvPr id="10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885030" y="2790508"/>
            <a:ext cx="10515600" cy="1325563"/>
          </a:xfrm>
        </p:spPr>
        <p:txBody>
          <a:bodyPr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0" y="4851400"/>
            <a:ext cx="7112000" cy="364808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8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6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51" r:id="rId4"/>
    <p:sldLayoutId id="21474837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774700" y="2523621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陈晓理 </a:t>
            </a:r>
            <a:r>
              <a:rPr lang="en-US" altLang="zh-CN" dirty="0">
                <a:solidFill>
                  <a:schemeClr val="bg1"/>
                </a:solidFill>
              </a:rPr>
              <a:t>Data Scientist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数据应用学院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近期推荐系统概述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3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推荐系统应用场景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为什么要使用推荐系统？</a:t>
            </a:r>
            <a:endParaRPr lang="en-US" altLang="zh-CN" dirty="0"/>
          </a:p>
          <a:p>
            <a:r>
              <a:rPr lang="zh-CN" altLang="en-US" dirty="0"/>
              <a:t>以前的解决方案是什么？</a:t>
            </a:r>
            <a:endParaRPr lang="en-US" altLang="zh-CN" dirty="0"/>
          </a:p>
          <a:p>
            <a:r>
              <a:rPr lang="zh-CN" altLang="en-US" dirty="0"/>
              <a:t>应用领域</a:t>
            </a:r>
            <a:endParaRPr lang="en-US" altLang="zh-CN" dirty="0"/>
          </a:p>
          <a:p>
            <a:pPr lvl="1"/>
            <a:r>
              <a:rPr lang="zh-CN" altLang="en-US" dirty="0"/>
              <a:t>电商平台</a:t>
            </a:r>
            <a:endParaRPr lang="en-US" altLang="zh-CN" dirty="0"/>
          </a:p>
          <a:p>
            <a:pPr lvl="1"/>
            <a:r>
              <a:rPr lang="zh-CN" altLang="en-US" dirty="0"/>
              <a:t>音乐影视</a:t>
            </a:r>
            <a:endParaRPr lang="en-US" altLang="zh-CN" dirty="0"/>
          </a:p>
          <a:p>
            <a:pPr lvl="1"/>
            <a:r>
              <a:rPr lang="zh-CN" altLang="en-US" dirty="0"/>
              <a:t>社交平台</a:t>
            </a:r>
            <a:endParaRPr lang="en-US" altLang="zh-CN" dirty="0"/>
          </a:p>
          <a:p>
            <a:r>
              <a:rPr lang="zh-CN" altLang="en-US" dirty="0"/>
              <a:t>效果可好可坏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怎样才是好的推荐系统？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9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推荐系统应用场景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为什么要使用推荐系统？</a:t>
            </a:r>
            <a:endParaRPr lang="en-US" altLang="zh-CN" dirty="0"/>
          </a:p>
          <a:p>
            <a:r>
              <a:rPr lang="zh-CN" altLang="en-US" dirty="0"/>
              <a:t>以前的解决方案是什么？</a:t>
            </a:r>
            <a:endParaRPr lang="en-US" altLang="zh-CN" dirty="0"/>
          </a:p>
          <a:p>
            <a:r>
              <a:rPr lang="zh-CN" altLang="en-US" dirty="0"/>
              <a:t>应用领域</a:t>
            </a:r>
            <a:endParaRPr lang="en-US" altLang="zh-CN" dirty="0"/>
          </a:p>
          <a:p>
            <a:pPr lvl="1"/>
            <a:r>
              <a:rPr lang="zh-CN" altLang="en-US" dirty="0"/>
              <a:t>电商平台</a:t>
            </a:r>
            <a:endParaRPr lang="en-US" altLang="zh-CN" dirty="0"/>
          </a:p>
          <a:p>
            <a:pPr lvl="1"/>
            <a:r>
              <a:rPr lang="zh-CN" altLang="en-US" dirty="0"/>
              <a:t>音乐影视</a:t>
            </a:r>
            <a:endParaRPr lang="en-US" altLang="zh-CN" dirty="0"/>
          </a:p>
          <a:p>
            <a:pPr lvl="1"/>
            <a:r>
              <a:rPr lang="zh-CN" altLang="en-US" dirty="0"/>
              <a:t>社交平台</a:t>
            </a:r>
            <a:endParaRPr lang="en-US" altLang="zh-CN" dirty="0"/>
          </a:p>
          <a:p>
            <a:r>
              <a:rPr lang="zh-CN" altLang="en-US" dirty="0"/>
              <a:t>效果可好可坏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怎样才是好的推荐系统？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比用户还了解他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她需要什么产品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9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推荐系统应用场景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为什么要使用推荐系统？</a:t>
            </a:r>
            <a:endParaRPr lang="en-US" altLang="zh-CN" dirty="0"/>
          </a:p>
          <a:p>
            <a:r>
              <a:rPr lang="zh-CN" altLang="en-US" dirty="0"/>
              <a:t>以前的解决方案是什么？</a:t>
            </a:r>
            <a:endParaRPr lang="en-US" altLang="zh-CN" dirty="0"/>
          </a:p>
          <a:p>
            <a:r>
              <a:rPr lang="zh-CN" altLang="en-US" dirty="0"/>
              <a:t>应用领域</a:t>
            </a:r>
            <a:endParaRPr lang="en-US" altLang="zh-CN" dirty="0"/>
          </a:p>
          <a:p>
            <a:pPr lvl="1"/>
            <a:r>
              <a:rPr lang="zh-CN" altLang="en-US" dirty="0"/>
              <a:t>电商平台</a:t>
            </a:r>
            <a:endParaRPr lang="en-US" altLang="zh-CN" dirty="0"/>
          </a:p>
          <a:p>
            <a:pPr lvl="1"/>
            <a:r>
              <a:rPr lang="zh-CN" altLang="en-US" dirty="0"/>
              <a:t>音乐影视</a:t>
            </a:r>
            <a:endParaRPr lang="en-US" altLang="zh-CN" dirty="0"/>
          </a:p>
          <a:p>
            <a:pPr lvl="1"/>
            <a:r>
              <a:rPr lang="zh-CN" altLang="en-US" dirty="0"/>
              <a:t>社交平台</a:t>
            </a:r>
            <a:endParaRPr lang="en-US" altLang="zh-CN" dirty="0"/>
          </a:p>
          <a:p>
            <a:r>
              <a:rPr lang="zh-CN" altLang="en-US" dirty="0"/>
              <a:t>效果可好可坏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怎样才是好的推荐系统？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比用户还了解他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她需要什么产品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准确，有新意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1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推荐系统应用场景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推荐系统算法概述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基于内容的推荐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</a:t>
            </a:r>
            <a:r>
              <a:rPr lang="en-US" altLang="zh-CN" dirty="0"/>
              <a:t>: </a:t>
            </a:r>
            <a:r>
              <a:rPr lang="en-US" dirty="0"/>
              <a:t>M</a:t>
            </a:r>
            <a:r>
              <a:rPr lang="en-US" altLang="zh-CN" dirty="0"/>
              <a:t>atrix Factorization (Alternative Least Squares)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++</a:t>
            </a:r>
            <a:r>
              <a:rPr lang="en-US" altLang="zh-CN" dirty="0"/>
              <a:t>: </a:t>
            </a:r>
            <a:r>
              <a:rPr lang="zh-CN" altLang="en-US" dirty="0"/>
              <a:t>引入延时间维度的变化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Long Short Term Memory (LSTM)</a:t>
            </a:r>
            <a:r>
              <a:rPr lang="zh-CN" altLang="en-US" dirty="0"/>
              <a:t>的推荐系统</a:t>
            </a:r>
            <a:endParaRPr lang="en-US" altLang="zh-CN" dirty="0"/>
          </a:p>
          <a:p>
            <a:pPr lvl="1"/>
            <a:r>
              <a:rPr lang="zh-CN" altLang="en-US" dirty="0"/>
              <a:t>引入图像识别的推荐系统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评估推荐系统结果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其他注意事项</a:t>
            </a:r>
            <a:endParaRPr lang="en-US" altLang="zh-CN" dirty="0"/>
          </a:p>
          <a:p>
            <a:pPr lvl="1"/>
            <a:r>
              <a:rPr lang="zh-CN" altLang="en-US" dirty="0"/>
              <a:t>数据采集</a:t>
            </a:r>
            <a:endParaRPr lang="en-US" altLang="zh-CN" dirty="0"/>
          </a:p>
          <a:p>
            <a:pPr lvl="1"/>
            <a:r>
              <a:rPr lang="zh-CN" altLang="en-US" dirty="0"/>
              <a:t>隐式变量与显式变量模型</a:t>
            </a:r>
            <a:endParaRPr lang="en-US" altLang="zh-CN" dirty="0"/>
          </a:p>
          <a:p>
            <a:pPr lvl="1"/>
            <a:r>
              <a:rPr lang="zh-CN" altLang="en-US" dirty="0"/>
              <a:t>信息整合</a:t>
            </a:r>
            <a:endParaRPr lang="en-US" altLang="zh-CN" dirty="0"/>
          </a:p>
          <a:p>
            <a:pPr lvl="1"/>
            <a:r>
              <a:rPr lang="zh-CN" altLang="en-US" dirty="0"/>
              <a:t>结果保护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692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流行度</a:t>
            </a:r>
            <a:endParaRPr lang="en-US" altLang="zh-CN" dirty="0"/>
          </a:p>
          <a:p>
            <a:pPr lvl="1"/>
            <a:r>
              <a:rPr lang="zh-CN" altLang="en-US" dirty="0"/>
              <a:t>简单易行</a:t>
            </a:r>
            <a:endParaRPr lang="en-US" altLang="zh-CN" dirty="0"/>
          </a:p>
          <a:p>
            <a:pPr lvl="1"/>
            <a:r>
              <a:rPr lang="zh-CN" altLang="en-US" dirty="0"/>
              <a:t>缺乏个性化</a:t>
            </a:r>
            <a:endParaRPr lang="en-US" altLang="zh-CN" dirty="0"/>
          </a:p>
          <a:p>
            <a:pPr lvl="1"/>
            <a:r>
              <a:rPr lang="zh-CN" altLang="en-US" dirty="0"/>
              <a:t>不准确</a:t>
            </a:r>
            <a:endParaRPr lang="en-US" dirty="0"/>
          </a:p>
        </p:txBody>
      </p:sp>
      <p:pic>
        <p:nvPicPr>
          <p:cNvPr id="4" name="人气榜单.png"/>
          <p:cNvPicPr>
            <a:picLocks noChangeAspect="1"/>
          </p:cNvPicPr>
          <p:nvPr/>
        </p:nvPicPr>
        <p:blipFill>
          <a:blip r:embed="rId2">
            <a:extLst/>
          </a:blip>
          <a:srcRect t="6350" r="51656" b="13914"/>
          <a:stretch>
            <a:fillRect/>
          </a:stretch>
        </p:blipFill>
        <p:spPr>
          <a:xfrm>
            <a:off x="5152381" y="1636774"/>
            <a:ext cx="5251079" cy="22274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212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基于内容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需要显式的标签项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优点：没有冷启动问题，不需要历史数据，没有流行度偏见，可以使用用户内容特性来提供解释</a:t>
            </a:r>
            <a:endParaRPr lang="en-US" altLang="zh-CN" dirty="0"/>
          </a:p>
          <a:p>
            <a:pPr lvl="1"/>
            <a:r>
              <a:rPr lang="zh-CN" altLang="en-US" dirty="0"/>
              <a:t>缺点： 项目内容必须是机器可读的和有意义的，很难有意外，还是缺少多样性，很难发觉用户或者商品间的</a:t>
            </a:r>
            <a:r>
              <a:rPr lang="zh-CN" altLang="en-US" b="1" dirty="0"/>
              <a:t>关联性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273266" y="4208929"/>
            <a:ext cx="3097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招聘商业分析师，要求：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性别：男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工作经验：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985</a:t>
            </a:r>
            <a:r>
              <a:rPr lang="zh-CN" altLang="en-US" dirty="0"/>
              <a:t>院校毕业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理工科专业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北京户口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504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基于内容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/>
              <a:t>需要显式的标签项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优点：没有冷启动问题，不需要历史数据，没有流行度偏见，可以使用用户内容特性来提供解释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缺点： 项目内容必须是机器可读的和有意义的，很难有意外，还是缺少多样性，很难发觉用户或者商品间的</a:t>
            </a:r>
            <a:r>
              <a:rPr lang="zh-CN" altLang="en-US" b="1" dirty="0"/>
              <a:t>关联性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73266" y="4208929"/>
            <a:ext cx="3097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招聘商业分析师，要求：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性别：男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工作经验：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985</a:t>
            </a:r>
            <a:r>
              <a:rPr lang="zh-CN" altLang="en-US" dirty="0"/>
              <a:t>院校毕业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理工科专业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北京户口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324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基于内容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/>
              <a:t>需要显式的标签项</a:t>
            </a:r>
            <a:endParaRPr lang="en-US" altLang="zh-CN" dirty="0"/>
          </a:p>
          <a:p>
            <a:pPr lvl="1"/>
            <a:r>
              <a:rPr lang="zh-CN" altLang="en-US" dirty="0"/>
              <a:t>优点：没有冷启动问题，不需要历史数据，没有流行度偏见，可以使用用户内容特性来提供解释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缺点： 项目内容必须是机器可读的和有意义的，很难有意外，还是缺少多样性，很难发觉用户或者商品间的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关联性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3266" y="4208929"/>
            <a:ext cx="3097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招聘商业分析师，要求：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性别：男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工作经验：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985</a:t>
            </a:r>
            <a:r>
              <a:rPr lang="zh-CN" altLang="en-US" dirty="0"/>
              <a:t>院校毕业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理工科专业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北京户口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041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基于内容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/>
              <a:t>需要显式的标签项</a:t>
            </a:r>
            <a:endParaRPr lang="en-US" altLang="zh-CN" dirty="0"/>
          </a:p>
          <a:p>
            <a:pPr lvl="1"/>
            <a:r>
              <a:rPr lang="zh-CN" altLang="en-US" dirty="0"/>
              <a:t>优点：没有冷启动问题，不需要历史数据，没有流行度偏见，可以使用用户内容特性来提供解释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缺点： 项目内容必须是机器可读的和有意义的，很难有意外，还是缺少多样性，很难发觉用户或者商品间的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关联性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真实条件下，缺乏显式标签项，需要通过关联性来揣测用户真实需求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3266" y="4208929"/>
            <a:ext cx="3097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招聘商业分析师，要求：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性别：男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工作经验：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985</a:t>
            </a:r>
            <a:r>
              <a:rPr lang="zh-CN" altLang="en-US" dirty="0"/>
              <a:t>院校毕业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理工科专业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北京户口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874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推荐系统应用场景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推荐系统算法概述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基于内容的推荐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协同过滤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Collaborative Filtering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</a:t>
            </a:r>
            <a:r>
              <a:rPr lang="en-US" altLang="zh-CN" dirty="0"/>
              <a:t>: </a:t>
            </a:r>
            <a:r>
              <a:rPr lang="en-US" dirty="0"/>
              <a:t>M</a:t>
            </a:r>
            <a:r>
              <a:rPr lang="en-US" altLang="zh-CN" dirty="0"/>
              <a:t>atrix Factorization (Alternative Least Squares)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++</a:t>
            </a:r>
            <a:r>
              <a:rPr lang="en-US" altLang="zh-CN" dirty="0"/>
              <a:t>: </a:t>
            </a:r>
            <a:r>
              <a:rPr lang="zh-CN" altLang="en-US" dirty="0"/>
              <a:t>引入延时间维度的变化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Long Short Term Memory (LSTM)</a:t>
            </a:r>
            <a:r>
              <a:rPr lang="zh-CN" altLang="en-US" dirty="0"/>
              <a:t>的推荐系统</a:t>
            </a:r>
            <a:endParaRPr lang="en-US" altLang="zh-CN" dirty="0"/>
          </a:p>
          <a:p>
            <a:pPr lvl="1"/>
            <a:r>
              <a:rPr lang="zh-CN" altLang="en-US" dirty="0"/>
              <a:t>引入图像识别的推荐系统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评估推荐系统结果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其他注意事项</a:t>
            </a:r>
            <a:endParaRPr lang="en-US" altLang="zh-CN" dirty="0"/>
          </a:p>
          <a:p>
            <a:pPr lvl="1"/>
            <a:r>
              <a:rPr lang="zh-CN" altLang="en-US" dirty="0"/>
              <a:t>数据采集</a:t>
            </a:r>
            <a:endParaRPr lang="en-US" altLang="zh-CN" dirty="0"/>
          </a:p>
          <a:p>
            <a:pPr lvl="1"/>
            <a:r>
              <a:rPr lang="zh-CN" altLang="en-US" dirty="0"/>
              <a:t>隐式变量与显式变量模型</a:t>
            </a:r>
            <a:endParaRPr lang="en-US" altLang="zh-CN" dirty="0"/>
          </a:p>
          <a:p>
            <a:pPr lvl="1"/>
            <a:r>
              <a:rPr lang="zh-CN" altLang="en-US" dirty="0"/>
              <a:t>信息整合</a:t>
            </a:r>
            <a:endParaRPr lang="en-US" altLang="zh-CN" dirty="0"/>
          </a:p>
          <a:p>
            <a:pPr lvl="1"/>
            <a:r>
              <a:rPr lang="zh-CN" altLang="en-US" dirty="0"/>
              <a:t>结果保护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462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推荐系统应用场景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推荐系统算法概述</a:t>
            </a:r>
            <a:endParaRPr lang="en-US" altLang="zh-CN" dirty="0"/>
          </a:p>
          <a:p>
            <a:pPr lvl="1"/>
            <a:r>
              <a:rPr lang="zh-CN" altLang="en-US" dirty="0"/>
              <a:t>基于内容的推荐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</a:t>
            </a:r>
            <a:r>
              <a:rPr lang="en-US" altLang="zh-CN" dirty="0"/>
              <a:t>: </a:t>
            </a:r>
            <a:r>
              <a:rPr lang="en-US" dirty="0"/>
              <a:t>M</a:t>
            </a:r>
            <a:r>
              <a:rPr lang="en-US" altLang="zh-CN" dirty="0"/>
              <a:t>atrix Factorization (Alternative Least Squares)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++</a:t>
            </a:r>
            <a:r>
              <a:rPr lang="en-US" altLang="zh-CN" dirty="0"/>
              <a:t>: </a:t>
            </a:r>
            <a:r>
              <a:rPr lang="zh-CN" altLang="en-US" dirty="0"/>
              <a:t>引入延时间维度的变化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Long Short Term Memory (LSTM)</a:t>
            </a:r>
            <a:r>
              <a:rPr lang="zh-CN" altLang="en-US" dirty="0"/>
              <a:t>的推荐系统</a:t>
            </a:r>
            <a:endParaRPr lang="en-US" altLang="zh-CN" dirty="0"/>
          </a:p>
          <a:p>
            <a:pPr lvl="1"/>
            <a:r>
              <a:rPr lang="zh-CN" altLang="en-US" dirty="0"/>
              <a:t>引入图像识别的推荐系统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评估推荐系统结果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其他注意事项</a:t>
            </a:r>
            <a:endParaRPr lang="en-US" altLang="zh-CN" dirty="0"/>
          </a:p>
          <a:p>
            <a:pPr lvl="1"/>
            <a:r>
              <a:rPr lang="zh-CN" altLang="en-US" dirty="0"/>
              <a:t>数据采集</a:t>
            </a:r>
            <a:endParaRPr lang="en-US" altLang="zh-CN" dirty="0"/>
          </a:p>
          <a:p>
            <a:pPr lvl="1"/>
            <a:r>
              <a:rPr lang="zh-CN" altLang="en-US" dirty="0"/>
              <a:t>隐式变量与显式变量模型</a:t>
            </a:r>
            <a:endParaRPr lang="en-US" altLang="zh-CN" dirty="0"/>
          </a:p>
          <a:p>
            <a:pPr lvl="1"/>
            <a:r>
              <a:rPr lang="zh-CN" altLang="en-US" dirty="0"/>
              <a:t>信息整合</a:t>
            </a:r>
            <a:endParaRPr lang="en-US" altLang="zh-CN" dirty="0"/>
          </a:p>
          <a:p>
            <a:pPr lvl="1"/>
            <a:r>
              <a:rPr lang="zh-CN" altLang="en-US" dirty="0"/>
              <a:t>结果保护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95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协同过滤推荐算法</a:t>
            </a:r>
            <a:endParaRPr lang="en-US" altLang="zh-CN" dirty="0"/>
          </a:p>
          <a:p>
            <a:pPr lvl="1"/>
            <a:r>
              <a:rPr lang="zh-CN" altLang="en-US" dirty="0"/>
              <a:t>基于历史用户行为模式或商品特征模式</a:t>
            </a:r>
            <a:endParaRPr lang="en-US" altLang="zh-CN" dirty="0"/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通过用户或者商品间的</a:t>
            </a:r>
            <a:r>
              <a:rPr lang="zh-CN" altLang="en-US" b="1" dirty="0"/>
              <a:t>关联性</a:t>
            </a:r>
            <a:r>
              <a:rPr lang="zh-CN" altLang="en-US" dirty="0"/>
              <a:t>，满足用户</a:t>
            </a:r>
            <a:r>
              <a:rPr lang="zh-CN" altLang="en-US" b="1" dirty="0"/>
              <a:t>未挑明</a:t>
            </a:r>
            <a:r>
              <a:rPr lang="en-US" altLang="zh-CN" b="1" dirty="0"/>
              <a:t>/</a:t>
            </a:r>
            <a:r>
              <a:rPr lang="zh-CN" altLang="en-US" b="1" dirty="0"/>
              <a:t>隐式</a:t>
            </a:r>
            <a:r>
              <a:rPr lang="zh-CN" altLang="en-US" dirty="0"/>
              <a:t>的要求</a:t>
            </a:r>
            <a:endParaRPr lang="en-US" altLang="zh-CN" b="1" dirty="0"/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冷启动问题（没有历史数据怎么办）</a:t>
            </a:r>
          </a:p>
        </p:txBody>
      </p:sp>
    </p:spTree>
    <p:extLst>
      <p:ext uri="{BB962C8B-B14F-4D97-AF65-F5344CB8AC3E}">
        <p14:creationId xmlns:p14="http://schemas.microsoft.com/office/powerpoint/2010/main" val="98217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协同过滤推荐算法</a:t>
            </a:r>
            <a:endParaRPr lang="en-US" altLang="zh-CN" dirty="0"/>
          </a:p>
          <a:p>
            <a:pPr lvl="1"/>
            <a:r>
              <a:rPr lang="zh-CN" altLang="en-US" dirty="0"/>
              <a:t>基于历史用户行为模式或商品特征模式</a:t>
            </a:r>
            <a:endParaRPr lang="en-US" altLang="zh-CN" dirty="0"/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通过用户或者商品间的</a:t>
            </a:r>
            <a:r>
              <a:rPr lang="zh-CN" altLang="en-US" b="1" dirty="0"/>
              <a:t>关联性</a:t>
            </a:r>
            <a:r>
              <a:rPr lang="zh-CN" altLang="en-US" dirty="0"/>
              <a:t>，满足用户</a:t>
            </a:r>
            <a:r>
              <a:rPr lang="zh-CN" altLang="en-US" b="1" dirty="0"/>
              <a:t>未挑明</a:t>
            </a:r>
            <a:r>
              <a:rPr lang="en-US" altLang="zh-CN" b="1" dirty="0"/>
              <a:t>/</a:t>
            </a:r>
            <a:r>
              <a:rPr lang="zh-CN" altLang="en-US" b="1" dirty="0"/>
              <a:t>隐式</a:t>
            </a:r>
            <a:r>
              <a:rPr lang="zh-CN" altLang="en-US" dirty="0"/>
              <a:t>的要求</a:t>
            </a:r>
            <a:endParaRPr lang="en-US" altLang="zh-CN" b="1" dirty="0"/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冷启动问题（没有历史数据怎么办）</a:t>
            </a:r>
            <a:endParaRPr lang="en-US" altLang="zh-CN" dirty="0"/>
          </a:p>
          <a:p>
            <a:r>
              <a:rPr lang="zh-CN" altLang="en-US" dirty="0"/>
              <a:t>协同过滤推荐算法几个步骤</a:t>
            </a: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搜集历史数据</a:t>
            </a:r>
          </a:p>
          <a:p>
            <a:pPr lvl="1"/>
            <a:r>
              <a:rPr lang="zh-CN" altLang="en-US" dirty="0"/>
              <a:t>计算相似度</a:t>
            </a:r>
          </a:p>
          <a:p>
            <a:pPr lvl="1"/>
            <a:r>
              <a:rPr lang="zh-CN" altLang="en-US" dirty="0"/>
              <a:t>进行推荐</a:t>
            </a:r>
          </a:p>
        </p:txBody>
      </p:sp>
      <p:graphicFrame>
        <p:nvGraphicFramePr>
          <p:cNvPr id="4" name="Table 620"/>
          <p:cNvGraphicFramePr/>
          <p:nvPr>
            <p:extLst>
              <p:ext uri="{D42A27DB-BD31-4B8C-83A1-F6EECF244321}">
                <p14:modId xmlns:p14="http://schemas.microsoft.com/office/powerpoint/2010/main" val="1633325683"/>
              </p:ext>
            </p:extLst>
          </p:nvPr>
        </p:nvGraphicFramePr>
        <p:xfrm>
          <a:off x="3700777" y="3969984"/>
          <a:ext cx="8286924" cy="191959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38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0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万科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新浪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腾讯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新希望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蒙牛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29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张三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李四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王五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049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协同过滤推荐算法</a:t>
            </a:r>
            <a:endParaRPr lang="en-US" altLang="zh-CN" dirty="0"/>
          </a:p>
          <a:p>
            <a:pPr lvl="1"/>
            <a:r>
              <a:rPr lang="zh-CN" altLang="en-US" dirty="0"/>
              <a:t>基于历史用户行为模式或商品特征模式</a:t>
            </a:r>
            <a:endParaRPr lang="en-US" altLang="zh-CN" dirty="0"/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通过用户或者商品间的</a:t>
            </a:r>
            <a:r>
              <a:rPr lang="zh-CN" altLang="en-US" b="1" dirty="0"/>
              <a:t>关联性</a:t>
            </a:r>
            <a:r>
              <a:rPr lang="zh-CN" altLang="en-US" dirty="0"/>
              <a:t>，满足用户</a:t>
            </a:r>
            <a:r>
              <a:rPr lang="zh-CN" altLang="en-US" b="1" dirty="0"/>
              <a:t>未挑明</a:t>
            </a:r>
            <a:r>
              <a:rPr lang="en-US" altLang="zh-CN" b="1" dirty="0"/>
              <a:t>/</a:t>
            </a:r>
            <a:r>
              <a:rPr lang="zh-CN" altLang="en-US" b="1" dirty="0"/>
              <a:t>隐式</a:t>
            </a:r>
            <a:r>
              <a:rPr lang="zh-CN" altLang="en-US" dirty="0"/>
              <a:t>的要求</a:t>
            </a:r>
            <a:endParaRPr lang="en-US" altLang="zh-CN" b="1" dirty="0"/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冷启动问题（没有历史数据怎么办）</a:t>
            </a:r>
            <a:endParaRPr lang="en-US" altLang="zh-CN" dirty="0"/>
          </a:p>
          <a:p>
            <a:r>
              <a:rPr lang="zh-CN" altLang="en-US" dirty="0"/>
              <a:t>协同过滤推荐算法几个步骤</a:t>
            </a:r>
          </a:p>
          <a:p>
            <a:pPr lvl="1"/>
            <a:r>
              <a:rPr lang="zh-CN" altLang="en-US" dirty="0"/>
              <a:t>搜集历史数据</a:t>
            </a: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计算相似度</a:t>
            </a:r>
          </a:p>
          <a:p>
            <a:pPr lvl="1"/>
            <a:r>
              <a:rPr lang="zh-CN" altLang="en-US" dirty="0"/>
              <a:t>进行推荐</a:t>
            </a:r>
          </a:p>
        </p:txBody>
      </p:sp>
      <p:graphicFrame>
        <p:nvGraphicFramePr>
          <p:cNvPr id="4" name="Table 620"/>
          <p:cNvGraphicFramePr/>
          <p:nvPr>
            <p:extLst>
              <p:ext uri="{D42A27DB-BD31-4B8C-83A1-F6EECF244321}">
                <p14:modId xmlns:p14="http://schemas.microsoft.com/office/powerpoint/2010/main" val="1543470150"/>
              </p:ext>
            </p:extLst>
          </p:nvPr>
        </p:nvGraphicFramePr>
        <p:xfrm>
          <a:off x="3700777" y="3969984"/>
          <a:ext cx="8286924" cy="191959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38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0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万科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新浪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腾讯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新希望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蒙牛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29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张三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李四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王五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hape 651"/>
          <p:cNvSpPr/>
          <p:nvPr/>
        </p:nvSpPr>
        <p:spPr>
          <a:xfrm>
            <a:off x="4390795" y="5933690"/>
            <a:ext cx="557347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zh-CN" altLang="en-US" sz="1600" dirty="0"/>
              <a:t>张三和王五的相似度</a:t>
            </a:r>
            <a:r>
              <a:rPr sz="1600" dirty="0"/>
              <a:t>（0，1，1，0，0）与</a:t>
            </a:r>
          </a:p>
          <a:p>
            <a:r>
              <a:rPr sz="1600" dirty="0"/>
              <a:t>（1，1，1，0，0）的cosine </a:t>
            </a:r>
            <a:r>
              <a:rPr sz="1600" dirty="0" err="1"/>
              <a:t>相似度是</a:t>
            </a:r>
            <a:endParaRPr sz="1600" dirty="0"/>
          </a:p>
          <a:p>
            <a:r>
              <a:rPr sz="1600" dirty="0"/>
              <a:t>（1 + 0 + 0 + 0 +1 ）／sqrt（2*3）＝ 2/</a:t>
            </a:r>
            <a:r>
              <a:rPr sz="1600" dirty="0" err="1"/>
              <a:t>sqrt</a:t>
            </a:r>
            <a:r>
              <a:rPr sz="1600" dirty="0"/>
              <a:t>(6)</a:t>
            </a:r>
          </a:p>
        </p:txBody>
      </p:sp>
      <p:pic>
        <p:nvPicPr>
          <p:cNvPr id="6" name="cos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788" y="5918765"/>
            <a:ext cx="3751430" cy="91915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15"/>
          <p:cNvSpPr/>
          <p:nvPr/>
        </p:nvSpPr>
        <p:spPr>
          <a:xfrm>
            <a:off x="4889409" y="4536875"/>
            <a:ext cx="6359378" cy="460250"/>
          </a:xfrm>
          <a:prstGeom prst="roundRect">
            <a:avLst>
              <a:gd name="adj" fmla="val 41391"/>
            </a:avLst>
          </a:prstGeom>
          <a:ln w="38100">
            <a:solidFill>
              <a:srgbClr val="FFFB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716"/>
          <p:cNvSpPr/>
          <p:nvPr/>
        </p:nvSpPr>
        <p:spPr>
          <a:xfrm>
            <a:off x="4889409" y="5376750"/>
            <a:ext cx="6359378" cy="460250"/>
          </a:xfrm>
          <a:prstGeom prst="roundRect">
            <a:avLst>
              <a:gd name="adj" fmla="val 41391"/>
            </a:avLst>
          </a:prstGeom>
          <a:ln w="38100">
            <a:solidFill>
              <a:srgbClr val="FFFB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214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协同过滤推荐算法</a:t>
            </a:r>
            <a:endParaRPr lang="en-US" altLang="zh-CN" dirty="0"/>
          </a:p>
          <a:p>
            <a:pPr lvl="1"/>
            <a:r>
              <a:rPr lang="zh-CN" altLang="en-US" dirty="0"/>
              <a:t>基于历史用户行为模式或商品特征模式</a:t>
            </a:r>
            <a:endParaRPr lang="en-US" altLang="zh-CN" dirty="0"/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通过用户或者商品间的</a:t>
            </a:r>
            <a:r>
              <a:rPr lang="zh-CN" altLang="en-US" b="1" dirty="0"/>
              <a:t>关联性</a:t>
            </a:r>
            <a:r>
              <a:rPr lang="zh-CN" altLang="en-US" dirty="0"/>
              <a:t>，满足用户</a:t>
            </a:r>
            <a:r>
              <a:rPr lang="zh-CN" altLang="en-US" b="1" dirty="0"/>
              <a:t>未挑明</a:t>
            </a:r>
            <a:r>
              <a:rPr lang="en-US" altLang="zh-CN" b="1" dirty="0"/>
              <a:t>/</a:t>
            </a:r>
            <a:r>
              <a:rPr lang="zh-CN" altLang="en-US" b="1" dirty="0"/>
              <a:t>隐式</a:t>
            </a:r>
            <a:r>
              <a:rPr lang="zh-CN" altLang="en-US" dirty="0"/>
              <a:t>的要求</a:t>
            </a:r>
            <a:endParaRPr lang="en-US" altLang="zh-CN" b="1" dirty="0"/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冷启动问题（没有历史数据怎么办）</a:t>
            </a:r>
            <a:endParaRPr lang="en-US" altLang="zh-CN" dirty="0"/>
          </a:p>
          <a:p>
            <a:r>
              <a:rPr lang="zh-CN" altLang="en-US" dirty="0"/>
              <a:t>协同过滤推荐算法几个步骤</a:t>
            </a:r>
          </a:p>
          <a:p>
            <a:pPr lvl="1"/>
            <a:r>
              <a:rPr lang="zh-CN" altLang="en-US" dirty="0"/>
              <a:t>搜集历史数据</a:t>
            </a: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计算相似度</a:t>
            </a:r>
          </a:p>
          <a:p>
            <a:pPr lvl="1"/>
            <a:r>
              <a:rPr lang="zh-CN" altLang="en-US" dirty="0"/>
              <a:t>进行推荐</a:t>
            </a:r>
          </a:p>
        </p:txBody>
      </p:sp>
      <p:sp>
        <p:nvSpPr>
          <p:cNvPr id="5" name="Shape 651"/>
          <p:cNvSpPr/>
          <p:nvPr/>
        </p:nvSpPr>
        <p:spPr>
          <a:xfrm>
            <a:off x="4390795" y="5933690"/>
            <a:ext cx="557347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zh-CN" altLang="en-US" sz="1600" dirty="0"/>
              <a:t>张三和王五的相似度</a:t>
            </a:r>
            <a:r>
              <a:rPr sz="1600" dirty="0"/>
              <a:t>（0，1，1，0，0）与</a:t>
            </a:r>
          </a:p>
          <a:p>
            <a:r>
              <a:rPr sz="1600" dirty="0"/>
              <a:t>（1，1，1，0，0）的cosine </a:t>
            </a:r>
            <a:r>
              <a:rPr sz="1600" dirty="0" err="1"/>
              <a:t>相似度是</a:t>
            </a:r>
            <a:endParaRPr sz="1600" dirty="0"/>
          </a:p>
          <a:p>
            <a:r>
              <a:rPr sz="1600" dirty="0"/>
              <a:t>（1 + 0 + 0 + 0 +1 ）／sqrt（2*3）＝ 2/</a:t>
            </a:r>
            <a:r>
              <a:rPr sz="1600" dirty="0" err="1"/>
              <a:t>sqrt</a:t>
            </a:r>
            <a:r>
              <a:rPr sz="1600" dirty="0"/>
              <a:t>(6)</a:t>
            </a:r>
          </a:p>
        </p:txBody>
      </p:sp>
      <p:pic>
        <p:nvPicPr>
          <p:cNvPr id="6" name="cos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788" y="5918765"/>
            <a:ext cx="3751430" cy="91915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" name="Table 746"/>
          <p:cNvGraphicFramePr/>
          <p:nvPr>
            <p:extLst>
              <p:ext uri="{D42A27DB-BD31-4B8C-83A1-F6EECF244321}">
                <p14:modId xmlns:p14="http://schemas.microsoft.com/office/powerpoint/2010/main" val="2428067825"/>
              </p:ext>
            </p:extLst>
          </p:nvPr>
        </p:nvGraphicFramePr>
        <p:xfrm>
          <a:off x="5138536" y="3556721"/>
          <a:ext cx="5529572" cy="2292112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382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2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张三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李四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王五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张三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800" dirty="0"/>
                        <a:t>2/</a:t>
                      </a:r>
                      <a:r>
                        <a:rPr lang="en-US" sz="1800" dirty="0" err="1"/>
                        <a:t>sqrt</a:t>
                      </a:r>
                      <a:r>
                        <a:rPr lang="en-US" sz="1800" dirty="0"/>
                        <a:t>(6)</a:t>
                      </a: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2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李四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??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2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王五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800" dirty="0"/>
                        <a:t>2/</a:t>
                      </a:r>
                      <a:r>
                        <a:rPr lang="en-US" sz="1800" dirty="0" err="1"/>
                        <a:t>sqrt</a:t>
                      </a:r>
                      <a:r>
                        <a:rPr lang="en-US" sz="1800" dirty="0"/>
                        <a:t>(6)</a:t>
                      </a: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???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1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051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协同过滤推荐算法</a:t>
            </a:r>
            <a:endParaRPr lang="en-US" altLang="zh-CN" dirty="0"/>
          </a:p>
          <a:p>
            <a:pPr lvl="1"/>
            <a:r>
              <a:rPr lang="zh-CN" altLang="en-US" dirty="0"/>
              <a:t>基于历史用户行为模式或商品特征模式</a:t>
            </a:r>
            <a:endParaRPr lang="en-US" altLang="zh-CN" dirty="0"/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通过用户或者商品间的</a:t>
            </a:r>
            <a:r>
              <a:rPr lang="zh-CN" altLang="en-US" b="1" dirty="0"/>
              <a:t>关联性</a:t>
            </a:r>
            <a:r>
              <a:rPr lang="zh-CN" altLang="en-US" dirty="0"/>
              <a:t>，满足用户</a:t>
            </a:r>
            <a:r>
              <a:rPr lang="zh-CN" altLang="en-US" b="1" dirty="0"/>
              <a:t>未挑明</a:t>
            </a:r>
            <a:r>
              <a:rPr lang="en-US" altLang="zh-CN" b="1" dirty="0"/>
              <a:t>/</a:t>
            </a:r>
            <a:r>
              <a:rPr lang="zh-CN" altLang="en-US" b="1" dirty="0"/>
              <a:t>隐式</a:t>
            </a:r>
            <a:r>
              <a:rPr lang="zh-CN" altLang="en-US" dirty="0"/>
              <a:t>的要求</a:t>
            </a:r>
            <a:endParaRPr lang="en-US" altLang="zh-CN" b="1" dirty="0"/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冷启动问题（没有历史数据怎么办）</a:t>
            </a:r>
            <a:endParaRPr lang="en-US" altLang="zh-CN" dirty="0"/>
          </a:p>
          <a:p>
            <a:r>
              <a:rPr lang="zh-CN" altLang="en-US" dirty="0"/>
              <a:t>协同过滤推荐算法几个步骤</a:t>
            </a:r>
          </a:p>
          <a:p>
            <a:pPr lvl="1"/>
            <a:r>
              <a:rPr lang="zh-CN" altLang="en-US" dirty="0"/>
              <a:t>搜集历史数据</a:t>
            </a:r>
          </a:p>
          <a:p>
            <a:pPr lvl="1"/>
            <a:r>
              <a:rPr lang="zh-CN" altLang="en-US" dirty="0"/>
              <a:t>计算相似度</a:t>
            </a: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进行推荐</a:t>
            </a:r>
          </a:p>
        </p:txBody>
      </p:sp>
      <p:sp>
        <p:nvSpPr>
          <p:cNvPr id="5" name="Shape 651"/>
          <p:cNvSpPr/>
          <p:nvPr/>
        </p:nvSpPr>
        <p:spPr>
          <a:xfrm>
            <a:off x="4390795" y="5933690"/>
            <a:ext cx="557347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zh-CN" altLang="en-US" sz="1600" dirty="0"/>
              <a:t>张三和王五的相似度</a:t>
            </a:r>
            <a:r>
              <a:rPr sz="1600" dirty="0"/>
              <a:t>（0，1，1，0，0）与</a:t>
            </a:r>
          </a:p>
          <a:p>
            <a:r>
              <a:rPr sz="1600" dirty="0"/>
              <a:t>（1，1，1，0，0）的cosine </a:t>
            </a:r>
            <a:r>
              <a:rPr sz="1600" dirty="0" err="1"/>
              <a:t>相似度是</a:t>
            </a:r>
            <a:endParaRPr sz="1600" dirty="0"/>
          </a:p>
          <a:p>
            <a:r>
              <a:rPr sz="1600" dirty="0"/>
              <a:t>（1 + 0 + 0 + 0 +1 ）／sqrt（2*3）＝ 2/</a:t>
            </a:r>
            <a:r>
              <a:rPr sz="1600" dirty="0" err="1"/>
              <a:t>sqrt</a:t>
            </a:r>
            <a:r>
              <a:rPr sz="1600" dirty="0"/>
              <a:t>(6)</a:t>
            </a:r>
          </a:p>
        </p:txBody>
      </p:sp>
      <p:pic>
        <p:nvPicPr>
          <p:cNvPr id="6" name="cos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788" y="5918765"/>
            <a:ext cx="3751430" cy="91915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" name="Table 620"/>
          <p:cNvGraphicFramePr/>
          <p:nvPr>
            <p:extLst>
              <p:ext uri="{D42A27DB-BD31-4B8C-83A1-F6EECF244321}">
                <p14:modId xmlns:p14="http://schemas.microsoft.com/office/powerpoint/2010/main" val="1795344038"/>
              </p:ext>
            </p:extLst>
          </p:nvPr>
        </p:nvGraphicFramePr>
        <p:xfrm>
          <a:off x="3700777" y="3969984"/>
          <a:ext cx="2762308" cy="191959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38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0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新公司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29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张三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zh-CN" altLang="en-US" b="1" dirty="0"/>
                        <a:t>？</a:t>
                      </a:r>
                      <a:endParaRPr b="1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李四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王五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6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协同过滤推荐算法</a:t>
            </a:r>
            <a:endParaRPr lang="en-US" altLang="zh-CN" dirty="0"/>
          </a:p>
          <a:p>
            <a:pPr lvl="1"/>
            <a:r>
              <a:rPr lang="zh-CN" altLang="en-US" dirty="0"/>
              <a:t>基于历史用户行为模式或商品特征模式</a:t>
            </a:r>
            <a:endParaRPr lang="en-US" altLang="zh-CN" dirty="0"/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通过用户或者商品间的</a:t>
            </a:r>
            <a:r>
              <a:rPr lang="zh-CN" altLang="en-US" b="1" dirty="0"/>
              <a:t>关联性</a:t>
            </a:r>
            <a:r>
              <a:rPr lang="zh-CN" altLang="en-US" dirty="0"/>
              <a:t>，满足用户</a:t>
            </a:r>
            <a:r>
              <a:rPr lang="zh-CN" altLang="en-US" b="1" dirty="0"/>
              <a:t>未挑明</a:t>
            </a:r>
            <a:r>
              <a:rPr lang="en-US" altLang="zh-CN" b="1" dirty="0"/>
              <a:t>/</a:t>
            </a:r>
            <a:r>
              <a:rPr lang="zh-CN" altLang="en-US" b="1" dirty="0"/>
              <a:t>隐式</a:t>
            </a:r>
            <a:r>
              <a:rPr lang="zh-CN" altLang="en-US" dirty="0"/>
              <a:t>的要求</a:t>
            </a:r>
            <a:endParaRPr lang="en-US" altLang="zh-CN" b="1" dirty="0"/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冷启动问题（没有历史数据怎么办）</a:t>
            </a:r>
            <a:endParaRPr lang="en-US" altLang="zh-CN" dirty="0"/>
          </a:p>
          <a:p>
            <a:r>
              <a:rPr lang="zh-CN" altLang="en-US" dirty="0"/>
              <a:t>协同过滤推荐算法几个步骤</a:t>
            </a:r>
          </a:p>
          <a:p>
            <a:pPr lvl="1"/>
            <a:r>
              <a:rPr lang="zh-CN" altLang="en-US" dirty="0"/>
              <a:t>搜集历史数据</a:t>
            </a:r>
          </a:p>
          <a:p>
            <a:pPr lvl="1"/>
            <a:r>
              <a:rPr lang="zh-CN" altLang="en-US" dirty="0"/>
              <a:t>计算相似度</a:t>
            </a:r>
          </a:p>
          <a:p>
            <a:pPr lvl="1"/>
            <a:r>
              <a:rPr lang="zh-CN" altLang="en-US" dirty="0"/>
              <a:t>进行推荐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潜在问题：当用户或商品过多时，数据阵列非常稀疏，相似度计算效果不佳</a:t>
            </a:r>
          </a:p>
        </p:txBody>
      </p:sp>
      <p:sp>
        <p:nvSpPr>
          <p:cNvPr id="5" name="Shape 651"/>
          <p:cNvSpPr/>
          <p:nvPr/>
        </p:nvSpPr>
        <p:spPr>
          <a:xfrm>
            <a:off x="4390795" y="5933690"/>
            <a:ext cx="557347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zh-CN" altLang="en-US" sz="1600" dirty="0"/>
              <a:t>张三和王五的相似度</a:t>
            </a:r>
            <a:r>
              <a:rPr sz="1600" dirty="0"/>
              <a:t>（0，1，1，0，0）与</a:t>
            </a:r>
          </a:p>
          <a:p>
            <a:r>
              <a:rPr sz="1600" dirty="0"/>
              <a:t>（1，1，1，0，0）的cosine </a:t>
            </a:r>
            <a:r>
              <a:rPr sz="1600" dirty="0" err="1"/>
              <a:t>相似度是</a:t>
            </a:r>
            <a:endParaRPr sz="1600" dirty="0"/>
          </a:p>
          <a:p>
            <a:r>
              <a:rPr sz="1600" dirty="0"/>
              <a:t>（1 + 0 + 0 + 0 +1 ）／sqrt（2*3）＝ 2/</a:t>
            </a:r>
            <a:r>
              <a:rPr sz="1600" dirty="0" err="1"/>
              <a:t>sqrt</a:t>
            </a:r>
            <a:r>
              <a:rPr sz="1600" dirty="0"/>
              <a:t>(6)</a:t>
            </a:r>
          </a:p>
        </p:txBody>
      </p:sp>
      <p:pic>
        <p:nvPicPr>
          <p:cNvPr id="6" name="cos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788" y="5918765"/>
            <a:ext cx="3751430" cy="9191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5326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推荐系统应用场景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推荐系统算法概述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基于内容的推荐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协同过滤</a:t>
            </a:r>
            <a:r>
              <a:rPr lang="en-US" altLang="zh-CN" baseline="30000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矩阵分解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atrix Factorization (Alternative Least Squares)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++</a:t>
            </a:r>
            <a:r>
              <a:rPr lang="en-US" altLang="zh-CN" dirty="0"/>
              <a:t>: </a:t>
            </a:r>
            <a:r>
              <a:rPr lang="zh-CN" altLang="en-US" dirty="0"/>
              <a:t>引入延时间维度的变化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Long Short Term Memory (LSTM)</a:t>
            </a:r>
            <a:r>
              <a:rPr lang="zh-CN" altLang="en-US" dirty="0"/>
              <a:t>的推荐系统</a:t>
            </a:r>
            <a:endParaRPr lang="en-US" altLang="zh-CN" dirty="0"/>
          </a:p>
          <a:p>
            <a:pPr lvl="1"/>
            <a:r>
              <a:rPr lang="zh-CN" altLang="en-US" dirty="0"/>
              <a:t>引入图像识别的推荐系统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评估推荐系统结果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其他注意事项</a:t>
            </a:r>
            <a:endParaRPr lang="en-US" altLang="zh-CN" dirty="0"/>
          </a:p>
          <a:p>
            <a:pPr lvl="1"/>
            <a:r>
              <a:rPr lang="zh-CN" altLang="en-US" dirty="0"/>
              <a:t>数据采集</a:t>
            </a:r>
            <a:endParaRPr lang="en-US" altLang="zh-CN" dirty="0"/>
          </a:p>
          <a:p>
            <a:pPr lvl="1"/>
            <a:r>
              <a:rPr lang="zh-CN" altLang="en-US" dirty="0"/>
              <a:t>隐式变量与显式变量模型</a:t>
            </a:r>
            <a:endParaRPr lang="en-US" altLang="zh-CN" dirty="0"/>
          </a:p>
          <a:p>
            <a:pPr lvl="1"/>
            <a:r>
              <a:rPr lang="zh-CN" altLang="en-US" dirty="0"/>
              <a:t>信息整合</a:t>
            </a:r>
            <a:endParaRPr lang="en-US" altLang="zh-CN" dirty="0"/>
          </a:p>
          <a:p>
            <a:pPr lvl="1"/>
            <a:r>
              <a:rPr lang="zh-CN" altLang="en-US" dirty="0"/>
              <a:t>结果保护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717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732651" cy="4509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推荐系统算法概述：</a:t>
            </a:r>
            <a:r>
              <a:rPr lang="en-US" altLang="zh-CN" dirty="0"/>
              <a:t>CF+</a:t>
            </a:r>
            <a:r>
              <a:rPr lang="zh-CN" altLang="en-US" dirty="0"/>
              <a:t>矩阵分解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解决稀疏性问题</a:t>
            </a:r>
            <a:endParaRPr lang="en-US" dirty="0"/>
          </a:p>
        </p:txBody>
      </p:sp>
      <p:pic>
        <p:nvPicPr>
          <p:cNvPr id="4" name="矩阵分解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531322"/>
            <a:ext cx="12192001" cy="45996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28011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732651" cy="4509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推荐系统算法概述：</a:t>
            </a:r>
            <a:r>
              <a:rPr lang="en-US" altLang="zh-CN" dirty="0"/>
              <a:t>CF+</a:t>
            </a:r>
            <a:r>
              <a:rPr lang="zh-CN" altLang="en-US" dirty="0"/>
              <a:t>矩阵分解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解决稀疏性问题</a:t>
            </a:r>
            <a:endParaRPr lang="en-US" altLang="zh-CN" dirty="0"/>
          </a:p>
          <a:p>
            <a:r>
              <a:rPr lang="zh-CN" altLang="en-US" dirty="0"/>
              <a:t>分解方法：数值逼近</a:t>
            </a:r>
            <a:r>
              <a:rPr lang="en-US" altLang="zh-CN" dirty="0"/>
              <a:t>Alternating Least Squares(ALS)</a:t>
            </a:r>
            <a:endParaRPr lang="en-US" dirty="0"/>
          </a:p>
        </p:txBody>
      </p:sp>
      <p:pic>
        <p:nvPicPr>
          <p:cNvPr id="4" name="矩阵分解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531322"/>
            <a:ext cx="12192001" cy="45996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92176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732651" cy="4509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推荐系统算法概述：</a:t>
            </a:r>
            <a:r>
              <a:rPr lang="en-US" altLang="zh-CN" dirty="0"/>
              <a:t>CF+</a:t>
            </a:r>
            <a:r>
              <a:rPr lang="zh-CN" altLang="en-US" dirty="0"/>
              <a:t>矩阵分解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解决稀疏性问题</a:t>
            </a:r>
            <a:endParaRPr lang="en-US" altLang="zh-CN" dirty="0"/>
          </a:p>
          <a:p>
            <a:r>
              <a:rPr lang="zh-CN" altLang="en-US" dirty="0"/>
              <a:t>分解方法：数值逼近</a:t>
            </a:r>
            <a:r>
              <a:rPr lang="en-US" altLang="zh-CN" dirty="0"/>
              <a:t>Alternating Least Squares(ALS)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39687" y="2956410"/>
                <a:ext cx="6474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𝐹𝑢𝑛𝑐𝑡𝑖𝑜𝑛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687" y="2956410"/>
                <a:ext cx="6474759" cy="307777"/>
              </a:xfrm>
              <a:prstGeom prst="rect">
                <a:avLst/>
              </a:prstGeom>
              <a:blipFill>
                <a:blip r:embed="rId2"/>
                <a:stretch>
                  <a:fillRect l="-1412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73265" y="3644153"/>
            <a:ext cx="6364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X</a:t>
            </a:r>
            <a:r>
              <a:rPr lang="zh-CN" altLang="en-US" dirty="0"/>
              <a:t>已知，固定</a:t>
            </a:r>
            <a:r>
              <a:rPr lang="en-US" altLang="zh-CN" dirty="0"/>
              <a:t>U</a:t>
            </a:r>
            <a:r>
              <a:rPr lang="zh-CN" altLang="en-US" dirty="0"/>
              <a:t>，以</a:t>
            </a:r>
            <a:r>
              <a:rPr lang="en-US" altLang="zh-CN" dirty="0"/>
              <a:t>V</a:t>
            </a:r>
            <a:r>
              <a:rPr lang="zh-CN" altLang="en-US" dirty="0"/>
              <a:t>为未知量，使用最小二乘法求</a:t>
            </a:r>
            <a:r>
              <a:rPr lang="en-US" altLang="zh-CN" dirty="0"/>
              <a:t>V</a:t>
            </a:r>
            <a:r>
              <a:rPr lang="zh-CN" altLang="en-US" dirty="0"/>
              <a:t>，使</a:t>
            </a:r>
            <a:r>
              <a:rPr lang="en-US" altLang="zh-CN" dirty="0"/>
              <a:t>Cost Function</a:t>
            </a:r>
            <a:r>
              <a:rPr lang="zh-CN" altLang="en-US" dirty="0"/>
              <a:t>最小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dirty="0"/>
              <a:t>X</a:t>
            </a:r>
            <a:r>
              <a:rPr lang="zh-CN" altLang="en-US" dirty="0"/>
              <a:t>已知，固定</a:t>
            </a:r>
            <a:r>
              <a:rPr lang="en-US" altLang="zh-CN" dirty="0"/>
              <a:t>V</a:t>
            </a:r>
            <a:r>
              <a:rPr lang="zh-CN" altLang="en-US" dirty="0"/>
              <a:t>，以</a:t>
            </a:r>
            <a:r>
              <a:rPr lang="en-US" altLang="zh-CN" dirty="0"/>
              <a:t>U</a:t>
            </a:r>
            <a:r>
              <a:rPr lang="zh-CN" altLang="en-US" dirty="0"/>
              <a:t>为未知量，使用最小二乘法求</a:t>
            </a:r>
            <a:r>
              <a:rPr lang="en-US" altLang="zh-CN" dirty="0"/>
              <a:t>U</a:t>
            </a:r>
            <a:r>
              <a:rPr lang="zh-CN" altLang="en-US" dirty="0"/>
              <a:t>，使</a:t>
            </a:r>
            <a:r>
              <a:rPr lang="en-US" altLang="zh-CN" dirty="0"/>
              <a:t>Cost Function</a:t>
            </a:r>
            <a:r>
              <a:rPr lang="zh-CN" altLang="en-US" dirty="0"/>
              <a:t>最小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重复步骤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，直至收敛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推荐系统应用场景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为什么要使用推荐系统？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以前的解决方案是什么？</a:t>
            </a:r>
            <a:endParaRPr lang="en-US" altLang="zh-CN" dirty="0"/>
          </a:p>
          <a:p>
            <a:r>
              <a:rPr lang="zh-CN" altLang="en-US" dirty="0"/>
              <a:t>应用领域</a:t>
            </a:r>
            <a:endParaRPr lang="en-US" altLang="zh-CN" dirty="0"/>
          </a:p>
          <a:p>
            <a:pPr lvl="1"/>
            <a:r>
              <a:rPr lang="zh-CN" altLang="en-US" dirty="0"/>
              <a:t>电商平台</a:t>
            </a:r>
            <a:endParaRPr lang="en-US" altLang="zh-CN" dirty="0"/>
          </a:p>
          <a:p>
            <a:pPr lvl="1"/>
            <a:r>
              <a:rPr lang="zh-CN" altLang="en-US" dirty="0"/>
              <a:t>音乐影视</a:t>
            </a:r>
            <a:endParaRPr lang="en-US" altLang="zh-CN" dirty="0"/>
          </a:p>
          <a:p>
            <a:pPr lvl="1"/>
            <a:r>
              <a:rPr lang="zh-CN" altLang="en-US" dirty="0"/>
              <a:t>社交平台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87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推荐系统应用场景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推荐系统算法概述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基于内容的推荐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</a:t>
            </a:r>
            <a:r>
              <a:rPr lang="en-US" altLang="zh-CN" dirty="0"/>
              <a:t>: </a:t>
            </a:r>
            <a:r>
              <a:rPr lang="zh-CN" altLang="en-US" dirty="0"/>
              <a:t>矩阵分解</a:t>
            </a:r>
            <a:r>
              <a:rPr lang="en-US" dirty="0"/>
              <a:t>M</a:t>
            </a:r>
            <a:r>
              <a:rPr lang="en-US" altLang="zh-CN" dirty="0"/>
              <a:t>atrix Factorization (Alternative Least Squares)</a:t>
            </a: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协同过滤</a:t>
            </a:r>
            <a:r>
              <a:rPr lang="en-US" altLang="zh-CN" baseline="30000" dirty="0">
                <a:solidFill>
                  <a:schemeClr val="accent2">
                    <a:lumMod val="75000"/>
                  </a:schemeClr>
                </a:solidFill>
              </a:rPr>
              <a:t>++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引入延时间维度的变化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Long Short Term Memory (LSTM)</a:t>
            </a:r>
            <a:r>
              <a:rPr lang="zh-CN" altLang="en-US" dirty="0"/>
              <a:t>的推荐系统</a:t>
            </a:r>
            <a:endParaRPr lang="en-US" altLang="zh-CN" dirty="0"/>
          </a:p>
          <a:p>
            <a:pPr lvl="1"/>
            <a:r>
              <a:rPr lang="zh-CN" altLang="en-US" dirty="0"/>
              <a:t>引入图像识别的推荐系统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评估推荐系统结果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其他注意事项</a:t>
            </a:r>
            <a:endParaRPr lang="en-US" altLang="zh-CN" dirty="0"/>
          </a:p>
          <a:p>
            <a:pPr lvl="1"/>
            <a:r>
              <a:rPr lang="zh-CN" altLang="en-US" dirty="0"/>
              <a:t>数据采集</a:t>
            </a:r>
            <a:endParaRPr lang="en-US" altLang="zh-CN" dirty="0"/>
          </a:p>
          <a:p>
            <a:pPr lvl="1"/>
            <a:r>
              <a:rPr lang="zh-CN" altLang="en-US" dirty="0"/>
              <a:t>隐式变量与显式变量模型</a:t>
            </a:r>
            <a:endParaRPr lang="en-US" altLang="zh-CN" dirty="0"/>
          </a:p>
          <a:p>
            <a:pPr lvl="1"/>
            <a:r>
              <a:rPr lang="zh-CN" altLang="en-US" dirty="0"/>
              <a:t>信息整合</a:t>
            </a:r>
            <a:endParaRPr lang="en-US" altLang="zh-CN" dirty="0"/>
          </a:p>
          <a:p>
            <a:pPr lvl="1"/>
            <a:r>
              <a:rPr lang="zh-CN" altLang="en-US" dirty="0"/>
              <a:t>结果保护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28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67" y="487490"/>
            <a:ext cx="6001592" cy="4509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推荐系统算法概述：</a:t>
            </a:r>
            <a:r>
              <a:rPr lang="en-US" altLang="zh-CN" dirty="0"/>
              <a:t>CF+</a:t>
            </a:r>
            <a:r>
              <a:rPr lang="zh-CN" altLang="en-US" dirty="0"/>
              <a:t>时间维度变化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/>
          </a:bodyPr>
          <a:lstStyle/>
          <a:p>
            <a:r>
              <a:rPr lang="zh-CN" altLang="en-US" dirty="0"/>
              <a:t>解决用户偏好随时间变化的问题</a:t>
            </a:r>
            <a:r>
              <a:rPr lang="en-US" altLang="zh-CN" dirty="0"/>
              <a:t>(time drifting data)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4" y="1866203"/>
            <a:ext cx="3820058" cy="49917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26652" y="628851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sz="1200" dirty="0" err="1"/>
              <a:t>Koren</a:t>
            </a:r>
            <a:r>
              <a:rPr lang="en-US" sz="1200" dirty="0"/>
              <a:t>, Y. (2009). Collaborative filtering with temporal dynamics. </a:t>
            </a:r>
            <a:r>
              <a:rPr lang="en-US" sz="1200" i="1" dirty="0"/>
              <a:t>Knowledge Discovery and Data Mining {KDD}</a:t>
            </a:r>
            <a:r>
              <a:rPr lang="en-US" sz="1200" dirty="0"/>
              <a:t>, 447–456. https://doi.org/10.1145/1557019.1557072</a:t>
            </a:r>
          </a:p>
        </p:txBody>
      </p:sp>
    </p:spTree>
    <p:extLst>
      <p:ext uri="{BB962C8B-B14F-4D97-AF65-F5344CB8AC3E}">
        <p14:creationId xmlns:p14="http://schemas.microsoft.com/office/powerpoint/2010/main" val="1902833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67" y="487490"/>
            <a:ext cx="6001592" cy="4509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推荐系统算法概述：</a:t>
            </a:r>
            <a:r>
              <a:rPr lang="en-US" altLang="zh-CN" dirty="0"/>
              <a:t>CF+</a:t>
            </a:r>
            <a:r>
              <a:rPr lang="zh-CN" altLang="en-US" dirty="0"/>
              <a:t>时间维度变化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/>
          </a:bodyPr>
          <a:lstStyle/>
          <a:p>
            <a:r>
              <a:rPr lang="zh-CN" altLang="en-US" dirty="0"/>
              <a:t>解决用户偏好随时间变化的问题</a:t>
            </a:r>
            <a:r>
              <a:rPr lang="en-US" altLang="zh-CN" dirty="0"/>
              <a:t>(time drifting data)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4" y="1866203"/>
            <a:ext cx="3820058" cy="49917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26652" y="628851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sz="1200" dirty="0" err="1"/>
              <a:t>Koren</a:t>
            </a:r>
            <a:r>
              <a:rPr lang="en-US" sz="1200" dirty="0"/>
              <a:t>, Y. (2009). Collaborative filtering with temporal dynamics. </a:t>
            </a:r>
            <a:r>
              <a:rPr lang="en-US" sz="1200" i="1" dirty="0"/>
              <a:t>Knowledge Discovery and Data Mining {KDD}</a:t>
            </a:r>
            <a:r>
              <a:rPr lang="en-US" sz="1200" dirty="0"/>
              <a:t>, 447–456. https://doi.org/10.1145/1557019.1557072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1588" y="2339788"/>
            <a:ext cx="43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分离基准模型与偏移量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88" y="2920269"/>
            <a:ext cx="2238687" cy="609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1588" y="3603252"/>
            <a:ext cx="43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引入时间变化后的分离基准模型与偏移量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04" y="2948848"/>
            <a:ext cx="2810267" cy="5811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93" y="4222527"/>
            <a:ext cx="3991532" cy="5906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88" y="4813159"/>
            <a:ext cx="4982270" cy="523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93" y="5255789"/>
            <a:ext cx="64207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2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推荐系统应用场景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推荐系统算法概述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基于内容的推荐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</a:t>
            </a:r>
            <a:r>
              <a:rPr lang="en-US" altLang="zh-CN" dirty="0"/>
              <a:t>: </a:t>
            </a:r>
            <a:r>
              <a:rPr lang="zh-CN" altLang="en-US" dirty="0"/>
              <a:t>矩阵分解</a:t>
            </a:r>
            <a:r>
              <a:rPr lang="en-US" dirty="0"/>
              <a:t>M</a:t>
            </a:r>
            <a:r>
              <a:rPr lang="en-US" altLang="zh-CN" dirty="0"/>
              <a:t>atrix Factorization (Alternative Least Squares)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++</a:t>
            </a:r>
            <a:r>
              <a:rPr lang="en-US" altLang="zh-CN" dirty="0"/>
              <a:t>: </a:t>
            </a:r>
            <a:r>
              <a:rPr lang="zh-CN" altLang="en-US" dirty="0"/>
              <a:t>引入延时间维度的变化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Long Short Term Memory (LSTM)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的推荐系统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引入图像识别的推荐系统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评估推荐系统结果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其他注意事项</a:t>
            </a:r>
            <a:endParaRPr lang="en-US" altLang="zh-CN" dirty="0"/>
          </a:p>
          <a:p>
            <a:pPr lvl="1"/>
            <a:r>
              <a:rPr lang="zh-CN" altLang="en-US" dirty="0"/>
              <a:t>数据采集</a:t>
            </a:r>
            <a:endParaRPr lang="en-US" altLang="zh-CN" dirty="0"/>
          </a:p>
          <a:p>
            <a:pPr lvl="1"/>
            <a:r>
              <a:rPr lang="zh-CN" altLang="en-US" dirty="0"/>
              <a:t>隐式变量与显式变量模型</a:t>
            </a:r>
            <a:endParaRPr lang="en-US" altLang="zh-CN" dirty="0"/>
          </a:p>
          <a:p>
            <a:pPr lvl="1"/>
            <a:r>
              <a:rPr lang="zh-CN" altLang="en-US" dirty="0"/>
              <a:t>信息整合</a:t>
            </a:r>
            <a:endParaRPr lang="en-US" altLang="zh-CN" dirty="0"/>
          </a:p>
          <a:p>
            <a:pPr lvl="1"/>
            <a:r>
              <a:rPr lang="zh-CN" altLang="en-US" dirty="0"/>
              <a:t>结果保护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378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67" y="487490"/>
            <a:ext cx="6001592" cy="4509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推荐系统算法概述：</a:t>
            </a:r>
            <a:r>
              <a:rPr lang="en-US" altLang="zh-CN" dirty="0"/>
              <a:t> 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/>
          </a:bodyPr>
          <a:lstStyle/>
          <a:p>
            <a:r>
              <a:rPr lang="zh-CN" altLang="en-US" dirty="0"/>
              <a:t>语义处理</a:t>
            </a:r>
            <a:endParaRPr lang="en-US" altLang="zh-CN" dirty="0"/>
          </a:p>
          <a:p>
            <a:r>
              <a:rPr lang="zh-CN" altLang="en-US" dirty="0"/>
              <a:t>考虑用户评价：</a:t>
            </a:r>
            <a:r>
              <a:rPr lang="en-US" altLang="zh-CN" dirty="0"/>
              <a:t>Yelp</a:t>
            </a:r>
            <a:r>
              <a:rPr lang="zh-CN" altLang="en-US" dirty="0"/>
              <a:t>评论</a:t>
            </a:r>
            <a:endParaRPr lang="en-US" altLang="zh-C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66" y="2355779"/>
            <a:ext cx="7105321" cy="39708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73266" y="6326659"/>
            <a:ext cx="8596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200" dirty="0"/>
              <a:t>Liu, D. Z., &amp; Singh, G. (2013). A recurrent neural network based recommendation system. </a:t>
            </a:r>
            <a:r>
              <a:rPr lang="en-US" sz="1200" i="1" dirty="0"/>
              <a:t>Stanford Lecture</a:t>
            </a:r>
            <a:r>
              <a:rPr lang="en-US" sz="1200" dirty="0"/>
              <a:t>, </a:t>
            </a:r>
            <a:r>
              <a:rPr lang="en-US" sz="1200" i="1" dirty="0"/>
              <a:t>53</a:t>
            </a:r>
            <a:r>
              <a:rPr lang="en-US" sz="1200" dirty="0"/>
              <a:t>(9), 1–30. Retrieved from https://cs224d.stanford.edu/reports/LiuSingh.pdf%5Cnhttp://ebooks.cambridge.org/ref/id/CBO9781107415324A009</a:t>
            </a:r>
          </a:p>
        </p:txBody>
      </p:sp>
    </p:spTree>
    <p:extLst>
      <p:ext uri="{BB962C8B-B14F-4D97-AF65-F5344CB8AC3E}">
        <p14:creationId xmlns:p14="http://schemas.microsoft.com/office/powerpoint/2010/main" val="2664788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推荐系统应用场景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推荐系统算法概述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基于内容的推荐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</a:t>
            </a:r>
            <a:r>
              <a:rPr lang="en-US" altLang="zh-CN" dirty="0"/>
              <a:t>: </a:t>
            </a:r>
            <a:r>
              <a:rPr lang="zh-CN" altLang="en-US" dirty="0"/>
              <a:t>矩阵分解</a:t>
            </a:r>
            <a:r>
              <a:rPr lang="en-US" dirty="0"/>
              <a:t>M</a:t>
            </a:r>
            <a:r>
              <a:rPr lang="en-US" altLang="zh-CN" dirty="0"/>
              <a:t>atrix Factorization (Alternative Least Squares)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++</a:t>
            </a:r>
            <a:r>
              <a:rPr lang="en-US" altLang="zh-CN" dirty="0"/>
              <a:t>: </a:t>
            </a:r>
            <a:r>
              <a:rPr lang="zh-CN" altLang="en-US" dirty="0"/>
              <a:t>引入延时间维度的变化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Long Short Term Memory (LSTM)</a:t>
            </a:r>
            <a:r>
              <a:rPr lang="zh-CN" altLang="en-US" dirty="0"/>
              <a:t>的推荐系统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引入图像识别的推荐系统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评估推荐系统结果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其他注意事项</a:t>
            </a:r>
            <a:endParaRPr lang="en-US" altLang="zh-CN" dirty="0"/>
          </a:p>
          <a:p>
            <a:pPr lvl="1"/>
            <a:r>
              <a:rPr lang="zh-CN" altLang="en-US" dirty="0"/>
              <a:t>数据采集</a:t>
            </a:r>
            <a:endParaRPr lang="en-US" altLang="zh-CN" dirty="0"/>
          </a:p>
          <a:p>
            <a:pPr lvl="1"/>
            <a:r>
              <a:rPr lang="zh-CN" altLang="en-US" dirty="0"/>
              <a:t>隐式变量与显式变量模型</a:t>
            </a:r>
            <a:endParaRPr lang="en-US" altLang="zh-CN" dirty="0"/>
          </a:p>
          <a:p>
            <a:pPr lvl="1"/>
            <a:r>
              <a:rPr lang="zh-CN" altLang="en-US" dirty="0"/>
              <a:t>信息整合</a:t>
            </a:r>
            <a:endParaRPr lang="en-US" altLang="zh-CN" dirty="0"/>
          </a:p>
          <a:p>
            <a:pPr lvl="1"/>
            <a:r>
              <a:rPr lang="zh-CN" altLang="en-US" dirty="0"/>
              <a:t>结果保护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587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746098" cy="4509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推荐系统算法概述：</a:t>
            </a:r>
            <a:r>
              <a:rPr lang="en-US" altLang="zh-CN" dirty="0"/>
              <a:t> </a:t>
            </a:r>
            <a:r>
              <a:rPr lang="zh-CN" altLang="en-US" dirty="0"/>
              <a:t>基于图像的推荐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CNN</a:t>
            </a:r>
            <a:r>
              <a:rPr lang="zh-CN" altLang="en-US" dirty="0"/>
              <a:t>提取特征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/>
              <a:t>MF</a:t>
            </a:r>
            <a:r>
              <a:rPr lang="zh-CN" altLang="en-US" dirty="0"/>
              <a:t>矩阵分解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67" y="2649350"/>
            <a:ext cx="6496957" cy="1971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3265" y="607059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sz="1400" dirty="0"/>
              <a:t>He, R., &amp; </a:t>
            </a:r>
            <a:r>
              <a:rPr lang="en-US" sz="1400" dirty="0" err="1"/>
              <a:t>McAuley</a:t>
            </a:r>
            <a:r>
              <a:rPr lang="en-US" sz="1400" dirty="0"/>
              <a:t>, J. (2015). VBPR: Visual Bayesian Personalized Ranking from Implicit Feedback. Retrieved from http://arxiv.org/abs/1510.01784</a:t>
            </a:r>
          </a:p>
        </p:txBody>
      </p:sp>
    </p:spTree>
    <p:extLst>
      <p:ext uri="{BB962C8B-B14F-4D97-AF65-F5344CB8AC3E}">
        <p14:creationId xmlns:p14="http://schemas.microsoft.com/office/powerpoint/2010/main" val="108990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746098" cy="4509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推荐系统算法概述：</a:t>
            </a:r>
            <a:r>
              <a:rPr lang="en-US" altLang="zh-CN" dirty="0"/>
              <a:t> </a:t>
            </a:r>
            <a:r>
              <a:rPr lang="zh-CN" altLang="en-US" dirty="0"/>
              <a:t>基于图像的推荐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CNN</a:t>
            </a:r>
            <a:r>
              <a:rPr lang="zh-CN" altLang="en-US" dirty="0"/>
              <a:t>提取特征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/>
              <a:t>MF</a:t>
            </a:r>
            <a:r>
              <a:rPr lang="zh-CN" altLang="en-US" dirty="0"/>
              <a:t>矩阵分解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67" y="2422766"/>
            <a:ext cx="9102544" cy="44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82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推荐系统应用场景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推荐系统算法概述</a:t>
            </a:r>
            <a:endParaRPr lang="en-US" altLang="zh-CN" dirty="0"/>
          </a:p>
          <a:p>
            <a:pPr lvl="1"/>
            <a:r>
              <a:rPr lang="zh-CN" altLang="en-US" dirty="0"/>
              <a:t>基于内容的推荐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</a:t>
            </a:r>
            <a:r>
              <a:rPr lang="en-US" altLang="zh-CN" dirty="0"/>
              <a:t>: </a:t>
            </a:r>
            <a:r>
              <a:rPr lang="zh-CN" altLang="en-US" dirty="0"/>
              <a:t>矩阵分解</a:t>
            </a:r>
            <a:r>
              <a:rPr lang="en-US" dirty="0"/>
              <a:t>M</a:t>
            </a:r>
            <a:r>
              <a:rPr lang="en-US" altLang="zh-CN" dirty="0"/>
              <a:t>atrix Factorization (Alternative Least Squares)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++</a:t>
            </a:r>
            <a:r>
              <a:rPr lang="en-US" altLang="zh-CN" dirty="0"/>
              <a:t>: </a:t>
            </a:r>
            <a:r>
              <a:rPr lang="zh-CN" altLang="en-US" dirty="0"/>
              <a:t>引入延时间维度的变化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Long Short Term Memory (LSTM)</a:t>
            </a:r>
            <a:r>
              <a:rPr lang="zh-CN" altLang="en-US" dirty="0"/>
              <a:t>的推荐系统</a:t>
            </a:r>
            <a:endParaRPr lang="en-US" altLang="zh-CN" dirty="0"/>
          </a:p>
          <a:p>
            <a:pPr lvl="1"/>
            <a:r>
              <a:rPr lang="zh-CN" altLang="en-US" dirty="0"/>
              <a:t>引入图像识别的推荐系统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评估推荐系统结果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其他注意事项</a:t>
            </a:r>
            <a:endParaRPr lang="en-US" altLang="zh-CN" dirty="0"/>
          </a:p>
          <a:p>
            <a:pPr lvl="1"/>
            <a:r>
              <a:rPr lang="zh-CN" altLang="en-US" dirty="0"/>
              <a:t>数据采集</a:t>
            </a:r>
            <a:endParaRPr lang="en-US" altLang="zh-CN" dirty="0"/>
          </a:p>
          <a:p>
            <a:pPr lvl="1"/>
            <a:r>
              <a:rPr lang="zh-CN" altLang="en-US" dirty="0"/>
              <a:t>隐式变量与显式变量模型</a:t>
            </a:r>
            <a:endParaRPr lang="en-US" altLang="zh-CN" dirty="0"/>
          </a:p>
          <a:p>
            <a:pPr lvl="1"/>
            <a:r>
              <a:rPr lang="zh-CN" altLang="en-US" dirty="0"/>
              <a:t>信息整合</a:t>
            </a:r>
            <a:endParaRPr lang="en-US" altLang="zh-CN" dirty="0"/>
          </a:p>
          <a:p>
            <a:pPr lvl="1"/>
            <a:r>
              <a:rPr lang="zh-CN" altLang="en-US" dirty="0"/>
              <a:t>结果保护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4698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zh-CN" altLang="en-US" dirty="0"/>
              <a:t>评估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On-line vs off-line</a:t>
            </a:r>
          </a:p>
          <a:p>
            <a:r>
              <a:rPr lang="en-US" dirty="0"/>
              <a:t>A/B testing, CTR vs Root-Mean-Square Error (RMSE)</a:t>
            </a:r>
          </a:p>
        </p:txBody>
      </p:sp>
    </p:spTree>
    <p:extLst>
      <p:ext uri="{BB962C8B-B14F-4D97-AF65-F5344CB8AC3E}">
        <p14:creationId xmlns:p14="http://schemas.microsoft.com/office/powerpoint/2010/main" val="40668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推荐系统应用场景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为什么要使用推荐系统？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以前的解决方案是什么？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应用领域</a:t>
            </a:r>
            <a:endParaRPr lang="en-US" altLang="zh-CN" dirty="0"/>
          </a:p>
          <a:p>
            <a:pPr lvl="1"/>
            <a:r>
              <a:rPr lang="zh-CN" altLang="en-US" dirty="0"/>
              <a:t>电商平台</a:t>
            </a:r>
            <a:endParaRPr lang="en-US" altLang="zh-CN" dirty="0"/>
          </a:p>
          <a:p>
            <a:pPr lvl="1"/>
            <a:r>
              <a:rPr lang="zh-CN" altLang="en-US" dirty="0"/>
              <a:t>音乐影视</a:t>
            </a:r>
            <a:endParaRPr lang="en-US" altLang="zh-CN" dirty="0"/>
          </a:p>
          <a:p>
            <a:pPr lvl="1"/>
            <a:r>
              <a:rPr lang="zh-CN" altLang="en-US" dirty="0"/>
              <a:t>社交平台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1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9455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推荐系统应用场景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推荐系统算法概述</a:t>
            </a:r>
            <a:endParaRPr lang="en-US" altLang="zh-CN" dirty="0"/>
          </a:p>
          <a:p>
            <a:pPr lvl="1"/>
            <a:r>
              <a:rPr lang="zh-CN" altLang="en-US" dirty="0"/>
              <a:t>基于内容的推荐</a:t>
            </a:r>
            <a:r>
              <a:rPr lang="en-US" altLang="zh-CN" dirty="0"/>
              <a:t>(content based)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</a:t>
            </a:r>
            <a:r>
              <a:rPr lang="en-US" altLang="zh-CN" dirty="0"/>
              <a:t>: </a:t>
            </a:r>
            <a:r>
              <a:rPr lang="zh-CN" altLang="en-US" dirty="0"/>
              <a:t>矩阵分解</a:t>
            </a:r>
            <a:r>
              <a:rPr lang="en-US" dirty="0"/>
              <a:t>M</a:t>
            </a:r>
            <a:r>
              <a:rPr lang="en-US" altLang="zh-CN" dirty="0"/>
              <a:t>atrix Factorization (Alternative Least Squares)</a:t>
            </a:r>
          </a:p>
          <a:p>
            <a:pPr lvl="1"/>
            <a:r>
              <a:rPr lang="zh-CN" altLang="en-US" dirty="0"/>
              <a:t>协同过滤</a:t>
            </a:r>
            <a:r>
              <a:rPr lang="en-US" altLang="zh-CN" baseline="30000" dirty="0"/>
              <a:t>++</a:t>
            </a:r>
            <a:r>
              <a:rPr lang="en-US" altLang="zh-CN" dirty="0"/>
              <a:t>: </a:t>
            </a:r>
            <a:r>
              <a:rPr lang="zh-CN" altLang="en-US" dirty="0"/>
              <a:t>引入延时间维度的变化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Long Short Term Memory (LSTM)</a:t>
            </a:r>
            <a:r>
              <a:rPr lang="zh-CN" altLang="en-US" dirty="0"/>
              <a:t>的推荐系统</a:t>
            </a:r>
            <a:endParaRPr lang="en-US" altLang="zh-CN" dirty="0"/>
          </a:p>
          <a:p>
            <a:pPr lvl="1"/>
            <a:r>
              <a:rPr lang="zh-CN" altLang="en-US" dirty="0"/>
              <a:t>引入图像识别的推荐系统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评估推荐系统结果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其他注意事项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数据采集</a:t>
            </a:r>
            <a:endParaRPr lang="en-US" altLang="zh-CN" dirty="0"/>
          </a:p>
          <a:p>
            <a:pPr lvl="1"/>
            <a:r>
              <a:rPr lang="zh-CN" altLang="en-US" dirty="0"/>
              <a:t>隐式变量与显式变量模型</a:t>
            </a:r>
            <a:endParaRPr lang="en-US" altLang="zh-CN" dirty="0"/>
          </a:p>
          <a:p>
            <a:pPr lvl="1"/>
            <a:r>
              <a:rPr lang="zh-CN" altLang="en-US" dirty="0"/>
              <a:t>信息整合</a:t>
            </a:r>
            <a:endParaRPr lang="en-US" altLang="zh-CN" dirty="0"/>
          </a:p>
          <a:p>
            <a:pPr lvl="1"/>
            <a:r>
              <a:rPr lang="zh-CN" altLang="en-US" dirty="0"/>
              <a:t>结果保护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725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3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推荐系统应用场景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为什么要使用推荐系统？</a:t>
            </a:r>
            <a:endParaRPr lang="en-US" altLang="zh-CN" dirty="0"/>
          </a:p>
          <a:p>
            <a:r>
              <a:rPr lang="zh-CN" altLang="en-US" dirty="0"/>
              <a:t>以前的解决方案是什么？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应用领域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电商平台</a:t>
            </a:r>
            <a:endParaRPr lang="en-US" altLang="zh-CN" dirty="0"/>
          </a:p>
          <a:p>
            <a:pPr lvl="1"/>
            <a:r>
              <a:rPr lang="zh-CN" altLang="en-US" dirty="0"/>
              <a:t>音乐影视</a:t>
            </a:r>
            <a:endParaRPr lang="en-US" altLang="zh-CN" dirty="0"/>
          </a:p>
          <a:p>
            <a:pPr lvl="1"/>
            <a:r>
              <a:rPr lang="zh-CN" altLang="en-US" dirty="0"/>
              <a:t>社交平台</a:t>
            </a:r>
            <a:endParaRPr lang="en-US" dirty="0"/>
          </a:p>
        </p:txBody>
      </p:sp>
      <p:pic>
        <p:nvPicPr>
          <p:cNvPr id="14" name="amaz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6007" y="2504486"/>
            <a:ext cx="2675805" cy="903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netfli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5338" y="2441574"/>
            <a:ext cx="1820758" cy="1024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京东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5158" y="2441574"/>
            <a:ext cx="1934915" cy="1024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facebook.png"/>
          <p:cNvPicPr>
            <a:picLocks noChangeAspect="1"/>
          </p:cNvPicPr>
          <p:nvPr/>
        </p:nvPicPr>
        <p:blipFill>
          <a:blip r:embed="rId5">
            <a:extLst/>
          </a:blip>
          <a:srcRect t="21587" b="21587"/>
          <a:stretch>
            <a:fillRect/>
          </a:stretch>
        </p:blipFill>
        <p:spPr>
          <a:xfrm>
            <a:off x="8550164" y="5571783"/>
            <a:ext cx="2664126" cy="909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inked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77160" y="3936073"/>
            <a:ext cx="1913288" cy="1213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微博.jpg"/>
          <p:cNvPicPr>
            <a:picLocks noChangeAspect="1"/>
          </p:cNvPicPr>
          <p:nvPr/>
        </p:nvPicPr>
        <p:blipFill>
          <a:blip r:embed="rId7">
            <a:extLst/>
          </a:blip>
          <a:srcRect t="26246" b="26246"/>
          <a:stretch>
            <a:fillRect/>
          </a:stretch>
        </p:blipFill>
        <p:spPr>
          <a:xfrm>
            <a:off x="8466035" y="4063910"/>
            <a:ext cx="2675758" cy="96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网易云音乐.jpg"/>
          <p:cNvPicPr>
            <a:picLocks noChangeAspect="1"/>
          </p:cNvPicPr>
          <p:nvPr/>
        </p:nvPicPr>
        <p:blipFill>
          <a:blip r:embed="rId8">
            <a:extLst/>
          </a:blip>
          <a:srcRect l="17370" t="14660" r="17370" b="14660"/>
          <a:stretch>
            <a:fillRect/>
          </a:stretch>
        </p:blipFill>
        <p:spPr>
          <a:xfrm>
            <a:off x="4470250" y="3936067"/>
            <a:ext cx="1867545" cy="1213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搜狐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481024" y="5485298"/>
            <a:ext cx="1905865" cy="1024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近日头条.jpg"/>
          <p:cNvPicPr>
            <a:picLocks noChangeAspect="1"/>
          </p:cNvPicPr>
          <p:nvPr/>
        </p:nvPicPr>
        <p:blipFill>
          <a:blip r:embed="rId10">
            <a:extLst/>
          </a:blip>
          <a:srcRect l="7463" r="7463"/>
          <a:stretch>
            <a:fillRect/>
          </a:stretch>
        </p:blipFill>
        <p:spPr>
          <a:xfrm>
            <a:off x="4491931" y="5460171"/>
            <a:ext cx="1825818" cy="10730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6495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推荐系统应用场景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为什么要使用推荐系统？</a:t>
            </a:r>
            <a:endParaRPr lang="en-US" altLang="zh-CN" dirty="0"/>
          </a:p>
          <a:p>
            <a:r>
              <a:rPr lang="zh-CN" altLang="en-US" dirty="0"/>
              <a:t>以前的解决方案是什么？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应用领域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电商平台</a:t>
            </a:r>
            <a:endParaRPr lang="en-US" altLang="zh-CN" dirty="0"/>
          </a:p>
          <a:p>
            <a:pPr lvl="1"/>
            <a:r>
              <a:rPr lang="zh-CN" altLang="en-US" dirty="0"/>
              <a:t>音乐影视</a:t>
            </a:r>
            <a:endParaRPr lang="en-US" altLang="zh-CN" dirty="0"/>
          </a:p>
          <a:p>
            <a:pPr lvl="1"/>
            <a:r>
              <a:rPr lang="zh-CN" altLang="en-US" dirty="0"/>
              <a:t>社交平台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效果可好可坏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amaz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6007" y="2504486"/>
            <a:ext cx="2675805" cy="903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netfli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5338" y="2441574"/>
            <a:ext cx="1820758" cy="1024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京东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5158" y="2441574"/>
            <a:ext cx="1934915" cy="1024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facebook.png"/>
          <p:cNvPicPr>
            <a:picLocks noChangeAspect="1"/>
          </p:cNvPicPr>
          <p:nvPr/>
        </p:nvPicPr>
        <p:blipFill>
          <a:blip r:embed="rId5">
            <a:extLst/>
          </a:blip>
          <a:srcRect t="21587" b="21587"/>
          <a:stretch>
            <a:fillRect/>
          </a:stretch>
        </p:blipFill>
        <p:spPr>
          <a:xfrm>
            <a:off x="8550164" y="5571783"/>
            <a:ext cx="2664126" cy="909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linked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77160" y="3936073"/>
            <a:ext cx="1913288" cy="1213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微博.jpg"/>
          <p:cNvPicPr>
            <a:picLocks noChangeAspect="1"/>
          </p:cNvPicPr>
          <p:nvPr/>
        </p:nvPicPr>
        <p:blipFill>
          <a:blip r:embed="rId7">
            <a:extLst/>
          </a:blip>
          <a:srcRect t="26246" b="26246"/>
          <a:stretch>
            <a:fillRect/>
          </a:stretch>
        </p:blipFill>
        <p:spPr>
          <a:xfrm>
            <a:off x="8466035" y="4063910"/>
            <a:ext cx="2675758" cy="96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网易云音乐.jpg"/>
          <p:cNvPicPr>
            <a:picLocks noChangeAspect="1"/>
          </p:cNvPicPr>
          <p:nvPr/>
        </p:nvPicPr>
        <p:blipFill>
          <a:blip r:embed="rId8">
            <a:extLst/>
          </a:blip>
          <a:srcRect l="17370" t="14660" r="17370" b="14660"/>
          <a:stretch>
            <a:fillRect/>
          </a:stretch>
        </p:blipFill>
        <p:spPr>
          <a:xfrm>
            <a:off x="4470250" y="3936067"/>
            <a:ext cx="1867545" cy="1213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搜狐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481024" y="5485298"/>
            <a:ext cx="1905865" cy="1024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近日头条.jpg"/>
          <p:cNvPicPr>
            <a:picLocks noChangeAspect="1"/>
          </p:cNvPicPr>
          <p:nvPr/>
        </p:nvPicPr>
        <p:blipFill>
          <a:blip r:embed="rId10">
            <a:extLst/>
          </a:blip>
          <a:srcRect l="7463" r="7463"/>
          <a:stretch>
            <a:fillRect/>
          </a:stretch>
        </p:blipFill>
        <p:spPr>
          <a:xfrm>
            <a:off x="4491931" y="5460171"/>
            <a:ext cx="1825818" cy="10730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7228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推荐系统应用场景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为什么要使用推荐系统？</a:t>
            </a:r>
            <a:endParaRPr lang="en-US" altLang="zh-CN" dirty="0"/>
          </a:p>
          <a:p>
            <a:r>
              <a:rPr lang="zh-CN" altLang="en-US" dirty="0"/>
              <a:t>以前的解决方案是什么？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应用领域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电商平台</a:t>
            </a:r>
            <a:endParaRPr lang="en-US" altLang="zh-CN" dirty="0"/>
          </a:p>
          <a:p>
            <a:pPr lvl="1"/>
            <a:r>
              <a:rPr lang="zh-CN" altLang="en-US" dirty="0"/>
              <a:t>音乐影视</a:t>
            </a:r>
            <a:endParaRPr lang="en-US" altLang="zh-CN" dirty="0"/>
          </a:p>
          <a:p>
            <a:pPr lvl="1"/>
            <a:r>
              <a:rPr lang="zh-CN" altLang="en-US" dirty="0"/>
              <a:t>社交平台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效果可好可坏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linkedin工程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7211" y="2513545"/>
            <a:ext cx="5686619" cy="16823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422"/>
          <p:cNvSpPr/>
          <p:nvPr/>
        </p:nvSpPr>
        <p:spPr>
          <a:xfrm>
            <a:off x="4061158" y="4414073"/>
            <a:ext cx="690282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To put things in perspective, 50% of total job applications and job views by members  are a direct result of recommendations. Interestingly, in the past year and half it has risen from 6% to 50%.</a:t>
            </a:r>
          </a:p>
        </p:txBody>
      </p:sp>
      <p:sp>
        <p:nvSpPr>
          <p:cNvPr id="15" name="Shape 423"/>
          <p:cNvSpPr/>
          <p:nvPr/>
        </p:nvSpPr>
        <p:spPr>
          <a:xfrm>
            <a:off x="4027211" y="5572314"/>
            <a:ext cx="6970714" cy="631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50%的岗位申请直接来源于推荐系统。很有意思，一年前，这个数字才只是6%。</a:t>
            </a:r>
          </a:p>
        </p:txBody>
      </p:sp>
    </p:spTree>
    <p:extLst>
      <p:ext uri="{BB962C8B-B14F-4D97-AF65-F5344CB8AC3E}">
        <p14:creationId xmlns:p14="http://schemas.microsoft.com/office/powerpoint/2010/main" val="121011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dvAuto="0"/>
      <p:bldP spid="1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推荐系统应用场景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为什么要使用推荐系统？</a:t>
            </a:r>
            <a:endParaRPr lang="en-US" altLang="zh-CN" dirty="0"/>
          </a:p>
          <a:p>
            <a:r>
              <a:rPr lang="zh-CN" altLang="en-US" dirty="0"/>
              <a:t>以前的解决方案是什么？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应用领域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电商平台</a:t>
            </a:r>
            <a:endParaRPr lang="en-US" altLang="zh-CN" dirty="0"/>
          </a:p>
          <a:p>
            <a:pPr lvl="1"/>
            <a:r>
              <a:rPr lang="zh-CN" altLang="en-US" dirty="0"/>
              <a:t>音乐影视</a:t>
            </a:r>
            <a:endParaRPr lang="en-US" altLang="zh-CN" dirty="0"/>
          </a:p>
          <a:p>
            <a:pPr lvl="1"/>
            <a:r>
              <a:rPr lang="zh-CN" altLang="en-US" dirty="0"/>
              <a:t>社交平台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效果可好可坏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24" y="2333764"/>
            <a:ext cx="5313307" cy="45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0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推荐系统应用场景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为什么要使用推荐系统？</a:t>
            </a:r>
            <a:endParaRPr lang="en-US" altLang="zh-CN" dirty="0"/>
          </a:p>
          <a:p>
            <a:r>
              <a:rPr lang="zh-CN" altLang="en-US" dirty="0"/>
              <a:t>以前的解决方案是什么？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应用领域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电商平台</a:t>
            </a:r>
            <a:endParaRPr lang="en-US" altLang="zh-CN" dirty="0"/>
          </a:p>
          <a:p>
            <a:pPr lvl="1"/>
            <a:r>
              <a:rPr lang="zh-CN" altLang="en-US" dirty="0"/>
              <a:t>音乐影视</a:t>
            </a:r>
            <a:endParaRPr lang="en-US" altLang="zh-CN" dirty="0"/>
          </a:p>
          <a:p>
            <a:pPr lvl="1"/>
            <a:r>
              <a:rPr lang="zh-CN" altLang="en-US" dirty="0"/>
              <a:t>社交平台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效果可好可坏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24" y="2333764"/>
            <a:ext cx="5313307" cy="4524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78" y="2333764"/>
            <a:ext cx="5156949" cy="452423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66529" y="4007224"/>
            <a:ext cx="2393577" cy="658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7215"/>
      </p:ext>
    </p:extLst>
  </p:cSld>
  <p:clrMapOvr>
    <a:masterClrMapping/>
  </p:clrMapOvr>
</p:sld>
</file>

<file path=ppt/theme/theme1.xml><?xml version="1.0" encoding="utf-8"?>
<a:theme xmlns:a="http://schemas.openxmlformats.org/drawingml/2006/main" name="D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9156</TotalTime>
  <Words>3860</Words>
  <Application>Microsoft Office PowerPoint</Application>
  <PresentationFormat>Widescreen</PresentationFormat>
  <Paragraphs>431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DengXian</vt:lpstr>
      <vt:lpstr>DengXian Light</vt:lpstr>
      <vt:lpstr>Microsoft JhengHei</vt:lpstr>
      <vt:lpstr>Arial</vt:lpstr>
      <vt:lpstr>Calibri</vt:lpstr>
      <vt:lpstr>Calibri Light</vt:lpstr>
      <vt:lpstr>Cambria Math</vt:lpstr>
      <vt:lpstr>Wingdings</vt:lpstr>
      <vt:lpstr>DAL Theme</vt:lpstr>
      <vt:lpstr>近期推荐系统概述</vt:lpstr>
      <vt:lpstr>提纲</vt:lpstr>
      <vt:lpstr>1. 推荐系统应用场景</vt:lpstr>
      <vt:lpstr>1. 推荐系统应用场景</vt:lpstr>
      <vt:lpstr>1. 推荐系统应用场景</vt:lpstr>
      <vt:lpstr>1. 推荐系统应用场景</vt:lpstr>
      <vt:lpstr>1. 推荐系统应用场景</vt:lpstr>
      <vt:lpstr>1. 推荐系统应用场景</vt:lpstr>
      <vt:lpstr>1. 推荐系统应用场景</vt:lpstr>
      <vt:lpstr>1. 推荐系统应用场景</vt:lpstr>
      <vt:lpstr>1. 推荐系统应用场景</vt:lpstr>
      <vt:lpstr>1. 推荐系统应用场景</vt:lpstr>
      <vt:lpstr>提纲</vt:lpstr>
      <vt:lpstr>2. 推荐系统算法概述</vt:lpstr>
      <vt:lpstr>2. 推荐系统算法概述</vt:lpstr>
      <vt:lpstr>2. 推荐系统算法概述</vt:lpstr>
      <vt:lpstr>2. 推荐系统算法概述</vt:lpstr>
      <vt:lpstr>2. 推荐系统算法概述</vt:lpstr>
      <vt:lpstr>提纲</vt:lpstr>
      <vt:lpstr>2. 推荐系统算法概述</vt:lpstr>
      <vt:lpstr>2. 推荐系统算法概述</vt:lpstr>
      <vt:lpstr>2. 推荐系统算法概述</vt:lpstr>
      <vt:lpstr>2. 推荐系统算法概述</vt:lpstr>
      <vt:lpstr>2. 推荐系统算法概述</vt:lpstr>
      <vt:lpstr>2. 推荐系统算法概述</vt:lpstr>
      <vt:lpstr>提纲</vt:lpstr>
      <vt:lpstr>2. 推荐系统算法概述：CF+矩阵分解</vt:lpstr>
      <vt:lpstr>2. 推荐系统算法概述：CF+矩阵分解</vt:lpstr>
      <vt:lpstr>2. 推荐系统算法概述：CF+矩阵分解</vt:lpstr>
      <vt:lpstr>提纲</vt:lpstr>
      <vt:lpstr>2. 推荐系统算法概述：CF+时间维度变化</vt:lpstr>
      <vt:lpstr>2. 推荐系统算法概述：CF+时间维度变化</vt:lpstr>
      <vt:lpstr>提纲</vt:lpstr>
      <vt:lpstr>2. 推荐系统算法概述： LSTM</vt:lpstr>
      <vt:lpstr>提纲</vt:lpstr>
      <vt:lpstr>2. 推荐系统算法概述： 基于图像的推荐</vt:lpstr>
      <vt:lpstr>2. 推荐系统算法概述： 基于图像的推荐</vt:lpstr>
      <vt:lpstr>提纲</vt:lpstr>
      <vt:lpstr>3. 评估</vt:lpstr>
      <vt:lpstr>提纲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xlceline7@gmail.com</dc:creator>
  <cp:lastModifiedBy>Xiaoli Chen</cp:lastModifiedBy>
  <cp:revision>213</cp:revision>
  <cp:lastPrinted>2017-06-09T23:50:59Z</cp:lastPrinted>
  <dcterms:created xsi:type="dcterms:W3CDTF">2017-06-06T00:15:35Z</dcterms:created>
  <dcterms:modified xsi:type="dcterms:W3CDTF">2017-12-16T09:00:27Z</dcterms:modified>
</cp:coreProperties>
</file>