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5.jpg" ContentType="image/png"/>
  <Override PartName="/ppt/media/image6.jpg" ContentType="image/png"/>
  <Override PartName="/ppt/media/image7.jpg" ContentType="image/png"/>
  <Override PartName="/ppt/media/image12.jpg" ContentType="image/png"/>
  <Override PartName="/ppt/media/image13.jpg" ContentType="image/png"/>
  <Override PartName="/ppt/media/image14.jpg" ContentType="image/png"/>
  <Override PartName="/ppt/media/image18.jpg" ContentType="image/png"/>
  <Override PartName="/ppt/media/image21.jpg" ContentType="image/png"/>
  <Override PartName="/ppt/media/image22.jpg" ContentType="image/png"/>
  <Override PartName="/ppt/media/image23.jpg" ContentType="image/png"/>
  <Override PartName="/ppt/media/image2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77" r:id="rId12"/>
    <p:sldId id="268" r:id="rId13"/>
    <p:sldId id="269" r:id="rId14"/>
    <p:sldId id="278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4EAF9-C972-49F1-BB41-DF80BD1C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CA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2C170D-D113-45CE-98AA-0A157BC8A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CA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F5DC58-ED88-44DB-ABCA-5A19C7C5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84C2-3CE9-4A76-9C87-D7CEF2674667}" type="datetimeFigureOut">
              <a:rPr lang="en-CA" smtClean="0"/>
              <a:t>2019-12-01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CAE386-55E7-4C42-AB56-62290BC7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6EB3D9-48DC-4187-ABE2-EE004DEF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B9D-2E9E-4B3F-845A-9F0D0E17B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0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5CF5F-8421-46B6-AD74-D8CBA308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CA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074F80-E00B-459D-8AFA-E3C61E3E4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CA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1AAF60-227C-434E-B8CA-13357BF4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84C2-3CE9-4A76-9C87-D7CEF2674667}" type="datetimeFigureOut">
              <a:rPr lang="en-CA" smtClean="0"/>
              <a:t>2019-12-01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088E0-F528-4BA9-A8BB-05E35595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B0B258-7E13-49E2-8FA1-BED908F9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B9D-2E9E-4B3F-845A-9F0D0E17B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54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BBCEDA-50E9-4EA0-910B-EF27669D5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CA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4EE00D-2690-4A83-8A32-47D1FE549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CA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FF420A-BC15-46F0-99BC-9782E698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84C2-3CE9-4A76-9C87-D7CEF2674667}" type="datetimeFigureOut">
              <a:rPr lang="en-CA" smtClean="0"/>
              <a:t>2019-12-01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6AF76B-4253-461D-82BE-C71750DF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6BB69B-9264-422F-B31C-D7E2AF2B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B9D-2E9E-4B3F-845A-9F0D0E17B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4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D9009-A132-4751-9713-CADF34AF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CA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EE011-F9EF-4E88-98B1-88971868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CA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F3BFBB-1116-4F88-8BE0-844DC495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84C2-3CE9-4A76-9C87-D7CEF2674667}" type="datetimeFigureOut">
              <a:rPr lang="en-CA" smtClean="0"/>
              <a:t>2019-12-01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AA245A-5D06-4505-BEB2-4BBDA458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5150B6-5F96-4160-B6A9-B7D4FC2A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B9D-2E9E-4B3F-845A-9F0D0E17B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15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03EDF-E644-486A-A39C-AB4EC4AD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CA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38501C-47C8-43FB-8413-487835F5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3F0611-E0EA-415F-B6C4-A6CB4096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84C2-3CE9-4A76-9C87-D7CEF2674667}" type="datetimeFigureOut">
              <a:rPr lang="en-CA" smtClean="0"/>
              <a:t>2019-12-01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AA6371-F856-48ED-A345-F89695EF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2784F9-A83A-41A6-B894-F2F974B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B9D-2E9E-4B3F-845A-9F0D0E17B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8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3F381-4FA9-49FC-8639-BF0433F7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CA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1A1D4-B8F2-45CE-935A-B0897094E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CA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441738-4FD0-493A-8BEA-3BA91952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CA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DDC4B5-7AA7-43CE-93AB-FAA13355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84C2-3CE9-4A76-9C87-D7CEF2674667}" type="datetimeFigureOut">
              <a:rPr lang="en-CA" smtClean="0"/>
              <a:t>2019-12-01</a:t>
            </a:fld>
            <a:endParaRPr lang="en-CA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8B4C3B-45E1-4008-B994-72081AE9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57B918-5234-4A0C-9BE4-A4AF957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B9D-2E9E-4B3F-845A-9F0D0E17B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40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445C9-D04E-483C-BD34-81DCDBC5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CA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08BF89-EB31-439E-8326-3FBCAFF7D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D2C7EA-70AE-4187-A14A-EB1B0E4A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CA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292993-F201-4A1C-A77F-891023F70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82345C-B125-4F98-9BB9-345FA053C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CA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AD77AA-874F-4179-9EA9-D06656D5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84C2-3CE9-4A76-9C87-D7CEF2674667}" type="datetimeFigureOut">
              <a:rPr lang="en-CA" smtClean="0"/>
              <a:t>2019-12-01</a:t>
            </a:fld>
            <a:endParaRPr lang="en-CA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2F9172-6036-4CED-8EA0-07C9BA8C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ED8179-3F5C-45CE-8F85-C725C470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B9D-2E9E-4B3F-845A-9F0D0E17B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6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FF9FB-E51D-46A9-A616-E11CB41A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CA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B63F23-1D72-4B18-973E-0B0B0FEE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84C2-3CE9-4A76-9C87-D7CEF2674667}" type="datetimeFigureOut">
              <a:rPr lang="en-CA" smtClean="0"/>
              <a:t>2019-12-01</a:t>
            </a:fld>
            <a:endParaRPr lang="en-CA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9E365C-DE05-4836-9626-57802B53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F35BB1-AB23-437A-BBBB-0A4001FC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B9D-2E9E-4B3F-845A-9F0D0E17B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8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919536-A89D-49B7-8AF8-8B910D6C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84C2-3CE9-4A76-9C87-D7CEF2674667}" type="datetimeFigureOut">
              <a:rPr lang="en-CA" smtClean="0"/>
              <a:t>2019-12-01</a:t>
            </a:fld>
            <a:endParaRPr lang="en-CA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A6DB4C-E7D5-4E82-A1BF-1861BCDF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036BD4-BFD8-472B-BB87-B2BAEA95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B9D-2E9E-4B3F-845A-9F0D0E17B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9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8A7BD-5F8D-4DE9-ABC3-99709FC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CA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6ED31-98F2-40F2-B2D9-99E78E009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CA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C0796D-E3C6-4834-8246-C1EF2F71F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5B45A0-E0C8-4D6B-854A-F408FC83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84C2-3CE9-4A76-9C87-D7CEF2674667}" type="datetimeFigureOut">
              <a:rPr lang="en-CA" smtClean="0"/>
              <a:t>2019-12-01</a:t>
            </a:fld>
            <a:endParaRPr lang="en-CA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9E5711-B12B-4714-8C75-E72727C4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761EFF-E80E-4529-8EFE-9F3D0E27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B9D-2E9E-4B3F-845A-9F0D0E17B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0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AFCED-7BAB-43D8-8953-78B97D81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CA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9ED836-273C-4292-A042-D7DA5B388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905411-A577-4709-9B3A-B13929F7A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28C47B-BF8D-42C3-AF14-8192F41B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84C2-3CE9-4A76-9C87-D7CEF2674667}" type="datetimeFigureOut">
              <a:rPr lang="en-CA" smtClean="0"/>
              <a:t>2019-12-01</a:t>
            </a:fld>
            <a:endParaRPr lang="en-CA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E392E5-C407-481F-A94E-D9344010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733AA5-15EC-4370-81A5-8298021A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0B9D-2E9E-4B3F-845A-9F0D0E17B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27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F8E698-AC74-45F1-9405-341BE961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CA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E05CB1-DF0C-47BE-8D09-CBE44E9E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CA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CFADF-18F2-4E1B-A149-7220AE67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684C2-3CE9-4A76-9C87-D7CEF2674667}" type="datetimeFigureOut">
              <a:rPr lang="en-CA" smtClean="0"/>
              <a:t>2019-12-01</a:t>
            </a:fld>
            <a:endParaRPr lang="en-CA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61F25-7A6D-455A-AFC7-2CBE4C0B9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E8597-8625-41DD-9976-1FA98BC49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0B9D-2E9E-4B3F-845A-9F0D0E17B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10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EA86B-E115-41AD-8134-4D134731A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874" y="943521"/>
            <a:ext cx="11967411" cy="1140586"/>
          </a:xfrm>
        </p:spPr>
        <p:txBody>
          <a:bodyPr>
            <a:noAutofit/>
          </a:bodyPr>
          <a:lstStyle/>
          <a:p>
            <a:pPr algn="l"/>
            <a:r>
              <a:rPr lang="en-US" sz="6600" b="1" dirty="0"/>
              <a:t>Analysis of PM2.5 data in Shanghai</a:t>
            </a:r>
            <a:endParaRPr lang="en-CA" sz="66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6A4171-9784-45EB-AF67-6B243D620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946" y="3668718"/>
            <a:ext cx="4220616" cy="223441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100" dirty="0"/>
              <a:t>Stat350  Fall 2019</a:t>
            </a:r>
          </a:p>
          <a:p>
            <a:pPr algn="l"/>
            <a:r>
              <a:rPr lang="en-CA" sz="3100" dirty="0"/>
              <a:t>Group </a:t>
            </a:r>
            <a:r>
              <a:rPr lang="zh-CN" altLang="zh-CN" sz="3100" dirty="0"/>
              <a:t>m</a:t>
            </a:r>
            <a:r>
              <a:rPr lang="en-US" altLang="zh-CN" sz="3100" dirty="0"/>
              <a:t>ember</a:t>
            </a:r>
            <a:r>
              <a:rPr lang="en-CA" sz="3100" dirty="0"/>
              <a:t>: </a:t>
            </a:r>
          </a:p>
          <a:p>
            <a:pPr algn="l"/>
            <a:r>
              <a:rPr lang="en-CA" sz="3100" b="1" dirty="0"/>
              <a:t>	    Lao Chin Wang</a:t>
            </a:r>
          </a:p>
          <a:p>
            <a:pPr algn="l"/>
            <a:r>
              <a:rPr lang="en-CA" sz="3100" b="1" dirty="0"/>
              <a:t>	    </a:t>
            </a:r>
            <a:r>
              <a:rPr lang="en-CA" sz="3100" b="1" dirty="0" err="1"/>
              <a:t>Xiaoliang</a:t>
            </a:r>
            <a:r>
              <a:rPr lang="en-CA" sz="3100" b="1" dirty="0"/>
              <a:t> Zhang</a:t>
            </a:r>
          </a:p>
          <a:p>
            <a:pPr algn="l"/>
            <a:r>
              <a:rPr lang="en-CA" sz="3100" b="1" dirty="0"/>
              <a:t>	    </a:t>
            </a:r>
            <a:r>
              <a:rPr lang="en-CA" sz="3100" b="1" dirty="0" err="1"/>
              <a:t>Ao</a:t>
            </a:r>
            <a:r>
              <a:rPr lang="en-CA" sz="3100" b="1" dirty="0"/>
              <a:t> Tang</a:t>
            </a:r>
          </a:p>
          <a:p>
            <a:pPr algn="l"/>
            <a:endParaRPr lang="en-CA" sz="4000" dirty="0"/>
          </a:p>
          <a:p>
            <a:pPr algn="l"/>
            <a:endParaRPr lang="en-CA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6DCE63-98BD-4713-B874-6F34CDE4E8C0}"/>
              </a:ext>
            </a:extLst>
          </p:cNvPr>
          <p:cNvSpPr txBox="1"/>
          <p:nvPr/>
        </p:nvSpPr>
        <p:spPr>
          <a:xfrm>
            <a:off x="926584" y="2203067"/>
            <a:ext cx="1094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Identify the factors affecting the change of PM2.5 in Shanghai</a:t>
            </a:r>
            <a:endParaRPr lang="en-CA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DC4D39-5840-47BA-83E5-01BE600FC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05" y="3963754"/>
            <a:ext cx="6985000" cy="29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8B7F7-716C-407E-87DE-31BFA28F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81" y="219281"/>
            <a:ext cx="10515600" cy="1325563"/>
          </a:xfrm>
        </p:spPr>
        <p:txBody>
          <a:bodyPr/>
          <a:lstStyle/>
          <a:p>
            <a:r>
              <a:rPr lang="en-US" dirty="0"/>
              <a:t>Transformation</a:t>
            </a:r>
            <a:endParaRPr lang="en-CA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45C5F-500E-42F5-BD72-387D37A3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087" y="1658863"/>
            <a:ext cx="10451534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</a:rPr>
              <a:t>Before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PM2.5 ~ </a:t>
            </a:r>
            <a:r>
              <a:rPr lang="en-US" dirty="0" err="1"/>
              <a:t>cbwd</a:t>
            </a:r>
            <a:r>
              <a:rPr lang="en-US" dirty="0"/>
              <a:t> + TEMP + </a:t>
            </a:r>
            <a:r>
              <a:rPr lang="en-US" dirty="0" err="1"/>
              <a:t>Iws</a:t>
            </a:r>
            <a:r>
              <a:rPr lang="en-US" dirty="0"/>
              <a:t> + season + month + </a:t>
            </a:r>
            <a:r>
              <a:rPr lang="en-US" dirty="0" err="1"/>
              <a:t>Iprec</a:t>
            </a:r>
            <a:r>
              <a:rPr lang="en-US" dirty="0"/>
              <a:t> + hour + PRES 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HUMI + DEWP + day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After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log(PM2.5)~ </a:t>
            </a:r>
            <a:r>
              <a:rPr lang="en-US" dirty="0" err="1"/>
              <a:t>cbwd</a:t>
            </a:r>
            <a:r>
              <a:rPr lang="en-US" dirty="0"/>
              <a:t> +</a:t>
            </a:r>
            <a:r>
              <a:rPr lang="zh-CN" altLang="en-US" dirty="0"/>
              <a:t> </a:t>
            </a:r>
            <a:r>
              <a:rPr lang="en-US" dirty="0"/>
              <a:t>TEMP + log(Iws+1) +</a:t>
            </a:r>
            <a:r>
              <a:rPr lang="zh-CN" altLang="en-US" dirty="0"/>
              <a:t> </a:t>
            </a:r>
            <a:r>
              <a:rPr lang="en-US" dirty="0"/>
              <a:t>season +</a:t>
            </a:r>
            <a:r>
              <a:rPr lang="zh-CN" altLang="en-US" dirty="0"/>
              <a:t> </a:t>
            </a:r>
            <a:r>
              <a:rPr lang="en-US" dirty="0"/>
              <a:t>log(month) 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        </a:t>
            </a:r>
            <a:r>
              <a:rPr lang="zh-CN" altLang="en-US" dirty="0"/>
              <a:t> </a:t>
            </a:r>
            <a:r>
              <a:rPr lang="en-US" dirty="0"/>
              <a:t>log(Iprec</a:t>
            </a:r>
            <a:r>
              <a:rPr lang="en-US" altLang="zh-CN" dirty="0"/>
              <a:t>+1</a:t>
            </a:r>
            <a:r>
              <a:rPr lang="en-US" dirty="0"/>
              <a:t>) + hour + PRES + HUMI + log(DEWP+17) +</a:t>
            </a:r>
            <a:r>
              <a:rPr lang="zh-CN" altLang="en-US" dirty="0"/>
              <a:t> </a:t>
            </a:r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411534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50901-990A-4CB3-9B6F-97BFB011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61" y="-177103"/>
            <a:ext cx="10515600" cy="1325563"/>
          </a:xfrm>
        </p:spPr>
        <p:txBody>
          <a:bodyPr/>
          <a:lstStyle/>
          <a:p>
            <a:r>
              <a:rPr lang="en-US" dirty="0"/>
              <a:t>Final Model Analysis</a:t>
            </a:r>
            <a:endParaRPr lang="en-CA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20BFBD-19FC-46F8-9D70-0CC5CB603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14485"/>
              </p:ext>
            </p:extLst>
          </p:nvPr>
        </p:nvGraphicFramePr>
        <p:xfrm>
          <a:off x="1017734" y="996932"/>
          <a:ext cx="1028475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14125">
                  <a:extLst>
                    <a:ext uri="{9D8B030D-6E8A-4147-A177-3AD203B41FA5}">
                      <a16:colId xmlns:a16="http://schemas.microsoft.com/office/drawing/2014/main" val="3932686093"/>
                    </a:ext>
                  </a:extLst>
                </a:gridCol>
                <a:gridCol w="1714125">
                  <a:extLst>
                    <a:ext uri="{9D8B030D-6E8A-4147-A177-3AD203B41FA5}">
                      <a16:colId xmlns:a16="http://schemas.microsoft.com/office/drawing/2014/main" val="3639659128"/>
                    </a:ext>
                  </a:extLst>
                </a:gridCol>
                <a:gridCol w="1714125">
                  <a:extLst>
                    <a:ext uri="{9D8B030D-6E8A-4147-A177-3AD203B41FA5}">
                      <a16:colId xmlns:a16="http://schemas.microsoft.com/office/drawing/2014/main" val="984784173"/>
                    </a:ext>
                  </a:extLst>
                </a:gridCol>
                <a:gridCol w="1714125">
                  <a:extLst>
                    <a:ext uri="{9D8B030D-6E8A-4147-A177-3AD203B41FA5}">
                      <a16:colId xmlns:a16="http://schemas.microsoft.com/office/drawing/2014/main" val="3339257916"/>
                    </a:ext>
                  </a:extLst>
                </a:gridCol>
                <a:gridCol w="1714125">
                  <a:extLst>
                    <a:ext uri="{9D8B030D-6E8A-4147-A177-3AD203B41FA5}">
                      <a16:colId xmlns:a16="http://schemas.microsoft.com/office/drawing/2014/main" val="2372047801"/>
                    </a:ext>
                  </a:extLst>
                </a:gridCol>
                <a:gridCol w="1714125">
                  <a:extLst>
                    <a:ext uri="{9D8B030D-6E8A-4147-A177-3AD203B41FA5}">
                      <a16:colId xmlns:a16="http://schemas.microsoft.com/office/drawing/2014/main" val="32351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</a:t>
                      </a:r>
                      <a:r>
                        <a:rPr lang="el-GR" dirty="0"/>
                        <a:t> σ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R^2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Adj. R^2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F-statistic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0.3060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216.7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2.2e-16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3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8000"/>
                          </a:solidFill>
                        </a:rPr>
                        <a:t>0.5576</a:t>
                      </a:r>
                      <a:endParaRPr lang="en-CA" b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0.3665</a:t>
                      </a:r>
                      <a:endParaRPr lang="en-CA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0.3652</a:t>
                      </a:r>
                      <a:endParaRPr lang="en-CA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282.4</a:t>
                      </a:r>
                      <a:endParaRPr lang="en-CA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2.2e-16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757162"/>
                  </a:ext>
                </a:extLst>
              </a:tr>
            </a:tbl>
          </a:graphicData>
        </a:graphic>
      </p:graphicFrame>
      <p:pic>
        <p:nvPicPr>
          <p:cNvPr id="3" name="图片 2" descr="屏幕快照 2019-11-23 16.11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88" y="2208547"/>
            <a:ext cx="8120273" cy="46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4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F21F0D5-B433-4F39-9079-B87F0C46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39" y="3084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Model selection after transformation</a:t>
            </a:r>
            <a:endParaRPr lang="en-CA" sz="4000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F0FB0D-5131-4AD4-8947-2826951FC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56789"/>
              </p:ext>
            </p:extLst>
          </p:nvPr>
        </p:nvGraphicFramePr>
        <p:xfrm>
          <a:off x="577582" y="1553123"/>
          <a:ext cx="11184092" cy="48021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87704">
                  <a:extLst>
                    <a:ext uri="{9D8B030D-6E8A-4147-A177-3AD203B41FA5}">
                      <a16:colId xmlns:a16="http://schemas.microsoft.com/office/drawing/2014/main" val="1497073591"/>
                    </a:ext>
                  </a:extLst>
                </a:gridCol>
                <a:gridCol w="1584625">
                  <a:extLst>
                    <a:ext uri="{9D8B030D-6E8A-4147-A177-3AD203B41FA5}">
                      <a16:colId xmlns:a16="http://schemas.microsoft.com/office/drawing/2014/main" val="124398477"/>
                    </a:ext>
                  </a:extLst>
                </a:gridCol>
                <a:gridCol w="6123618">
                  <a:extLst>
                    <a:ext uri="{9D8B030D-6E8A-4147-A177-3AD203B41FA5}">
                      <a16:colId xmlns:a16="http://schemas.microsoft.com/office/drawing/2014/main" val="4047985908"/>
                    </a:ext>
                  </a:extLst>
                </a:gridCol>
                <a:gridCol w="1688145">
                  <a:extLst>
                    <a:ext uri="{9D8B030D-6E8A-4147-A177-3AD203B41FA5}">
                      <a16:colId xmlns:a16="http://schemas.microsoft.com/office/drawing/2014/main" val="2918884267"/>
                    </a:ext>
                  </a:extLst>
                </a:gridCol>
              </a:tblGrid>
              <a:tr h="1200547">
                <a:tc>
                  <a:txBody>
                    <a:bodyPr/>
                    <a:lstStyle/>
                    <a:p>
                      <a:r>
                        <a:rPr lang="en-US" sz="2400" dirty="0"/>
                        <a:t>Information Criteria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Selection Direction 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Final Selected Model </a:t>
                      </a:r>
                    </a:p>
                    <a:p>
                      <a:r>
                        <a:rPr lang="en-US" sz="2400" dirty="0"/>
                        <a:t>( Before transformation)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AIC Value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11524"/>
                  </a:ext>
                </a:extLst>
              </a:tr>
              <a:tr h="1200547">
                <a:tc>
                  <a:txBody>
                    <a:bodyPr/>
                    <a:lstStyle/>
                    <a:p>
                      <a:r>
                        <a:rPr lang="en-US" sz="2400" dirty="0"/>
                        <a:t>AIC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Forward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/>
                        <a:t>log(PM2.5)~ </a:t>
                      </a:r>
                      <a:r>
                        <a:rPr lang="en-US" sz="2400" dirty="0" err="1"/>
                        <a:t>cbwd</a:t>
                      </a:r>
                      <a:r>
                        <a:rPr lang="en-US" sz="2400" dirty="0"/>
                        <a:t> +TEMP +log(1+Iws) +season +log(month) +log(1+Iprec) +</a:t>
                      </a:r>
                      <a:r>
                        <a:rPr lang="en-US" sz="2400" dirty="0" err="1"/>
                        <a:t>hour+PRES</a:t>
                      </a:r>
                      <a:r>
                        <a:rPr lang="en-US" sz="2400" dirty="0"/>
                        <a:t> +HUMI+ log(DEWP+17) +day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-7985.76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151765"/>
                  </a:ext>
                </a:extLst>
              </a:tr>
              <a:tr h="1200547">
                <a:tc>
                  <a:txBody>
                    <a:bodyPr/>
                    <a:lstStyle/>
                    <a:p>
                      <a:r>
                        <a:rPr lang="en-US" sz="2400" dirty="0"/>
                        <a:t>AIC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Backward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/>
                        <a:t>log(PM2.5)~ </a:t>
                      </a:r>
                      <a:r>
                        <a:rPr lang="en-US" sz="2400" dirty="0" err="1"/>
                        <a:t>cbwd</a:t>
                      </a:r>
                      <a:r>
                        <a:rPr lang="en-US" sz="2400" dirty="0"/>
                        <a:t> +TEMP +log(1+Iws) +season +log(month) +log(1+Iprec) +</a:t>
                      </a:r>
                      <a:r>
                        <a:rPr lang="en-US" sz="2400" dirty="0" err="1"/>
                        <a:t>hour+PRES</a:t>
                      </a:r>
                      <a:r>
                        <a:rPr lang="en-US" sz="2400" dirty="0"/>
                        <a:t> +HUMI+ log(DEWP+17) +day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-7985.76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04296"/>
                  </a:ext>
                </a:extLst>
              </a:tr>
              <a:tr h="1200547">
                <a:tc>
                  <a:txBody>
                    <a:bodyPr/>
                    <a:lstStyle/>
                    <a:p>
                      <a:r>
                        <a:rPr lang="en-US" sz="2400" dirty="0"/>
                        <a:t>AIC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Stepwise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/>
                        <a:t>log(PM2.5)~ </a:t>
                      </a:r>
                      <a:r>
                        <a:rPr lang="en-US" sz="2400" dirty="0" err="1"/>
                        <a:t>cbwd</a:t>
                      </a:r>
                      <a:r>
                        <a:rPr lang="en-US" sz="2400" dirty="0"/>
                        <a:t> +TEMP +log(1+Iws) +season +log(month) +log(1+Iprec) +</a:t>
                      </a:r>
                      <a:r>
                        <a:rPr lang="en-US" sz="2400" dirty="0" err="1"/>
                        <a:t>hour+PRES</a:t>
                      </a:r>
                      <a:r>
                        <a:rPr lang="en-US" sz="2400" dirty="0"/>
                        <a:t> +HUMI+ log(DEWP+17) +day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-7985.76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8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33512-CF6D-48C0-85D1-15C6A0BA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469" y="2155031"/>
            <a:ext cx="5673421" cy="2547938"/>
          </a:xfrm>
        </p:spPr>
        <p:txBody>
          <a:bodyPr>
            <a:noAutofit/>
          </a:bodyPr>
          <a:lstStyle/>
          <a:p>
            <a:r>
              <a:rPr lang="en-US" sz="5400" b="1" dirty="0"/>
              <a:t>Ridge and Lasso</a:t>
            </a:r>
            <a:endParaRPr lang="en-CA" sz="5400" b="1" dirty="0"/>
          </a:p>
        </p:txBody>
      </p:sp>
    </p:spTree>
    <p:extLst>
      <p:ext uri="{BB962C8B-B14F-4D97-AF65-F5344CB8AC3E}">
        <p14:creationId xmlns:p14="http://schemas.microsoft.com/office/powerpoint/2010/main" val="208401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C977C-7BF1-4442-B575-18C2550B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5-fold</a:t>
            </a:r>
            <a:r>
              <a:rPr lang="zh-CN" altLang="en-US" sz="4800" b="1" dirty="0"/>
              <a:t> </a:t>
            </a:r>
            <a:r>
              <a:rPr lang="en-US" sz="4800" b="1" dirty="0"/>
              <a:t>C</a:t>
            </a:r>
            <a:r>
              <a:rPr lang="en-CA" sz="4800" b="1" dirty="0"/>
              <a:t>ross Validation (CV)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D21EA1-80AD-49A4-B726-ED7C730D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Goal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/>
              <a:t>Determine how well a given model can be expected to perform on independent data.</a:t>
            </a:r>
            <a:endParaRPr lang="en-US" sz="28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8B1F6196-3F59-4742-8491-A1FD4AEA3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5638"/>
            <a:ext cx="5526323" cy="2749550"/>
          </a:xfrm>
          <a:prstGeom prst="rect">
            <a:avLst/>
          </a:prstGeom>
        </p:spPr>
      </p:pic>
      <p:pic>
        <p:nvPicPr>
          <p:cNvPr id="7" name="图片 6" descr="图片包含 游戏机, 物体, 钟表&#10;&#10;描述已自动生成">
            <a:extLst>
              <a:ext uri="{FF2B5EF4-FFF2-40B4-BE49-F238E27FC236}">
                <a16:creationId xmlns:a16="http://schemas.microsoft.com/office/drawing/2014/main" id="{5B145B38-1F49-BE4C-A92C-A5222EC6A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11" y="3734594"/>
            <a:ext cx="3642878" cy="15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7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地圖, 文字 的圖片&#10;&#10;自動產生的描述">
            <a:extLst>
              <a:ext uri="{FF2B5EF4-FFF2-40B4-BE49-F238E27FC236}">
                <a16:creationId xmlns:a16="http://schemas.microsoft.com/office/drawing/2014/main" id="{07DD306E-2EB6-4679-9C01-47D9288EF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59" y="1038293"/>
            <a:ext cx="8924081" cy="521999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4DDB72-4DB6-40D4-8413-E4433800D55B}"/>
              </a:ext>
            </a:extLst>
          </p:cNvPr>
          <p:cNvSpPr txBox="1"/>
          <p:nvPr/>
        </p:nvSpPr>
        <p:spPr>
          <a:xfrm>
            <a:off x="1633959" y="6216466"/>
            <a:ext cx="101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smallest mean of C.V. error can be obtained when the index equals to 14</a:t>
            </a:r>
            <a:endParaRPr lang="en-CA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F0B3080-707F-4801-9299-3D1253C203AD}"/>
              </a:ext>
            </a:extLst>
          </p:cNvPr>
          <p:cNvSpPr txBox="1"/>
          <p:nvPr/>
        </p:nvSpPr>
        <p:spPr>
          <a:xfrm>
            <a:off x="2604845" y="456818"/>
            <a:ext cx="74540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Mean.cv.errors</a:t>
            </a:r>
            <a:r>
              <a:rPr lang="en-US" sz="3200" dirty="0"/>
              <a:t> vs </a:t>
            </a:r>
            <a:r>
              <a:rPr lang="en-US" altLang="zh-CN" sz="3200" dirty="0"/>
              <a:t>Degree of Polynomial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77968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9767F-376E-4F06-AB31-3366A633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68" y="83798"/>
            <a:ext cx="10515600" cy="1046986"/>
          </a:xfrm>
        </p:spPr>
        <p:txBody>
          <a:bodyPr/>
          <a:lstStyle/>
          <a:p>
            <a:r>
              <a:rPr lang="en-US" dirty="0"/>
              <a:t>Ridge Regression</a:t>
            </a:r>
            <a:endParaRPr lang="en-CA" dirty="0"/>
          </a:p>
        </p:txBody>
      </p:sp>
      <p:pic>
        <p:nvPicPr>
          <p:cNvPr id="5" name="圖片 4" descr="一張含有 地圖 的圖片&#10;&#10;自動產生的描述">
            <a:extLst>
              <a:ext uri="{FF2B5EF4-FFF2-40B4-BE49-F238E27FC236}">
                <a16:creationId xmlns:a16="http://schemas.microsoft.com/office/drawing/2014/main" id="{F48BB964-0C56-4332-B104-F6D6FFC44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01" y="2795189"/>
            <a:ext cx="6447099" cy="4100087"/>
          </a:xfrm>
          <a:prstGeom prst="rect">
            <a:avLst/>
          </a:prstGeom>
        </p:spPr>
      </p:pic>
      <p:pic>
        <p:nvPicPr>
          <p:cNvPr id="7" name="圖片 6" descr="一張含有 室內, 螢幕擷取畫面 的圖片&#10;&#10;自動產生的描述">
            <a:extLst>
              <a:ext uri="{FF2B5EF4-FFF2-40B4-BE49-F238E27FC236}">
                <a16:creationId xmlns:a16="http://schemas.microsoft.com/office/drawing/2014/main" id="{971B2C30-2B3A-424E-A123-B3DD9E3AF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46" y="235249"/>
            <a:ext cx="5377579" cy="16555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F5929EB-2EF8-46FE-AF84-54897B548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" y="1205581"/>
            <a:ext cx="4562181" cy="73494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7480D58-BEE5-4C24-8E26-DFA960977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" y="2058578"/>
            <a:ext cx="2353674" cy="65269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9BA130-25E0-435A-96A2-B13048A08255}"/>
              </a:ext>
            </a:extLst>
          </p:cNvPr>
          <p:cNvSpPr txBox="1"/>
          <p:nvPr/>
        </p:nvSpPr>
        <p:spPr>
          <a:xfrm>
            <a:off x="412675" y="3588153"/>
            <a:ext cx="4942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ro-RO" altLang="zh-CN" dirty="0" err="1"/>
              <a:t>We</a:t>
            </a:r>
            <a:r>
              <a:rPr lang="ro-RO" altLang="zh-CN" dirty="0"/>
              <a:t> plot </a:t>
            </a:r>
            <a:r>
              <a:rPr lang="ro-RO" altLang="zh-CN" dirty="0" err="1"/>
              <a:t>the</a:t>
            </a:r>
            <a:r>
              <a:rPr lang="ro-RO" altLang="zh-CN" dirty="0"/>
              <a:t> </a:t>
            </a:r>
            <a:r>
              <a:rPr lang="ro-RO" altLang="zh-CN" dirty="0" err="1"/>
              <a:t>mean</a:t>
            </a:r>
            <a:r>
              <a:rPr lang="ro-RO" altLang="zh-CN" dirty="0"/>
              <a:t> </a:t>
            </a:r>
            <a:r>
              <a:rPr lang="ro-RO" altLang="zh-CN" dirty="0" err="1"/>
              <a:t>squared</a:t>
            </a:r>
            <a:r>
              <a:rPr lang="ro-RO" altLang="zh-CN" dirty="0"/>
              <a:t> </a:t>
            </a:r>
            <a:r>
              <a:rPr lang="ro-RO" altLang="zh-CN" dirty="0" err="1"/>
              <a:t>error</a:t>
            </a:r>
            <a:r>
              <a:rPr lang="ro-RO" altLang="zh-CN" dirty="0"/>
              <a:t> </a:t>
            </a:r>
            <a:r>
              <a:rPr lang="ro-RO" altLang="zh-CN" dirty="0" err="1"/>
              <a:t>with</a:t>
            </a:r>
            <a:r>
              <a:rPr lang="ro-RO" altLang="zh-CN" dirty="0"/>
              <a:t> log (</a:t>
            </a:r>
            <a:r>
              <a:rPr lang="el-GR" altLang="zh-CN" dirty="0"/>
              <a:t>λ ) </a:t>
            </a:r>
            <a:r>
              <a:rPr lang="ro-RO" altLang="zh-CN" dirty="0" err="1"/>
              <a:t>to</a:t>
            </a:r>
            <a:r>
              <a:rPr lang="ro-RO" altLang="zh-CN" dirty="0"/>
              <a:t> </a:t>
            </a:r>
            <a:r>
              <a:rPr lang="ro-RO" altLang="zh-CN" dirty="0" err="1"/>
              <a:t>find</a:t>
            </a:r>
            <a:r>
              <a:rPr lang="ro-RO" altLang="zh-CN" dirty="0"/>
              <a:t> </a:t>
            </a:r>
            <a:r>
              <a:rPr lang="ro-RO" altLang="zh-CN" dirty="0" err="1"/>
              <a:t>selected</a:t>
            </a:r>
            <a:r>
              <a:rPr lang="ro-RO" altLang="zh-CN" dirty="0"/>
              <a:t> </a:t>
            </a:r>
            <a:r>
              <a:rPr lang="ro-RO" altLang="zh-CN" dirty="0" err="1"/>
              <a:t>number</a:t>
            </a:r>
            <a:r>
              <a:rPr lang="ro-RO" altLang="zh-CN" dirty="0"/>
              <a:t> of </a:t>
            </a:r>
            <a:r>
              <a:rPr lang="ro-RO" altLang="zh-CN" dirty="0" err="1"/>
              <a:t>variables</a:t>
            </a:r>
            <a:r>
              <a:rPr lang="ro-RO" altLang="zh-CN" dirty="0"/>
              <a:t> </a:t>
            </a:r>
            <a:r>
              <a:rPr lang="ro-RO" altLang="zh-CN" dirty="0" err="1"/>
              <a:t>which</a:t>
            </a:r>
            <a:r>
              <a:rPr lang="ro-RO" altLang="zh-CN" dirty="0"/>
              <a:t> </a:t>
            </a:r>
            <a:r>
              <a:rPr lang="ro-RO" altLang="zh-CN" dirty="0" err="1"/>
              <a:t>is</a:t>
            </a:r>
            <a:r>
              <a:rPr lang="ro-RO" altLang="zh-CN" dirty="0"/>
              <a:t> 14 </a:t>
            </a:r>
            <a:r>
              <a:rPr lang="ro-RO" altLang="zh-CN" dirty="0" err="1"/>
              <a:t>variables</a:t>
            </a:r>
            <a:r>
              <a:rPr lang="ro-RO" altLang="zh-CN" dirty="0"/>
              <a:t>.</a:t>
            </a:r>
          </a:p>
          <a:p>
            <a:pPr fontAlgn="base"/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ro-RO" altLang="zh-CN" dirty="0" err="1"/>
              <a:t>Then</a:t>
            </a:r>
            <a:r>
              <a:rPr lang="ro-RO" altLang="zh-CN" dirty="0"/>
              <a:t>, </a:t>
            </a:r>
            <a:r>
              <a:rPr lang="ro-RO" altLang="zh-CN" dirty="0" err="1"/>
              <a:t>the</a:t>
            </a:r>
            <a:r>
              <a:rPr lang="ro-RO" altLang="zh-CN" dirty="0"/>
              <a:t> </a:t>
            </a:r>
            <a:r>
              <a:rPr lang="ro-RO" altLang="zh-CN" dirty="0" err="1"/>
              <a:t>second</a:t>
            </a:r>
            <a:r>
              <a:rPr lang="ro-RO" altLang="zh-CN" dirty="0"/>
              <a:t> vertical </a:t>
            </a:r>
            <a:r>
              <a:rPr lang="ro-RO" altLang="zh-CN" dirty="0" err="1"/>
              <a:t>dash</a:t>
            </a:r>
            <a:r>
              <a:rPr lang="ro-RO" altLang="zh-CN" dirty="0"/>
              <a:t> line </a:t>
            </a:r>
            <a:r>
              <a:rPr lang="ro-RO" altLang="zh-CN" dirty="0" err="1"/>
              <a:t>shows</a:t>
            </a:r>
            <a:r>
              <a:rPr lang="ro-RO" altLang="zh-CN" dirty="0"/>
              <a:t> </a:t>
            </a:r>
            <a:r>
              <a:rPr lang="ro-RO" altLang="zh-CN" dirty="0" err="1"/>
              <a:t>the</a:t>
            </a:r>
            <a:r>
              <a:rPr lang="ro-RO" altLang="zh-CN" dirty="0"/>
              <a:t> </a:t>
            </a:r>
            <a:r>
              <a:rPr lang="ro-RO" altLang="zh-CN" dirty="0" err="1"/>
              <a:t>best</a:t>
            </a:r>
            <a:r>
              <a:rPr lang="ro-RO" altLang="zh-CN" dirty="0"/>
              <a:t> </a:t>
            </a:r>
            <a:r>
              <a:rPr lang="el-GR" altLang="zh-CN" dirty="0"/>
              <a:t>λ </a:t>
            </a:r>
            <a:r>
              <a:rPr lang="ro-RO" altLang="zh-CN" dirty="0"/>
              <a:t>in </a:t>
            </a:r>
            <a:r>
              <a:rPr lang="ro-RO" altLang="zh-CN" dirty="0" err="1"/>
              <a:t>the</a:t>
            </a:r>
            <a:r>
              <a:rPr lang="ro-RO" altLang="zh-CN" dirty="0"/>
              <a:t> model, </a:t>
            </a:r>
            <a:r>
              <a:rPr lang="ro-RO" altLang="zh-CN" dirty="0" err="1"/>
              <a:t>which</a:t>
            </a:r>
            <a:r>
              <a:rPr lang="ro-RO" altLang="zh-CN" dirty="0"/>
              <a:t> </a:t>
            </a:r>
            <a:r>
              <a:rPr lang="ro-RO" altLang="zh-CN" dirty="0" err="1"/>
              <a:t>is</a:t>
            </a:r>
            <a:r>
              <a:rPr lang="ro-RO" altLang="zh-CN" dirty="0"/>
              <a:t> 0.170832.</a:t>
            </a:r>
          </a:p>
          <a:p>
            <a:pPr fontAlgn="base"/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ro-RO" altLang="zh-CN" dirty="0" err="1"/>
              <a:t>After</a:t>
            </a:r>
            <a:r>
              <a:rPr lang="ro-RO" altLang="zh-CN" dirty="0"/>
              <a:t> </a:t>
            </a:r>
            <a:r>
              <a:rPr lang="ro-RO" altLang="zh-CN" dirty="0" err="1"/>
              <a:t>that</a:t>
            </a:r>
            <a:r>
              <a:rPr lang="ro-RO" altLang="zh-CN" dirty="0"/>
              <a:t>,  </a:t>
            </a:r>
            <a:r>
              <a:rPr lang="ro-RO" altLang="zh-CN" dirty="0" err="1"/>
              <a:t>we</a:t>
            </a:r>
            <a:r>
              <a:rPr lang="ro-RO" altLang="zh-CN" dirty="0"/>
              <a:t> calculate </a:t>
            </a:r>
            <a:r>
              <a:rPr lang="ro-RO" altLang="zh-CN" dirty="0" err="1"/>
              <a:t>the</a:t>
            </a:r>
            <a:r>
              <a:rPr lang="ro-RO" altLang="zh-CN" dirty="0"/>
              <a:t> </a:t>
            </a:r>
            <a:r>
              <a:rPr lang="ro-RO" altLang="zh-CN" dirty="0" err="1"/>
              <a:t>mean</a:t>
            </a:r>
            <a:r>
              <a:rPr lang="ro-RO" altLang="zh-CN" dirty="0"/>
              <a:t> </a:t>
            </a:r>
            <a:r>
              <a:rPr lang="ro-RO" altLang="zh-CN" dirty="0" err="1"/>
              <a:t>squared</a:t>
            </a:r>
            <a:r>
              <a:rPr lang="ro-RO" altLang="zh-CN" dirty="0"/>
              <a:t> </a:t>
            </a:r>
            <a:r>
              <a:rPr lang="ro-RO" altLang="zh-CN" dirty="0" err="1"/>
              <a:t>error</a:t>
            </a:r>
            <a:r>
              <a:rPr lang="ro-RO" altLang="zh-CN" dirty="0"/>
              <a:t> </a:t>
            </a:r>
            <a:r>
              <a:rPr lang="ro-RO" altLang="zh-CN" dirty="0" err="1"/>
              <a:t>is</a:t>
            </a:r>
            <a:r>
              <a:rPr lang="ro-RO" altLang="zh-CN" dirty="0"/>
              <a:t> 0.3256117.</a:t>
            </a:r>
          </a:p>
        </p:txBody>
      </p:sp>
      <p:pic>
        <p:nvPicPr>
          <p:cNvPr id="3" name="图片 2" descr="屏幕快照 2019-11-30 19.50.5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41" y="2029560"/>
            <a:ext cx="2565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3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E00AC-828F-4AD6-8262-FA18459D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92" y="83251"/>
            <a:ext cx="10515600" cy="1325563"/>
          </a:xfrm>
        </p:spPr>
        <p:txBody>
          <a:bodyPr/>
          <a:lstStyle/>
          <a:p>
            <a:r>
              <a:rPr lang="en-US" dirty="0"/>
              <a:t>Lasso Regression</a:t>
            </a:r>
            <a:endParaRPr lang="en-CA" dirty="0"/>
          </a:p>
        </p:txBody>
      </p:sp>
      <p:pic>
        <p:nvPicPr>
          <p:cNvPr id="5" name="圖片 4" descr="一張含有 地圖, 文字 的圖片&#10;&#10;自動產生的描述">
            <a:extLst>
              <a:ext uri="{FF2B5EF4-FFF2-40B4-BE49-F238E27FC236}">
                <a16:creationId xmlns:a16="http://schemas.microsoft.com/office/drawing/2014/main" id="{939B645F-0DBC-400D-95B0-C633C9A2C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7" y="2016476"/>
            <a:ext cx="6902711" cy="43397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1470CD-F767-40FC-A556-A5044EBCF09E}"/>
              </a:ext>
            </a:extLst>
          </p:cNvPr>
          <p:cNvSpPr txBox="1"/>
          <p:nvPr/>
        </p:nvSpPr>
        <p:spPr>
          <a:xfrm>
            <a:off x="7620200" y="2660172"/>
            <a:ext cx="4092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Moving left to right, if </a:t>
            </a:r>
            <a:r>
              <a:rPr lang="en-US" sz="2400" dirty="0" err="1"/>
              <a:t>λ</a:t>
            </a:r>
            <a:r>
              <a:rPr lang="en-US" sz="2400" dirty="0"/>
              <a:t> is zero, it simply give us all coefficient is zero, so depending on the value of </a:t>
            </a:r>
            <a:r>
              <a:rPr lang="en-US" sz="2400" dirty="0" err="1"/>
              <a:t>λ</a:t>
            </a:r>
            <a:r>
              <a:rPr lang="en-US" sz="2400" dirty="0"/>
              <a:t>, the lasso can produce a model involving any number of variables.</a:t>
            </a:r>
            <a:endParaRPr lang="en-CA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55CB7C0-D439-472E-A81B-B710DD660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0356"/>
            <a:ext cx="5781435" cy="4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0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0627DB3-03B2-4948-8FA4-AA9271E84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5" y="225146"/>
            <a:ext cx="7309477" cy="14301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85DBC6-EF52-4883-802C-05A6E8632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5" y="1779104"/>
            <a:ext cx="2590660" cy="7317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3103AB9-C82F-4856-B699-B743FA7B1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45" y="3012526"/>
            <a:ext cx="5710177" cy="6399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D45DA90-B6B1-4814-92D0-E4AE2418FA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45" y="3864802"/>
            <a:ext cx="2025640" cy="719386"/>
          </a:xfrm>
          <a:prstGeom prst="rect">
            <a:avLst/>
          </a:prstGeom>
        </p:spPr>
      </p:pic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56EEBD72-5120-49B3-A46D-08DE35C55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5" y="2604143"/>
            <a:ext cx="64389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3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87535-7F1F-4040-A9BF-6E46E0EC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</a:t>
            </a:r>
            <a:endParaRPr lang="en-CA" sz="5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65D9F1-7AB5-48FA-B4AD-222D9B16C8BD}"/>
              </a:ext>
            </a:extLst>
          </p:cNvPr>
          <p:cNvSpPr txBox="1"/>
          <p:nvPr/>
        </p:nvSpPr>
        <p:spPr>
          <a:xfrm>
            <a:off x="1145894" y="1828800"/>
            <a:ext cx="959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comparing three MSE</a:t>
            </a:r>
            <a:endParaRPr lang="en-CA" sz="2800" dirty="0"/>
          </a:p>
        </p:txBody>
      </p:sp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DC08E0E0-091D-4A85-B7CF-C446F48BD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94" y="2386427"/>
            <a:ext cx="8710283" cy="211955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6EF51BE-D1AF-4171-B096-1A18453C09D9}"/>
              </a:ext>
            </a:extLst>
          </p:cNvPr>
          <p:cNvSpPr txBox="1"/>
          <p:nvPr/>
        </p:nvSpPr>
        <p:spPr>
          <a:xfrm>
            <a:off x="1145894" y="5034987"/>
            <a:ext cx="10012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above result, we can notice that </a:t>
            </a:r>
            <a:r>
              <a:rPr lang="en-US" sz="2400" dirty="0">
                <a:solidFill>
                  <a:srgbClr val="FF0000"/>
                </a:solidFill>
              </a:rPr>
              <a:t>stepwise</a:t>
            </a:r>
            <a:r>
              <a:rPr lang="en-US" sz="2400" dirty="0"/>
              <a:t> is the smallest among MSE.</a:t>
            </a:r>
          </a:p>
          <a:p>
            <a:r>
              <a:rPr lang="en-US" sz="2400" dirty="0"/>
              <a:t>Therefore, stepwise model is the best model.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8589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8E17-B5A4-4675-8828-2A069EBF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603275" cy="736154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CA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2777AB-E487-4E4E-8CA0-C65583AD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The dataset shows the hourly data of PM2.5 in Shanghai from 1</a:t>
            </a:r>
            <a:r>
              <a:rPr lang="en-US" baseline="30000" dirty="0"/>
              <a:t>st</a:t>
            </a:r>
            <a:r>
              <a:rPr lang="en-US" dirty="0"/>
              <a:t> of January 2010 to 31</a:t>
            </a:r>
            <a:r>
              <a:rPr lang="en-US" baseline="30000" dirty="0"/>
              <a:t>st</a:t>
            </a:r>
            <a:r>
              <a:rPr lang="en-US" dirty="0"/>
              <a:t> December 2015. </a:t>
            </a:r>
          </a:p>
          <a:p>
            <a:pPr lvl="1"/>
            <a:r>
              <a:rPr lang="en-US" dirty="0"/>
              <a:t>PM2.5 refers to the atmospheric particulate matter that have a diameter of less than 2.5 micrometers. In the other words, it reports the air quality of the certain areas.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31880 observation on 13 variables are given in the dataset.</a:t>
            </a:r>
          </a:p>
          <a:p>
            <a:r>
              <a:rPr lang="en-US" dirty="0"/>
              <a:t>Source</a:t>
            </a:r>
          </a:p>
          <a:p>
            <a:pPr lvl="1"/>
            <a:r>
              <a:rPr lang="en-US" dirty="0"/>
              <a:t>This dataset was taken from the UCL Machine Learning Repository which is maintained  by Guanghua School of Management at Peking University.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E74B3-D259-428D-9C96-6D4AEC66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47" y="1307944"/>
            <a:ext cx="10515600" cy="6713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/>
              <a:t>Questions?</a:t>
            </a:r>
            <a:endParaRPr lang="en-CA" sz="96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22E82D6-5312-4F10-9492-0ACCCDF3FB70}"/>
              </a:ext>
            </a:extLst>
          </p:cNvPr>
          <p:cNvSpPr txBox="1">
            <a:spLocks/>
          </p:cNvSpPr>
          <p:nvPr/>
        </p:nvSpPr>
        <p:spPr>
          <a:xfrm>
            <a:off x="953947" y="38974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600" dirty="0"/>
              <a:t>Thankyou!!</a:t>
            </a:r>
            <a:endParaRPr lang="en-CA" sz="9600" dirty="0"/>
          </a:p>
        </p:txBody>
      </p:sp>
    </p:spTree>
    <p:extLst>
      <p:ext uri="{BB962C8B-B14F-4D97-AF65-F5344CB8AC3E}">
        <p14:creationId xmlns:p14="http://schemas.microsoft.com/office/powerpoint/2010/main" val="333816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6FEB1D-6F6D-4441-819F-A5A18DB44E97}"/>
              </a:ext>
            </a:extLst>
          </p:cNvPr>
          <p:cNvSpPr/>
          <p:nvPr/>
        </p:nvSpPr>
        <p:spPr>
          <a:xfrm>
            <a:off x="582037" y="921104"/>
            <a:ext cx="2986184" cy="1182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Full model 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56A83B-7851-4277-A2CA-F709EC421FA8}"/>
              </a:ext>
            </a:extLst>
          </p:cNvPr>
          <p:cNvSpPr/>
          <p:nvPr/>
        </p:nvSpPr>
        <p:spPr>
          <a:xfrm>
            <a:off x="4293890" y="927993"/>
            <a:ext cx="3101048" cy="1210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Variable Selection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50AF72-8F1A-44D7-99BF-8A5589E64EA0}"/>
              </a:ext>
            </a:extLst>
          </p:cNvPr>
          <p:cNvSpPr/>
          <p:nvPr/>
        </p:nvSpPr>
        <p:spPr>
          <a:xfrm>
            <a:off x="8210653" y="927993"/>
            <a:ext cx="3254929" cy="1210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Diagnostics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8F6AB7-0963-4374-AEA8-5B9FA2F00CD1}"/>
              </a:ext>
            </a:extLst>
          </p:cNvPr>
          <p:cNvSpPr/>
          <p:nvPr/>
        </p:nvSpPr>
        <p:spPr>
          <a:xfrm>
            <a:off x="8210652" y="2810233"/>
            <a:ext cx="3254929" cy="1335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Transformation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145EB1-C366-41AB-AD21-3FB28CA583DF}"/>
              </a:ext>
            </a:extLst>
          </p:cNvPr>
          <p:cNvSpPr/>
          <p:nvPr/>
        </p:nvSpPr>
        <p:spPr>
          <a:xfrm>
            <a:off x="582037" y="4835685"/>
            <a:ext cx="2986184" cy="1325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Best model</a:t>
            </a:r>
            <a:endParaRPr lang="en-CA" altLang="zh-CN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BF6847-A70D-46FB-83AA-E603602A58CB}"/>
              </a:ext>
            </a:extLst>
          </p:cNvPr>
          <p:cNvSpPr/>
          <p:nvPr/>
        </p:nvSpPr>
        <p:spPr>
          <a:xfrm>
            <a:off x="4281060" y="2819548"/>
            <a:ext cx="3101048" cy="1325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Diagnostics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9EE240-B8B6-442E-831C-06752B2AEEF5}"/>
              </a:ext>
            </a:extLst>
          </p:cNvPr>
          <p:cNvSpPr/>
          <p:nvPr/>
        </p:nvSpPr>
        <p:spPr>
          <a:xfrm>
            <a:off x="582037" y="2819548"/>
            <a:ext cx="2986184" cy="1325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Test MSE &amp; CV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6767562B-4714-4640-8632-F6EDF6B6F3DB}"/>
              </a:ext>
            </a:extLst>
          </p:cNvPr>
          <p:cNvSpPr/>
          <p:nvPr/>
        </p:nvSpPr>
        <p:spPr>
          <a:xfrm>
            <a:off x="3568221" y="1377401"/>
            <a:ext cx="687181" cy="27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12108269-DCB3-435A-9C94-BBFD066E55E0}"/>
              </a:ext>
            </a:extLst>
          </p:cNvPr>
          <p:cNvSpPr/>
          <p:nvPr/>
        </p:nvSpPr>
        <p:spPr>
          <a:xfrm>
            <a:off x="7439961" y="1398577"/>
            <a:ext cx="687181" cy="27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4ED4B15B-A12F-4E68-8ABB-7D2D049B4EAD}"/>
              </a:ext>
            </a:extLst>
          </p:cNvPr>
          <p:cNvSpPr/>
          <p:nvPr/>
        </p:nvSpPr>
        <p:spPr>
          <a:xfrm rot="5400000">
            <a:off x="9392651" y="2337829"/>
            <a:ext cx="687181" cy="27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A6DF9DCB-3D07-4523-BF14-6282543FAC0A}"/>
              </a:ext>
            </a:extLst>
          </p:cNvPr>
          <p:cNvSpPr/>
          <p:nvPr/>
        </p:nvSpPr>
        <p:spPr>
          <a:xfrm rot="10800000">
            <a:off x="3556645" y="3315048"/>
            <a:ext cx="687181" cy="27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1C88BCE4-76FC-4E11-AD85-91BD70E88D38}"/>
              </a:ext>
            </a:extLst>
          </p:cNvPr>
          <p:cNvSpPr/>
          <p:nvPr/>
        </p:nvSpPr>
        <p:spPr>
          <a:xfrm rot="10800000">
            <a:off x="7439960" y="3308679"/>
            <a:ext cx="687181" cy="27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A4265EC2-A58E-4601-A619-DBEFC6BE1A91}"/>
              </a:ext>
            </a:extLst>
          </p:cNvPr>
          <p:cNvSpPr/>
          <p:nvPr/>
        </p:nvSpPr>
        <p:spPr>
          <a:xfrm rot="5400000">
            <a:off x="1731538" y="4374425"/>
            <a:ext cx="687181" cy="27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D70C76A3-B6EB-4314-91A1-ABD239210689}"/>
              </a:ext>
            </a:extLst>
          </p:cNvPr>
          <p:cNvSpPr/>
          <p:nvPr/>
        </p:nvSpPr>
        <p:spPr>
          <a:xfrm>
            <a:off x="3614347" y="5322358"/>
            <a:ext cx="687181" cy="27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AFB78A-D643-4598-A59D-A1D3F81A9A3C}"/>
              </a:ext>
            </a:extLst>
          </p:cNvPr>
          <p:cNvSpPr/>
          <p:nvPr/>
        </p:nvSpPr>
        <p:spPr>
          <a:xfrm>
            <a:off x="8225982" y="4841488"/>
            <a:ext cx="3229975" cy="1325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Diagnostics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770A47E4-F13B-498C-8D15-E7D1878E529F}"/>
              </a:ext>
            </a:extLst>
          </p:cNvPr>
          <p:cNvSpPr/>
          <p:nvPr/>
        </p:nvSpPr>
        <p:spPr>
          <a:xfrm>
            <a:off x="7445323" y="5322358"/>
            <a:ext cx="687181" cy="27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60BBB0-787D-4923-AE56-1A3B9B9580F0}"/>
              </a:ext>
            </a:extLst>
          </p:cNvPr>
          <p:cNvSpPr/>
          <p:nvPr/>
        </p:nvSpPr>
        <p:spPr>
          <a:xfrm>
            <a:off x="4309208" y="4814301"/>
            <a:ext cx="3054420" cy="1325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Ridge &amp; Lasso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8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8E98E-1903-4921-B902-AC3B6F4C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228"/>
            <a:ext cx="10515600" cy="1325563"/>
          </a:xfrm>
        </p:spPr>
        <p:txBody>
          <a:bodyPr/>
          <a:lstStyle/>
          <a:p>
            <a:r>
              <a:rPr lang="en-US" b="1" dirty="0"/>
              <a:t>Variable description</a:t>
            </a:r>
            <a:endParaRPr lang="en-CA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960FF8A-6223-4BB6-B075-46DB3D787061}"/>
              </a:ext>
            </a:extLst>
          </p:cNvPr>
          <p:cNvSpPr txBox="1"/>
          <p:nvPr/>
        </p:nvSpPr>
        <p:spPr>
          <a:xfrm>
            <a:off x="6039356" y="2875979"/>
            <a:ext cx="5938982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DEWP: Dew Point (Celsius Degree)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TEMP: Temperature (Celsius Degree)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HUMI: Humidity (%)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PRES: Pressure (</a:t>
            </a:r>
            <a:r>
              <a:rPr lang="en-US" sz="2400" dirty="0" err="1"/>
              <a:t>hPa</a:t>
            </a:r>
            <a:r>
              <a:rPr lang="en-US" sz="2400" dirty="0"/>
              <a:t>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cbwd</a:t>
            </a:r>
            <a:r>
              <a:rPr lang="en-US" sz="2400" dirty="0"/>
              <a:t>: Combined wind direction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Iws</a:t>
            </a:r>
            <a:r>
              <a:rPr lang="en-US" sz="2400" dirty="0"/>
              <a:t>: Cumulated wind speed (m/s)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precipitation: hourly precipitation (mm)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Iprec</a:t>
            </a:r>
            <a:r>
              <a:rPr lang="en-US" sz="2400" dirty="0"/>
              <a:t>: Cumulated precipitation (mm)</a:t>
            </a:r>
            <a:endParaRPr lang="en-CA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FDB736-6AED-4F6A-8656-39F93A7439ED}"/>
              </a:ext>
            </a:extLst>
          </p:cNvPr>
          <p:cNvSpPr txBox="1"/>
          <p:nvPr/>
        </p:nvSpPr>
        <p:spPr>
          <a:xfrm>
            <a:off x="838200" y="2871620"/>
            <a:ext cx="4867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No:  row number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year: year of data in this row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month: month of data in this row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day: day of data in this row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hour: hour of data in this row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season: season of data in this row</a:t>
            </a:r>
          </a:p>
          <a:p>
            <a:endParaRPr lang="en-CA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E3FD07-8445-4675-BB1F-EC72DAA8134D}"/>
              </a:ext>
            </a:extLst>
          </p:cNvPr>
          <p:cNvSpPr txBox="1"/>
          <p:nvPr/>
        </p:nvSpPr>
        <p:spPr>
          <a:xfrm>
            <a:off x="838200" y="1447224"/>
            <a:ext cx="701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dirty="0"/>
              <a:t>Response Variable :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PM 2.5: PM2.5 concentration (ug/m^3)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7F3880-15CB-4BDA-B0C9-0873567ADC3E}"/>
              </a:ext>
            </a:extLst>
          </p:cNvPr>
          <p:cNvSpPr txBox="1"/>
          <p:nvPr/>
        </p:nvSpPr>
        <p:spPr>
          <a:xfrm>
            <a:off x="838200" y="2409955"/>
            <a:ext cx="539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Regressors: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0471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44702B6F-9C8F-45B2-A563-9F155ADC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228"/>
            <a:ext cx="10515600" cy="1325563"/>
          </a:xfrm>
        </p:spPr>
        <p:txBody>
          <a:bodyPr/>
          <a:lstStyle/>
          <a:p>
            <a:r>
              <a:rPr lang="en-US" b="1" dirty="0"/>
              <a:t>Variable description</a:t>
            </a:r>
            <a:endParaRPr lang="en-CA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6E4A9F-48A6-4F41-A226-A4EC2FF6F194}"/>
              </a:ext>
            </a:extLst>
          </p:cNvPr>
          <p:cNvSpPr txBox="1"/>
          <p:nvPr/>
        </p:nvSpPr>
        <p:spPr>
          <a:xfrm>
            <a:off x="6039356" y="2875979"/>
            <a:ext cx="5938982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DEWP: Dew Point (Celsius Degree)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TEMP: Temperature (Celsius Degree)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HUMI: Humidity (%)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PRES: Pressure (</a:t>
            </a:r>
            <a:r>
              <a:rPr lang="en-US" sz="2400" dirty="0" err="1"/>
              <a:t>hPa</a:t>
            </a:r>
            <a:r>
              <a:rPr lang="en-US" sz="2400" dirty="0"/>
              <a:t>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cbwd</a:t>
            </a:r>
            <a:r>
              <a:rPr lang="en-US" sz="2400" dirty="0"/>
              <a:t>: Combined wind direction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Iws</a:t>
            </a:r>
            <a:r>
              <a:rPr lang="en-US" sz="2400" dirty="0"/>
              <a:t>: Cumulated wind speed (m/s)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Iprec</a:t>
            </a:r>
            <a:r>
              <a:rPr lang="en-US" sz="2400" dirty="0"/>
              <a:t>: Cumulated precipitation (mm)</a:t>
            </a:r>
            <a:endParaRPr lang="en-CA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A34914-20AD-473D-AAEC-836FA554CFC8}"/>
              </a:ext>
            </a:extLst>
          </p:cNvPr>
          <p:cNvSpPr txBox="1"/>
          <p:nvPr/>
        </p:nvSpPr>
        <p:spPr>
          <a:xfrm>
            <a:off x="838200" y="2871620"/>
            <a:ext cx="4867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month: month of data in this row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day: day of data in this row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hour: hour of data in this row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season: season of data in this row</a:t>
            </a:r>
          </a:p>
          <a:p>
            <a:endParaRPr lang="en-CA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39C043-85F7-4189-A54B-8394EA5D5F3C}"/>
              </a:ext>
            </a:extLst>
          </p:cNvPr>
          <p:cNvSpPr txBox="1"/>
          <p:nvPr/>
        </p:nvSpPr>
        <p:spPr>
          <a:xfrm>
            <a:off x="838200" y="1447224"/>
            <a:ext cx="701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dirty="0"/>
              <a:t>Response Variable :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PM 2.5: PM2.5 concentration (ug/m^3)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FB4DAE9-4A1E-4B9C-ADFB-5431691F52AC}"/>
              </a:ext>
            </a:extLst>
          </p:cNvPr>
          <p:cNvSpPr txBox="1"/>
          <p:nvPr/>
        </p:nvSpPr>
        <p:spPr>
          <a:xfrm>
            <a:off x="838200" y="2409955"/>
            <a:ext cx="539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Regressors: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466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6F71C-5A3F-4380-B0DB-551F3418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 Selection</a:t>
            </a:r>
            <a:endParaRPr lang="en-CA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0F4B4-F310-40C6-9C39-EBFB587C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224" y="1521900"/>
            <a:ext cx="10515600" cy="529157"/>
          </a:xfrm>
        </p:spPr>
        <p:txBody>
          <a:bodyPr/>
          <a:lstStyle/>
          <a:p>
            <a:r>
              <a:rPr lang="en-US" dirty="0"/>
              <a:t>Stepwise</a:t>
            </a:r>
          </a:p>
          <a:p>
            <a:endParaRPr lang="en-CA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B9B08E5-8418-4613-8C6D-02EE15247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44" y="2069694"/>
            <a:ext cx="9619324" cy="17607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5405F45-6503-439B-A592-CC78F3C4B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1" y="3875768"/>
            <a:ext cx="9425115" cy="10341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C8CC74E-0789-4138-96DF-1422321E65CE}"/>
              </a:ext>
            </a:extLst>
          </p:cNvPr>
          <p:cNvSpPr txBox="1"/>
          <p:nvPr/>
        </p:nvSpPr>
        <p:spPr>
          <a:xfrm>
            <a:off x="1144391" y="4894650"/>
            <a:ext cx="10021311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T</a:t>
            </a:r>
            <a:r>
              <a:rPr lang="en-US" sz="2400" dirty="0"/>
              <a:t>he best model is : 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lm( formula = PM2.5 ~ </a:t>
            </a:r>
            <a:r>
              <a:rPr lang="en-US" sz="2400" dirty="0" err="1"/>
              <a:t>cbwd</a:t>
            </a:r>
            <a:r>
              <a:rPr lang="en-US" sz="2400" dirty="0"/>
              <a:t> + TEMP + </a:t>
            </a:r>
            <a:r>
              <a:rPr lang="en-US" altLang="zh-CN" sz="2400" dirty="0" err="1"/>
              <a:t>I</a:t>
            </a:r>
            <a:r>
              <a:rPr lang="en-US" sz="2400" dirty="0" err="1"/>
              <a:t>ws</a:t>
            </a:r>
            <a:r>
              <a:rPr lang="en-US" sz="2400" dirty="0"/>
              <a:t> + season + month + </a:t>
            </a:r>
            <a:r>
              <a:rPr lang="en-US" sz="2400" dirty="0" err="1"/>
              <a:t>Iprec</a:t>
            </a:r>
            <a:r>
              <a:rPr lang="en-US" sz="2400" dirty="0"/>
              <a:t> + hour +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                                    PRES + HUMI + DEWP + day, data = SH 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8673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9B8B1-D482-4249-B99A-6BF4ABD5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39" y="3084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Model selection before transformation</a:t>
            </a:r>
            <a:endParaRPr lang="en-CA" sz="40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92C1A19-AFDD-4DC6-947A-AD67C16D2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04218"/>
              </p:ext>
            </p:extLst>
          </p:nvPr>
        </p:nvGraphicFramePr>
        <p:xfrm>
          <a:off x="654556" y="1553123"/>
          <a:ext cx="10882888" cy="48021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3952">
                  <a:extLst>
                    <a:ext uri="{9D8B030D-6E8A-4147-A177-3AD203B41FA5}">
                      <a16:colId xmlns:a16="http://schemas.microsoft.com/office/drawing/2014/main" val="1497073591"/>
                    </a:ext>
                  </a:extLst>
                </a:gridCol>
                <a:gridCol w="1974456">
                  <a:extLst>
                    <a:ext uri="{9D8B030D-6E8A-4147-A177-3AD203B41FA5}">
                      <a16:colId xmlns:a16="http://schemas.microsoft.com/office/drawing/2014/main" val="124398477"/>
                    </a:ext>
                  </a:extLst>
                </a:gridCol>
                <a:gridCol w="5081799">
                  <a:extLst>
                    <a:ext uri="{9D8B030D-6E8A-4147-A177-3AD203B41FA5}">
                      <a16:colId xmlns:a16="http://schemas.microsoft.com/office/drawing/2014/main" val="4047985908"/>
                    </a:ext>
                  </a:extLst>
                </a:gridCol>
                <a:gridCol w="1642681">
                  <a:extLst>
                    <a:ext uri="{9D8B030D-6E8A-4147-A177-3AD203B41FA5}">
                      <a16:colId xmlns:a16="http://schemas.microsoft.com/office/drawing/2014/main" val="2918884267"/>
                    </a:ext>
                  </a:extLst>
                </a:gridCol>
              </a:tblGrid>
              <a:tr h="1200547">
                <a:tc>
                  <a:txBody>
                    <a:bodyPr/>
                    <a:lstStyle/>
                    <a:p>
                      <a:r>
                        <a:rPr lang="en-US" sz="2400" dirty="0"/>
                        <a:t>Information Criteria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Selection Direction 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Final Selected Model </a:t>
                      </a:r>
                    </a:p>
                    <a:p>
                      <a:r>
                        <a:rPr lang="en-US" sz="2400" dirty="0"/>
                        <a:t>( Before transformation)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AIC Value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11524"/>
                  </a:ext>
                </a:extLst>
              </a:tr>
              <a:tr h="1200547">
                <a:tc>
                  <a:txBody>
                    <a:bodyPr/>
                    <a:lstStyle/>
                    <a:p>
                      <a:r>
                        <a:rPr lang="en-US" sz="2400" dirty="0"/>
                        <a:t>AIC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Forward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PM2.5 ~ </a:t>
                      </a:r>
                      <a:r>
                        <a:rPr lang="en-US" sz="2400" dirty="0" err="1"/>
                        <a:t>cbwd</a:t>
                      </a:r>
                      <a:r>
                        <a:rPr lang="en-US" sz="2400" dirty="0"/>
                        <a:t> + TEMP + </a:t>
                      </a:r>
                      <a:r>
                        <a:rPr lang="en-US" sz="2400" dirty="0" err="1"/>
                        <a:t>Iws</a:t>
                      </a:r>
                      <a:r>
                        <a:rPr lang="en-US" sz="2400" dirty="0"/>
                        <a:t> + season + month + </a:t>
                      </a:r>
                      <a:r>
                        <a:rPr lang="en-US" sz="2400" dirty="0" err="1"/>
                        <a:t>Iprec</a:t>
                      </a:r>
                      <a:r>
                        <a:rPr lang="en-US" sz="2400" dirty="0"/>
                        <a:t> + hour + PRES + HUMI + DEWP + day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48059.01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151765"/>
                  </a:ext>
                </a:extLst>
              </a:tr>
              <a:tr h="1200547">
                <a:tc>
                  <a:txBody>
                    <a:bodyPr/>
                    <a:lstStyle/>
                    <a:p>
                      <a:r>
                        <a:rPr lang="en-US" sz="2400" dirty="0"/>
                        <a:t>AIC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Backward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PM2.5 ~ </a:t>
                      </a:r>
                      <a:r>
                        <a:rPr lang="en-US" altLang="zh-CN" sz="2400" dirty="0" err="1"/>
                        <a:t>cbwd</a:t>
                      </a:r>
                      <a:r>
                        <a:rPr lang="en-US" altLang="zh-CN" sz="2400" dirty="0"/>
                        <a:t> + TEMP + </a:t>
                      </a:r>
                      <a:r>
                        <a:rPr lang="en-US" altLang="zh-CN" sz="2400" dirty="0" err="1"/>
                        <a:t>Iws</a:t>
                      </a:r>
                      <a:r>
                        <a:rPr lang="en-US" altLang="zh-CN" sz="2400" dirty="0"/>
                        <a:t> + season + month + </a:t>
                      </a:r>
                      <a:r>
                        <a:rPr lang="en-US" altLang="zh-CN" sz="2400" dirty="0" err="1"/>
                        <a:t>Iprec</a:t>
                      </a:r>
                      <a:r>
                        <a:rPr lang="en-US" altLang="zh-CN" sz="2400" dirty="0"/>
                        <a:t> + hour + PRES + HUMI + DEWP + day</a:t>
                      </a:r>
                      <a:endParaRPr lang="en-CA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48059.01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04296"/>
                  </a:ext>
                </a:extLst>
              </a:tr>
              <a:tr h="1200547">
                <a:tc>
                  <a:txBody>
                    <a:bodyPr/>
                    <a:lstStyle/>
                    <a:p>
                      <a:r>
                        <a:rPr lang="en-US" sz="2400" dirty="0"/>
                        <a:t>AIC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Stepwise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PM2.5 ~ </a:t>
                      </a:r>
                      <a:r>
                        <a:rPr lang="en-US" altLang="zh-CN" sz="2400" dirty="0" err="1"/>
                        <a:t>cbwd</a:t>
                      </a:r>
                      <a:r>
                        <a:rPr lang="en-US" altLang="zh-CN" sz="2400" dirty="0"/>
                        <a:t> + TEMP + </a:t>
                      </a:r>
                      <a:r>
                        <a:rPr lang="en-US" altLang="zh-CN" sz="2400" dirty="0" err="1"/>
                        <a:t>Iws</a:t>
                      </a:r>
                      <a:r>
                        <a:rPr lang="en-US" altLang="zh-CN" sz="2400" dirty="0"/>
                        <a:t> + season + month + </a:t>
                      </a:r>
                      <a:r>
                        <a:rPr lang="en-US" altLang="zh-CN" sz="2400" dirty="0" err="1"/>
                        <a:t>Iprec</a:t>
                      </a:r>
                      <a:r>
                        <a:rPr lang="en-US" altLang="zh-CN" sz="2400" dirty="0"/>
                        <a:t> + hour + PRES + HUMI + DEWP + day</a:t>
                      </a:r>
                      <a:endParaRPr lang="en-CA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48059.01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8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30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248FE-0B98-448E-87F1-66E75BE5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452" y="0"/>
            <a:ext cx="10515600" cy="1102556"/>
          </a:xfrm>
        </p:spPr>
        <p:txBody>
          <a:bodyPr>
            <a:normAutofit/>
          </a:bodyPr>
          <a:lstStyle/>
          <a:p>
            <a:r>
              <a:rPr lang="en-US" altLang="zh-CN" dirty="0"/>
              <a:t>Assumptions</a:t>
            </a:r>
            <a:r>
              <a:rPr lang="en-US" altLang="zh-CN" sz="3600" dirty="0"/>
              <a:t> </a:t>
            </a:r>
            <a:r>
              <a:rPr lang="en-US" sz="2400" dirty="0"/>
              <a:t>(</a:t>
            </a:r>
            <a:r>
              <a:rPr lang="en-US" altLang="zh-CN" sz="2400" dirty="0"/>
              <a:t>F</a:t>
            </a:r>
            <a:r>
              <a:rPr lang="en-US" sz="2400" dirty="0"/>
              <a:t>inal Model before transformation)</a:t>
            </a:r>
            <a:endParaRPr lang="en-CA" sz="2400" dirty="0"/>
          </a:p>
        </p:txBody>
      </p:sp>
      <p:pic>
        <p:nvPicPr>
          <p:cNvPr id="5" name="圖片 4" descr="一張含有 地圖 的圖片&#10;&#10;自動產生的描述">
            <a:extLst>
              <a:ext uri="{FF2B5EF4-FFF2-40B4-BE49-F238E27FC236}">
                <a16:creationId xmlns:a16="http://schemas.microsoft.com/office/drawing/2014/main" id="{D205D87F-E582-4BBC-84FB-423962C7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65" y="1014532"/>
            <a:ext cx="9665262" cy="5843468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 rot="574126">
            <a:off x="7515756" y="5831880"/>
            <a:ext cx="2012715" cy="31849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6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1EEBE-9117-4880-A3A7-B7B8F589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29" y="0"/>
            <a:ext cx="11468788" cy="1325563"/>
          </a:xfrm>
        </p:spPr>
        <p:txBody>
          <a:bodyPr/>
          <a:lstStyle/>
          <a:p>
            <a:r>
              <a:rPr lang="en-US" dirty="0"/>
              <a:t>Variable Transformation</a:t>
            </a:r>
            <a:r>
              <a:rPr lang="zh-CN" altLang="en-US" dirty="0"/>
              <a:t>（</a:t>
            </a:r>
            <a:r>
              <a:rPr lang="en-US" altLang="zh-CN" dirty="0"/>
              <a:t>log Transformation </a:t>
            </a:r>
            <a:r>
              <a:rPr lang="zh-CN" altLang="en-US" dirty="0"/>
              <a:t>）</a:t>
            </a:r>
            <a:endParaRPr lang="en-CA" dirty="0"/>
          </a:p>
        </p:txBody>
      </p:sp>
      <p:pic>
        <p:nvPicPr>
          <p:cNvPr id="13" name="圖片 12" descr="一張含有 箭術, 地圖, 文字 的圖片&#10;&#10;自動產生的描述">
            <a:extLst>
              <a:ext uri="{FF2B5EF4-FFF2-40B4-BE49-F238E27FC236}">
                <a16:creationId xmlns:a16="http://schemas.microsoft.com/office/drawing/2014/main" id="{E9174576-8F2A-4317-ACD6-7FDB714D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9" y="1308424"/>
            <a:ext cx="4878372" cy="2974920"/>
          </a:xfrm>
          <a:prstGeom prst="rect">
            <a:avLst/>
          </a:prstGeom>
        </p:spPr>
      </p:pic>
      <p:pic>
        <p:nvPicPr>
          <p:cNvPr id="15" name="圖片 14" descr="一張含有 螢幕擷取畫面 的圖片&#10;&#10;自動產生的描述">
            <a:extLst>
              <a:ext uri="{FF2B5EF4-FFF2-40B4-BE49-F238E27FC236}">
                <a16:creationId xmlns:a16="http://schemas.microsoft.com/office/drawing/2014/main" id="{14EF9D0D-2545-4078-8BB4-8F21C61AB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69" y="4643619"/>
            <a:ext cx="5606104" cy="1911327"/>
          </a:xfrm>
          <a:prstGeom prst="rect">
            <a:avLst/>
          </a:prstGeom>
        </p:spPr>
      </p:pic>
      <p:pic>
        <p:nvPicPr>
          <p:cNvPr id="19" name="圖片 18" descr="一張含有 地圖, 文字 的圖片&#10;&#10;自動產生的描述">
            <a:extLst>
              <a:ext uri="{FF2B5EF4-FFF2-40B4-BE49-F238E27FC236}">
                <a16:creationId xmlns:a16="http://schemas.microsoft.com/office/drawing/2014/main" id="{8E63CC2B-DD23-4D9A-AEA3-B8410C0E4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54" y="1269942"/>
            <a:ext cx="5031873" cy="3066660"/>
          </a:xfrm>
          <a:prstGeom prst="rect">
            <a:avLst/>
          </a:prstGeom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7227B6D0-2CD0-4147-833B-76A67BBFEAF9}"/>
              </a:ext>
            </a:extLst>
          </p:cNvPr>
          <p:cNvSpPr/>
          <p:nvPr/>
        </p:nvSpPr>
        <p:spPr>
          <a:xfrm>
            <a:off x="5364166" y="2658425"/>
            <a:ext cx="1464658" cy="4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图片 2" descr="屏幕快照 2019-11-23 20.59.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0" y="4644751"/>
            <a:ext cx="5708737" cy="1935849"/>
          </a:xfrm>
          <a:prstGeom prst="rect">
            <a:avLst/>
          </a:prstGeom>
        </p:spPr>
      </p:pic>
      <p:sp>
        <p:nvSpPr>
          <p:cNvPr id="8" name="箭號: 向右 19">
            <a:extLst>
              <a:ext uri="{FF2B5EF4-FFF2-40B4-BE49-F238E27FC236}">
                <a16:creationId xmlns:a16="http://schemas.microsoft.com/office/drawing/2014/main" id="{7227B6D0-2CD0-4147-833B-76A67BBFEAF9}"/>
              </a:ext>
            </a:extLst>
          </p:cNvPr>
          <p:cNvSpPr/>
          <p:nvPr/>
        </p:nvSpPr>
        <p:spPr>
          <a:xfrm>
            <a:off x="2629543" y="5291214"/>
            <a:ext cx="422973" cy="18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箭號: 向右 19">
            <a:extLst>
              <a:ext uri="{FF2B5EF4-FFF2-40B4-BE49-F238E27FC236}">
                <a16:creationId xmlns:a16="http://schemas.microsoft.com/office/drawing/2014/main" id="{7227B6D0-2CD0-4147-833B-76A67BBFEAF9}"/>
              </a:ext>
            </a:extLst>
          </p:cNvPr>
          <p:cNvSpPr/>
          <p:nvPr/>
        </p:nvSpPr>
        <p:spPr>
          <a:xfrm>
            <a:off x="8954083" y="5294580"/>
            <a:ext cx="406364" cy="18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7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</TotalTime>
  <Words>957</Words>
  <Application>Microsoft Macintosh PowerPoint</Application>
  <PresentationFormat>宽屏</PresentationFormat>
  <Paragraphs>152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Analysis of PM2.5 data in Shanghai</vt:lpstr>
      <vt:lpstr>Introduction</vt:lpstr>
      <vt:lpstr>PowerPoint 演示文稿</vt:lpstr>
      <vt:lpstr>Variable description</vt:lpstr>
      <vt:lpstr>Variable description</vt:lpstr>
      <vt:lpstr>Variable Selection</vt:lpstr>
      <vt:lpstr>Model selection before transformation</vt:lpstr>
      <vt:lpstr>Assumptions (Final Model before transformation)</vt:lpstr>
      <vt:lpstr>Variable Transformation（log Transformation ）</vt:lpstr>
      <vt:lpstr>Transformation</vt:lpstr>
      <vt:lpstr>Final Model Analysis</vt:lpstr>
      <vt:lpstr>Model selection after transformation</vt:lpstr>
      <vt:lpstr>Ridge and Lasso</vt:lpstr>
      <vt:lpstr>5-fold Cross Validation (CV)</vt:lpstr>
      <vt:lpstr>PowerPoint 演示文稿</vt:lpstr>
      <vt:lpstr>Ridge Regression</vt:lpstr>
      <vt:lpstr>Lasso Regression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Fred hihi</dc:creator>
  <cp:lastModifiedBy>Nelson Tang</cp:lastModifiedBy>
  <cp:revision>88</cp:revision>
  <dcterms:created xsi:type="dcterms:W3CDTF">2019-11-18T00:00:28Z</dcterms:created>
  <dcterms:modified xsi:type="dcterms:W3CDTF">2019-12-01T23:54:10Z</dcterms:modified>
</cp:coreProperties>
</file>