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34"/>
        <p:guide pos="387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7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53770" y="561340"/>
            <a:ext cx="10193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规模估算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33780" y="1485265"/>
            <a:ext cx="10123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假设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04595" y="2097405"/>
            <a:ext cx="102743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1</a:t>
            </a:r>
            <a:r>
              <a:rPr lang="zh-CN" altLang="en-US"/>
              <a:t>万个活跃用户（每天都要访问）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每个用户每天产生记录数</a:t>
            </a:r>
            <a:r>
              <a:rPr lang="en-US" altLang="zh-CN"/>
              <a:t>10</a:t>
            </a:r>
            <a:r>
              <a:rPr lang="zh-CN" altLang="en-US"/>
              <a:t>条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	</a:t>
            </a:r>
            <a:r>
              <a:rPr lang="zh-CN" altLang="en-US"/>
              <a:t>每条数据</a:t>
            </a:r>
            <a:r>
              <a:rPr lang="en-US" altLang="zh-CN"/>
              <a:t>3KB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有</a:t>
            </a:r>
            <a:r>
              <a:rPr lang="en-US" altLang="zh-CN"/>
              <a:t>20%</a:t>
            </a:r>
            <a:r>
              <a:rPr lang="zh-CN" altLang="en-US"/>
              <a:t>的记录有图片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每条有图片的记录只有一张图片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每张图片</a:t>
            </a:r>
            <a:r>
              <a:rPr lang="en-US" altLang="zh-CN"/>
              <a:t>100KB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每个用户每天</a:t>
            </a:r>
            <a:r>
              <a:rPr lang="en-US" altLang="zh-CN"/>
              <a:t>10</a:t>
            </a:r>
            <a:r>
              <a:rPr lang="zh-CN" altLang="en-US"/>
              <a:t>次请求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	</a:t>
            </a:r>
            <a:r>
              <a:rPr lang="zh-CN" altLang="en-US"/>
              <a:t>每次返回</a:t>
            </a:r>
            <a:r>
              <a:rPr lang="en-US" altLang="zh-CN"/>
              <a:t>10</a:t>
            </a:r>
            <a:r>
              <a:rPr lang="zh-CN" altLang="en-US"/>
              <a:t>条数据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53770" y="561340"/>
            <a:ext cx="10193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存储容量评估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54100" y="1191895"/>
            <a:ext cx="9992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每日存储估算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74750" y="1822450"/>
            <a:ext cx="103339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文本：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     1</a:t>
            </a:r>
            <a:r>
              <a:rPr lang="zh-CN" altLang="en-US"/>
              <a:t>万用户</a:t>
            </a:r>
            <a:r>
              <a:rPr lang="en-US" altLang="zh-CN"/>
              <a:t>*10</a:t>
            </a:r>
            <a:r>
              <a:rPr lang="zh-CN" altLang="en-US"/>
              <a:t>条记录</a:t>
            </a:r>
            <a:r>
              <a:rPr lang="en-US" altLang="zh-CN"/>
              <a:t>*3KB=292.97MB=0.29GB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图片：</a:t>
            </a:r>
            <a:endParaRPr lang="zh-CN" altLang="en-US"/>
          </a:p>
          <a:p>
            <a:r>
              <a:rPr lang="en-US" altLang="zh-CN"/>
              <a:t>          1</a:t>
            </a:r>
            <a:r>
              <a:rPr lang="zh-CN" altLang="en-US"/>
              <a:t>万用户</a:t>
            </a:r>
            <a:r>
              <a:rPr lang="en-US" altLang="zh-CN"/>
              <a:t>*10</a:t>
            </a:r>
            <a:r>
              <a:rPr lang="zh-CN" altLang="en-US"/>
              <a:t>条记录</a:t>
            </a:r>
            <a:r>
              <a:rPr lang="en-US" altLang="zh-CN"/>
              <a:t>*20%*1</a:t>
            </a:r>
            <a:r>
              <a:rPr lang="zh-CN" altLang="en-US"/>
              <a:t>张</a:t>
            </a:r>
            <a:r>
              <a:rPr lang="en-US" altLang="zh-CN"/>
              <a:t>*100KB=1,953.13MB=1.91GB</a:t>
            </a:r>
            <a:endParaRPr lang="en-US" altLang="zh-CN"/>
          </a:p>
          <a:p>
            <a:endParaRPr lang="en-US" altLang="zh-CN">
              <a:sym typeface="+mn-ea"/>
            </a:endParaRPr>
          </a:p>
          <a:p>
            <a:r>
              <a:rPr lang="en-US" altLang="zh-CN"/>
              <a:t>Total: </a:t>
            </a:r>
            <a:endParaRPr lang="en-US" altLang="zh-CN"/>
          </a:p>
          <a:p>
            <a:r>
              <a:rPr lang="en-US" altLang="zh-CN">
                <a:sym typeface="+mn-ea"/>
              </a:rPr>
              <a:t>          </a:t>
            </a:r>
            <a:r>
              <a:rPr lang="en-US" altLang="zh-CN">
                <a:sym typeface="+mn-ea"/>
              </a:rPr>
              <a:t>0.29GB</a:t>
            </a:r>
            <a:r>
              <a:rPr lang="en-US" altLang="zh-CN">
                <a:sym typeface="+mn-ea"/>
              </a:rPr>
              <a:t>+</a:t>
            </a:r>
            <a:r>
              <a:rPr lang="en-US" altLang="zh-CN">
                <a:sym typeface="+mn-ea"/>
              </a:rPr>
              <a:t>1.91GB</a:t>
            </a:r>
            <a:r>
              <a:rPr lang="en-US" altLang="zh-CN">
                <a:sym typeface="+mn-ea"/>
              </a:rPr>
              <a:t> = 266.2KB/s=2.2GB</a:t>
            </a:r>
            <a:endParaRPr lang="en-US" altLang="zh-CN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53770" y="561340"/>
            <a:ext cx="10193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带宽容量评估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33780" y="1485265"/>
            <a:ext cx="10123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每天访问记录数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04595" y="2097405"/>
            <a:ext cx="102743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万个用户</a:t>
            </a:r>
            <a:r>
              <a:rPr lang="en-US" altLang="zh-CN"/>
              <a:t>*(</a:t>
            </a:r>
            <a:r>
              <a:rPr lang="zh-CN" altLang="en-US"/>
              <a:t>每天</a:t>
            </a:r>
            <a:r>
              <a:rPr lang="en-US" altLang="zh-CN"/>
              <a:t> 10</a:t>
            </a:r>
            <a:r>
              <a:rPr lang="zh-CN" altLang="en-US"/>
              <a:t>次请求）</a:t>
            </a:r>
            <a:r>
              <a:rPr lang="en-US" altLang="zh-CN"/>
              <a:t>*</a:t>
            </a:r>
            <a:r>
              <a:rPr lang="zh-CN" altLang="en-US"/>
              <a:t>每次</a:t>
            </a:r>
            <a:r>
              <a:rPr lang="en-US" altLang="zh-CN"/>
              <a:t>10</a:t>
            </a:r>
            <a:r>
              <a:rPr lang="zh-CN" altLang="en-US"/>
              <a:t>条数据</a:t>
            </a:r>
            <a:r>
              <a:rPr lang="en-US" altLang="zh-CN"/>
              <a:t>=</a:t>
            </a:r>
            <a:r>
              <a:rPr lang="zh-CN" altLang="en-US"/>
              <a:t>一百万</a:t>
            </a:r>
            <a:r>
              <a:rPr lang="zh-CN" altLang="en-US"/>
              <a:t>条数据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099820" y="3019425"/>
            <a:ext cx="9992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最低带宽估算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85240" y="3573780"/>
            <a:ext cx="103339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文本：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     </a:t>
            </a:r>
            <a:r>
              <a:rPr lang="zh-CN" altLang="en-US"/>
              <a:t>一百万条数据</a:t>
            </a:r>
            <a:r>
              <a:rPr lang="en-US" altLang="zh-CN"/>
              <a:t>*</a:t>
            </a:r>
            <a:r>
              <a:rPr lang="zh-CN" altLang="en-US"/>
              <a:t>每条记录</a:t>
            </a:r>
            <a:r>
              <a:rPr lang="en-US" altLang="zh-CN"/>
              <a:t>3KB</a:t>
            </a:r>
            <a:r>
              <a:rPr lang="zh-CN" altLang="en-US"/>
              <a:t>（</a:t>
            </a:r>
            <a:r>
              <a:rPr lang="en-US" altLang="zh-CN"/>
              <a:t>3072</a:t>
            </a:r>
            <a:r>
              <a:rPr lang="zh-CN" altLang="en-US"/>
              <a:t>字节）</a:t>
            </a:r>
            <a:r>
              <a:rPr lang="en-US" altLang="zh-CN"/>
              <a:t>/86400</a:t>
            </a:r>
            <a:r>
              <a:rPr lang="zh-CN" altLang="en-US"/>
              <a:t>秒</a:t>
            </a:r>
            <a:r>
              <a:rPr lang="en-US" altLang="zh-CN"/>
              <a:t>=3,072,000,000</a:t>
            </a:r>
            <a:r>
              <a:rPr lang="zh-CN" altLang="en-US"/>
              <a:t>字节</a:t>
            </a:r>
            <a:r>
              <a:rPr lang="en-US" altLang="zh-CN"/>
              <a:t>/86400</a:t>
            </a:r>
            <a:r>
              <a:rPr lang="zh-CN" altLang="en-US"/>
              <a:t>秒</a:t>
            </a:r>
            <a:r>
              <a:rPr lang="en-US" altLang="zh-CN"/>
              <a:t>=35,555.56</a:t>
            </a:r>
            <a:r>
              <a:rPr lang="zh-CN" altLang="en-US"/>
              <a:t>字节</a:t>
            </a:r>
            <a:r>
              <a:rPr lang="en-US" altLang="zh-CN"/>
              <a:t>/</a:t>
            </a:r>
            <a:r>
              <a:rPr lang="zh-CN" altLang="en-US"/>
              <a:t>秒</a:t>
            </a:r>
            <a:r>
              <a:rPr lang="en-US" altLang="zh-CN">
                <a:sym typeface="+mn-ea"/>
              </a:rPr>
              <a:t>=34.72KB/s</a:t>
            </a:r>
            <a:endParaRPr lang="en-US" altLang="zh-CN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图片：</a:t>
            </a:r>
            <a:endParaRPr lang="zh-CN" altLang="en-US"/>
          </a:p>
          <a:p>
            <a:r>
              <a:rPr lang="en-US" altLang="zh-CN"/>
              <a:t>          </a:t>
            </a:r>
            <a:r>
              <a:rPr lang="zh-CN" altLang="en-US"/>
              <a:t>一百万条数据</a:t>
            </a:r>
            <a:r>
              <a:rPr lang="en-US" altLang="zh-CN"/>
              <a:t>*20%</a:t>
            </a:r>
            <a:r>
              <a:rPr lang="zh-CN" altLang="en-US"/>
              <a:t>有图片</a:t>
            </a:r>
            <a:r>
              <a:rPr lang="en-US" altLang="zh-CN"/>
              <a:t>*1</a:t>
            </a:r>
            <a:r>
              <a:rPr lang="zh-CN" altLang="en-US"/>
              <a:t>张</a:t>
            </a:r>
            <a:r>
              <a:rPr lang="en-US" altLang="zh-CN"/>
              <a:t>*</a:t>
            </a:r>
            <a:r>
              <a:rPr lang="zh-CN" altLang="en-US"/>
              <a:t>每张图片</a:t>
            </a:r>
            <a:r>
              <a:rPr lang="en-US" altLang="zh-CN"/>
              <a:t>100KB</a:t>
            </a:r>
            <a:r>
              <a:rPr lang="zh-CN" altLang="en-US"/>
              <a:t>（102,400字节）</a:t>
            </a:r>
            <a:r>
              <a:rPr lang="en-US" altLang="zh-CN"/>
              <a:t>/86400</a:t>
            </a:r>
            <a:r>
              <a:rPr lang="zh-CN" altLang="en-US"/>
              <a:t>秒</a:t>
            </a:r>
            <a:r>
              <a:rPr lang="en-US" altLang="zh-CN"/>
              <a:t>=20,480,000,000</a:t>
            </a:r>
            <a:r>
              <a:rPr lang="zh-CN" altLang="en-US"/>
              <a:t>字节</a:t>
            </a:r>
            <a:r>
              <a:rPr lang="en-US" altLang="zh-CN"/>
              <a:t>/86400</a:t>
            </a:r>
            <a:r>
              <a:rPr lang="zh-CN" altLang="en-US"/>
              <a:t>秒</a:t>
            </a:r>
            <a:r>
              <a:rPr lang="en-US" altLang="zh-CN"/>
              <a:t>=237,037.04</a:t>
            </a:r>
            <a:r>
              <a:rPr lang="zh-CN" altLang="en-US"/>
              <a:t>字节</a:t>
            </a:r>
            <a:r>
              <a:rPr lang="en-US" altLang="zh-CN"/>
              <a:t>/</a:t>
            </a:r>
            <a:r>
              <a:rPr lang="zh-CN" altLang="en-US"/>
              <a:t>秒</a:t>
            </a:r>
            <a:r>
              <a:rPr lang="en-US" altLang="zh-CN"/>
              <a:t>=231.48KB/s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/>
              <a:t>Total: </a:t>
            </a:r>
            <a:endParaRPr lang="en-US" altLang="zh-CN"/>
          </a:p>
          <a:p>
            <a:r>
              <a:rPr lang="en-US" altLang="zh-CN">
                <a:sym typeface="+mn-ea"/>
              </a:rPr>
              <a:t>          34.72KB/s+</a:t>
            </a:r>
            <a:r>
              <a:rPr lang="en-US" altLang="zh-CN">
                <a:sym typeface="+mn-ea"/>
              </a:rPr>
              <a:t>231.48KB/s</a:t>
            </a:r>
            <a:r>
              <a:rPr lang="en-US" altLang="zh-CN">
                <a:sym typeface="+mn-ea"/>
              </a:rPr>
              <a:t> = 266.2KB/s=2.08Mbps</a:t>
            </a:r>
            <a:endParaRPr lang="en-US" altLang="zh-CN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53770" y="561340"/>
            <a:ext cx="10193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带宽容量评估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99820" y="1475105"/>
            <a:ext cx="10123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流量峰值估算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99820" y="3019425"/>
            <a:ext cx="9992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峰值带宽估算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85240" y="3573780"/>
            <a:ext cx="103339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文本：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     </a:t>
            </a:r>
            <a:r>
              <a:rPr lang="zh-CN" altLang="en-US"/>
              <a:t>一百万条数据</a:t>
            </a:r>
            <a:r>
              <a:rPr lang="en-US" altLang="zh-CN"/>
              <a:t>*80%*</a:t>
            </a:r>
            <a:r>
              <a:rPr lang="zh-CN" altLang="en-US"/>
              <a:t>每条记录</a:t>
            </a:r>
            <a:r>
              <a:rPr lang="en-US" altLang="zh-CN"/>
              <a:t>3KB</a:t>
            </a:r>
            <a:r>
              <a:rPr lang="zh-CN" altLang="en-US"/>
              <a:t>（</a:t>
            </a:r>
            <a:r>
              <a:rPr lang="en-US" altLang="zh-CN"/>
              <a:t>3072</a:t>
            </a:r>
            <a:r>
              <a:rPr lang="zh-CN" altLang="en-US"/>
              <a:t>字节）</a:t>
            </a:r>
            <a:r>
              <a:rPr lang="en-US" altLang="zh-CN"/>
              <a:t>/17,280</a:t>
            </a:r>
            <a:r>
              <a:rPr lang="zh-CN" altLang="en-US"/>
              <a:t>秒</a:t>
            </a:r>
            <a:r>
              <a:rPr lang="en-US" altLang="zh-CN"/>
              <a:t>=2,457,600,000</a:t>
            </a:r>
            <a:r>
              <a:rPr lang="zh-CN" altLang="en-US"/>
              <a:t>字节</a:t>
            </a:r>
            <a:r>
              <a:rPr lang="en-US" altLang="zh-CN"/>
              <a:t>/</a:t>
            </a:r>
            <a:r>
              <a:rPr lang="en-US" altLang="zh-CN">
                <a:sym typeface="+mn-ea"/>
              </a:rPr>
              <a:t>17,280</a:t>
            </a:r>
            <a:r>
              <a:rPr lang="zh-CN" altLang="en-US"/>
              <a:t>秒</a:t>
            </a:r>
            <a:r>
              <a:rPr lang="en-US" altLang="zh-CN"/>
              <a:t>=142,222.22</a:t>
            </a:r>
            <a:r>
              <a:rPr lang="zh-CN" altLang="en-US"/>
              <a:t>字节</a:t>
            </a:r>
            <a:r>
              <a:rPr lang="en-US" altLang="zh-CN"/>
              <a:t>/</a:t>
            </a:r>
            <a:r>
              <a:rPr lang="zh-CN" altLang="en-US"/>
              <a:t>秒</a:t>
            </a:r>
            <a:r>
              <a:rPr lang="en-US" altLang="zh-CN">
                <a:sym typeface="+mn-ea"/>
              </a:rPr>
              <a:t>=138.89KB/s</a:t>
            </a:r>
            <a:endParaRPr lang="en-US" altLang="zh-CN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图片：</a:t>
            </a:r>
            <a:endParaRPr lang="zh-CN" altLang="en-US"/>
          </a:p>
          <a:p>
            <a:r>
              <a:rPr lang="en-US" altLang="zh-CN"/>
              <a:t>          </a:t>
            </a:r>
            <a:r>
              <a:rPr lang="zh-CN" altLang="en-US"/>
              <a:t>一百万条数据</a:t>
            </a:r>
            <a:r>
              <a:rPr lang="en-US" altLang="zh-CN"/>
              <a:t>*80%*20%</a:t>
            </a:r>
            <a:r>
              <a:rPr lang="zh-CN" altLang="en-US"/>
              <a:t>有图片</a:t>
            </a:r>
            <a:r>
              <a:rPr lang="en-US" altLang="zh-CN"/>
              <a:t>*1</a:t>
            </a:r>
            <a:r>
              <a:rPr lang="zh-CN" altLang="en-US"/>
              <a:t>张</a:t>
            </a:r>
            <a:r>
              <a:rPr lang="en-US" altLang="zh-CN"/>
              <a:t>*</a:t>
            </a:r>
            <a:r>
              <a:rPr lang="zh-CN" altLang="en-US"/>
              <a:t>每个图片</a:t>
            </a:r>
            <a:r>
              <a:rPr lang="en-US" altLang="zh-CN"/>
              <a:t>100KB</a:t>
            </a:r>
            <a:r>
              <a:rPr lang="zh-CN" altLang="en-US"/>
              <a:t>（102,400字节）</a:t>
            </a:r>
            <a:r>
              <a:rPr lang="en-US" altLang="zh-CN"/>
              <a:t>/</a:t>
            </a:r>
            <a:r>
              <a:rPr lang="en-US" altLang="zh-CN">
                <a:sym typeface="+mn-ea"/>
              </a:rPr>
              <a:t>17,280</a:t>
            </a:r>
            <a:r>
              <a:rPr lang="zh-CN" altLang="en-US"/>
              <a:t>秒</a:t>
            </a:r>
            <a:r>
              <a:rPr lang="en-US" altLang="zh-CN"/>
              <a:t>=16,384,000,000</a:t>
            </a:r>
            <a:r>
              <a:rPr lang="zh-CN" altLang="en-US"/>
              <a:t>字节</a:t>
            </a:r>
            <a:r>
              <a:rPr lang="en-US" altLang="zh-CN"/>
              <a:t>/</a:t>
            </a:r>
            <a:r>
              <a:rPr lang="en-US" altLang="zh-CN">
                <a:sym typeface="+mn-ea"/>
              </a:rPr>
              <a:t>17,280</a:t>
            </a:r>
            <a:r>
              <a:rPr lang="zh-CN" altLang="en-US"/>
              <a:t>秒</a:t>
            </a:r>
            <a:r>
              <a:rPr lang="en-US" altLang="zh-CN"/>
              <a:t>=948,148.15</a:t>
            </a:r>
            <a:r>
              <a:rPr lang="zh-CN" altLang="en-US"/>
              <a:t>字节</a:t>
            </a:r>
            <a:r>
              <a:rPr lang="en-US" altLang="zh-CN"/>
              <a:t>/</a:t>
            </a:r>
            <a:r>
              <a:rPr lang="zh-CN" altLang="en-US"/>
              <a:t>秒</a:t>
            </a:r>
            <a:r>
              <a:rPr lang="en-US" altLang="zh-CN"/>
              <a:t>=925.93KB/s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/>
              <a:t>Total: </a:t>
            </a:r>
            <a:endParaRPr lang="en-US" altLang="zh-CN"/>
          </a:p>
          <a:p>
            <a:r>
              <a:rPr lang="en-US" altLang="zh-CN">
                <a:sym typeface="+mn-ea"/>
              </a:rPr>
              <a:t>          </a:t>
            </a:r>
            <a:r>
              <a:rPr lang="en-US" altLang="zh-CN">
                <a:sym typeface="+mn-ea"/>
              </a:rPr>
              <a:t>138.89</a:t>
            </a:r>
            <a:r>
              <a:rPr lang="en-US" altLang="zh-CN">
                <a:sym typeface="+mn-ea"/>
              </a:rPr>
              <a:t>KB/s+</a:t>
            </a:r>
            <a:r>
              <a:rPr lang="en-US" altLang="zh-CN">
                <a:sym typeface="+mn-ea"/>
              </a:rPr>
              <a:t>925.93</a:t>
            </a:r>
            <a:r>
              <a:rPr lang="en-US" altLang="zh-CN">
                <a:sym typeface="+mn-ea"/>
              </a:rPr>
              <a:t>KB/s</a:t>
            </a:r>
            <a:r>
              <a:rPr lang="en-US" altLang="zh-CN">
                <a:sym typeface="+mn-ea"/>
              </a:rPr>
              <a:t> = 1,064.82KB/s=8.32Mbps</a:t>
            </a:r>
            <a:endParaRPr lang="en-US" altLang="zh-CN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85240" y="2032000"/>
            <a:ext cx="9932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</a:t>
            </a:r>
            <a:r>
              <a:rPr lang="en-US" altLang="zh-CN"/>
              <a:t>2/8</a:t>
            </a:r>
            <a:r>
              <a:rPr lang="zh-CN" altLang="en-US"/>
              <a:t>原则，有</a:t>
            </a:r>
            <a:r>
              <a:rPr lang="en-US" altLang="zh-CN"/>
              <a:t>80%</a:t>
            </a:r>
            <a:r>
              <a:rPr lang="zh-CN" altLang="en-US"/>
              <a:t>的用户在每天</a:t>
            </a:r>
            <a:r>
              <a:rPr lang="en-US" altLang="zh-CN"/>
              <a:t>20%</a:t>
            </a:r>
            <a:r>
              <a:rPr lang="zh-CN" altLang="en-US"/>
              <a:t>的时间内访问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53770" y="561340"/>
            <a:ext cx="10193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服务数量和单服务器最大服务数量估算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55065" y="1173480"/>
            <a:ext cx="9992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峰值</a:t>
            </a:r>
            <a:r>
              <a:rPr lang="en-US" altLang="zh-CN"/>
              <a:t>QPS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480185" y="2235200"/>
            <a:ext cx="10333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万用户</a:t>
            </a:r>
            <a:r>
              <a:rPr lang="en-US" altLang="zh-CN">
                <a:sym typeface="+mn-ea"/>
              </a:rPr>
              <a:t>*</a:t>
            </a:r>
            <a:r>
              <a:rPr lang="zh-CN" altLang="en-US">
                <a:sym typeface="+mn-ea"/>
              </a:rPr>
              <a:t>每日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次请求</a:t>
            </a:r>
            <a:r>
              <a:rPr lang="en-US" altLang="zh-CN">
                <a:sym typeface="+mn-ea"/>
              </a:rPr>
              <a:t>*80%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86400</a:t>
            </a:r>
            <a:r>
              <a:rPr lang="zh-CN" altLang="en-US">
                <a:sym typeface="+mn-ea"/>
              </a:rPr>
              <a:t>秒</a:t>
            </a:r>
            <a:r>
              <a:rPr lang="en-US" altLang="zh-CN">
                <a:sym typeface="+mn-ea"/>
              </a:rPr>
              <a:t>*20%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=4.63QPS</a:t>
            </a:r>
            <a:endParaRPr lang="en-US" altLang="zh-CN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80185" y="1704340"/>
            <a:ext cx="7870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</a:t>
            </a:r>
            <a:r>
              <a:rPr lang="en-US" altLang="zh-CN"/>
              <a:t>2/8</a:t>
            </a:r>
            <a:r>
              <a:rPr lang="zh-CN" altLang="en-US"/>
              <a:t>定律，</a:t>
            </a:r>
            <a:r>
              <a:rPr lang="en-US" altLang="zh-CN"/>
              <a:t>80%</a:t>
            </a:r>
            <a:r>
              <a:rPr lang="zh-CN" altLang="en-US"/>
              <a:t>的请求在全天</a:t>
            </a:r>
            <a:r>
              <a:rPr lang="en-US" altLang="zh-CN"/>
              <a:t>20%</a:t>
            </a:r>
            <a:r>
              <a:rPr lang="zh-CN" altLang="en-US"/>
              <a:t>的时间内访问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80185" y="3296920"/>
            <a:ext cx="81749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由上可知在假定规模下</a:t>
            </a:r>
            <a:r>
              <a:rPr lang="en-US" altLang="zh-CN"/>
              <a:t>QPS</a:t>
            </a:r>
            <a:r>
              <a:rPr lang="zh-CN" altLang="en-US"/>
              <a:t>应不低于</a:t>
            </a:r>
            <a:r>
              <a:rPr lang="en-US" altLang="zh-CN"/>
              <a:t>4.63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通过压力测试可获得单服务</a:t>
            </a:r>
            <a:r>
              <a:rPr lang="en-US" altLang="zh-CN"/>
              <a:t>QPS</a:t>
            </a:r>
            <a:r>
              <a:rPr lang="zh-CN" altLang="en-US"/>
              <a:t>的最大值（固定</a:t>
            </a:r>
            <a:r>
              <a:rPr lang="en-US" altLang="zh-CN"/>
              <a:t>CPU/</a:t>
            </a:r>
            <a:r>
              <a:rPr lang="zh-CN" altLang="en-US"/>
              <a:t>内存）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服务数量</a:t>
            </a:r>
            <a:r>
              <a:rPr lang="en-US" altLang="zh-CN"/>
              <a:t>=</a:t>
            </a:r>
            <a:r>
              <a:rPr lang="zh-CN" altLang="en-US"/>
              <a:t>峰值</a:t>
            </a:r>
            <a:r>
              <a:rPr lang="en-US" altLang="zh-CN"/>
              <a:t>QPS/</a:t>
            </a:r>
            <a:r>
              <a:rPr lang="zh-CN" altLang="en-US"/>
              <a:t>单服务</a:t>
            </a:r>
            <a:r>
              <a:rPr lang="en-US" altLang="zh-CN"/>
              <a:t>QPS*80%(</a:t>
            </a:r>
            <a:r>
              <a:rPr lang="zh-CN" altLang="en-US"/>
              <a:t>设计冗余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246505" y="2766060"/>
            <a:ext cx="4168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服务数量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246505" y="4935855"/>
            <a:ext cx="7332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单服务器最大服务数量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71625" y="5416550"/>
            <a:ext cx="68567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通过单服务压力测试可获得峰值时</a:t>
            </a:r>
            <a:r>
              <a:rPr lang="en-US" altLang="zh-CN"/>
              <a:t>CPU</a:t>
            </a:r>
            <a:r>
              <a:rPr lang="zh-CN" altLang="en-US"/>
              <a:t>占用率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最大服务数量</a:t>
            </a:r>
            <a:r>
              <a:rPr lang="en-US" altLang="zh-CN"/>
              <a:t>=</a:t>
            </a:r>
            <a:r>
              <a:rPr lang="zh-CN" altLang="en-US"/>
              <a:t>（</a:t>
            </a:r>
            <a:r>
              <a:rPr lang="en-US" altLang="zh-CN"/>
              <a:t>100%</a:t>
            </a:r>
            <a:r>
              <a:rPr lang="en-US" altLang="zh-CN">
                <a:sym typeface="+mn-ea"/>
              </a:rPr>
              <a:t>*70%</a:t>
            </a:r>
            <a:r>
              <a:rPr lang="zh-CN" altLang="en-US"/>
              <a:t>）</a:t>
            </a:r>
            <a:r>
              <a:rPr lang="en-US" altLang="zh-CN"/>
              <a:t> /</a:t>
            </a:r>
            <a:r>
              <a:rPr lang="zh-CN" altLang="en-US"/>
              <a:t>（峰值时单服务</a:t>
            </a:r>
            <a:r>
              <a:rPr lang="en-US" altLang="zh-CN"/>
              <a:t>CPU</a:t>
            </a:r>
            <a:r>
              <a:rPr lang="zh-CN" altLang="en-US"/>
              <a:t>占用率）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53770" y="561340"/>
            <a:ext cx="10193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并发量估算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55065" y="1173480"/>
            <a:ext cx="9992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峰值</a:t>
            </a:r>
            <a:r>
              <a:rPr lang="en-US" altLang="zh-CN"/>
              <a:t>QPS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480185" y="2235200"/>
            <a:ext cx="10333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万用户</a:t>
            </a:r>
            <a:r>
              <a:rPr lang="en-US" altLang="zh-CN">
                <a:sym typeface="+mn-ea"/>
              </a:rPr>
              <a:t>*</a:t>
            </a:r>
            <a:r>
              <a:rPr lang="zh-CN" altLang="en-US">
                <a:sym typeface="+mn-ea"/>
              </a:rPr>
              <a:t>每日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次请求</a:t>
            </a:r>
            <a:r>
              <a:rPr lang="en-US" altLang="zh-CN">
                <a:sym typeface="+mn-ea"/>
              </a:rPr>
              <a:t>*80%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86400</a:t>
            </a:r>
            <a:r>
              <a:rPr lang="zh-CN" altLang="en-US">
                <a:sym typeface="+mn-ea"/>
              </a:rPr>
              <a:t>秒</a:t>
            </a:r>
            <a:r>
              <a:rPr lang="en-US" altLang="zh-CN">
                <a:sym typeface="+mn-ea"/>
              </a:rPr>
              <a:t>*20%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=4.63QPS</a:t>
            </a:r>
            <a:endParaRPr lang="en-US" altLang="zh-CN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80185" y="1704340"/>
            <a:ext cx="7870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</a:t>
            </a:r>
            <a:r>
              <a:rPr lang="en-US" altLang="zh-CN"/>
              <a:t>2/8</a:t>
            </a:r>
            <a:r>
              <a:rPr lang="zh-CN" altLang="en-US"/>
              <a:t>定律，</a:t>
            </a:r>
            <a:r>
              <a:rPr lang="en-US" altLang="zh-CN"/>
              <a:t>80%</a:t>
            </a:r>
            <a:r>
              <a:rPr lang="zh-CN" altLang="en-US"/>
              <a:t>的请求在全天</a:t>
            </a:r>
            <a:r>
              <a:rPr lang="en-US" altLang="zh-CN"/>
              <a:t>20%</a:t>
            </a:r>
            <a:r>
              <a:rPr lang="zh-CN" altLang="en-US"/>
              <a:t>的时间内访问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80185" y="3296920"/>
            <a:ext cx="81749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由上可知在假定规模下</a:t>
            </a:r>
            <a:r>
              <a:rPr lang="en-US" altLang="zh-CN"/>
              <a:t>QPS</a:t>
            </a:r>
            <a:r>
              <a:rPr lang="zh-CN" altLang="en-US"/>
              <a:t>应不低于</a:t>
            </a:r>
            <a:r>
              <a:rPr lang="en-US" altLang="zh-CN"/>
              <a:t>4.63</a:t>
            </a:r>
            <a:r>
              <a:rPr lang="zh-CN" altLang="en-US"/>
              <a:t>，即并发量应不低于</a:t>
            </a:r>
            <a:r>
              <a:rPr lang="en-US" altLang="zh-CN"/>
              <a:t>4.63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为了应对流量高峰，应该留一些余地，一般为</a:t>
            </a:r>
            <a:r>
              <a:rPr lang="en-US" altLang="zh-CN"/>
              <a:t>2</a:t>
            </a:r>
            <a:r>
              <a:rPr lang="zh-CN" altLang="en-US"/>
              <a:t>倍，即</a:t>
            </a:r>
            <a:r>
              <a:rPr lang="zh-CN" altLang="en-US">
                <a:sym typeface="+mn-ea"/>
              </a:rPr>
              <a:t>并发量</a:t>
            </a:r>
            <a:r>
              <a:rPr lang="zh-CN" altLang="en-US"/>
              <a:t>应不低于</a:t>
            </a:r>
            <a:r>
              <a:rPr lang="en-US" altLang="zh-CN"/>
              <a:t>9.26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246505" y="2766060"/>
            <a:ext cx="4168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并发量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46505" y="4658360"/>
            <a:ext cx="8023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TPS</a:t>
            </a:r>
            <a:r>
              <a:rPr lang="zh-CN" altLang="en-US"/>
              <a:t>估算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61465" y="5189220"/>
            <a:ext cx="8013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由于是前后端分离，</a:t>
            </a:r>
            <a:r>
              <a:rPr lang="zh-CN">
                <a:sym typeface="+mn-ea"/>
              </a:rPr>
              <a:t>基本上</a:t>
            </a:r>
            <a:r>
              <a:rPr lang="zh-CN"/>
              <a:t>每个请求都可以看作是一次</a:t>
            </a:r>
            <a:r>
              <a:rPr lang="en-US" altLang="zh-CN"/>
              <a:t>TPS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561465" y="5720080"/>
            <a:ext cx="7251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最大</a:t>
            </a:r>
            <a:r>
              <a:rPr lang="en-US" altLang="zh-CN"/>
              <a:t>TPS=</a:t>
            </a:r>
            <a:r>
              <a:rPr lang="zh-CN" altLang="en-US"/>
              <a:t>最大并发量</a:t>
            </a:r>
            <a:r>
              <a:rPr lang="en-US" altLang="zh-CN"/>
              <a:t>=9.26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94055" y="354330"/>
            <a:ext cx="5209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接口性能评估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13205" y="1630045"/>
            <a:ext cx="807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所有接口的</a:t>
            </a:r>
            <a:r>
              <a:rPr lang="en-US" altLang="zh-CN"/>
              <a:t>QPS</a:t>
            </a:r>
            <a:r>
              <a:rPr lang="zh-CN" altLang="en-US"/>
              <a:t>应不低于估算的最大</a:t>
            </a:r>
            <a:r>
              <a:rPr lang="en-US" altLang="zh-CN"/>
              <a:t>QPS</a:t>
            </a:r>
            <a:r>
              <a:rPr lang="zh-CN" altLang="en-US"/>
              <a:t>，即</a:t>
            </a:r>
            <a:r>
              <a:rPr lang="en-US" altLang="zh-CN">
                <a:sym typeface="+mn-ea"/>
              </a:rPr>
              <a:t>9.26</a:t>
            </a:r>
            <a:endParaRPr lang="zh-CN" altLang="en-US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76985" y="1064895"/>
            <a:ext cx="582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最低</a:t>
            </a:r>
            <a:r>
              <a:rPr lang="en-US" altLang="zh-CN"/>
              <a:t>QPS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276985" y="2318385"/>
            <a:ext cx="8989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平均响应时间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513205" y="2806700"/>
            <a:ext cx="80784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非报表类接口的平均响应时间应在0.2s以内，报表类接口的平均响应时间应在</a:t>
            </a:r>
            <a:r>
              <a:rPr lang="en-US" altLang="zh-CN"/>
              <a:t>5</a:t>
            </a:r>
            <a:r>
              <a:rPr lang="zh-CN" altLang="en-US"/>
              <a:t>秒以内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76985" y="3643630"/>
            <a:ext cx="9179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缓存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32585" y="4204335"/>
            <a:ext cx="8884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统计所有接口的</a:t>
            </a:r>
            <a:r>
              <a:rPr lang="en-US" altLang="zh-CN"/>
              <a:t>QPS</a:t>
            </a:r>
            <a:r>
              <a:rPr lang="zh-CN" altLang="en-US"/>
              <a:t>并倒排，前</a:t>
            </a:r>
            <a:r>
              <a:rPr lang="en-US" altLang="zh-CN"/>
              <a:t>20%</a:t>
            </a:r>
            <a:r>
              <a:rPr lang="zh-CN" altLang="en-US"/>
              <a:t>的接口原则上都应加上缓存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53770" y="561340"/>
            <a:ext cx="10193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MySQL</a:t>
            </a:r>
            <a:r>
              <a:rPr lang="zh-CN" altLang="en-US"/>
              <a:t>性能估算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55065" y="1173480"/>
            <a:ext cx="9992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MySQL</a:t>
            </a:r>
            <a:r>
              <a:rPr lang="zh-CN" altLang="en-US"/>
              <a:t>性能基准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80185" y="2010410"/>
            <a:ext cx="78708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OLTP单表不超过1</a:t>
            </a:r>
            <a:r>
              <a:rPr lang="en-US" altLang="zh-CN"/>
              <a:t>5</a:t>
            </a:r>
            <a:r>
              <a:rPr lang="zh-CN" altLang="en-US"/>
              <a:t>G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单实例QPS在20000/s以内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磁盘使用率在</a:t>
            </a:r>
            <a:r>
              <a:rPr lang="en-US" altLang="zh-CN"/>
              <a:t>8</a:t>
            </a:r>
            <a:r>
              <a:rPr lang="zh-CN" altLang="en-US"/>
              <a:t>0%以下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CPU</a:t>
            </a:r>
            <a:r>
              <a:rPr lang="zh-CN" altLang="en-US"/>
              <a:t>占用率在</a:t>
            </a:r>
            <a:r>
              <a:rPr lang="en-US" altLang="zh-CN"/>
              <a:t>80%</a:t>
            </a:r>
            <a:r>
              <a:rPr lang="zh-CN" altLang="en-US"/>
              <a:t>以下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IOPS</a:t>
            </a:r>
            <a:r>
              <a:rPr lang="zh-CN" altLang="en-US"/>
              <a:t>使用率不高于</a:t>
            </a:r>
            <a:r>
              <a:rPr lang="en-US" altLang="zh-CN"/>
              <a:t>80%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480185" y="4274185"/>
            <a:ext cx="81749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t> SigNoz </a:t>
            </a:r>
          </a:p>
          <a:p/>
          <a:p>
            <a:pPr marL="285750" indent="-285750">
              <a:buFont typeface="Arial" panose="020B0604020202020204" pitchFamily="34" charset="0"/>
              <a:buChar char="•"/>
            </a:pPr>
            <a:r>
              <a:t> Prometheus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/>
              <a:t>其他</a:t>
            </a:r>
            <a:r>
              <a:t>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155065" y="3677920"/>
            <a:ext cx="4168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监控工具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COMMONDATA" val="eyJoZGlkIjoiZGIxZTNlZGZhMDM0YmMyNDc3NGI4YjI3Njc4ODFmMjc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1527</Words>
  <Application>WPS 演示</Application>
  <PresentationFormat>宽屏</PresentationFormat>
  <Paragraphs>145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上帝无言</cp:lastModifiedBy>
  <cp:revision>192</cp:revision>
  <dcterms:created xsi:type="dcterms:W3CDTF">2019-06-19T02:08:00Z</dcterms:created>
  <dcterms:modified xsi:type="dcterms:W3CDTF">2022-08-05T07:19:44Z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2052-11.1.0.11875</vt:lpwstr>
  </property>
  <property fmtid="{D5CDD505-2E9C-101B-9397-08002B2CF9AE}" pid="3" name="ICV">
    <vt:lpwstr>A1AFCA65A3184C13B74F973726452579</vt:lpwstr>
  </property>
</Properties>
</file>