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 snapToGrid="0">
      <p:cViewPr>
        <p:scale>
          <a:sx n="1" d="2"/>
          <a:sy n="1" d="2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5DB1FD-BFCB-424B-B0EC-C379E62CAFD6}" type="datetimeFigureOut">
              <a:rPr altLang="zh-CN" lang="en-US"/>
              <a:t>3/18/2025</a:t>
            </a:fld>
            <a:endParaRPr altLang="en-US" lang="zh-CN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B3A915-8594-5B49-857C-3C14AB69D535}" type="slidenum">
              <a:rPr altLang="zh-CN" lang="en-US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24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2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5DB1FD-BFCB-424B-B0EC-C379E62CAFD6}" type="datetimeFigureOut">
              <a:rPr altLang="zh-CN" lang="en-US"/>
              <a:t>3/18/2025</a:t>
            </a:fld>
            <a:endParaRPr altLang="en-US" lang="zh-CN"/>
          </a:p>
        </p:txBody>
      </p:sp>
      <p:sp>
        <p:nvSpPr>
          <p:cNvPr id="104862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B3A915-8594-5B49-857C-3C14AB69D535}" type="slidenum">
              <a:rPr altLang="zh-CN" lang="en-US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1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5DB1FD-BFCB-424B-B0EC-C379E62CAFD6}" type="datetimeFigureOut">
              <a:rPr altLang="zh-CN" lang="en-US"/>
              <a:t>3/18/2025</a:t>
            </a:fld>
            <a:endParaRPr altLang="en-US" lang="zh-CN"/>
          </a:p>
        </p:txBody>
      </p:sp>
      <p:sp>
        <p:nvSpPr>
          <p:cNvPr id="10486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B3A915-8594-5B49-857C-3C14AB69D535}" type="slidenum">
              <a:rPr altLang="zh-CN" lang="en-US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89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59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5DB1FD-BFCB-424B-B0EC-C379E62CAFD6}" type="datetimeFigureOut">
              <a:rPr altLang="zh-CN" lang="en-US"/>
              <a:t>3/18/2025</a:t>
            </a:fld>
            <a:endParaRPr altLang="en-US" lang="zh-CN"/>
          </a:p>
        </p:txBody>
      </p:sp>
      <p:sp>
        <p:nvSpPr>
          <p:cNvPr id="104859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B3A915-8594-5B49-857C-3C14AB69D535}" type="slidenum">
              <a:rPr altLang="zh-CN" lang="en-US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29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3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5DB1FD-BFCB-424B-B0EC-C379E62CAFD6}" type="datetimeFigureOut">
              <a:rPr altLang="zh-CN" lang="en-US"/>
              <a:t>3/18/2025</a:t>
            </a:fld>
            <a:endParaRPr altLang="en-US" lang="zh-CN"/>
          </a:p>
        </p:txBody>
      </p:sp>
      <p:sp>
        <p:nvSpPr>
          <p:cNvPr id="104863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B3A915-8594-5B49-857C-3C14AB69D535}" type="slidenum">
              <a:rPr altLang="zh-CN" lang="en-US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34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35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3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5DB1FD-BFCB-424B-B0EC-C379E62CAFD6}" type="datetimeFigureOut">
              <a:rPr altLang="zh-CN" lang="en-US"/>
              <a:t>3/18/2025</a:t>
            </a:fld>
            <a:endParaRPr altLang="en-US" lang="zh-CN"/>
          </a:p>
        </p:txBody>
      </p:sp>
      <p:sp>
        <p:nvSpPr>
          <p:cNvPr id="104863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B3A915-8594-5B49-857C-3C14AB69D535}" type="slidenum">
              <a:rPr altLang="zh-CN" lang="en-US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40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41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4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43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4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5DB1FD-BFCB-424B-B0EC-C379E62CAFD6}" type="datetimeFigureOut">
              <a:rPr altLang="zh-CN" lang="en-US"/>
              <a:t>3/18/2025</a:t>
            </a:fld>
            <a:endParaRPr altLang="en-US" lang="zh-CN"/>
          </a:p>
        </p:txBody>
      </p:sp>
      <p:sp>
        <p:nvSpPr>
          <p:cNvPr id="104864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B3A915-8594-5B49-857C-3C14AB69D535}" type="slidenum">
              <a:rPr altLang="zh-CN" lang="en-US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0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5DB1FD-BFCB-424B-B0EC-C379E62CAFD6}" type="datetimeFigureOut">
              <a:rPr altLang="zh-CN" lang="en-US"/>
              <a:t>3/18/2025</a:t>
            </a:fld>
            <a:endParaRPr altLang="en-US" lang="zh-CN"/>
          </a:p>
        </p:txBody>
      </p:sp>
      <p:sp>
        <p:nvSpPr>
          <p:cNvPr id="104861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B3A915-8594-5B49-857C-3C14AB69D535}" type="slidenum">
              <a:rPr altLang="zh-CN" lang="en-US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5DB1FD-BFCB-424B-B0EC-C379E62CAFD6}" type="datetimeFigureOut">
              <a:rPr altLang="zh-CN" lang="en-US"/>
              <a:t>3/18/2025</a:t>
            </a:fld>
            <a:endParaRPr altLang="en-US" lang="zh-CN"/>
          </a:p>
        </p:txBody>
      </p:sp>
      <p:sp>
        <p:nvSpPr>
          <p:cNvPr id="104864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B3A915-8594-5B49-857C-3C14AB69D535}" type="slidenum">
              <a:rPr altLang="zh-CN" lang="en-US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51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52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5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5DB1FD-BFCB-424B-B0EC-C379E62CAFD6}" type="datetimeFigureOut">
              <a:rPr altLang="zh-CN" lang="en-US"/>
              <a:t>3/18/2025</a:t>
            </a:fld>
            <a:endParaRPr altLang="en-US" lang="zh-CN"/>
          </a:p>
        </p:txBody>
      </p:sp>
      <p:sp>
        <p:nvSpPr>
          <p:cNvPr id="104865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B3A915-8594-5B49-857C-3C14AB69D535}" type="slidenum">
              <a:rPr altLang="zh-CN" lang="en-US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18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19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2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5DB1FD-BFCB-424B-B0EC-C379E62CAFD6}" type="datetimeFigureOut">
              <a:rPr altLang="zh-CN" lang="en-US"/>
              <a:t>3/18/2025</a:t>
            </a:fld>
            <a:endParaRPr altLang="en-US" lang="zh-CN"/>
          </a:p>
        </p:txBody>
      </p:sp>
      <p:sp>
        <p:nvSpPr>
          <p:cNvPr id="104862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4B3A915-8594-5B49-857C-3C14AB69D535}" type="slidenum">
              <a:rPr altLang="zh-CN" lang="en-US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5DB1FD-BFCB-424B-B0EC-C379E62CAFD6}" type="datetimeFigureOut">
              <a:rPr altLang="zh-CN" lang="en-US"/>
              <a:t>3/18/2025</a:t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B3A915-8594-5B49-857C-3C14AB69D535}" type="slidenum">
              <a:rPr altLang="zh-CN" lang="en-US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altLang="en-US" lang="zh-CN"/>
              <a:t>汤姆索亚历险记</a:t>
            </a:r>
          </a:p>
        </p:txBody>
      </p:sp>
      <p:sp>
        <p:nvSpPr>
          <p:cNvPr id="1048587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en-US" lang="zh-CN"/>
              <a:t>小林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目录</a:t>
            </a:r>
          </a:p>
        </p:txBody>
      </p:sp>
      <p:sp>
        <p:nvSpPr>
          <p:cNvPr id="1048594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US" lang="zh-CN"/>
              <a:t>作品与作者简介</a:t>
            </a:r>
            <a:endParaRPr altLang="zh-CN" lang="en-US"/>
          </a:p>
          <a:p>
            <a:r>
              <a:rPr altLang="en-US" lang="zh-CN"/>
              <a:t>精彩片段赏析</a:t>
            </a:r>
            <a:endParaRPr altLang="zh-CN" lang="en-US"/>
          </a:p>
          <a:p>
            <a:r>
              <a:rPr altLang="en-US" lang="zh-CN"/>
              <a:t>主题探讨</a:t>
            </a:r>
            <a:endParaRPr altLang="zh-CN" lang="en-US"/>
          </a:p>
          <a:p>
            <a:r>
              <a:rPr altLang="en-US" lang="zh-CN"/>
              <a:t>总结与感悟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作品与作者简介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3248" cy="4667250"/>
          </a:xfrm>
        </p:spPr>
        <p:txBody>
          <a:bodyPr>
            <a:normAutofit fontScale="92500"/>
          </a:bodyPr>
          <a:p>
            <a:r>
              <a:rPr altLang="en-US" lang="zh-CN"/>
              <a:t>名称：</a:t>
            </a:r>
            <a:r>
              <a:rPr altLang="zh-CN" lang="en-US"/>
              <a:t>《</a:t>
            </a:r>
            <a:r>
              <a:rPr altLang="en-US" lang="zh-CN"/>
              <a:t>汤姆</a:t>
            </a:r>
            <a:r>
              <a:rPr altLang="zh-CN" lang="en-US"/>
              <a:t>·</a:t>
            </a:r>
            <a:r>
              <a:rPr altLang="en-US" lang="zh-CN"/>
              <a:t>索亚历险记</a:t>
            </a:r>
            <a:r>
              <a:rPr altLang="zh-CN" lang="en-US"/>
              <a:t>》</a:t>
            </a:r>
          </a:p>
          <a:p>
            <a:r>
              <a:rPr altLang="en-US" lang="zh-CN"/>
              <a:t>作者：马克</a:t>
            </a:r>
            <a:r>
              <a:rPr altLang="zh-CN" lang="en-US"/>
              <a:t>·</a:t>
            </a:r>
            <a:r>
              <a:rPr altLang="en-US" lang="zh-CN"/>
              <a:t>吐温</a:t>
            </a:r>
            <a:endParaRPr altLang="zh-CN" lang="en-US"/>
          </a:p>
          <a:p>
            <a:r>
              <a:rPr altLang="en-US" lang="zh-CN"/>
              <a:t>作者简介：马克</a:t>
            </a:r>
            <a:r>
              <a:rPr altLang="zh-CN" lang="en-US"/>
              <a:t>·</a:t>
            </a:r>
            <a:r>
              <a:rPr altLang="en-US" lang="zh-CN"/>
              <a:t>吐温，美国著名作家、演说家，原名萨缪尔</a:t>
            </a:r>
            <a:r>
              <a:rPr altLang="zh-CN" lang="en-US"/>
              <a:t>·</a:t>
            </a:r>
            <a:r>
              <a:rPr altLang="en-US" lang="zh-CN"/>
              <a:t>兰亨</a:t>
            </a:r>
            <a:r>
              <a:rPr altLang="zh-CN" lang="en-US"/>
              <a:t>·</a:t>
            </a:r>
            <a:r>
              <a:rPr altLang="en-US" lang="zh-CN"/>
              <a:t>克莱门，一生写了大量作品，题材涉及小说、剧本、散文、诗歌等各方面。</a:t>
            </a:r>
            <a:endParaRPr altLang="zh-CN" lang="en-US"/>
          </a:p>
          <a:p>
            <a:r>
              <a:rPr altLang="en-US" lang="zh-CN"/>
              <a:t>写作风格：幽默和讽刺是他的写作特点，语言简练生动，对后来的美国文学产生了深远的影响。</a:t>
            </a:r>
            <a:endParaRPr altLang="zh-CN" lang="en-US"/>
          </a:p>
          <a:p>
            <a:r>
              <a:rPr altLang="en-US" lang="zh-CN"/>
              <a:t>代表作品：</a:t>
            </a:r>
            <a:r>
              <a:rPr altLang="zh-CN" lang="en-US"/>
              <a:t>《</a:t>
            </a:r>
            <a:r>
              <a:rPr altLang="en-US" lang="zh-CN"/>
              <a:t>百万英镑</a:t>
            </a:r>
            <a:r>
              <a:rPr altLang="zh-CN" lang="en-US"/>
              <a:t>》《</a:t>
            </a:r>
            <a:r>
              <a:rPr altLang="en-US" lang="zh-CN"/>
              <a:t>哈克贝利</a:t>
            </a:r>
            <a:r>
              <a:rPr altLang="zh-CN" lang="en-US"/>
              <a:t>·</a:t>
            </a:r>
            <a:r>
              <a:rPr altLang="en-US" lang="zh-CN"/>
              <a:t>费恩历险记</a:t>
            </a:r>
            <a:r>
              <a:rPr altLang="zh-CN" lang="en-US"/>
              <a:t>》</a:t>
            </a:r>
            <a:r>
              <a:rPr altLang="en-US" lang="zh-CN"/>
              <a:t>等</a:t>
            </a:r>
            <a:endParaRPr altLang="zh-CN" lang="en-US"/>
          </a:p>
          <a:p>
            <a:r>
              <a:rPr altLang="en-US" lang="zh-CN"/>
              <a:t>创作年代：</a:t>
            </a:r>
            <a:r>
              <a:rPr altLang="zh-CN" lang="en-US"/>
              <a:t>1876</a:t>
            </a:r>
            <a:r>
              <a:rPr altLang="en-US" lang="zh-CN"/>
              <a:t>年</a:t>
            </a:r>
            <a:endParaRPr altLang="zh-CN" lang="en-US"/>
          </a:p>
          <a:p>
            <a:r>
              <a:rPr altLang="en-US" lang="zh-CN"/>
              <a:t>文学体裁：长篇小说</a:t>
            </a:r>
            <a:endParaRPr altLang="zh-CN" lang="en-US"/>
          </a:p>
          <a:p>
            <a:r>
              <a:rPr altLang="en-US" lang="zh-CN"/>
              <a:t>故事背景：</a:t>
            </a:r>
            <a:r>
              <a:rPr altLang="zh-CN" lang="en-US"/>
              <a:t>19</a:t>
            </a:r>
            <a:r>
              <a:rPr altLang="en-US" lang="zh-CN"/>
              <a:t>世纪上半世纪美国密西西比河畔的一个普通小镇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彩片历险段赏析</a:t>
            </a:r>
            <a:r>
              <a:rPr altLang="zh-CN" lang="en-US"/>
              <a:t>-</a:t>
            </a:r>
            <a:r>
              <a:rPr altLang="en-US" lang="zh-CN"/>
              <a:t>洞中历险</a:t>
            </a:r>
          </a:p>
        </p:txBody>
      </p:sp>
      <p:sp>
        <p:nvSpPr>
          <p:cNvPr id="1048598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718972" cy="4351338"/>
          </a:xfrm>
        </p:spPr>
        <p:txBody>
          <a:bodyPr/>
          <a:p>
            <a:pPr indent="0" marL="0">
              <a:buNone/>
            </a:pPr>
            <a:r>
              <a:rPr altLang="en-US" lang="zh-CN"/>
              <a:t>概括：汤姆和贝琪在山洞里迷路了，危机时刻汤姆却仍然能想到一系列办法解决困难，如用风筝线指引原路返回的路线</a:t>
            </a:r>
            <a:r>
              <a:rPr altLang="zh-CN" lang="en-US"/>
              <a:t>……</a:t>
            </a:r>
          </a:p>
          <a:p>
            <a:pPr indent="0" marL="0">
              <a:buNone/>
            </a:pPr>
            <a:r>
              <a:rPr altLang="en-US" lang="zh-CN"/>
              <a:t>赏析要点：紧张刺激的情节设置，让读者仿佛身临其境。同时，通过汤姆在危险面前的表现，进一步突出了他的勇敢和冷静。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主题探讨</a:t>
            </a:r>
          </a:p>
        </p:txBody>
      </p:sp>
      <p:sp>
        <p:nvSpPr>
          <p:cNvPr id="1048600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357179" cy="4351338"/>
          </a:xfrm>
        </p:spPr>
        <p:txBody>
          <a:bodyPr/>
          <a:p>
            <a:pPr indent="0" marL="0">
              <a:buNone/>
            </a:pPr>
            <a:r>
              <a:rPr altLang="en-US" lang="zh-CN"/>
              <a:t>成长与自由</a:t>
            </a:r>
            <a:endParaRPr altLang="zh-CN" lang="en-US"/>
          </a:p>
          <a:p>
            <a:pPr indent="0" marL="0">
              <a:buNone/>
            </a:pPr>
            <a:r>
              <a:rPr altLang="en-US" lang="zh-CN"/>
              <a:t>  汤姆在一系列的冒险经历中逐渐成长，他学会了面对困难和危险，也懂得了责任和担当。同时，他对自由的向往和追求贯穿始终，反映了孩子天性中对自由的渴望。</a:t>
            </a:r>
          </a:p>
        </p:txBody>
      </p:sp>
      <p:sp>
        <p:nvSpPr>
          <p:cNvPr id="1048601" name="文本框 3"/>
          <p:cNvSpPr txBox="1"/>
          <p:nvPr/>
        </p:nvSpPr>
        <p:spPr>
          <a:xfrm>
            <a:off x="4708633" y="1498759"/>
            <a:ext cx="3594539" cy="4549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altLang="zh-CN" lang="en-US"/>
          </a:p>
          <a:p>
            <a:pPr algn="l"/>
            <a:r>
              <a:rPr altLang="en-US" sz="2800" lang="zh-CN"/>
              <a:t>批判现实</a:t>
            </a:r>
            <a:endParaRPr altLang="zh-CN" sz="2800" lang="en-US"/>
          </a:p>
          <a:p>
            <a:pPr algn="l"/>
            <a:r>
              <a:rPr altLang="en-US" sz="2800" lang="zh-CN"/>
              <a:t>  作品通过描写汤姆在学校和家庭中的生活，揭示了当时教育制度和社会规范对孩子天性的压抑。同时也对社会上的一些不良现象进行了批判，如虚伪的宗教、种族歧视等。</a:t>
            </a:r>
          </a:p>
        </p:txBody>
      </p:sp>
      <p:sp>
        <p:nvSpPr>
          <p:cNvPr id="1048602" name="文本框 4"/>
          <p:cNvSpPr txBox="1"/>
          <p:nvPr/>
        </p:nvSpPr>
        <p:spPr>
          <a:xfrm>
            <a:off x="5181600" y="2514600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altLang="en-US" lang="zh-CN"/>
          </a:p>
        </p:txBody>
      </p:sp>
      <p:sp>
        <p:nvSpPr>
          <p:cNvPr id="1048603" name="文本框 5"/>
          <p:cNvSpPr txBox="1"/>
          <p:nvPr/>
        </p:nvSpPr>
        <p:spPr>
          <a:xfrm>
            <a:off x="5181600" y="2514600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altLang="en-US" lang="zh-CN"/>
          </a:p>
        </p:txBody>
      </p:sp>
      <p:sp>
        <p:nvSpPr>
          <p:cNvPr id="1048604" name="文本框 6"/>
          <p:cNvSpPr txBox="1"/>
          <p:nvPr/>
        </p:nvSpPr>
        <p:spPr>
          <a:xfrm>
            <a:off x="8816426" y="1825625"/>
            <a:ext cx="3209160" cy="38633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altLang="en-US" sz="2800" lang="zh-CN"/>
              <a:t>友谊与纯真</a:t>
            </a:r>
            <a:endParaRPr altLang="zh-CN" sz="2800" lang="en-US"/>
          </a:p>
          <a:p>
            <a:pPr algn="l"/>
            <a:r>
              <a:rPr altLang="en-US" sz="2800" lang="zh-CN"/>
              <a:t>汤姆与哈克之间的友谊是纯粹而真挚的，他们在冒险中相互支持、相互帮助。这种友谊体现了人性中的善良和美好，也让读者感受到了温暖和感动。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rando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总结与感悟</a:t>
            </a:r>
          </a:p>
        </p:txBody>
      </p:sp>
      <p:sp>
        <p:nvSpPr>
          <p:cNvPr id="1048606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en-US" lang="zh-CN"/>
              <a:t>感悟：通过阅读这本书，我们可以从中汲取到成长的力量，学会勇敢地面对生活中的挑战。同时，也能让我们更加珍惜童年的美好时光，保持一颗纯真的心。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airplane" invX="0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标题 1"/>
          <p:cNvSpPr>
            <a:spLocks noGrp="1"/>
          </p:cNvSpPr>
          <p:nvPr>
            <p:ph type="title"/>
          </p:nvPr>
        </p:nvSpPr>
        <p:spPr>
          <a:xfrm>
            <a:off x="838200" y="934435"/>
            <a:ext cx="10515600" cy="2639082"/>
          </a:xfrm>
        </p:spPr>
        <p:txBody>
          <a:bodyPr>
            <a:normAutofit/>
          </a:bodyPr>
          <a:p>
            <a:pPr algn="ctr"/>
            <a:r>
              <a:rPr altLang="en-US" sz="6000" lang="zh-CN"/>
              <a:t>谢谢观看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50">
        <p:pull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来宾用户</dc:creator>
  <cp:lastModifiedBy>i12.com@outlook.com</cp:lastModifiedBy>
  <dcterms:created xsi:type="dcterms:W3CDTF">2025-03-17T19:29:59Z</dcterms:created>
  <dcterms:modified xsi:type="dcterms:W3CDTF">2025-03-18T14:55:08Z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4d7e7ebab92a458ab1f76c1ef6701207</vt:lpwstr>
  </property>
</Properties>
</file>