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8" r:id="rId4"/>
    <p:sldId id="329" r:id="rId5"/>
    <p:sldId id="260" r:id="rId6"/>
    <p:sldId id="331" r:id="rId7"/>
    <p:sldId id="330" r:id="rId8"/>
    <p:sldId id="332" r:id="rId9"/>
    <p:sldId id="333" r:id="rId10"/>
    <p:sldId id="334" r:id="rId11"/>
    <p:sldId id="315" r:id="rId12"/>
    <p:sldId id="323" r:id="rId13"/>
    <p:sldId id="325" r:id="rId14"/>
    <p:sldId id="324" r:id="rId15"/>
    <p:sldId id="341" r:id="rId16"/>
    <p:sldId id="25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AF2"/>
    <a:srgbClr val="FFCB25"/>
    <a:srgbClr val="FFE38B"/>
    <a:srgbClr val="FFF1C5"/>
    <a:srgbClr val="CC9B00"/>
    <a:srgbClr val="FFF2C9"/>
    <a:srgbClr val="FFFBEF"/>
    <a:srgbClr val="FFDF79"/>
    <a:srgbClr val="FFCE33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5871" autoAdjust="0"/>
  </p:normalViewPr>
  <p:slideViewPr>
    <p:cSldViewPr snapToGrid="0">
      <p:cViewPr>
        <p:scale>
          <a:sx n="150" d="100"/>
          <a:sy n="150" d="100"/>
        </p:scale>
        <p:origin x="552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ustomXml" Target="../customXml/item1.xml"/><Relationship Id="rId21" Type="http://schemas.openxmlformats.org/officeDocument/2006/relationships/customXmlProps" Target="../customXml/itemProps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5"/>
          <a:stretch>
            <a:fillRect/>
          </a:stretch>
        </p:blipFill>
        <p:spPr>
          <a:xfrm>
            <a:off x="1" y="-40659"/>
            <a:ext cx="12482008" cy="4155459"/>
          </a:xfrm>
          <a:prstGeom prst="rect">
            <a:avLst/>
          </a:prstGeom>
          <a:solidFill>
            <a:srgbClr val="FFFFFF">
              <a:shade val="85000"/>
              <a:alpha val="20000"/>
            </a:srgbClr>
          </a:solidFill>
          <a:ln w="88900" cap="sq">
            <a:solidFill>
              <a:srgbClr val="FFFFFF">
                <a:alpha val="20000"/>
              </a:srgbClr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矩形 7"/>
          <p:cNvSpPr/>
          <p:nvPr/>
        </p:nvSpPr>
        <p:spPr>
          <a:xfrm>
            <a:off x="-153774" y="-129094"/>
            <a:ext cx="12499547" cy="4843969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00" y="1800000"/>
            <a:ext cx="11520000" cy="21600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4800" y="4320000"/>
            <a:ext cx="11520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4800" y="6356350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7D1BB69B-3220-4715-A717-A796F4673EB8}" type="datetime1">
              <a:rPr lang="zh-CN" altLang="en-US" smtClean="0"/>
            </a:fld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34800" y="4150577"/>
            <a:ext cx="11520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000" y="1368000"/>
            <a:ext cx="11520000" cy="489600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3200"/>
            </a:lvl1pPr>
            <a:lvl2pPr marL="539750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  <a:defRPr sz="2800"/>
            </a:lvl2pPr>
            <a:lvl3pPr marL="1007745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400"/>
            </a:lvl3pPr>
            <a:lvl4pPr marL="144018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2000"/>
            </a:lvl4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34800" y="216000"/>
            <a:ext cx="11520000" cy="90000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标题</a:t>
            </a:r>
            <a:r>
              <a:rPr lang="en-US" altLang="zh-CN" dirty="0"/>
              <a:t>40</a:t>
            </a:r>
            <a:r>
              <a:rPr lang="zh-CN" altLang="en-US" dirty="0"/>
              <a:t>宋体</a:t>
            </a:r>
            <a:r>
              <a:rPr lang="en-US" altLang="zh-CN" dirty="0"/>
              <a:t>Arial</a:t>
            </a:r>
            <a:endParaRPr 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34800" y="1152000"/>
            <a:ext cx="11520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4" t="28017" r="4182" b="28616"/>
          <a:stretch>
            <a:fillRect/>
          </a:stretch>
        </p:blipFill>
        <p:spPr>
          <a:xfrm>
            <a:off x="10134284" y="349697"/>
            <a:ext cx="1720516" cy="632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34800" y="1368000"/>
            <a:ext cx="5760000" cy="48960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600"/>
              </a:spcBef>
              <a:defRPr sz="3200"/>
            </a:lvl1pPr>
            <a:lvl2pPr marL="539750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  <a:defRPr sz="2800"/>
            </a:lvl2pPr>
            <a:lvl3pPr marL="1007745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400"/>
            </a:lvl3pPr>
            <a:lvl4pPr marL="144018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2000"/>
            </a:lvl4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A68-16DA-4406-82E7-4C3B2C4F8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5984-1886-4642-AC37-F1036023DD0E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6096000" y="1368000"/>
            <a:ext cx="5760000" cy="48960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600"/>
              </a:spcBef>
              <a:defRPr sz="3200"/>
            </a:lvl1pPr>
            <a:lvl2pPr marL="539750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  <a:defRPr sz="2800"/>
            </a:lvl2pPr>
            <a:lvl3pPr marL="1007745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400"/>
            </a:lvl3pPr>
            <a:lvl4pPr marL="144018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2000"/>
            </a:lvl4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34800" y="216000"/>
            <a:ext cx="11520000" cy="90000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两栏内容标题</a:t>
            </a:r>
            <a:r>
              <a:rPr lang="en-US" altLang="zh-CN" dirty="0"/>
              <a:t>40</a:t>
            </a:r>
            <a:endParaRPr 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334800" y="1152000"/>
            <a:ext cx="11520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4" t="28017" r="4182" b="28616"/>
          <a:stretch>
            <a:fillRect/>
          </a:stretch>
        </p:blipFill>
        <p:spPr>
          <a:xfrm>
            <a:off x="10134284" y="349697"/>
            <a:ext cx="1720516" cy="632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4800" y="1368000"/>
            <a:ext cx="5760000" cy="540000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094800" y="1368000"/>
            <a:ext cx="5760000" cy="540000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3147-9A2F-4467-84C4-929BF4D860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94DE-AA27-451F-A3DF-784F44F340FD}" type="slidenum">
              <a:rPr lang="zh-CN" altLang="en-US" smtClean="0"/>
            </a:fld>
            <a:endParaRPr lang="zh-CN" altLang="en-US"/>
          </a:p>
        </p:txBody>
      </p:sp>
      <p:sp>
        <p:nvSpPr>
          <p:cNvPr id="16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334800" y="1908000"/>
            <a:ext cx="5760000" cy="43560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600"/>
              </a:spcBef>
              <a:defRPr sz="3200"/>
            </a:lvl1pPr>
            <a:lvl2pPr marL="539750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  <a:defRPr sz="2800"/>
            </a:lvl2pPr>
            <a:lvl3pPr marL="1007745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400"/>
            </a:lvl3pPr>
            <a:lvl4pPr marL="144018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2000"/>
            </a:lvl4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17" name="内容占位符 2"/>
          <p:cNvSpPr>
            <a:spLocks noGrp="1"/>
          </p:cNvSpPr>
          <p:nvPr>
            <p:ph sz="half" idx="14" hasCustomPrompt="1"/>
          </p:nvPr>
        </p:nvSpPr>
        <p:spPr>
          <a:xfrm>
            <a:off x="6096000" y="1908000"/>
            <a:ext cx="5760000" cy="43560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600"/>
              </a:spcBef>
              <a:defRPr sz="3200"/>
            </a:lvl1pPr>
            <a:lvl2pPr marL="539750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  <a:defRPr sz="2800"/>
            </a:lvl2pPr>
            <a:lvl3pPr marL="1007745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400"/>
            </a:lvl3pPr>
            <a:lvl4pPr marL="144018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2000"/>
            </a:lvl4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4800" y="216000"/>
            <a:ext cx="11520000" cy="90000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两栏对比标题</a:t>
            </a:r>
            <a:r>
              <a:rPr lang="en-US" altLang="zh-CN" dirty="0"/>
              <a:t>40</a:t>
            </a:r>
            <a:endParaRPr 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34800" y="1152000"/>
            <a:ext cx="11520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4" t="28017" r="4182" b="28616"/>
          <a:stretch>
            <a:fillRect/>
          </a:stretch>
        </p:blipFill>
        <p:spPr>
          <a:xfrm>
            <a:off x="10134284" y="349697"/>
            <a:ext cx="1720516" cy="632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4800" y="1161302"/>
            <a:ext cx="11520000" cy="2852737"/>
          </a:xfrm>
        </p:spPr>
        <p:txBody>
          <a:bodyPr anchor="b">
            <a:norm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44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节标题</a:t>
            </a:r>
            <a:r>
              <a:rPr lang="en-US" altLang="zh-CN" dirty="0"/>
              <a:t>44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4800" y="4198484"/>
            <a:ext cx="11520000" cy="150018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32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副标题</a:t>
            </a:r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A68-16DA-4406-82E7-4C3B2C4F8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5984-1886-4642-AC37-F1036023DD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34800" y="4147389"/>
            <a:ext cx="11520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A68-16DA-4406-82E7-4C3B2C4F8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5984-1886-4642-AC37-F1036023DD0E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34800" y="216000"/>
            <a:ext cx="11520000" cy="90000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仅标题宋体</a:t>
            </a:r>
            <a:r>
              <a:rPr lang="en-US" altLang="zh-CN" dirty="0"/>
              <a:t>40Arial</a:t>
            </a:r>
            <a:endParaRPr 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34800" y="1152000"/>
            <a:ext cx="11520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4" t="28017" r="4182" b="28616"/>
          <a:stretch>
            <a:fillRect/>
          </a:stretch>
        </p:blipFill>
        <p:spPr>
          <a:xfrm>
            <a:off x="10134284" y="349697"/>
            <a:ext cx="1720516" cy="632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A68-16DA-4406-82E7-4C3B2C4F8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5984-1886-4642-AC37-F1036023DD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反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851" y="0"/>
            <a:ext cx="12507779" cy="729842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A68-16DA-4406-82E7-4C3B2C4F8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5984-1886-4642-AC37-F1036023DD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3910038" y="2772850"/>
            <a:ext cx="4320000" cy="110610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3200" b="1">
                <a:solidFill>
                  <a:schemeClr val="bg1"/>
                </a:solidFill>
              </a:defRPr>
            </a:lvl1pPr>
            <a:lvl2pPr marL="539750" indent="-230505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  <a:defRPr sz="2800"/>
            </a:lvl2pPr>
            <a:lvl3pPr marL="1007745" indent="-230505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400"/>
            </a:lvl3pPr>
            <a:lvl4pPr marL="1440180" indent="-23050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2000"/>
            </a:lvl4pPr>
          </a:lstStyle>
          <a:p>
            <a:pPr lvl="0"/>
            <a:r>
              <a:rPr lang="zh-CN" altLang="en-US" dirty="0"/>
              <a:t>反色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2" r="1314" b="2142"/>
          <a:stretch>
            <a:fillRect/>
          </a:stretch>
        </p:blipFill>
        <p:spPr>
          <a:xfrm>
            <a:off x="0" y="-483747"/>
            <a:ext cx="12370817" cy="68400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56410" y="-195881"/>
            <a:ext cx="12685994" cy="7273828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89972" y="2237875"/>
            <a:ext cx="4212056" cy="1203158"/>
          </a:xfrm>
          <a:solidFill>
            <a:schemeClr val="bg1">
              <a:alpha val="60000"/>
            </a:schemeClr>
          </a:solidFill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="1" baseline="0">
                <a:solidFill>
                  <a:srgbClr val="C00000"/>
                </a:solidFill>
              </a:defRPr>
            </a:lvl1pPr>
          </a:lstStyle>
          <a:p>
            <a:r>
              <a:rPr lang="en-US" sz="4000" dirty="0"/>
              <a:t>A</a:t>
            </a:r>
            <a:r>
              <a:rPr lang="en-US" altLang="zh-CN" sz="4000" dirty="0"/>
              <a:t>ny questions?</a:t>
            </a:r>
            <a:br>
              <a:rPr lang="en-US" altLang="zh-CN" sz="4000" dirty="0"/>
            </a:br>
            <a:r>
              <a:rPr lang="en-US" altLang="zh-CN" sz="4000" dirty="0"/>
              <a:t>Thank you.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EC30-7359-416A-AE49-435524597FD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800" y="365125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000" y="1825625"/>
            <a:ext cx="1152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4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446B3-B94D-495E-976A-993AE098E0F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62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72C4D-EBB2-42D6-A2D3-5CBFF2DEF01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Collaborative Filtering with User-Item Co-Autoregressive Models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201</a:t>
            </a:r>
            <a:r>
              <a:rPr lang="en-US" dirty="0"/>
              <a:t>8 AAAI</a:t>
            </a:r>
            <a:r>
              <a:rPr lang="en-US" altLang="zh-CN" dirty="0"/>
              <a:t>    </a:t>
            </a:r>
            <a:r>
              <a:rPr dirty="0"/>
              <a:t>Chao Du</a:t>
            </a:r>
            <a:endParaRPr dirty="0"/>
          </a:p>
          <a:p>
            <a:endParaRPr lang="en-US" dirty="0"/>
          </a:p>
          <a:p>
            <a:r>
              <a:rPr lang="zh-CN" altLang="en-US" dirty="0"/>
              <a:t>龙小玲</a:t>
            </a:r>
            <a:r>
              <a:rPr lang="en-US" altLang="zh-CN" dirty="0"/>
              <a:t> 2019/7/12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69B-3220-4715-A717-A796F4673EB8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4645" y="1319530"/>
            <a:ext cx="3135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marR="0" indent="-342900" algn="l" defTabSz="914400" rtl="0" eaLnBrk="1" fontAlgn="auto" latinLnBrk="0" hangingPunct="1">
              <a:spcBef>
                <a:spcPts val="600"/>
              </a:spcBef>
              <a:buClrTx/>
              <a:buSzTx/>
              <a:buFont typeface="Wingdings" panose="05000000000000000000" charset="0"/>
              <a:buChar char="l"/>
            </a:pP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Rating Prediction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C9F754DE-2CAD-44b6-B708-469DEB6407EB-2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" y="2601595"/>
            <a:ext cx="1165161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639050" y="5073650"/>
            <a:ext cx="334772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algn="l" defTabSz="914400" rtl="0" eaLnBrk="1" fontAlgn="auto" latinLnBrk="0" hangingPunct="1">
              <a:spcBef>
                <a:spcPts val="600"/>
              </a:spcBef>
              <a:buClrTx/>
              <a:buSzTx/>
            </a:pPr>
            <a:r>
              <a:rPr lang="en-US" altLang="zh-CN" sz="16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CF-NADE </a:t>
            </a:r>
            <a:r>
              <a:rPr lang="zh-CN" altLang="en-US" sz="16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只对用户特征建模</a:t>
            </a:r>
            <a:endParaRPr lang="zh-CN" altLang="en-US" sz="16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R="0" algn="l" defTabSz="914400" rtl="0" eaLnBrk="1" fontAlgn="auto" latinLnBrk="0" hangingPunct="1">
              <a:spcBef>
                <a:spcPts val="600"/>
              </a:spcBef>
              <a:buClrTx/>
              <a:buSzTx/>
            </a:pPr>
            <a:endParaRPr lang="zh-CN" altLang="en-US" sz="16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R="0" algn="l" defTabSz="914400" rtl="0" eaLnBrk="1" fontAlgn="auto" latinLnBrk="0" hangingPunct="1">
              <a:spcBef>
                <a:spcPts val="600"/>
              </a:spcBef>
              <a:buClrTx/>
              <a:buSzTx/>
            </a:pPr>
            <a:r>
              <a:rPr lang="en-US" altLang="zh-CN" sz="16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CF-UIcA</a:t>
            </a:r>
            <a:endParaRPr lang="en-US" altLang="zh-CN" sz="16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4645" y="1319530"/>
            <a:ext cx="3135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marR="0" indent="-342900" algn="l" defTabSz="914400" rtl="0" eaLnBrk="1" fontAlgn="auto" latinLnBrk="0" hangingPunct="1">
              <a:spcBef>
                <a:spcPts val="600"/>
              </a:spcBef>
              <a:buClrTx/>
              <a:buSzTx/>
              <a:buFont typeface="Wingdings" panose="05000000000000000000" charset="0"/>
              <a:buChar char="l"/>
            </a:pP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Rating Prediction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10" y="1779905"/>
            <a:ext cx="4638675" cy="3562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984375"/>
            <a:ext cx="4000500" cy="26479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71105" y="4535170"/>
            <a:ext cx="4419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algn="l" defTabSz="914400" rtl="0" eaLnBrk="1" fontAlgn="auto" latinLnBrk="0" hangingPunct="1">
              <a:spcBef>
                <a:spcPts val="600"/>
              </a:spcBef>
              <a:buClrTx/>
              <a:buSzTx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performance on MovieLens 1M of CF-UIcA and CF-NADE w.r.t. the number of hidden units</a:t>
            </a:r>
            <a:endParaRPr lang="en-US" altLang="zh-CN" sz="12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995" y="5768975"/>
            <a:ext cx="723900" cy="209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4645" y="1319530"/>
            <a:ext cx="3135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marR="0" indent="-342900" algn="l" defTabSz="914400" rtl="0" eaLnBrk="1" fontAlgn="auto" latinLnBrk="0" hangingPunct="1">
              <a:spcBef>
                <a:spcPts val="600"/>
              </a:spcBef>
              <a:buClrTx/>
              <a:buSzTx/>
              <a:buFont typeface="Wingdings" panose="05000000000000000000" charset="0"/>
              <a:buChar char="l"/>
            </a:pP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Rating Prediction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10" y="1779905"/>
            <a:ext cx="4638675" cy="35623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835" y="1972945"/>
            <a:ext cx="4371340" cy="23082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4645" y="1319530"/>
            <a:ext cx="4118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marR="0" indent="-342900" algn="l" defTabSz="914400" rtl="0" eaLnBrk="1" fontAlgn="auto" latinLnBrk="0" hangingPunct="1">
              <a:spcBef>
                <a:spcPts val="600"/>
              </a:spcBef>
              <a:buClrTx/>
              <a:buSzTx/>
              <a:buFont typeface="Wingdings" panose="05000000000000000000" charset="0"/>
              <a:buChar char="l"/>
            </a:pP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Top-N Recommendation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C9F754DE-2CAD-44b6-B708-469DEB6407EB-3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744980"/>
            <a:ext cx="10058400" cy="33674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4645" y="1319530"/>
            <a:ext cx="4118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marR="0" indent="-342900" algn="l" defTabSz="914400" rtl="0" eaLnBrk="1" fontAlgn="auto" latinLnBrk="0" hangingPunct="1">
              <a:spcBef>
                <a:spcPts val="600"/>
              </a:spcBef>
              <a:buClrTx/>
              <a:buSzTx/>
              <a:buFont typeface="Wingdings" panose="05000000000000000000" charset="0"/>
              <a:buChar char="l"/>
            </a:pP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Top-N Recommendation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390" y="1859915"/>
            <a:ext cx="5407660" cy="3400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75" y="1779905"/>
            <a:ext cx="1371600" cy="5143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068945" y="1652905"/>
            <a:ext cx="3941445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分母是所有测试集集合，分子是每个用户</a:t>
            </a:r>
            <a:r>
              <a:rPr lang="en-US" altLang="zh-CN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top-N</a:t>
            </a:r>
            <a:r>
              <a:rPr lang="zh-CN" altLang="en-US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N=10</a:t>
            </a:r>
            <a:r>
              <a:rPr lang="zh-CN" altLang="en-US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推荐列表中属于测试集的个数总和</a:t>
            </a:r>
            <a:endParaRPr lang="zh-CN" altLang="en-US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350" y="3811270"/>
            <a:ext cx="2657475" cy="5619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864350" y="2734945"/>
            <a:ext cx="53632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algn="l" defTabSz="914400" rtl="0" eaLnBrk="1" fontAlgn="auto" latinLnBrk="0" hangingPunct="1">
              <a:spcBef>
                <a:spcPts val="600"/>
              </a:spcBef>
              <a:buClrTx/>
              <a:buSzTx/>
            </a:pPr>
            <a:r>
              <a:rPr lang="zh-CN" altLang="en-US" sz="16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举个简单的例子，三个用户在测试集中的商品个数分别是10，12，8，模型得到的top-10推荐列表中，分别有6个，5个，4个在测试集中，那么此时HR的值是 (6+5+4)/(10+12+8) = 0.5</a:t>
            </a:r>
            <a:endParaRPr lang="zh-CN" altLang="en-US" sz="16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58965" y="4438650"/>
            <a:ext cx="394144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pi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是命中推荐列表的第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个位置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Any Question?</a:t>
            </a:r>
            <a:br>
              <a:rPr lang="en-US" altLang="zh-CN" dirty="0"/>
            </a:br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0395" y="1558290"/>
            <a:ext cx="110896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algn="l" defTabSz="914400" rtl="0" eaLnBrk="1" fontAlgn="auto" latinLnBrk="0" hangingPunct="1">
              <a:spcBef>
                <a:spcPts val="600"/>
              </a:spcBef>
              <a:buClrTx/>
              <a:buSzTx/>
            </a:pPr>
            <a:r>
              <a:rPr lang="zh-CN" altLang="en-US" sz="4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协同过滤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CF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collaborative filtering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）最基本的一个假设就是被观测到的用户行为（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observed user behavior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）之间存在联系（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correlation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1664970" y="2917190"/>
          <a:ext cx="7863840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5092700" imgH="1672590" progId="Visio.Drawing.15">
                  <p:embed/>
                </p:oleObj>
              </mc:Choice>
              <mc:Fallback>
                <p:oleObj name="" r:id="rId1" imgW="5092700" imgH="1672590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64970" y="2917190"/>
                        <a:ext cx="7863840" cy="293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180" y="1187450"/>
            <a:ext cx="10109835" cy="34550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20800" y="4883785"/>
            <a:ext cx="384810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marR="0" indent="-342900" algn="l" defTabSz="914400" rtl="0" eaLnBrk="1" fontAlgn="auto" latinLnBrk="0" hangingPunct="1">
              <a:spcBef>
                <a:spcPts val="600"/>
              </a:spcBef>
              <a:buClrTx/>
              <a:buSzTx/>
              <a:buFont typeface="Wingdings" panose="05000000000000000000" charset="0"/>
              <a:buChar char="l"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green-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喜欢（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positive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marR="0" indent="-342900" algn="l" defTabSz="914400" rtl="0" eaLnBrk="1" fontAlgn="auto" latinLnBrk="0" hangingPunct="1">
              <a:spcBef>
                <a:spcPts val="600"/>
              </a:spcBef>
              <a:buClrTx/>
              <a:buSzTx/>
              <a:buFont typeface="Wingdings" panose="05000000000000000000" charset="0"/>
              <a:buChar char="l"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yellow-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不喜欢（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negtive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marR="0" indent="-342900" algn="l" defTabSz="914400" rtl="0" eaLnBrk="1" fontAlgn="auto" latinLnBrk="0" hangingPunct="1">
              <a:spcBef>
                <a:spcPts val="600"/>
              </a:spcBef>
              <a:buClrTx/>
              <a:buSzTx/>
              <a:buFont typeface="Wingdings" panose="05000000000000000000" charset="0"/>
              <a:buChar char="l"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gray-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未评分</a:t>
            </a:r>
            <a:endParaRPr lang="zh-CN" alt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7525" y="1715135"/>
            <a:ext cx="1102868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marR="0" indent="-342900" algn="l" defTabSz="914400" rtl="0" eaLnBrk="1" fontAlgn="auto" latinLnBrk="0" hangingPunct="1">
              <a:spcBef>
                <a:spcPts val="600"/>
              </a:spcBef>
              <a:buClrTx/>
              <a:buSzTx/>
              <a:buFont typeface="Wingdings" panose="05000000000000000000" charset="0"/>
              <a:buChar char="l"/>
            </a:pP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现有的神经网络方法是</a:t>
            </a:r>
            <a:r>
              <a:rPr lang="en-US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user-based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或者</a:t>
            </a:r>
            <a:r>
              <a:rPr lang="en-US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item-based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，不能显示的利用所有潜在信息（</a:t>
            </a:r>
            <a:r>
              <a:rPr lang="en-US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underlying informationunderl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marR="0" indent="-342900" algn="l" defTabSz="914400" rtl="0" eaLnBrk="1" fontAlgn="auto" latinLnBrk="0" hangingPunct="1">
              <a:spcBef>
                <a:spcPts val="600"/>
              </a:spcBef>
              <a:buClrTx/>
              <a:buSzTx/>
              <a:buFont typeface="Wingdings" panose="05000000000000000000" charset="0"/>
              <a:buChar char="l"/>
            </a:pPr>
            <a:endParaRPr lang="zh-CN" altLang="en-US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marR="0" indent="-342900" algn="l" defTabSz="914400" rtl="0" eaLnBrk="1" fontAlgn="auto" latinLnBrk="0" hangingPunct="1">
              <a:spcBef>
                <a:spcPts val="600"/>
              </a:spcBef>
              <a:buClrTx/>
              <a:buSzTx/>
              <a:buFont typeface="Wingdings" panose="05000000000000000000" charset="0"/>
              <a:buChar char="l"/>
            </a:pP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本文提出的</a:t>
            </a:r>
            <a:r>
              <a:rPr lang="en-US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CF-UIcA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方法，同时利用了</a:t>
            </a:r>
            <a:r>
              <a:rPr lang="en-US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user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域的关联（</a:t>
            </a:r>
            <a:r>
              <a:rPr lang="en-US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correlation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R="0" indent="0" algn="l" defTabSz="914400" rtl="0" eaLnBrk="1" fontAlgn="auto" latinLnBrk="0" hangingPunct="1">
              <a:spcBef>
                <a:spcPts val="600"/>
              </a:spcBef>
              <a:buClrTx/>
              <a:buSzTx/>
              <a:buFont typeface="Wingdings" panose="05000000000000000000" charset="0"/>
              <a:buNone/>
            </a:pPr>
            <a:endParaRPr lang="zh-CN" altLang="en-US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marR="0" indent="-342900" algn="l" defTabSz="914400" rtl="0" eaLnBrk="1" fontAlgn="auto" latinLnBrk="0" hangingPunct="1">
              <a:spcBef>
                <a:spcPts val="600"/>
              </a:spcBef>
              <a:buClrTx/>
              <a:buSzTx/>
              <a:buFont typeface="Wingdings" panose="05000000000000000000" charset="0"/>
              <a:buChar char="l"/>
            </a:pP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MovieLens 1M &amp; Netflix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数据集上，取得</a:t>
            </a:r>
            <a:r>
              <a:rPr lang="en-US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state-of-the-art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的效果</a:t>
            </a:r>
            <a:endParaRPr lang="zh-CN" altLang="en-US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CF-UIcA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34645" y="1403350"/>
            <a:ext cx="104241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algn="l" defTabSz="914400" rtl="0" eaLnBrk="1" fontAlgn="auto" latinLnBrk="0" hangingPunct="1">
              <a:spcBef>
                <a:spcPts val="600"/>
              </a:spcBef>
              <a:buClrTx/>
              <a:buSzTx/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自回归模型，是统计上一种处理时间序列的方法，用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x1至xt-1来预测xt的表现</a:t>
            </a:r>
            <a:endParaRPr lang="zh-CN" alt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30" y="2225675"/>
            <a:ext cx="4909185" cy="4648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3230" y="2989580"/>
            <a:ext cx="9571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algn="l" defTabSz="914400" rtl="0" eaLnBrk="1" fontAlgn="auto" latinLnBrk="0" hangingPunct="1">
              <a:spcBef>
                <a:spcPts val="600"/>
              </a:spcBef>
              <a:buClrTx/>
              <a:buSzTx/>
            </a:pP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所有（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user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）对的一个排序，共有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(NxM)!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种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排列方式</a:t>
            </a:r>
            <a:endParaRPr lang="zh-CN" altLang="en-US" sz="2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810" y="3812540"/>
            <a:ext cx="4127500" cy="9296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55" y="4116705"/>
            <a:ext cx="4300855" cy="320675"/>
          </a:xfrm>
          <a:prstGeom prst="rect">
            <a:avLst/>
          </a:prstGeom>
        </p:spPr>
      </p:pic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57470" y="4741863"/>
          <a:ext cx="6328410" cy="75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3632200" imgH="431800" progId="Equation.KSEE3">
                  <p:embed/>
                </p:oleObj>
              </mc:Choice>
              <mc:Fallback>
                <p:oleObj name="" r:id="rId4" imgW="36322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57470" y="4741863"/>
                        <a:ext cx="6328410" cy="753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CF-UIcA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0870" y="1849120"/>
            <a:ext cx="6539865" cy="9277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553210"/>
            <a:ext cx="3775075" cy="2348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3489325"/>
            <a:ext cx="3662680" cy="676910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2920365" y="3364230"/>
            <a:ext cx="9525" cy="13811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04135" y="4794885"/>
            <a:ext cx="976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</a:pP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66130" y="3084195"/>
          <a:ext cx="1849120" cy="29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257300" imgH="203200" progId="Equation.KSEE3">
                  <p:embed/>
                </p:oleObj>
              </mc:Choice>
              <mc:Fallback>
                <p:oleObj name="" r:id="rId4" imgW="12573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6130" y="3084195"/>
                        <a:ext cx="1849120" cy="29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CF-UIcA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34645" y="1262380"/>
            <a:ext cx="4627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</a:pP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用神经网络对条件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概率模型建模</a:t>
            </a:r>
            <a:endParaRPr lang="zh-CN" alt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" y="1722755"/>
            <a:ext cx="8557260" cy="25025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r="8577"/>
          <a:stretch>
            <a:fillRect/>
          </a:stretch>
        </p:blipFill>
        <p:spPr>
          <a:xfrm>
            <a:off x="562610" y="4464685"/>
            <a:ext cx="5259070" cy="10934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105" y="5490210"/>
            <a:ext cx="4339590" cy="3752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336925"/>
            <a:ext cx="304800" cy="184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336925"/>
            <a:ext cx="304800" cy="1841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rcRect t="11477"/>
          <a:stretch>
            <a:fillRect/>
          </a:stretch>
        </p:blipFill>
        <p:spPr>
          <a:xfrm>
            <a:off x="6248400" y="4533265"/>
            <a:ext cx="5788025" cy="528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rcRect t="5128"/>
          <a:stretch>
            <a:fillRect/>
          </a:stretch>
        </p:blipFill>
        <p:spPr>
          <a:xfrm>
            <a:off x="6189345" y="5005070"/>
            <a:ext cx="5772150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CF-UIcA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" y="1445260"/>
            <a:ext cx="5527040" cy="1174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" y="2957195"/>
            <a:ext cx="5676265" cy="666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5" y="3623945"/>
            <a:ext cx="2464435" cy="3657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180" y="1902460"/>
            <a:ext cx="5612765" cy="19507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45" y="4310380"/>
            <a:ext cx="2272665" cy="5391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71145" y="4439920"/>
            <a:ext cx="60236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algn="l" defTabSz="914400" rtl="0" eaLnBrk="1" fontAlgn="auto" latinLnBrk="0" hangingPunct="1">
              <a:spcBef>
                <a:spcPts val="600"/>
              </a:spcBef>
              <a:buClrTx/>
              <a:buSzTx/>
            </a:pP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</a:t>
            </a:r>
            <a:r>
              <a:rPr lang="zh-CN" alt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表示所</a:t>
            </a:r>
            <a:r>
              <a:rPr lang="zh-CN" alt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考虑的</a:t>
            </a:r>
            <a:r>
              <a:rPr lang="en-US" altLang="zh-CN" sz="20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IICs</a:t>
            </a:r>
            <a:r>
              <a:rPr lang="zh-CN" alt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表明用户在</a:t>
            </a:r>
            <a:r>
              <a:rPr lang="en-US" altLang="zh-CN" sz="20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 j</a:t>
            </a:r>
            <a:r>
              <a:rPr lang="zh-CN" alt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上执行行为</a:t>
            </a:r>
            <a:r>
              <a:rPr lang="en-US" altLang="zh-CN" sz="20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zh-CN" alt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的概率更高</a:t>
            </a:r>
            <a:endParaRPr lang="zh-CN" altLang="en-US" sz="20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CF-UIcA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7845" y="2559685"/>
            <a:ext cx="5033010" cy="1143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vic16x9red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 sz="2400" dirty="0" smtClean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R="0" algn="ctr" defTabSz="914400" rtl="0" eaLnBrk="1" fontAlgn="auto" latinLnBrk="0" hangingPunct="1">
          <a:spcBef>
            <a:spcPts val="600"/>
          </a:spcBef>
          <a:buClrTx/>
          <a:buSzTx/>
          <a:defRPr sz="2400" dirty="0" smtClean="0">
            <a:solidFill>
              <a:prstClr val="black"/>
            </a:solidFill>
            <a:latin typeface="Arial" panose="020B0604020202020204" pitchFamily="34" charset="0"/>
            <a:ea typeface="宋体" panose="0201060003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2">
      <extobjdata type="C9F754DE-2CAD-44b6-B708-469DEB6407EB" data="ewogICAiRmlsZUlkIiA6ICIzNzgyNjk4ODYzNSIsCiAgICJJbWFnZSIgOiAiaVZCT1J3MEtHZ29BQUFBTlNVaEVVZ0FBQms0QUFBRUFDQVlBQUFEMU9vcjJBQUFBQ1hCSVdYTUFBQXNUQUFBTEV3RUFtcHdZQUFBZ0FFbEVRVlI0bk96ZGQzeFRWZjhIOE05Tk90SzB0TFIwc3d2SUtpQUZVVUdnTXN1d0tLQ3laSWdERUJWOC9EbndjU0R5Z0FzUkVVUlFoaUFDRlJTS3pDcERaU015eWl5S2xFSW5iV21UWmpXL1A1SWNjNXQwUWRzVStubS9YcjZhM0h2dXpVbUo2VG5uZTg3M1NHYXoyUXdpSWlJaUlpSWlJaUlpSXFJN21DUkpVbG5LS1NxN0lrUkVSRVJFUkVSRVJFUkVSTGNMQms2SWlJaUlpSWlJaUlpSWlJaXNHRGdoSWlJaUlpSWlJaUlpSWlLeVl1Q0VpSWlJaUlpSWlJaUlpSWpJaW9FVElpSWlJaUlpSWlJaUlpSWlLd1pPaUlpSWlJaUlpSWlJaUlpSXJCZzRJU0lpSWlJaUlpSWlJaUlpc21MZ2hJaUlpSWlJaUlpSWlJaUl5SXFCRXlJaUlpSWlJaUlpSWlJaUlpc0dUb2lJaUlpSWlJaUlpSWlJaUt3WU9DRWlJaUlpSWlJaUlpSWlJckppNElTSWlJaUlpSWlJaUlpSWlNaUtnUk1pSWlJaUlpSWlJaUlpSWlJckJrNklpSWlJaUlpSWlJaUlpSWlzR0RnaElpSWlJaUlpSWlJaUlpS3lZdUNFaUlpSWlJaUlpSWlJaUlqSWlvRVRJaUlpSWlJaUlpSWlJaUlpS3daT2lJaUlpSWlJaUlpSWlJaUlyQmc0SVNJaUlpSWlJaUlpSWlJaXNtTGdoSWlJaUlpSWlJaUlpSWlJeUlxQkV5SWlJaUlpSWlJaUlpSWlJaXNHVG9pSWlJaUlpSWlJaUlpSWlLd1lPQ0VpSWlJaUlpSWlJaUlpSXJKaTRJU0lpSWlJaUlpSWlJaUlpTWlLZ1JNaUlpSWlJaUlpSWlJaUlpSXJCazZJaUlpSWlJaUlpSWlJaUlpc0dEZ2hJaUlpSWlJaUlpSWlJaUt5WXVDRWlJaUlpSWlJaUlpSWlJaklpb0VUSWlJaUlpSWlJaUlpSWlJaUt3Wk9pSWlJaUlpSWlJaUlpSWlJckJnNElTSWlJaUlpSWlJaUlpSWlzbUxnaElpSWlJaUlpSWlJaUlpSXlJcUJFeUlpSWlJaUlpSWlJaUlpSWlzR1RvaUlpSWlJaUlpSWlJaUlpS3dZT0NFaUlpSWlJaUlpSWlJaUlySmk0SVNJaUlpSWlJaUlpSWlJaU1pS2dSTWlJaUlpSWlJaUlpSWlJaUlyQms2SWlJaUlpSWlJaUlpSWlJaXNHRGdoSWlJaUlpSWlJaUlpSWlLeVl1Q0VpSWlJaUlpSWlJaUlpSWpJaW9FVElpSWlJaUlpSWlJaUlpSWlLd1pPaUlpSWlJaUlpSWlJaUlpSXJCZzRJU0lpSWlJaUlpSWlJaUlpc21MZ2hJaUlpSWlJaUlpSWlJaUl5SXFCRXlJaUlpSWlJaUlpSWlJaUlpczNWMWVBaUc0dldxMFc4ZkdiY2ZqSVVhU21wa0tuMDdtNlNrUlVpVHc5UFJFU0VvS09IYUl3Y09BQWVIbDV1YnBLUkVSRVZJMndmMEIwWjJIN240aklRaktieldaWFY0S0liZzhuVHA3RTRzVkwwTFpOVzBSSGQwZTllbldoVXFsY1hTMGlxa1FGQlFWSVRyNkNYYnQyNC9pSjQzajY2YWZRSmpMUzFkVWlJaUtpYW9EOUE2STdEOXYvUkhTbmt5UkpLbE01Qms2SXFDeE9uRHlKTDc1WWhPY21UVUtyVmkxZFhSMGljb0hFeE5QNGZNRUNUSnd3QVpHUnJWMWRIU0lpSW5JaDlnK0k3bnhzL3hQUm5haXNnUlB1Y1VKRXBkSnF0Vmk4ZUFrbVA4ZE9FVkZOMXFwVlN6dzNhUksrWEx3WVdxM1cxZFVoSWlJaUYySC9nS2htWVB1ZmlHb3lCazZJcUZUeDhadlJ0azFidEd6SlRoRlJUZGVxVlV1MGJkTVc4ZkdiWFYwVklpSWljaEgyRDRocURyYi9pYWltWXVDRWlFcDErTWhSUkVkM2QzVTFpS2lhaUk3dWppTkhqN3E2R2tSRVJPUWk3QjhRMVN4cy94TlJUY1RBQ1JHVktqVTFGZlhxMVhWMU5ZaW9tcWhYcnk1U1U5TmNYUTBpSWlKeUVmWVBpR29XdHYrSnFDWmk0SVNJU3FYVDZhQlNxVnhkRFNLcUpsUXFGUW9LQ2x4ZERTSWlJbklSOWcrSWFoYTIvNG1vSm1MZ2hJaUlpSWlJaUlpSWlJaUl5SXFCRXlJaUlpSWlJaUlpSWlJaUlpc0dUb2lJaUlpSWlJaUlpSWlJaUt3WU9DRWlJaUlpSWlJaUlpSWlJckppNElTSWlJaUlpSWlJaUlpSWlNaUtnUk1pSWlJaUlpSWlJaUlpSWlJckJrNklpSWlJaUlpSWlJaUlpSWlzR0RnaElpSWlJaUlpSWlJaUlpS3lZdUNFaUlpSWlJaUlpSWlJaUlqSWlvRVRJbklKczlsY0phL3o5OTkvNDl0dnY0VkdvM0Y2UGk4dkQybHBhZEJxdFVoTlRZVldxNjJTZXBXWDBXaEVXbG9hakVZak1qSXlxbTA5aVlpSWlJaUlpSWlJYm5kdXJxNEFFZFVzT1RrNVdMUm9FZno5L2ZIMDAwOERBQW9MQ3lGSkVpUkpLdGU5eW5MZHZuMzdzSFRwVXNURnhXSFFvRUVZTldvVWxFcWxPSC82OUdsTW16Wk5QRiswYUJFaUlpTEtWWS8wOUhUTW5Ea1RhclVhK2ZuNWVQdnR0eEVRRUFBQWVQNzU1K0h2NzQvYzNGeTg4c29yQ0E4UEw5ZTliWFE2SFVhT0hIbEw5U1FpSWlJaUlpS2l5clZueng3ODhNTVB1SERoQXN4bU01bzJiWXFCQXdlaVo4K2VEbVgvL1BOUHZQenl5K0w1K1BIak1XellzS3FzYnJYVHUzZHY4WGpqeG8zdzh2SXExL2xidlg5VnFTNzFvT0l4Y0VKRVZXYjc5dTM0L1BQUG9kRm9vRkFvMExWclY3Um8wUUsvL3ZvcjNudnZQYWhVS25oNGVNRE56YTNFWUlqSlpJSldxNFZPcDhQNjlldmg0K05UYk5tOWUvY0NBRzdjdUlFLy8vd1RZOGFNa1oydlhidTI3SG1kT25YSy9iNDhQVDF4NnRRcDhkekR3ME04L3V1dnYzRG16QmtBZ0ZxdEx2WWVwMDZkUWxKU0VtSmpZNTJlOS9iMmhsS3BoTWxrY3FoM2Ftb3FDZ29LRUJBUUFMVmFEWVhpMzhXRXR0K2p5V1JDVGs0T01qTXowYmh4WTdpNThldWZpSWlJaUlpSXFDajdBZTJTZlBIRkYyalNwSW5zMklJRkM3Qmh3d2Jac1pNblQrTGt5Wk00ZlBnd1hubmxGZEZQTnhnTStQVFRUMFc1Um8wYVllalFvYmRZZTNJMW85R0liNy85Vmp3ZlBYcTBDMnREdDRJalowUlVaVHAyN0FodmIyOW9OQm9VRmhiaW80OCt3c0tGQytIcjZ3dXoyUXl0Vmx2dUZGVGUzdDdGbmt0TlRjWDU4K2ZGODZKQkUyZlhsM1MvNGhRTmlOZy9kM2QzaDA2bkF3RFVxbFhMb1g2Ly9mWWJ0bS9manFTa0pIaDZlcUpuejU3RjFzSGIyeHU1dWJrQUlBc1cvZjc3NzFpd1lFR1o2L3ZqanovV2lNQkphWTFkVDA5UDFLbFRCMjNhdE1HZ1FZUFFyRm16TXQxcjFLaFJUajlMUlczZXZCbHo1ODRWejB1YVFaS2RuWTM0K0hnY09IQUFseTlmaGs2bmc0K1BEKzY2Nnk3MDdOa1REejc0WUxIQnhMSTI2bTJlZU9JSk50eUlpSWlvMmlnb0tNREdqUnV4Zi85K3BLZW5RNmxVSWlJaUFqRXhNZWpVcVZPcDEyZG5aMlBEaGcwNGRPZ1Fzck96RVJnWWlQdnV1dytEQmcwcXRXMi9jK2RPckZtekJtZlBub1haYkViejVzMHhlUEJnOU8vZjM2SHNrU05IOE95eno0cm5reWRQeHRpeFk4djlmbThuSFR0MkZJLzM3TmxUNGtTdzZuaC9vcXEyWjg4ZVdkREV6ODhQa2lRaE96c2JnT1U3cDEyN2RvaUppUUVBckY2OUdwY3ZYd1pnbWZRNGRlclVHdEZYdjlNWkRBWjg4ODAzNGpuNzM3Y3YvdDlJUkZVbUlDQUFiN3p4Qmw1NjZTVVVGaGJpMHFWTCtPYWJiOUMwYVZNQWxvYUNVcW1FVXFtRUpFa29LQ2dRMTNwNmVvcUJZNlBSQ0tQUkNBRFFhRFRGZG9pMmJ0MHFIcmRvMFFMdDJyVXJ0WTQzMDBpeHY4YmQzVjIyNHNQK2NXcHFLczZlUFl2ang0L2oyTEZqU0U1T2x0MUhwOU5oMjdadEdEeDRzTlBYc1U4eDV1N3VMaDc3K3ZxV3E3NWMvbW1oMCttUWtwS0NsSlFVYk4rK0hjODg4MHlaWnZkczNib1ZUenp4aE96ZjFwbWZmdnFwVFBVNGRPZ1FaczJhaFJzM2JzaU9aMmRuNCtEQmd6aDQ4Q0MyYk5tQ2Q5OTlsLzkyUkVSRWRFZEpTa3JDbENsVGNQWHFWZG54a3lkUFl1UEdqZWpac3lkbXpKZ2hXOUZ0NzhDQkEzajk5ZGZGNUNJQU9IZnVISDcvL1hjc1g3NGNIMzMwRWRxMGFlUDAybzgvL2hpclY2K1dIVHQyN0JpT0hUdUcvZnYzWS9yMDZhTC9vZGZyOGIvLy9VK1VhOUtrQ1VhTkduVlQ3N2trQm9NQlM1Y3VGYytmZWVhWkNuOE51clB4TTFUeEdqUm9VR3pmcitoMzAvcjE2OFhqSGoxNmlOVWxIMy84TWJadjN3N0FNc0V1SmlZR2x5OWZ4bmZmZlNmS0R4Z3dBSzFhdGFxRWQzRG5xVisvdm5oY1dyKzhPcnRUM3NlZGpJRVRJcXBTclZ1M1JreE1qQmhVWHJ0MkxSWXRXb1JObXpiQjA5TVRXcTFXekRTeW4wbS9Zc1VLQkFRRTRNOC8vMFIyZGpidXZ2dHV1THU3Rnp1UWJEQVlFQjhmTDU0UEdqVElhYm5Dd2tMeHVMVDBZQXFGUXBUSnlzcUNtNXNiYXRXcTVmUTZ2VjZQckt3c0VlQUJuSzk0c1JjU0VpSm1vcFJIWGw0ZVBEMDlvVktwWkFFVmU0V0ZoV0pGai8zdnVLWncxdGcxR0F5NGR1MGFUQ1lUekdZekZpMWFoS1pObStMdXUrOHU4VjRaR1JrNGVQQWc3cnZ2dm1MTFhMeDRFZWZPblN1MVh2Lzg4dyttVDU4dVZpVUJnTCsvUDlScXRhZ2JZT25FZi9MSko3TDllSndwcVZGdlV6UTlIUkVSRVpFcjNMaHhBeSs4OEFKU1UxT0xMWk9Ra0FCUFQwKzgrKzY3RHVjdVhMaUFsMTU2U2RhT3NwZVptWW5ubjM4ZTMzenpqV3h3eW5aZis2Q0p2NzgvSkVsQ1ZsWVdBTXNFbUk0ZE80bzB1c3VXTGNPbFM1Y0FXUG9NYjd6eFJxWE1DamNZRFBqeXl5L0ZjdzU2VTNueE0xVHh2dmppaTJMNzJVVmR1SEJCUEI0N2RxeVkvRGg2OUdnUk9QbnJyNzhBQVBQbXpZUEJZQUJnK1E0YVAzNThSVmI3anZiMTExKzd1Z29WNGs1NUgzY3lCazZJcU1xTkhqMGFPM2JzUUdSa0pKNTY2aW40Ky9zakxpNE9odzhmUm1abXBteEpZMUdiTjIvR0w3LzhBZ0I0NElFSDhQYmJienN0OThzdnY0Z2doSnViRy83NDR3L01tVE1IdFdyVmdwZVhseGhjdGpWVUFNQnNOdVBKSjUrVTNVZW4weUV2THc4YWpRWnIxcXdSbTc1Ly8vMzNXTHQycmNQckdnd0dXY0NudUVGc2hVS0J4bzBiSXpJeUVwR1JrVENiemZEeThwSU54cWVtcG1MQ2hBbnc5ZldGVXFsRVRrNk9PRGQrL0hnUkRCa3dZSUFzU0ZRU2c4RlFJNWYrenA4LzMybVFMU2NuQisrOTl4Nk9IVHNHQUlpTGl5czFjQUpZUG9jbEJVNjJiTmxTcG5wOTg4MDNvck1mSGg2T2FkT21vWG56NXFKdUgzNzRJUTRjT0FBQTJMVnJGNTU0NGdtSGpyKzk0dDRuRVJFUlVYV3pidDA2RVRSeGQzZkgxS2xUMGI5L2Z4UVdGaUkrUGg2ZmZmWVpEQVlEdG16WmdyRmp4eUlpSWtKMi9lelpzMFU3cW1IRGhuanJyYmZRb2tVTG5EcDFDdSs4OHc1U1VsS1FsNWVIMmJObjQvUFBQNWRkYTU5N1BpWW1ScXd1bVRGakJqWnQyZ1RBMHQ2UGpZM0ZwVXVYc0d6Wk1sSCtrVWNlUWR1MmJTdmpWMUx0Tkd6WVVEeXVqTm5RbFgxL29sdFYwdVJFWit3blZkcGZaOThIVnlnVTJMNTl1K2lEQXNERWlSTkwzTHUxcXNYSHg0dTlWMXEzYmkxTFFXMlRsWldGRVNOR3dHUXlRWklrckZpeEFxR2hvYkl5MTY5Zng5cTFhN0YvLzM2a3BhVkJraVFFQndlalk4ZU9HRFpzbUJoZkthK3liS3F1MFdnUUZ4ZUh2WHYzSWlVbEJlN3U3bWphdENudXYvLytNci9PemRUZldTcHQyN0VkTzNhVSszMFlqVVpzM0xnUkNRa0pJcTFiL2ZyMTBhTkhEOFRHeGhiNytiUy85L2p4NDNIdzRFR1J5ajRpSWdMOSt2VkQzNzU5UzV4QVRBeWNFRkVWME9sMHlNbkpnYSt2TDFRcUZlclVxWU01YytZZ0lDQkE1UHo4NFljZlJHQWdLU25KWVlNMXdCTFlPSHIwcUhnZUZSWGw5UFhNWnJOc3lhdFNxWVJhclliQllCQ3p5SXBqKzBQa2pQMU1mWlZLVmVKOWJMeTh2SkNmbncvQTB1Qm8zNzQ5V3JkdWpWYXRXc2xXZld6WXNBSHZ2LzgreG80ZGl5RkRoc0RkM1IxMTZ0UkJYbDRlOHZMeVNxeG5lUm9iNVduMDFRUitmbjZZT0hHaXlGZDk1c3laTWwxMzhPQkJaR1JrSURBdzBPR2NYcS9IenAwN3kzU2ZQLzc0UXp4Ky9mWFhSZERFVnJkcDA2Wmg1TWlSeU12TGc5bHN4dUhEaDBzTW5CQVJFUkhkTHZiczJTTWVqeDgvSG84OTlwaDRQbUxFQ09oME9ueisrZWN3bTgzWXRtMGJKazZjS000bkppYUtRVWVWU29YNTgrY2pMQ3dNZ0tXUE1ILytmQXdiTmd4NnZSNEhEaHpBK2ZQblpmdlpuVDE3Vmp5ZU9IR2ltQlgrekRQUGlNQkpVbElTQUdEV3JGblE2L1VBTE8zdTU1OS92a0ovRDlYWjk5OS9mMXZmbitoV0tSUUtmUExKSjdoMDZSTDBlajFDUTBQUnRXdFhSRWRIT3gxd2pvaUlRR0ppSWdETC9pV1RKMDhHWUFrVTJ3UUdCc3BXQlhYczJCRVBQdmhnSmIrVDhvbU9qc2JDaFF1aDErdHg2dFFwSkNjbm8xNjllckl5TzNmdUZCa1Myclp0NnhBMHVYanhJbDU3N1RWY3YzNWRkdnp5NWN1NGZQa3lkdTNhaGM4Kyt3d2hJU0VWWHYrVWxCUzg5dHByc2pTUWVyMGVmLzc1Si83ODg4OHkzY09WOWJmSnpzN0d0R25UWkh2M0FwYVVsT2ZPbmNQMjdkc3hjK1pNcCtNUzlyNzY2aXZaODhURVJDUW1KdUxBZ1FONDg4MDNHYmd1QVFNblJGVHBybDY5aXFlZmZ0cnB1U1ZMbHFCaHc0WVlNR0NBbVBuMTY2Ky9PZzJjbkR4NVVnUlhQRDA5MGFOSEQ2ZjMzTDU5dTBNQXBMZ2wvT1Z4NDhZTitQbjVBYkRNWHFoVnE1WUlwdGh2Nk5hd1lVUG9kRHFrcDZlTG9Ba0FQUFRRUTNqZ2dRZmc2ZWtwanBuTlp0eTRjUU1IRGh5QXlXVENWMTk5aFYyN2R1R0xMNzZRN2ZGU2tyUzBORnk3ZHEzVWxRWjZ2UjRhalFiNStmbG8wcVNKckI0MVdWQlFrSGpzTEVobHIyN2R1cmh5NVFvS0N3dXhkZXRXcDdtdDkrN2RLKzRUSGg2T2xKU1VZdTluLy9rSURnNTJPSzlXcTlHeFkwZnMyclVMQUhEbHlwVVM2MGRFUkVSMHU3Q2x2Z0tBUG4zNk9Kd2ZNR0NBV0NsU2RLREx0Z0lkQVByMzd5K0NKallOR2pSQTM3NTlSUkJrNTg2ZHNzQkpXV2VGeDhmSDQvRGh3K0xZZi83ekg5U3FWYXRzYjdDYzdEZEtMM3JNdmc1RnkwWkhSK1BzMmJQSXpNekUyTEZqbmFabXlzckt3b29WSzdCbnp4NWN1M1lOa2lRaExDd005OTkvUDhhTUdWUHNvRnRwbTdmYm41ODhlVEorKyswM01SR3BXYk5tZVBqaGgvSFFRdzhWTzZPNXN1OXZvOUZvc0hMbFN1emN1UlBKeWNudzlQVEVYWGZkaFM1ZHVtRGV2SGtsMXVGV3BLYW00cXV2dnNLK2ZmdVFucDRPbFVxRnUrNjZDNDg5OWhoNjllcFY2dlc3ZCsvR21qVnJjUHIwYVJnTUJqUnExQWo5K3ZYRG80OCs2blRmbi9KOGhxaHNOQnFOYk8vSzgrZlBZKy9ldmZqeHh4L3h6anZ2T0tSQkhqQmdnQWljYk55NEVYdjM3cFdsQVFTQTVPUmttTTFtQUpaeGpSZGVlS0VLM2tuNStQajRvSFBuenFJZnVtM2JOb2RVWXJiVVk0RGpkN2pSYU1TTUdUTkUwRUdTSklTR2hzSmtNaUV0TFEyQVpUWEhsMTkraVRmZmZMTkM2MjQwR3ZIT08rL0lnaVpCUVVFb0tDaHcyRmUwcEh2Y2JQMGJOV3FFd3NKQy9QUFBQN0pqNVdVMm16Rmp4Z3haMEtSb1dzbUxGeTlpK3ZUcG1EdDNybXhQM09JRUJRVkJyOWVMY2JWZmYvMFZtelp0S2phMVBURndRa1JWd04vZnY5aHp0dVdvdlhyMUVvR1QzMzc3emVsK0lMWS8yb0FsVFplelRlSHo4dktjNW9rY05td1loZzhmRGo4L1AzaDVlWW5HOWRtelo4VXNFTFZhalI5Ly9GRjJuZEZvUkg1K1BtN2N1Q0ZyUkk4ZlAxNnNVakNaVElpSmlRRmc2V3d0WHJ3WWdPVVAzYU9QUGlyK0tNMmVQYnZZMzRPOWh4NTZDQUNnMVdveGR1eFk5T25UQjE5KythWHMvZS9Zc1FNNm5RNnhzYkZZdlhxMXc4YVdwWW1MaTJQZ3hPcjA2ZFBpY1dtcmR5SWpJM0hqeGczazV1Wmk2OWF0R0RseXBFTkhiZlBtelFBc2plQ29xS2dTQXlmaDRlR2lRZlhWVjE5aDZ0U3BEcW5VV3Jac2lmVDBkRVJFUkpScldURVJFUkZSZGFiUmFNUmpaMjB3KzJQMlFSWUFPSDc4dUhoY1hQclV6cDA3aThESmlSTW5aT2VhTldzbTdyRnMyVEs4L1BMTGtDUkpsakk0S0NoSWxwN20vdnZ2UjkrK2ZVdDlYMVhOdm8vZ3pQbno1L0hjYzg4NXJMei8rKysvOGZmZmYyUGJ0bTFZdG13WndzUERiNmtlOCtmUGx6MC9mdnc0amg4L2psOS8vUld6WjgrKzVSbk5OM3YvcTFldll0S2tTYktKZFhxOUhrZU9ITUdSSTBkdXFVNGx1WHo1TXNhTkd5ZmJ3ekl2THc5SGp4N0YwYU5ITVhyMDZHSUh6RTBtRTk1Nzd6M3grYlU1YytZTXpwdzVJOUlvT1p0NFJWWGoxS2xUK085Ly80dTVjK2ZLK20rOWUvZkdvVU9IeFArWFJWY3JCQWNIaTRGM0FCZzVjcVJENExlNjZOdTNyM2dmTzNic3dMaHg0OFQvWjJmT25CSGZ5MTVlWHVqV3JadnMycjE3OXlJNU9SbUFKWFBIeHg5L2pBWU5HZ0N3ZkdmTm5Ea1RnQ1dUUTBYYnRXdVgyRWZHemMwTnI3LytPcnAxNnliU1FDNVlzRUNzbENuT3JkUi84ZUxGMEdxMVlvOHMyN0h5K3YzMzM4WGZLVGMzTi96blAvOUJ6NTQ5SVVrUzl1N2RpMW16WnNGZ01PRE1tVFBZdlh0M3NST0xBY3ZmMDJuVHBxRmR1M1lvTEN6RWdnVUx4TmpYbGkxYkdEZ3BBUU1uUkZUcDdCdUxraVNKMlJVQXhDcUordlhybzNidDJzak96c1pmZi8wbG14MEFXUGJtMkwxN3QzanViRllhWU5sZ3pWazZydUk2QXZhYnd6dHJiTHU1dWNIUHowK3NOTEUvWGhLajBZaERodzdCMjl0YnRqZEphUm8zYml3NlpFRkJRUmc1Y2lRQXgxbDJnR1ZnL21ielVWYW4vS211ZFBic1dYenl5U2ZpZWZ2MjdVc3NiektaMEsxYk44VEh4eU0xTlJXSER4L0dQZmZjSTg0bkp5ZUxqbmxKZTZEWTlPblRCMHVXTEFGZ21iRno5T2hSOU96WkUvZmNjdzlhdDI0Tk56YzNEQjQ4R0lNSEQ3Nlp0MGRFUkVSVWJmbjYrb3BCeGF5c0xJZjJxWDEvb0dqNzNuNFF2TGladkkwYk54YVBpd1plSG5ua0VURWd0WGJ0V3V6Y3VST1NKQ0V6TTFPVStlZWZmMlN6d2w5NzdiV3l2cldiRWhFUkFiUFpMQWI4Yk1mS0tqZzQyR0gydTlGb3hLdXZ2aXArZjVJa0lUdzhIQ2FUQ2RldVhRTmcrZDNPbXpldnpKTzhTaE1TRWdLZFRpZjZnRC8vL0RQaTR1SmtxZGlxNnY0bWt3bXZ2UEtLN1BNU0hCd01yVlpiNXBubk4ydnUzTG1pamdxRkF1SGg0Y2pLeWhJQnd4VXJWaUE2T3RycGZqbHo1c3lSQlUzOC9QeWdVcW5FbmtEbno1L0hsQ2xUc0d6Wk10bktrMXY5REpYRnRkUlVaR1dXblA3NlZpbVZDbmg0ZUtKdTNYQ25LMnVxa2lSSmVQenh4eEViR3d0ZlgxLzgvUFBQbURkdkhveEdJODZlUFl1dFc3ZGk0TUNCc3ZMVHBrMURWRlFVZnZycEovRnZFUkVSZ1ppWUdNVEZ4WW15alJvMVFwTW1UZkRmLy80WDU4K2ZoOWxzUnVQR2pURnc0RUIwN2RxMXl0OXJVUjA2ZEVCZ1lDQXlNaktRbVptSnc0Y1BvMU9uVGdBc0sxQnN1blhyNXBES2ZQLysvZUx4d3c4L0xJSU9ack5aOXBrc0tDaUFUcWVyMEVtZDl1Tkdqejc2cUFqcUtCUUt4TWJHUXEvWFk5R2lSU1hldzVYMXQvbjU1NTlsZGJCZnBkYTFhMWRjdW5RSnk1Y3ZCd0FrSkNTVUdEaVpQbjA2V3JSb0FjRHlleGd4WW9RSW5KU1VycDRZT0NHaUtoQWNISXdWSzFhZ1RwMDY4UER3UUw5Ky9XQTBHZ0hJbDhtM2FORkMvSUg2N2JmZlpQZllzbVdMQ0VBRUJRVTVIZURlc0dHRGJObStqZjFybU0xbTJYUDd3RWxGYklwVldGaUlEejc0QVB2Mzc4ZU5HemZ3eVNlZllQZnUzYmg0OFNKeWMzT2gwV2hnTkJwbHdTTkprcUJTcWRDd1lVTk1uanpaSVNoei92eDVoNWtxWjgrZWhkbHNGaHV4cWRWcXFGUXFTSktFd3NKQ1dlZlN0dlJlcjljalB6OGZKcE1KV1ZsWnNoUlZkN3JKa3ljN0JNYTBXcTNvZkFDV05BM0RoZzByOFQ1NnZSNzkrL2RIZkh3OEFPQ25uMzZTQlU3c040V1BqbzdHdm4zN1NyemZrQ0ZEY1Bic1dlemR1eGNBa0pHUmdUVnIxbURObWpWUXE5VzQvLzc3TVdEQUFMUnAwNlpNNzlOK1Zvc3pUenp4QkVhUEhsMm1lNVhGcFV1WG9ORnFJVUdDcEpDZ2tDUklrZ0tTSkVHaGtBQllma3EyNHdxcFNGa0pra0lCaGVSWTFzMU5DYVdiRzl5VVNyaTV1WEhUT2lJaW9sS1l6V1lVRmhiQ2FEVEJaRExDYURTaXNMQVFoWVZtbU0yRk1Kdk40cjlDc3hsbWNSeml2THlzNWJpenNoV2haY3VXK1AzMzN3RllCdUdLcHZiZHVIR2plR3d5bWFEWDY4VWdxdjNFck9KV3Q5dXZXTEV2RHdBREJ3N0V2bjM3UktxWm9vR1owTkJRRVZnQWdLZWVlZ3AxNjlZdDgzdTdHV3ZYcm9WR281SE4zRjY3ZG0ycDF3VUVCR0RldkhsaVVNemV6ei8vTEZZM0J3UUVZTkdpUlNLZ3RIMzdka3liTmcyQVk5L3JaZ1FHQm1MbXpKbm8wS0VEQ2dzTDhkRkhING42Ly9EREQ3Y2NPTG1aK3lja0pJalY1VzV1YnBneFl3WjY5KzROZzhHQVZhdFdpVDEwS29QOVRQVDU4K2VqVTZkTzBHZzBlUEhGRjhVK2h6Lzg4SU5ENENReE1SRnIxcXdCWU9rblRwa3lCY09IRDRkQ29jQnZ2LzJHVjE5OUZRVUZCVGgzN3B6RCs3N1p6MUI1VEozNm53cTlYMmxzL1Z5VnB5ZVVia3I4MjJkUVFKTHdiejlEQWlUSjJxK1FKTGdwbGVqWXNRUDY5dTF6VS8ySXJsMjc0dkxseStqVnF4Y2VmL3h4Y2J4ZnYzN0l5Y2tSZTBZa0pDVElBaWVBcFU3OSt2VkR2Mzc5Wk1kWHJsd3BTL0VkRUJDQU45NTRRMWJtK3ZYck9IcjBLQjU2NkNHWHAvQ1NKQW05ZXZVUys4ZHUzYm9WblRwMWdsNnZsNjEwYzdZU0x6dzhISjA2ZFVKNmVqcUNnNE94ZHUxYUhEdDJESW1KaWJKMDFZQjhUS1lpWExod1FUd3V1aElHc0FUT1N3dWN1TEwrTnZiN3IwWkhSenVjZi9EQkIwWGd4SDdmTG1jYU5td29lMjZmNXQyMmh4YzV4OEFKRVZVNkx5K3ZZdmZmc0hYZUpFbEM2OWF0b1ZRcUVSVVZoWGJ0MnNuK21EVnIxZ3lQUC80NGZ2bmxGN0U4RWJEOGtaS3NBN0JxdFZxc2FPbmV2VHYyN3QwcnpnT1dkQUNQUFBJSWF0V3FKVlpyR0F3RzhScDVlWG15UFN0ME9oM3k4dkt3YXRVcXAra0ROQm9OVHA0OGlVT0hEb2xqSnBNSk8zYnNFTStuVHAwS1NaTGc0ZUZSYklQTmJEWWpLeXNMS1NrcFRodEhDUWtKQU9TcmRaNS8vbm5VcTFjUDMzNzdMUUlEQTJYM3pzbkp3ZENoUThYem9tbTg4dlB6WlROQ2l0dC9waUl0WHJ5NHlsN0hHZnY4b3NVWlAzNThxUnV2NjNRNlJFWkdJaWdvQ09ucDZkaS9meit1WDc4T2YzOS9HSTFHOFcrdlZxdlJxVk9uVWxNbnVMbTU0YTIzM3NMT25UdXhldlZxV1QwMUdnMFNFaEtRa0pDQXUrKytHMU9uVHIzbEZBb1ZiZm1LbGJKVVo1VkpvVkJBcVZUQ1RXa05xTGhaQWlwS3Badmx1TnUvUHkxbDVNZmMzZHpoN3VFT0R3OFBlSHA0d3NQNjJNUERBeDZlSHZCdzl5am11ZlVhVDArNHU3c3ppRU5FUkE0S0N3dWgxK3V0L3htZ04raWgxK2tzai9WNjYzTzlYUms5ZEhvOURQYlhXTXNaalphQWg4bGtnc2xvc2p3M21mNDlaakxhQlViK1BXNzdlVHZwMTYrZkNKeDgvZlhYQ0E4UFI2OWV2YURWYXJGdTNUb3hJR1JqUDhCdDM0WXZia2E2L1F4ZysvS0FwVjA5YytaTWRPclVDUnMyYkJBYndUZHIxZ3l4c2JGWXVYS2xLQnNSRVlHNzdyb0xVNlpNd1preloxQllXSWltVFp0aTZOQ2hKYzd3clNvdnYveXkwNkFKWU5tencrYnh4eDhYUVJPejJTemI4MFdyMWFLZ29NQmgxbmg1ZlB6eHgyamR1alVBUzd2dHlTZWZGSVAyZi8vOTkwM2Y5MWJ1Yjk4dkd6RmlCSHIzN2czQU1tRnE3Tml4ME9sME41VkNweXljWlROUXE5V1lPSEdpMklmbTFLbFREbVhzVnlTTUdERkNaQ0FBZ0M1ZHVtRFNwRW1ZTTJjT0FFdkFzYUpXOGxSWEdvMUdsdGF2UEU0bEpxSjU4N3RrcTgvSzZxMjMzaXIyWE0rZVBVWGdwT2ltM2NXNWN1V0tTRTBPV0FLQlI0OGVMYmI4cGsyYjBMWnRXNmNENWxXcFQ1OCtJbkN5Yjk4KzVPYm00c2lSSTJKUHo3Q3dNRVJHUmpwY04yYk1HS1NtcG1MQmdnWDQ0SU1QcXJUTzloay9uRzNjWHBhOVFGeFpmeHY3Z0wremNRRDc5NWFibTR2Q3drSnU4bDRKR0RnaG9pcG4zK2s1ZmZvMFhuLzlkWGg0ZUVDbFVzSE56UTFuejViSlhmTUFBQ0FBU1VSQlZKNTFHT3lmTjI4ZUZBb0ZEQVlEMXE5Zmo4MmJOME9uMDBHbjAySERoZzN3OGZGQjM3NTlrWjJkaldYTGxtSGN1SEZpRnIrTldxMkdRcUVvTm5XVzJXeVdyVUN3Y1piVzZ0bG5uOFZmZi8xVjdBeWxvS0FndEdyVkNydDM3NGJaYkM3ejV2UkZONXZVYURSaUdXemR1blZGbmsyejJZekxseS9qbTIrK3dVc3Z2WVNOR3plaWR1M2FUbWRVQUphbHB0N2UzbWpUcG8zRDNqQVYwWkVwaTZwNm5iSlNLQlN5MlNHMjMyMUpkRG9kSkVsQzkrN2RFUmNYQjZQUmlHM2J0bUhZc0dFNGNPQ0FXQmwwMzMzM3djUERvOHovN3IxNjlVS3ZYcjJRa1pHQjdPeHNYTGx5QmF0V3JSSkx1NDhkTzRhcFU2ZGkvdno1SmE0VWF0Q2dRWW1OcGFMcEcyNG5saG16aFE0REgxWE5GZ2oxOGxMQnk4c0xLcFVYMU5iZ3NNcDZ6RXZsQlMrMWwvV3hTcHhUVzh0N2VWbk9xMjRoM1I0UkVkMGFnOEdBZ29JQ2FMVmFhTFcybjFwb0N5dy9DMnpIQ2dxZzFjalAyY29YRkJTZ29LQkFyS1NtOHVuYnR5L1dyVnVINDhlUHcyQXc0TzIzMzhiYmI3L3R0S3drU2JKTjNKVktwZmk5Ri9mN3R3OGtPUnNva3lRSkR6LzhNQjUrK0dIWjhjV0xGNHZVWHBJa0lUQXdFQysrK0tLc3pNR0RCM0h3NEVFTUhUcTAwbE40bGFaejU4N0ZucXRmdno0NmQrNk10TFEwaElhR1lzV0tGVGg4K0RDT0h6OHVCajV0Ym5YV2ROSEJhZnY5SVN0aVJ2UE4zTjkrZ284dGFHSnYzTGh4bFJZNHVmZmVlMFdxblVtVEpxRkpreVpvMzc0OW9xS2lNSGp3WUhUdjNoMGRPblJ3dU02MkdnVUFWcTFhaFZXclZoWDdHaGN2WHF6NGlwZWlhOWNIa0pHUldYckJXMkF3NkpHVmxZV3NyT3VsRnk1QjdkcCtxRk9uVHJtdTBldjFpSXVMUTBaR0J0TFQwekY5K25TSC9wWDlwRXFkVGdlRHdTRDdmbkptN3R5NW9oL2o3KytQMnJWckl6MDlIUURRdG0xYlRKczJEWklrWWM2Y09UaHc0QUFBeTZvN1Z3ZE82dGV2ajFhdFdpRXhNUkZHb3hFSkNRbWlmb0Fsc09Lc1AvUFBQLy9nNVpkZmRzaWM0ZVhsaGViTm0rUFlzV09WWG5jQU56MmhvRHJVMzM2c3lkbjNzLzB4MjRSa3FuZ01uQkJSbGJQL1FxOWR1N1lJTEpRMHlGeDArYng5V2Z0QXdHT1BQWWI2OWV2TGx0TGIveUgzOHZJcWR6NWJaN1BZNnRXcjU3U2hxbFFxTVhmdVhMUm8wUUo2dlY2V1g5UFphZ2FqMFNqTDMxdzBOMlpjWEp6bzFEUnQybFFNN250NGVFQ3YxMlBMbGkxbzM3NDkxcXhaZzdTME5OU3ZYOTlocWZDMGFkTnc2TkFoaElhR1lzbVNKVFZ5VS9pTkd6YzZySHJTYXJXWVBYdTJtT2xvMzBrcGpxMVQxcU5IRHpFYmJNdVdMWGo4OGNmeDAwOC9pWEsyQm01cG5VU2RUb2RUcDA0aE16TVR2WHYzUm1CZ0lBSURBOUcwYVZOMDY5WU5QLzMwRTc3NDRnc1VGQlFnS3lzTFgzLzlOVjU5OWRWaTd6ZC8vdnhpVjNkVmhvWU5HMWpTZGhSYVVuN0FsdnJETHQwSFlFdjdZUzZtck9XNGZWbExtcEhxT1lQVy92c3FPN3ZzK3hjNUkwa1N2THk4NE9QakF4OGZiM2g3ZTFzZWUvLzczTnQ2enNmYngzcmVVcWEwemhrUlVVMWdOcHVoMFdpUWw1ZUgvSHpMejd6OFBPVG41VnVQNVNNdkx4OTUrWG5JeTh1M1ByY2NkM1VndnJJVVhhR3BWQ3FoVVB5YnhrYVNyT2t5RlFycnF1MS8wOXRJQ25uS0cxdnFUV2VwY0U3YnBSQzVsYnArOU5GSGVPR0ZGMlFwU1p6eDhmR1JEVjdXcWxWTERHamw1dVk2N0VjSXlHZnJGcDJjVkp4Ly92a0hTNWN1RmMrRGc0TkwzTHc0TGk0T1VWRlJ4ZTYvV0JWS21qVHo3TFBQNHVyVnEvam9vNCtLRFVyZHllejdrTTVtYkZmbS9obFRwMDdGeVpNbnhVYmdTVWxKU0VwS1FseGNIR3JYcm8wV0xWbzRYZUZqdjNGNGFTcDdueFpuSmsyY1VHV3ZaVFFhclFGcUhRcDBCVERMVWcvK08xZ3MraGwyNlFVVmtvU0lpSWh5dDVuZDNkMnhjdVZLOFRmaXhvMGJEdDh2OWhNeDNkemNTbjJOSFR0MnlBYmFKMHlZZ0U4Ly9WUThmK0dGRjBTQVo5S2tTU0l3WVo5eXlwWDY5T21EeE1SRUFNRDY5ZXZGWkZOSmtvcjk3bHU0Y0tINGp2YjI5a1pNVEF5NmR1MktGaTFhUUtsVU9nMWtWaFQ3b05TbFM1ZHVhdktnSyt0dlkvOCsvdm5uSDRmMDNmYnBKSDE4Zk1xMGtvYktqNEVUSXFweTlvR1RjK2ZPQWZoM0ZwbXRjd2RBbGp2U2xvYkxkcjNCWUJDTkdZMUdJNElua2lTVk9PdktQb2hpVzZsU1ZIcDZPa2FNR0ZIaWUyalhyaDMyN05rajlxR3dwZE5TS0JURkxwWC8rdXV2SFk2bHBLUmd6Smd4VHN0ZnVIQkJyTHdKQ1FtUmRmaTZkdTBxWHZOLy8vdWZPSDc1OG1YWjdDdmJmUURMSDlhVksxZGkvUGp4c3ZQMlM5Z3JVMVc5VGxsNWVYbGg4dVRKSW5CeTllcFZoejF3aWlvb0tBQmdTZU5RcjE0OUpDY25JeVVsQlFrSkNUaDgrREFBUzhPcVk4ZU9BRkJpTUhEUG5qMllOV3NXakVZandzUERIUnBma2lSaHdJQUJDQW9LRXJsdjdUZXBxdzdHakg2aVNsN0hXYzUyKzZDSzBXU0N5V2hOV1dJeWl0UW1scFFtbHNkNmcwR2tSTkhwNWVsUzlEcHJHaFVuejNYVzFDb0c2M1VWbWNQV051Q24wV2hRamo0eUFFdEgzeFpjOGEzbEN6OC9QL2o2V1g3NitmckN6ODhYdnI1KzRxZW5wMnMzMWlRaUtndXoyWXdiTjI0Z056Y1hPVG01eU1uSlFVNnU1V2V1M1hOYjhDTS9QNy9hekxCMGQzZUhwNmMxRmFTN0I5dzlQT0RwYVpjRzB0MmFDcktZNTU0ZUhuQjNkeGZ0WWZ0MGswbzNwZGp6eStHYzBqVjdnZzBmTWFyMFFtVVFFQkNBRlN0V1lNdVdMZGk5ZXpldVhic0drOG1FT25YcW9FT0hEbGk5ZWpVeU1qSVFHaG9xdXk0c0xFd01haVVuSnp1ZG9HUy8yamtzTEt4TTlaazFhNWFZK0JJUUVJQ0FnQUF4U0JnVkZZV1pNMmRDb1ZCZ3hvd1orUFhYWHdFQTY5YXRjMm5ncENSLy9mVVhubjMyV1lkSmFHcTFHcTFidDVhbEhLYUtGUllXaHRXclYyUDU4dVU0ZE9nUVBEdzhjT3JVS1JpTlJtUm5aNHMrM09EQmcyWFgyWCtuTldqUXdHSC9TOEN5MHFSeDQ4WjMvTXBsTnpjMzZ3UWp4ejU3WlpFa0NVMmFOQkhCM0ZPblRqbU1MOWp2Q1dUYk5MdzROMjdja0tVZzc5Q2hBM3IwNkNIU3JRSHl3Szc5SkxqSzJqdWp2S0tqbzdGdzRVTG9kRHJaWUgyN2R1MFFIQnpzOUpvVEowNkl4KysvL3o2YU4yOHVudDlzNnJXeWF0YXNtUWc0SkNRa29GMjdkckx6WlVrMTdjcjYyelJ0MmxUMlBvb0dUdXpUZ3R1blhxU0t4Y0FKRWJuVWhnMGJFQjRlam1YTGxqazAvT3dIa3BjdVhlcXd6NGpaYklaV3E2M1NHZlkySFR0MnhOdHZ2NDFPblRwQnFWU0tJRVpKeWpzclljYU1HU0wxUUV4TWpHei9pMzc5K2lFbEpRV1BQUElJTm16WUlQNzR0MjNiRnZmZmY3L3NQbSsrK1NiKzg1Ly93R3cySXk0dURyMTY5WExZSEt5bUNnd01GSTl0K2NsTFdwRmp2NExrd1FjZnhEZmZmQVBBc3ZUYTFyRHQwcVdMbUhWVVV1Q2tUcDA2NHQvMzZ0V3J5TTdPZGpvYkppb3FTanpPeTh1RDBXaDAyb0c2azBtU1pCa1lVaW9CdURZQVlES1pvTlBwVUZCUUFJMHRsWXVUdEM0RldxM2x2QzNGaTMyWmduOVR2TndzdlY2UHJDeDltVk1ZcUZRcVMzREZHbFR4c3dWVi9Qemc3MThiZGF5RFEzNStmc3lOUzBRVnpyWnlNak1yQzllenJpTTdKeHM1T2JteVlFaE9UZzV5YzNPckxCQ2lWQ3JGUG53aXRhTGFDeXFWNnQrVWkzYnBGcjFVWGtWU0wxck9lWHFxNE9IaGZzY1BZRmFHSzFldTRNQ0JBOWkvZnorR0RCbmlrRWMrSlNVRm4zMzJHUUNnU1pNbXNuTXRXclFRTTZDUEhEbmkwUDRGSUNhMUFKYU42RXV6ZWZObVdTRGhwWmRla2sxUWV1MjExMFRLMUpkZmZsa0VUa3JibE5lVjVzeVpJNEltUGo0K2lJMk5SYytlUFJFWkdRbWxVaWttKzl5cGF0ZXVMVlp3WExseXhlbktwTXBnTXBsdzh1UkovUDc3N3dnTURCUjlodVBIajJQMjdObGk4dURTcFVzZEFpZisvdjRpV0RkdDJqU0hmNk1iTjI2Z1Y2OWV5TW5KUWZmdTNibXZRU1c0Ly83N1JlQms4ZUxGcUZldm5naVFIRDE2Vk94dkFsZ21OSmJreXkrL0ZDdFVQRHc4eEo2bURSbzBFUHVqckZ1M0RzODg4d3drU2NLR0RSdkV0YVVGWmFxS3Q3YzN1blRwSWxMUDJjVEV4QlI3VGRHc0h6WW5UNTdFM0xselpXVzFXaTB5TXpOUnIxNjlDcWx2dDI3ZHhPVEliZHUySVRJeUVuMzY5SUhaYk1iZXZYdGxxMzJxcXY0bWt3bTdkKzh1MTc1WTNidDN4NzU5K3dCWXNsdzBiOTRjTVRFeGtDUUp2Lzc2cTloN0JrQ3hLZHZwMXRXc2tSY2lxaGJzTzhTMlBSeTJidDJLZnYzNmxlcyt0ZzNoeTFLdW9vV0hoNHZsM3BXVlJtanc0TUdZUDM4KzNOM2RNWERnUUZsbnNsMjdkcGczYng0T0hqd29tekhoYkFQMk5tM2FZT0RBZ2RpMGFST01SaVBtelp1SGp6Lyt1RkxxZkxzcCt0a29iVmFQZlNDa1I0OGVvaE5rZjd4NzkrNU95eGZWdkhseitQajRJQzh2RDJhekdmSHg4UmcxeW5IMnBxMWpCVmhtQjlhMG9FbDFvMVFxb1Zhcm9WYXJFVkI2OFJJVkZoWmFVc3prNXlNL1Q1NUdKcytXVHNaNlBDL2ZMdVZNWGw2NXYzZHNlZmlkN2VOa1Q2RlFvSFp0YXlDbGppV1lFdUR2ajRBNkFTSzQ0dS92ejg4aEVRR3d0T255OC9PdHVlZ3RnWkdzekN4a1hiOXVPWlpwT2FiVmFpdXREZzRwRDcxOTRPMWpTMzNvTFdZcmUzdXJyVDh0WlNzelJRK1Z6WHZ2dlNjQ0ZXNXVicmozM250bDU1Y3RXeVllRngwOGZ1Q0JCN0IrL1hvQWxwU3M0OGFOazZYdnpjM054ZWJObThYejBnYVZjbk56WllOaDk5NTdMMkppWWpCanhneHh6SDdRM2I0UFVsMW1oVHRqdi9uMGdnVUwwS3BWSy9IY2ZuWC9uYXAxNjlZaWNQTExMNy9JM2o5ZzJZQzdNaHc0Y0VBTWtEZHMyRkJrTTJqYnRpMFdMVnFFQng5OEVJQmw4bFRSU1ZHdFc3Y1c3YlgxNjljN2ZQWTNiZG9FazhtRXJLd3NKQ1ltTW1oU0NRWU1HSUMxYTljaVB6OGZ5Y25KR0Q5K1BFSkNRbUF5bVpDUmtTSEtCUWNITyt5UlpPL0VpUk5pdjFJQUdEbHlwQmhEaUltSkVZR1R1TGc0L1B6eno1QWtDWm1aLys0ZlUxSmdvcXIxNmROSEZqaFJxOVY0NElFSGlpM2ZwRWtUbkRwMUNnQXdlZkprQkFVRklUYzNWNVpDMFdia3lKRVlQbnc0Um84ZVhTRjE3ZDY5TzlhdFc0ZWtwQ1FVRmhiaXd3OC94TktsUzFGUVVPQ3d0MU5sMWI5b1grbnh4eDlIVGs1T3VRTW45dTlqenB3NStQcnJyNkZVS21XZmsvcjE2MWZiVlk5M0F2WjZpYWhLRlRlTDBCVWIyMVUxWjMvTU5CcU5tSzFXVkd4c0xMWnUzWXFtVFp1aWR1M2FEbi9rTlJvTjVzMmJKNTUzNmRJRkxWcTBrT1ZjdFJrN2Rpd1NFaEtnMFdody9QaHg3Tnk1RTcxNjlickZkM1Jua0NSSmZDNUxtK1ZxditLa1hyMTZhTmFzbVdqd0FwYVpmUFlyUkVyYTQ4VE56UTA5ZS9iRWp6LytDTUN5K2FPM3R6Y0dEaHdvVnF5Y1AzOWVGakJyMjdadE9kNFpWWGNLaGVMZjlBTWhJV1crenJiUGlpV0ljZ081dVRmRVRHMzdXZHM1T1RtV0dkMjV1V1hldUxpd3NGQU1nS0tFdE1xK3ZyNm9VeWNBZ1lHQkNBNEtRbEJ3TUlLQ3JJK0RnbXJrWGtwRWR5S3oyWXpyMTdPUm5wR085TFIwcEtXbkl6M2Q4amd6TXhPWldWa1Z2bGVJdDdlM05lV2dKUVdocjY5OUdrTExzVnExYXNISDJ4SW9ZVTd2MjFmdjNyMUY0R1RuenAySWpZM0ZmZmZkaDhMQ1FuejMzWGNpTU9MbDVlVXcyTlNsU3hlRWhvYmkyclZyeU1yS3dxdXZ2b3IzM25zUHRXdlhSbFpXRnQ1NDR3M1JKcTVmdno3dXUrKytFdXN5ZCs1Y2tmckx3OE1EcjcvK09nQWdJaUpDVEZKYXNXSUZwa3laQWttU1pETjlpMjVhWHBGTUpoTjI3Tmh4MHdPbzlvUHE5ck9tangwN0psdE5BMWhtVFdka1pGU2JXZTRWb1UrZlB2amxsMThBQU45OTl4MmlvcUxFNnFRZE8zWmc5dXpabGZLNmQ5OTl0OWlUOHRLbFM5aXdZUU1lZWVRUkFCQ2ZhOENTb3Fub0FHdE1USXdZb042K2ZUc2FOR2lBcDU5K0drcWxFZ2NQSHNRWFgzd2h5cFkwYUc5enE1K2htc2pQencvVHBrM0R1KysrS3liQ0ZaMThGQkFRZ0JrelpoU2JSc3hvTkdMdTNMbWlmOW13WVVNODl0aGo0dnpBZ1FOeDZOQWhrWXE1YURxOUxsMjZPT3hkNmtwUlVWRUlDZ29TcWFPNmQrOWVZbnQvK1BEaGVQUE5OMFdXRVB2c0dZQzhEMTdXZmtwWnVibTU0WjEzM3NHcnI3NktsSlFVQUpBRnZNcmlWdXZ2N3U2T3hvMGJpNG5DenNab3l2SStwaytmanRkZWUwM3NkVnMwY0JNZUhvNTMzMzJYazBFcUVRTW5SRlNsbkcxMk4yalFJRXlhTkVsMnJDTFNOSlEyR0Q1eDRrU25NM1J1WlFWSlNhdGIvdS8vL3MvaFdFcEtTckdCRTBtUzhPeXp6NG9sbi9hQkU3UFpqRm16Wm9rR25GS3B4Sk5QUGxuc2EvdjYrbUxJa0NGaWhjU2lSWXR3MzMzM1ZXbSsyT3JLejg5UE5FQXVYYnBVWWlxSG9pdElIbnp3UVZuZ3BHdlhyckxPVDBrclRnQmd4SWdSK09XWFg4VEE5b0lGQy9EVlYxOGhLQ2dJR28xRzFvQldLQlNsN3IwemVmTGtVbWVkUGZUUVE0aU5qUzJ4REZWdmtpUkJwVkpCcFZJaE1MQk9xZVZ0RFg3YmZnR1dBSXNscUpLZG5ZM3IxN054L1hvV01qT3prSnViVzZZNjVPWmFBakovL2ZXMzAvTyt2cjRJQ2dwQ2NIQVFnZ0t0UDYxQmxjREFPdHpjbnFpYXNPMHBrcDZlanJTMGRLUm5XSDlhQXlRWkdaa1ZFaGp4OFBCQWdMOC8vQU1zcTlmOGF2dFpnaUZGOW1YeTlYVWNSS1E3Vi8vKy9iRmt5UktrcGFXaHNMQVFreWRQUnQyNmRjVStOelpQUHZra2ZIMTlaZGNxbFVwTW5Ub1ZyNzc2S2dETFBuRDkrL2RIY0hBd1VsTlR4ZWRXa2lUODMvLzlYNG50b3ovKytFTzI4dUNwcDU0UzdlL1kyRmdST0ZtMWFoVzJidDBLaFVJaEJnOXRaU3BLMGM5LzM3NTlrWjJkZmRPRDNzMmFOY1B4NDhjQkFHUEdqRUZJU0FoeWNuSWNCbWtCeTBEdXVISGo4TXd6ejl6VWExVkhQWHYyUkt0V3JaQ1ltQWl0Vm92bm4zOGVvYUdoMXBTbmpyK0RpcUpXcXpGdzRFQVJKSms1Y3lhV0xsMEtuVTRubXluZXQyOWZoMnVqbzZQUnZuMTcvUEhISHdDQUpVdVdZTzNhdFZDcjFiTDlKUm8yYkloQmd3WTVYRi9SbjZHYXFsT25UbGkwYUJIaTR1Snc5T2hSWkdSa1FKSWtoSVdGNGY3Nzc4ZlFvVU1kdnBmc3JWbXpSZ3kyUzVLRUtWT215UDV0RkFvRnBrK2Zqdmo0ZUd6YnRnMlhMbDBDWUFuRXhzVEVvSC8vL3RVcUJhUWtTZWpkdXplKy9mWmJBTTRuaGRxNzk5NTdNV3ZXTEh6MzNYZTRjT0VDdEZvdC9QMzkwYTVkTy9UcjF3OUdveEdmZmZZWlVsSlNvRktwUkJyRWloSWFHb3FGQ3hkaTNicDEyTHQzTDY1ZXZRb1BEdzgwYmRvVTk5NTdyMnpmbWNxcS8rdXZ2NDVQUHZrRTU4NmRnNmVucHl3elJWbUZoSVJnNGNLRjJMQmhBM2J2M2kwQ0tPSGg0ZWpXclJ1R0RCbmlrdFQxTlFsYnBVUlVwUll1WENoN1BuRGdRRXllUE5taFhOR29mWGxuSVJpTlJoRXdLVzdXdjMzRHM3d3lNaktRbVptSndNQkEyWUNDZmVPbWFNQ212SHVjQUpiWlNqYjJ5K2svL2ZSVDJVYmhkOTk5TndvTEM4VkdxYzRNR0RBQUsxZXVSR0Jnb0d5MlMwM1h1WE5uL1BUVFR3Q0FkOTk5RjB1V0xKR2xlckJYTkJBU0hSMk54WXNYaTMvcm9vMmhrbGFjQUphWlN1KysreTdlZnZ0dE1RdEZwOU9KQnBHTmg0Y0hwazZkV21wKzdxSXpZWnh4dHJ5WTdteTJ0SVpxdFJwaFlhRWxsclZ0V0dyYmg4QzIrc1NTZHNmeS9QcjE2NlYrSjlzQ0swbEpTVTdyRXhRWWlOQ3dNSVNIaHlFc05CUmg0V0VJQ3cxRG5Ub0IxYXFUU0hTbktDZ293TFZyMTVCeTlTcXVYcjJHcTFldld2Kzdkc3RwdEh4OGZLeWJhUHYvbTk3UG10b3ZJTUFmL3Y3KzhQYjI1di9iNUVDbFVtSDY5T2w0OGNVWFJadnB5cFVyc2pLUFB2b294bzRkNi9UNm5qMTdZc0tFQ1dJR3ZsNnZsN1doRkFvRlhuNzVaWWVObmUwWkRBYjg3My8vRTIyNWlJZ0lXYnFWSVVPR1lOKytmZGl6Wnc4QXlBYTlBVXRiY01pUUlXVjh4Nld6RGV4ZHVHQlo5bm1yN2JZbm4zd1NMNzMwa2tnUGFwdjliR00vYTdxaVY0OVZCd3FGQWg5ODhBRW1UWm9rMnNrbDlRRXJjbUxIQ3krOGdCTW5Ub2hKVnJhWjd6Yk5talhEYzg4OTU3VE83Ny8vUGw1NDRRV3h6NGF0WFdVVEdCaUlqei8rMk9rczg0citETlZrZGV2V3hZc3Z2bmhUMTQ0Y09SSWpSNDRzc1l4Q29VQnNiT3h0TTZsdDNMaHhHRGR1WEpuTGQralFBUjA2ZENqMnZIMDZ4cUoyN05oUjRyMUxPdzlZQXBoanhvekJtREZqSE00TkhUcTAxT3R2cGY2QUpRaG1ueUhFbWJLOEQ1VktoZUhEaDJQNDhPR2xsaTNydmIyOHZNcjAyc1RBQ1JGVklhUFJLTnNNK2I3NzdzUHp6ei92dEd6UkFlZlNCcUJMdXQ1b05NSmdNTURkM2YybU9nUzJhKzJwMVdxOCtPS0xEaXRvVkNxVmVId3pHejg3ZXkwYiswSDdkdTNhUWFWU0lTRWhBUXFGQWs4OTlSU21UcDNxa003TC9sNTE2dFJCYkd3c25uamlpU3JiR1BGMjhPU1RUK0xRb1VQV21iVVowR2cweFFaT3pHYXo3TjhvS0NnSWtaR1JPSEhpQlB6OC9OQytmWHRaK2RKV25BQ1dQTVpmZi8wMTR1UGpjZWpRSWZ6enp6L0l6OCtIaDRjSFFrSkNFQlVWaFVHREJvbDh1RVNWeWMzTkRZR0JnUWdNREN5MmpHMkdlbVptbG5XV2VwcEkzMk9icVY3U2Q2M1piRVphdWlYbGoyMFdySTJIaHdkQ1EwTVJGaGFLOExBd1MzREZHbUFweTU1V1JEVlpZV0VoMHRMVGNUWEZFaFJKdVhvVjE2NWV3OVZyVjVHVmRmMm03MXU3dGgrQ2dvSVJIQndrMHZFRkJRVWhNQ2dRQWY3K1RBOUJ0K1NlZSs3Qjh1WExzWFRwVWh3NWNnVFhyMStIdDdjMzJyUnBnMkhEaHBVWTlBQXNxMFBhdDIrUGRldlc0WTgvL2tCdWJpNzgvZjF4enozM1lOaXdZYVZPT2xteFlvVUlKa2lTaEduVHBqbk1Ddi9vbzQ4UUZ4ZUgrUGg0SkNVbFFaSWtOR25TQklNR0RjTEREejljNFh0TXZQZmVlNWc1Y3lZU0V4T2hVcWx1YXZLVnpRTVBQSUI1OCtaaCtmTGxPSFBtRERRYURlclVxWU9PSFR0aTBLQkJNQmdNK09DREQzRDU4bVY0ZVhraE9EaTRBdCtKNnlVbEplSGN1WFBvM0xrenVuVHBnZ01IRGlBNU9SbGVYbDY0Kys2NzBieDVjM3o1NVpjQUxQMjdpZ3ljK1BqNDRLdXZ2c0x5NWN1UmtKQ0FsSlFVS0JRS05HclVDRDE2OU1DSUVTTmtmVWQ3QVFFQldMcDBLYjcvL250czNib1ZGeTllaE5Gb1JGaFlHTHAzNzQ3Um8wZWpkdTNheGI1MlJYNkdpSWhxTXNsY0VmbHdpT2lPTm56RUtLeitkbVdGM0V1bjA0bU44dWJPblZ2c3NzTE16RXdNR3paTVBGKzBhQkVpSWlMSy9EcnA2ZW15dEViZmYvODlhdFdxaGI1OSs0cFpWUnMyYkhDYXFpb3RMVTAyTzJUdDJyWHc5L2QzS0JjZkg0OVBQLzFVZHF4RGh3NGlWMjV5Y3JKc1JrYS9mdjBjN3FIUmFMQjc5Mjd4UEM0dXJ0aWdSdCsrZmNYbWs2dFhyeGFyWGRMVDB4RWVIbzR0VzdaZ3pwdzVzbXM2ZCs2TTZkT25PNzBmMGEyb3lPOEZxdjYwV2kzaTR6Zmo4SkdqU0UxTkxWTlFrSWp1Zko2ZW5nZ0pDVUhIRGxFWU9IQUEwMFhVSUd3SDBPM2d4UmRmeEcrLy9RWUFlT1dWVnh4VzNYLzQ0WWRZczJZTkFNc2VEcllnQ2puSC8rK0o2RTRobFhFcE5GZWNFRkdWOHZUMHhQVHAwK0htNWxaaTUxcXYxNk5CZ3didzl2YUdScU1SQVlPeUtwcXVTcVBSUUtGUXlOSm41ZWZuT3cyYzJPY3NCaUJtcmhYVnVYTm5FVGdKQ1FsQmRIUzBMTmhUZEFPd0NSTW1PTXlZVGs1T2xnVk84dkx5bkFaT0Nnb0taTCtEdkx3OEJBWUd3dDNkWGF4RTZOS2xpd2ljMUs5Zkh3ODg4SUNzUGtSRU4rUEV5Wk5ZdkhnSjJyWnBpNmVmR285Njllb1dPME9TaUdxV2dvSUNKQ2Rmd2E1ZHUvSHFhNi9qNmFlZlFwdklTRmRYaTRnSWdHWGltaTF3c21qUklrUkdScUpWcTFZd204MklqNC9IdW5YclJObWVQWHU2cXBwRVJGUk5jY1VKRVpYcWRweFpvdEZva0pTVUJIZDNkK2oxZXR4MTExMVFLcFU0ZS9ZczFHbzF0Rm90SWlJaW5BWnZkRG9kOUhvOVBEdzhvTmZyNGVYbFZleEdwWWNPSFVLalJvMmNiZ2FtMVdxUm01c0xMeTh2NU9Ua0lEdzhIRXFsVWxZbUxTME5odzhmaGxxdFJuNStQanAzN3V3MFNLUFg2N0YzNzE3NCt2b2lMeThQN2R1M2Q3bzgrK0RCZzJqYXRDa0NBZ0xLK3FzaXVpbTM0L2NDbGQrSmt5Znh4UmVMOE55a1NXalZxdVIwSjBSVXN5VW1uc2JuQ3haZzRvUUppSXhzN2VycVVDVmpPNEJ1QjBhakVTTkdqTURGaXhmRnNicDE2MEtqMGVENjlYOVRHTmFyVncrclY2L21xcmxTOFA5N0lycFRjTVVKRWRWb2FyVWFiZHEwY1RnZVdZWlprSjZlbnZEMDlCU1BTM0xQUGZjVWU4N0x5MHMwdm4xOWZaMldDUTRPUnYvKy9VdXRrNGVIUjVsbVFYWHExS25VTWtSRVphSFZhckY0OFJKTWZtNVNxVG5paVloYXRXcUo1eVpOd2hlTEZ1SDkyYk00QUVsRUx1Zm01b1lQUHZnQXp6NzdMREl6TXdFQVY2NWNrWlVKRGc3R25EbHorSjFGUkVRT0tuWVhNeUlpSWlLNkk4VEhiMGJiTm0wWk5DR2lNbXZWcWlYYXRtbUwrUGpOcnE0S0VSRUFvRkdqUnZqdXUrOHdhdFFvTkdqUUFPN3U3bENyMVdqUm9nVW1USmlBZGV2V2xXc3ZUU0lpcWptNDRvU0lpSWlJSEJ3K2NoUlBQelhlMWRVZ290dE1kSFIzTFBucUt6ejY2RkJYVjRXSUNBRGc3KytQS1ZPbVlNcVVLYTZ1Q2hFUjNVYTQ0b1NJaUlpSUhLU21wcUpldmJxdXJnWVIzV2JxMWF1TDFOUTBWMWVEaUlpSWlPaVdNSEJDUkVSRVJBNTBPaDFVS3BXcnEwRkV0eG1WU29XQ2dnSlhWNE9JaUlpSTZKWXdjRUpFUkVSRVJFUkVSRVJFUkdURndBa1JFUkVSRVJFUkVSRVJFWkVWQXlkRVJFUkVSRVJFUkVSRVJFUldESndRRVJFUkVSRVJFUkVSRVJGWk1YQkNSRVJFUkVSRVJFUkVSRVJreGNBSkVSRVJFUkVSRVJFUkVSR1JGUU1uUkZRcVQwOVBGQlFVdUxvYVJGUk5GQlFVUUtWU3Vib2FSRVJFNUNMc0h4RFZMR3ovRTFGTnhNQUpFWlVxSkNRRXljbFhYRjBOSXFvbWtwT3ZJQ1FrMk5YVklDSWlJaGRoLzRDb1ptSDduNGhxSWdaT2lLaFVIVHRFWWRldTNhNnVCaEZWRTd0MjdVYUhxQ2hYVjRPSWlJaGNoUDBEb3BxRjdYOGlxb2tZT0NHaVVnMGNPQURIVHh4SFl1SnBWMWVGaUZ3c01mRTBqcDg0Z1lFUERYUjFWWWlJaU1oRjJEOGdxam5ZL2llaW1vcUJFeUlxbFplWEY1NSsraWw4dm1BQk8wZEVOVmhpNG1sOHZtQUJubm42S1hneHh6RVJFVkdOeGY0QlVjM0E5ajhSMVdSdXJxNEFFZDBlMmtSR1lzS0VaL0hGb2tWbzI2WXRvcU83bzE2OXV0d2dqdWdPVjFCUWdPVGtLOWkxYXplT256aU9pUk1tSURLeXRhdXJSVVJFUkM3Ry9nSFJuWW50ZnlJaUM4bHNOcHRkWFFraXVuMW90VnJFeDIvR2thTkhrWnFhaG9LQ0FsZFhpWWdxa1VxbFFraElNRHBFUldIZ3dBSHc4dkp5ZFpXb2lnd2ZNUXFydjEzcDZtb1EwVzJJM3g4MUMvc0hSSGNXdHYrSjZFNG5TWkpVbG5KY2NVSkU1ZUxsNVlWSEh4MktSeDhkNnVxcUVCRVJFUkdSaTdGL1FFUkVSSGNpN25GQ1JFUkVSRVJFUkVSRVJFUmt4Y0FKRVJFUkVSRVJFUkVSRVJHUkZRTW5SRVJFUkVSRVJFUkVSRVJFVmd5Y0VCRVJFUkVSRVJFUkVSRVJXVEZ3UWtSRVJFUkVSRVJFUkVSRVpNWEFDUkVSRVJFUkVSRVJFUkVSa1pXYnF5dEFSRVJFUkRWSDNQZnJ5MXhXa2lTbzFXclVxdVdEeG8wYUl6dzhESklrVldMdHFrN1IzME96cGszUnJsMWJGOVdtNWpBWURQaHg0eWJac1ZZdFc2SlZxNVl1cWhFUkVSRVJFVlZIREp3UUVSRVJVWlg1dmh5Qms2SUNBdnpScDNkdjlPc1hCMkRkUWdBQUlBQkpSRUZVQXc4UGp3cXNWZFVyK252b0Y5T1hnWk1xWURBWUhEK0RRd1l6Y0VKRVJFUkVSREpNMVVWRVJFUkV0NFdzck92NGJzMWEvUGZOdDVDV2x1YnE2aEFSRVJFUkVkRWRpaXRPaUlpSWlPaTJjdmx5TW1hLy93Rm12RHNkM3Q3ZXJxNE9obzhZSlh2ZUw2WXZSbzkrd2tXMW9kc1JQME5FUkVSRVJOVUxBeWRFUkVSRTVESUJBZjRJQ1FrdDlyeGVyMFBLbFJSb0N3cGt4NjlldlliMUczN0FFNk5HVm5ZVmlZaUlpSWlJcUlaaDRJU0lpSWlJWE9iZVRwMUtuVmx2TXBtd00rRm5MRisrQW1heldSemZ1VE1CanovMjZHMi8zd2tSRVJFUkVSRlZMd3ljRUJFUkVWRzFwbFFxMGJkUGIxeEp2b0lkTzNlSzQzcTlIbWZQbmtPYk5wRXVyTjNOV2YzdFNsZFhnWWlJaUlpSWlJckJ3QWtSRVJFUjNSYTZkdTBpQzV3QXdMWFVhK1VPbkJpTlJwdzdkeDVYcmx4QlhsNGVGQW9GZkgxOVVhOWVYVVJFUkVDcFZGWmt0U3VWUnFQQnFWT0p1SHJ0S3N5RlpnUUZCYUZGaXhZSUNQQy81WHVucGFmai9Mbnp5TTdPQmdBRUJBVGdycnVhb1U2ZE9nQXNLNEhzS1JRS1NKSjB5Njk3cXpJeU1uRDI3RGxrWjJmRGJEYkQzOThmelpvMVJYQndjSVc5Um5YOERGWEhPaEVSRVJFUjNhNFlPQ0VpSWlLaTIwSlFrT1BBZDE1ZWZwbXZOeGdNMkxKMUt6WnQyb3k4dkR5blpYeDhmQkRUdHc5aVl4K0N1N3Q3aWZlTCszNjkwK1BuTDF3UTUxcTFiSWxXclZxV2VtMnpwazNScmwzYk1yK1d0N2MzenAwN2g4T0hqOEJvTk1yT1NaS0VEaDJpTUh6WTR3Z1BEeS94UFRoektqRVJxMWQvaDZTa2kwN1BoNGVISXlxcVBlTGpOOHVPRHhreUdFT0hEQzczNjFXVU0yZk80dHR2VitQOGhRdE96d2NIQitPZWpoMXU2VFdxMDJlb3N1cEVSRVJFUkVRTW5CQVJFUkhSYmVMR2pSc094MVNlbm1XKzlzT1A1dUQ4K2ZNbGxzdkx5MFBjOSt0eEt2RTBYbi90bFJJSG1iOHZadEQ3d29Va1hMaVFaSGt5WkxEVFFlK2kxL2FMNlZ0aTRLUzQxM0xHYkRiajhPRWpPSEhpSkY1NC9qbEVSVVdWK2JxVnE3N0ZUejl0S2JGY1Nrb0tVbEpTeWx5ZnFyQjY5UnBzM0xTcHhESnBhV25ZWE1wN0swbDErd3hWVnAySWlJaUlpQWhRdUxvQ1JFUkVSRVJsc1gvL2ZvZGpaVmxSWVRLWjhNa25uNVk2dUd6djlPblRXUDNkbW5MVnI3clI2WFNZKytsbnVIVHBVcG5LTDEyMnZOU2dTWFgwemNwVnBRWk5ibFYxL0F4Vnh6b1JFUkVSRWQwcEdEZ2hJaUlpb21yditQRVQyTGdwWG5iTXc4TURkelcvcTlSckV4Sit4dWt6Wnh5TzE2cFZDODJhTlVORVJHT29WQ3FIOHp0MjdFUk9UczdOVjdxS3FGUXFOR3ZhMUdrUXlXQXc0SnR2VnBWNmoyUEgvc1NPSFRzZGprdVNoSVlOR3lBc0xMUmE3RjlTMUtsVGlVNkRQYlo2aDRlRlZVaTlxK05ucURyV2lZaUlpSWpvVHNGVVhVUkVSRVRrTXBsWldVaE1QRjNzK2Z6OGZCejk0dy9zMmJNWGhZV0Zzbk5kdW5TR2w1T0JZWHRtc3hrL2JwU3ZSbEFxbFhocS9KUG8zcjJiR0ZUWDYvVll0R2d4ZnQrM1Q1UXpHbzA0ZnZ3RXVuWjl3T205VzdhMHBFODZmVnBlLzRBQWY0U0VoQUlBZ29JQ1M2emZyWkFrQ2JHeEQrR1JoeCtHcDZjSEFFdUtwdzgvK2hpNXVibWkzS25FUkZ5OWVnMWhZYUhGM212VnQ2c2RqalZwMGdTVG41dUkwRkRMZGRldVhjUHExV3R3OE5DaENuNG5OMi9scW04ZGpqVnAwZ1RQVFpvbzNtOWFlanJXcmwySDMzNzcvYVplb3pwK2hpcXpUa1JFUkVSRXhNQUpFUkVSRWJuUXdZT0hjUEJnK1FmaTFXbzFoZzRaVW1xNWMrZk9JU3NyUzNhc1g3OFlSRWQzbHgzejhQREF5SkhEWlFQTUFKQ2FsbGJzdmQ5Njh3MEF3UEFSbzJUSDcrM1VDYU5IUDFGcTNXN1ZoR2VmUWJkdVhXWEhtalp0Z2lkR2pjVG5DeGJLanA4OWQ2N1l3TW5aczJlUm5Kd3NPMWEzYmpqKys4YnJzaFVMb2FHaG1EcjF4VEx0SjFJVmtwSXU0dSsvLzVZZEN3OTNySGR3VUJBbVB6Y0pZV0ZoaUl2N3Z0eXZVeDAvUTVWWkp5SWlJaUlpWXFvdUlpSWlJcnJOU0pLRWlST2VSVUNBZjZsbFQ1NUtkRGdXM2IyN2s1S0EwV1J5T0tiUmFNcGZ3U3JRc1dNSGg2Q0pUYXRXclJ5T1hiOSt2ZGg3SFQxNnpPSFltREdqbmFaNUFvQmh3eDRyZHJQeXFuVGs2RkdIWTArTUdsbHN2WWNNZmdSdDI3WXQ5K3RVeDg5UWRhd1RFUkVSRWRHZGhDdE9pSWlJaU9pMm8xUXF5MVF1S2VuLzI3dnYrS2lxL1Avajc1c2VFaElTQ0lGSUVDS3NJQjBFRmI3U3BLbXM3Z28yUkZ4WHhJS0NoVlhSMVFVYlZnUlJMQ2l1RFVYNFdTZ2lvb2lBS0ZKVVlBRkRrUTRoa0pCRzJrem05OGZNWE9lbVYyYVN2SjZQQncvbW5udnYzRFBKVFhMTy9aenpPWHNzMnhFUkVUcnJMT2RhSUFjT0hOQzJiZi9UanAwN3RXdlg3dUxYZlhBNHFselhtaERUcE9RVVlDRWh3VVhLN01VOFBIZmJ2V2UzWmJ0Um8wYnEyS0ZEaWNjYmhxRWJSOStneVEvL3V4dzFyVG03ZDF2ckhSRVJvUzVkU2crTWpMN2hlajJ3WlV1RnJ1T0w5NUF2MWdrQUFBQ29Td2ljQUFBQXdDY1pocUhnNEdEbDVPUll5aDBPaC83ZnA1K3BXN2V1WmI3SFBSTW42T1RKRkowOGVWSW5VMDdxOE9FamV1LzlEL1R6enh0MDh1VEptcXA2clhMc1dKSmxPNkYxNnpJWFZHL2F0R2xOVnFsY2poNDladGxPU0NpNzNvMGJONjd3ZFh6eEh2TEZPZ0VBQUFCMUNZRVRBQUFBZU0ybHc0YVd1UjdJZDkrdDBsdHZ6N1VzRHI5bnp4NmxwYVVwTWpLeTFIT0Rnb0xVdkhrelJVUTAxTnExUDJqMW1qVnlNTnJlb25EYXBzaEdwWDlOZlVWV1ZwWmxPNnBSMmFuYktzTVg3eUZmckJNQUFBQlFseEE0QVFBQWdFOGJNS0Mvamg4L3JzKy9XR1FwMzdOM3I3cDM2MWJtK2NlUEg5ZFRUeitqNHl5SVhhejgvSHpMZG1CZ29KZHFVakc1dWJtVzdjQ2dtcXUzTDk1RHZsZ25BQUFBb0s1Z2NYZ0FBQUQ0dkFzdnZMQkkyWW5rRTJXZWw1MlRvNmVuUFZ2cXcrWG16WnRwOE9CQm1uRDNYVldxWTIwVkdocHEyYTR0QzRjWFhnUStPenU3UnE3amkvZVFMOVlKQUFBQXFFdVljUUlBQUFDZkZ4WFZxRWhaVmprZThIKzU5RXNsSlNVVktZK0xpMVAvL3YxMFFhK2VsdlU2WHA3MVN0VXFXZ3RGTkd5b3pNeE1jL3Z3NFNOZXJFMzVoWVdGV1lJOFI0NGNyWkhyK09JOTVJdDFBZ0FBQU9vU0FpY0FBQUR3ZVFFQlJadXRkcnU5elBQVy8veXpaZHN3RE4xODgwMGFkTWtsWlM0a1hsKzBhdDFLUjQ3K0dYUTRjT0NBMHRQVEZSRVJVZUk1Ky9idFB3TTFLMTN6NXMyVm5KeHNidS9mdjErblQ1OVdnd1lOcXZVNnZuZ1ArV0tkQUFBQWdMcUVWRjBBQUFDb3M0NGRzNDdLNzlxMWl3WVBHbFRzdytYNnVsWkUrM2J0TE50MnUxMHJ2MXRWNHZFNU9UbDZlKzQ3TlZ5cnNyVTVKOEd5YmJQWjlNTzZkYVdlVXpqZ1VCNitlQS81WXAwQUFBQ0F1b1RBQ1FBQUFIeGVzYVBvSFk0eXp5c29LTEJzTjJuY3BOamprcE9UOWRUVHo1VDdmZXFTQ3krOFFNSEJRWmF5UlY4czB0NjlmeFE1TmpNelU4Ky84S0tPSFBGK09xL3UzYnNYS2Z2c3N5OHNhY2M4N2RpNVUrKysrMTZGcitPTDk1QXYxZ2tBQUFDb1N3aWNBQUFBd09jRkJ3Y1hDWjZjTHNkaTRJWFRUZjJlbUNpYnpXWnUyKzEyclYzN2d4NzU5MlBGanN6Zis4Yyt2Zi9CaHhwLzE0UUsxVGMzTjFjclZueWoxYXZYVk9nOGJ3Z1BEMWYvL3YwdFpkazVPWm95OVhIOTk5MzN0SG56WnYzeXk2LzY1Sk1GdW4vU0E5cStmWWQzS2xySU9lY2txRldyVnBheTFOUlVUWjM2aFBidlAyQ1dwYWVuNjVOUEZ1aXBwNllwTnpldnd0Znh4WHZJVzNVQ0FBQUE2Z3ZXT0FFQUFJRFA4L1B6VTBSRWhOTFMwc3l5M2J2M2xIbGU2MWF0bEpxYWFtNGZPSEJBZDQ2L1czSE5tOHRtdCt2bzBhT1dCY1lMKy8zMzMvWDc3NytYZWczRE1PVHdtUDN5MC9xZnRXclY5OHJPeWRHSUVWZVZXVWRmY08wMVYydmp4azA2ZWZLa1daYWZuNi9seTcvVzh1VmZsK3M5dkxHeXhxaFIxK25wUWpNcURoMCtySWNtUDZ6NCtIZzVIQTRkUFhxMFhPdmhsTVFYNzZFelVTY0FBQUNnUG1QR0NRQUFBR3FGZHUzT3RXenYyclZMMzVXeUZvY2tYWHp4L3hVcHk4akkwTytKaWRxelowK3BENWZMS3lxcWtXVTdOVFZWMlRrNVZYN2ZNeWswTkZTVDdyKzMxQVhoeXhJVUhGeU5OU3FmVGgwNzZ0SmhRNHZkZC9EZ1FSMDZkS2hLUVJQSk4rK2hNMUVuQUFBQW9ENGpjQUlBQUlCYVllaVF3VVhLTm0vK3BkUnpMcmlnVjdGcllaU2tZY09HRmE1WHIxNjlLbnlPTDJyVnFwV21UbmxNNTU1N2JwbkhGdmQxQ2c4UHE0bHFsZW5HRzBmcjhzc3ZxN0gzOThWNzZFelVDUUFBQUtqUFNOVUZBQUNBV3FGOSsvYTY2S0lMOWVPUFA1WDdITU13ZE4rOUUvWFo1MS9veXkrWEtidVlkVkg4L2YzVnJXdFhEZi9yNVdyZHFwVVdMVnFzSDM1WXArUVRKMlMzMjlXZ1FRUEZ4OGVYZUkxcnJybGErL2J0MDg2ZDF0Ukh3Y0ZCYXRteTVQTjh4YzhiTm1qUDdyMDZldXlvamg0OXByUE9pdE8vL25XL2Z2cHB2WFlsN2xMcXFWT1NwS1pOWTNSZSsvWTYvL3p6dFd2M2JuM3l5UUxMKzhRMmpmVkc5V1VZaGtiZk1FcmR1M1hUdkk4KzFwNDlSVk80R1lhaGhJUUU5VHkvaHo2ZS8wbUYzOS9YN3FFelVTY0FBQUNnUGpNY25zbDBBUUFBQUVuWGp4cXRqK1o5NE8xcVZLdmMzRHdsSmlicWlHdjloNENBQURXTGpWVzdkdWRXZVVTK3crSFE5dTA3dEhmdlh0bnNkaldPamxhM2JsMXJ4VWovdDk2YXEyOVhyalMzL2Z6ODlQeHp6eWd1THE3WTQ3TnpjalJwMHIrVWt2TG5HaHYrL3Y2YSsvWWNCUVVGMVhoOXkzSThPVm1KaVlrNmxYcEtobUVvcG1tTTJwMTdicFhTa0xuNTRqMVVrM1dxckxyNCt3TUFBQUIxZzJFWTVWcWVrY0FKQUFBQWl1REJaLzN4diszYjllU1RUMXZLMnJRNVJ3OC9QRm1oSVNHVzhyeThQTTJjT1V1YmY3R21TRHYvL0I2Ni83NTdhN3l1cUIzNC9RRUFBQUJmVmQ3QUNhbTZBQUFBZ0hxc3czbm5LU0dodGZidS9jTXMyNzE3ais2N2I1SUdEeDZrbGkzajVlZm5wd01IRG1ybHl1K1VuSnhjNUQwdXUrelNNMWxsQUFBQUFLaFJCRTRBQUFDQWV1NGZONDNSbEtsUHFLQ2d3Q3c3ZGVxVUZpeFlXT2E1QXdjT1VQdDI3V3F5ZWdBQUFBQndSdmw1dXdJQUFBQUF2S3R0MjdZYU0rYkdDcC9YdVhNbmpibXg0dWNCQUFBQWdDOWp4Z2tBQUFBQURSMHlXSkVSRVpyN3puK1ZrWkZSNnJGQlFVRzY5TkpodW5ya0NQbjcrNStoR2dJQUFBREFtVUhnQkFBQUFJQWs2Y0lMTDFDWHJsMjBkdTFhL2ZMTHI5cS9mNzh5TWpMbDUyZW9ZY01JeGNVMVY2ZU9IZFduVDI5RlJVVjV1N29BQUFBQVVDTUluQUFBQUFBd2hZYUVhUENnUVJvOGFKQzNxd0lBQUFBQVhzRWFKd0FBQUFBQUFBQUFBQzUxWXNaSmRuYTJsaXhacW8yYk5pc3BLVW01dWJuZXJoSUFBSFZDY0hDd1ltTmpkWDZQN2hvKy9IS0Zob1o2dTBvQUFNQ0gwQjhIcW9iMk5nRDRwbG9mT05tNmJadm16SGxMblR0MTFxMWpiMUdMRm1jcEpDVEUyOVVDQUtCT3lNbkowYUZEaDdWcTFmZDY4S0hKdXZYV3NlclVzYU8zcXdVQUFId0EvWEdnNm1odkE0QnZxdFdCazYzYnR1bjExOS9RK0R2djFIbm50ZmQyZFFBQXFITkNRa0xVcHMwNWF0UG1IRzNmdmtPdnpwNnRPMjYvWFIwN2R2QjIxUUFBZ0JmUkh3ZXFCKzF0QVBCTnRYYU5rK3pzYk0yWjg1YnVHazhqRFFDQU0rRzg4OXByL0oxMzZzMDVjNVNkbmUzdDZnQUFBQytoUHc3VUROcmJBT0E3YW0zZ1pNbVNwZXJjcWJQYXQ2ZVJCZ0RBbVhMZWVlM1Z1Vk5uTFZteTFOdFZBUUFBWGtKL0hLZzV0TGNCd0RmVTJzREp4azJiMWI5L1AyOVhBd0NBZXFkLy8zN2F0SG16dDZzQkFBQzhoUDQ0VUxOb2J3T0E5OVhhd0VsU1VwSmF0RGpMMjlVQUFLRGVhZEhpTENVbEhmZDJOUUFBZ0pmUUh3ZHFGdTF0QVBDK1doczR5YzNOVlVoSWlMZXJBUUJBdlJNU0VxS2NuQnh2VndNQUFIZ0ovWEdnWnRIZUJnRHZxN1dCRXdBQUFBQUFBQUFBZ09wRzRBUUFBQUFBQUFBQUFNQ0Z3QWtBQUFBQUFBQUFBSUFMZ1JNQUFBQUFBQUFBQUFBWEFpY0FBQUFBQUFBQUFBQXVCRTRBQUFBQUFBQUFBQUJjQ0p3QUFBQ2dpT0RnWU9YazVIaTdHZ0JxbVp5Y0hJV0VoSGk3R2dBQUFFQ1ZFRGdCQUFCQUViR3hzVHAwNkxDM3F3R2dsamwwNkxCaVk1dDZ1eG9BQUFCQWxSQTRBUUFBUUJIbjkraXVWYXUrOTNZMUFOUXlxMVo5cng3ZHUzdTdHZ0FBQUVDVkVEanhZTGZibFp5Y0xKdk5wcFNVRk9YbDVYbTdTdFhDNFhCVXFCd0FBR0Q0OE11MVplc1diZCsrdzl0VkFWQkxiTisrUTF1MmJ0WHd2dzczZGxVQUFBQ0FLaUZ3NGlFdkwwK2pSbzNTcFpkZXFtdXZ2VlluVHB3bzlyaVpNMmRxMmJKbFNrbEpxZEQ3SHpwMFNQLys5NzgxZmZwMFBmcm9venA0OEtBY0RrZWxBaGgydTcxY3h4MDVja1RqeG8zVDZ0V3J6ZXVrcDZkcjl1elpHajkrdk5MUzBpcDhiUUFBVVBlRmhvYnExbHZINnRYWnN3bWVBQ2pUOXUwNzlPcnMyUnAzNjFpRnNzWUpBQUFBYXJrQWIxZkFteHdPaDVZdFc2YWRPM2ZxdDk5KzA4c3Z2NnpnNEdEbDV1WktraUlpSXJSZ3dRS2RPSEZDVjE1NXBlTGk0aVJKcTFhdDBwSWxTeVJKVjF4eGhlNisrKzV5WFM4d01GRHIxNjgzdCsrODgwNWxaV1hwcXF1dVVuaDR1RUpEUTJVWVJxbnZVVkJRb056Y1hHVmtaR2pwMHFVS0RBd3M5ZmpseTVkcjM3NTlldUtKSnhRZkg2OEhIM3hRa3laTk1oZDduVFJwa2w1NDRRVkZSa2FXNnpNQUFJRDZvMVBIanJyOTl0djAraHR2cUhPbnp1cmZ2NTlhdERpTGhaOEJTSEl1QkgvbzBHR3RXdlc5dG16ZG9qdHV2MTBkTzNid2RyVUFBQUNBS3F2WGdSUERNTFJwMHlhdFhyMWFrclJ1M1RxRmhZV1pnWk93c0RBdFg3NWMrL2Z2MTJlZmZhWnAwNmJwM0hQUFZXWm1wdmtlSFRxVXYyUFFzR0ZEeTdZN1dPSndPSlNSa2FHTWpJd0sxYitzb0VsbVpxWVdMVnBrYmw5eXlTVTY5OXh6Tlhic1dMM3l5aXVTcEgzNzl1bisrKy9YODg4L3I2aW9xQXBkdnk0WlBIaXcrWHIwNk5HNjZhYWJ5anhuNmRLbG1qRmpocm05YU5FaWhZYUcxa2o5S3NyejgxUjN2V3J5dmVzRG04Mm1CeDU0UUZ1M2JwVlU5dGZRVisvTmpJd01mZlRSUjFxN2RxMlNrNU1WRVJHaDNyMTdhL1RvMFdyY3VIRzFYcXN3OTlla1FZTUdtanQzYnFuWDg1WDdOVFUxVlMrOTlKSTJiOTRzaDhPaDVzMmJhK2JNbVFvTEN6T1BLYXV1dnZKWlVQOTA2dGhSeno0elRVdVdMTlZiYjcrdHBLVGo1Z0FNQVBWYlNFaUlZbU9icWtmMzducjJtV244YlVLVlZiU3Q3SmFXbHFZdnYveFN2L3p5aTlMVDB4VWRIYTN6eno5Znc0WU5VNE1HRFVvOWQvWHExZnI4ODgrMWUvZHVPUndPdFduVFJzT0hEOWNsbDF4UzVOamZmdnROa3laTk1yZHZ1ZVVXWFhmZGRSWDhsQUFBb0RhbzE0RVRTZnJyWC85cUJrNVdyMTR0UDc4L3M1ZnQzNzlmKy9mdmx5UzFhTkZDM2JwMTA1NDllOHo5aG1Hb1o4K2U1YjVXNFFaZmFHaW8vUDM5RlJRVVZPSDFWRHpyV1pMNTgrZWJRUjdETUhUa3lCRk5uejVka3ZPQjQrblRweVU1UCtmMDZkTVZHUmtwaDhNaHU5MnUvUHg4WldWbEtUOC9YeSsrK0dLRjZsYmJmZlhWVjdyeHhodkwvQnAvK2VXWFo2aEdxRXRlZXVrbHN5TllVYjV5YjZhbHBXbkNoQWs2Y3VTSVdaYVNrcUlsUzVabzNicDFtalZybHBvMmJWcWpkWkNrMDZkUGE5YXNXWm95WlVxTlg2czROcHROOCtiTk03ZkhqQmxUNHJFelpzelFqei8rYUc2ZlBIblNFalFCZkYxb2FLaXV2bnFrcnI1NlpKRjk3Z0VneDQ4bjYzanljU1VmVDlieDVHVHoveE1uVHBRN3hhZ253ekFVRXhPanVMam1hdDY4dVZyR3h5cytQbDR0V3B5bDRPRGc2dmhZUUszbmNEaDA4dVJKSFRoNFVBY1BIdEtoUTRkMDlPaFJIVGx5Vk5uWjJaVjZ6L0R3Y0RWdEdxT21NVTBWMHpSR1RXTmkxTFJwakdKaW1xcEprOFpsRHQ0Q3FxSXliZVZObXpicHlTZWZ0QXh3M0xObmp6WnMyS0Q1OCtkcnlwUXBhdCsrZmJIbnpwNDlXNTk5OXBtbGJOdTJiZHEyYlpzMmJ0eW9CeDU0d013S2taK2ZyNWt6WjVySHRXclZTaU5IRnYyNzZDMFZhWnQ2ZzYvWHI3THE2dWNDQUJBNFVaY3VYUlFURTZQazVHVDkrdXV2OHZmM04vY3RYcnpZZkQxbXpCajUrZmxaQWlmdDI3Y3ZNb3NrT3p0YkRvZkRITlZ5K3ZScHBhZW5xM0hqb3AwTXd6Q1VtWmxwQ1pwODl0bG5DZzhQTDdHK25pT09TN05yMXk0dFdMREEzSFk0SFByNjY2OUxQUDZubjM0cXRqd21KcVpjMTZ0TFRwdzRvWjkvL2xrWFhuaGhpY2ZzM2J0WGlZbUpaN0JXcUF2bXo1OWY2czloV1h6bDNuejMzWGZOb0lsaEdHcldySmxPbkRpaC9QeDhwYVNrYU83Y3VYcm9vWWRxdEE1dVAvendnOWF0VzZmZXZYdWZrZXQ1eXMvUDEvdnZ2Mjl1bDlSSmNqZ2MyckJoZzdrZEhSMXRwbjRFYW9QczdHeWxwS1FxSlRWRktTa3BTa2xKVldwS3FrNmVQT2tNa0NRbm03TjFLeU1pSWtMTm16ZFg4K2JORk5mY0dTUnAxcnlaWXBzMjVRRXRVQWJETU5Ta1NSTTFhZEpFM2J0MU04c2REb2ZTMDlOMTlPZ3hIVDEyVkVlUEhOWFJvOGQwNU9oUkpTVWxsUnJNek16TVZHWm1wdmJ1L2FQWS9WRlJVV29hRTZPWW1CaEZSMGNyT2pwS1VkRlJhaHdkcmFpb2FFVkdSbGo2VkVCNVZhYXQvTWNmZitnLy8vbFBpWCtIVWxKU05IbnlaTTJlUGJ0SSsydjE2dFdXb0Vsa1pLUU13OUNwVTZja1NkOTg4NDI2ZE9taVljT0dTWkkrK3VnakhUeDRVSkx6WisvZWUrOVZRSUR2UEZJcGI5dlVXM3k5ZnBWVlZ6OFhBS0NlQjA2bVQ1K3UzMzc3VGNuSnlaS2NJd1ZzTnB1NTN6UE4xZHR2djYyMzMzNWJyVnExTXNzU0V4UDF0Ny85emR6T3pjMlZ6V2JUYmJmZFpvNDhPWEhpaEc2NTVaWmlyKzl1Z0hrYU4yNWN1V2FUbENZek0xUFRwazB6TzBTR1lSU1pucHlWbFZYaVBvZkRJWnZOcHJ5OHZFcVBWS3Z0bGk1ZFd1ckQ2V1hMbHAzQjJsUmNmSHk4K2JxcTl4T3F4dzgvL0tDMzMzNjd5dS9qQy9mbUR6LzhZTDUrOHNrbjFhdFhMKzNjdWROYzc4a3pTSEFtdlBMS0srcmF0V3VaYVJpOEpUYzNWL241K2ViMi9QbnpsWktTVXVIMzRlY2ExYzF1dHlzakkxT3BxYzVnaURNb2txS1UxRlNQQUVtS3Nxc2hMVmVqUm8wc0k5aWJOMnRtQmt1WWZRVlVQOE13RkJrWnFjaklTTFZyZDY1bG45MXVWL0tKRXpybW1wbVNkUHk0amg5UFZuTHljU1VubnloekpueHFhcXBTVTFQMWV3a0ROUXpEVUtOR2pjeWdTblJVbEtJYlJ5czZLdG9Nc0RScTFJaTFrbUJSMmJieXl5Ky9iQVpONHVQamRmLzk5NnRObXpiNi9mZmY5Znp6eit2WXNXUEt5c3JTeXkrL3JHZWVlY1p5N3FlZmZtcStIamh3b0RtNzVNVVhYelFET0V1WEx0V3dZY04wOE9CQmZmenh4K2J4bDE5K3VjNDc3N3pLZkZRQUFGQkwxT3ZBaWQxdXQ2U2FLYzJ4WThja09ZTUtib1VETFc0UkVSSG02MGFOR2xXb1R1NGdUbGs4NitFcEp5ZEhqejMybURrU1JwS0NnNE4xODgwM1c0NXpyM0hTcUZFajNYREREWmIzdGRsc3lzbkpVZGV1WFpXUWtGQ2grdGNWUC8vOHMwNmNPS0VtVFpvVTJaZVhsNmR2dnZuR0M3VXF2N2x6NTNxN0N2Q3dlL2R1UGZQTU15WCszRmFFTDl5YjZlbnA1dXVXTFZ0S2tvS0Nnc3d5ZHhyQU15VTVPVmx6NTg3VlhYZmRkVWF2VzE3RmZkK2pvNk1yL0Q3OFhLTThjblB6bEphZXB2UzBkS1dscFNrOVBWMXA2YTdYcnJLMDlIU2xwNmNySXlPalduNHZTYzUxM0dKaW1waUJFY3ZySmsyWU9RTDRFSDkvZnpXTGpWV3oyRmgxN2RyVnNzODlVOFU5bTh4TXZlZDZuVnlPMUhzT2g4TU1ybmhNMWk4aU9EaElFUkdSaW9pSWNBWjVJaUlVR1JtaENQTzFlMStFd3NQREdUUlFoMVcyclp5WW1LaHQyN1pKY3ZaNXAwMmJwdGpZV0VsUzU4NmROVzNhTkkwYk4wNzUrZm5hdEdtVDl1N2RhK25mN3Q2OTIzejlqMy84dzV3cE5XYk1HRE53OHNjZnpwbFhMNy84c2prUUppb3Fxc1RCa1FBQW9PNm8xNEVUOTZ5TGlraEtTcExrN0hDRWhJVElack9aSTF3Q0FnSVVHQmhvV2VUOXhJa1RpbzJOVldCZ29BekRzQVEwNHVQakt4Uzg4ZVJ3T0pTZm4yOTVFSkdTa3FKLy8vdmYyclZybCtYWW5Kd2NNMUJTV0dwcWFvbjdXcmR1N2JNanVHdktXV2VkcGNPSEQ2dWdvRUJmZmZXVlJvOGVYZVNZTld2V21QbHo0K0xpeXZ6KzJXdzJMVnEwU045Kys2MzUvWStQajlmQWdRTjF4UlZYRkhtWXRHVEpFak4zYm9jT0hTeUxmTHVscEtSbzFLaFJzdHZ0TWd4RDc3MzNucG8xYTJidUwrOGkwdXZXcmRQbm4zK3VYYnQyS1Q4L1h5MWJ0dFRBZ1FOMTVaVlgxdmhEcnNwYzIvTnozWExMTGZyNTU1L04rejBoSVVHWFhucXBoZzRkYXVZaExrNXljckxtelp1bkRSczI2T1RKa3dvT0R0WTU1NXlqSzYrOFVuMzc5cTNlRCttU2xwWm1kdllqSXlPVmxwWlc0ZmVvaVh1enNscTJiS205ZS9kS2NxNm5jczAxMStqNTU1ODM5N2R1M2JwR3JsdWFSWXNXYWRDZ1FXclhybDJsenEvby9WaGMya1IzMllvVkt5cDhYSG1VOUhQdG1aczdJQ0JBcjd6eWlzNDU1eHpMdWZQbXpkTTc3N3dqeVRrUytJVVhYbERuenAwcmRIMmNXUTZIUTluWjJhNlVPVm5Lek14VVZsYVdNck9jMjFudThxeE1TMENrS2ltelNoSVNFcUxvNkdobkdoN1hhSEgzU1BLWW1CZzFpWWxSS0NQSGdUckJjNlpLMnpadGl1d3ZLQ2pRcVZPbmRQeDRzazZlUEttVWxCU2RURWx4cHU5enpWbzdkZXBVdVI2QTUrYm1PUU15NVJnNFpoaUdHalpzNktwYmhCbzJiS2p3c0hDRmg0Y3BMTno1ZjNoWXVNTEN3cHl2dzUydkNkcldEcFZ0SzY5ZHU5WjhQWGp3WURObzR0YWlSUXNOR0REQURJS3NYcjNhRWpqeDdETjQzaXVlNmJmOC9QejA5ZGRmNjlkZmZ6WEw3cmpqamxMVGEzdERaZHFjbGUwTFZxWS9WWjF0NHRKVXRhOVhVMzBDQUVEdFZLOERKM2ZjY1lmdXZmZGVMVisrWEhQbXpDbXlQekF3VVBuNStlclVxWk1tVDU2c1diTm1tWXY3amhvMVNtUEdqTkhDaFF2MXhodHZTSEttM3BvNGNhTGxQUklTRXZUQkJ4K1kyNTUvV09mTW1TTi9mMy85L2U5L054OTJMbG15eEZ6d2ROU29VV1pING8wMzNsQkNRb0ljRG9leXNyS1VtcHBxYWREdDJyVkxqejc2cUU2ZVBDbkoyY0J6T0J4VkdrbWFtcHBhNlhOcnE0NGRPeW9qSTBQcDZlbjY2cXV2ZE1NTk54UjVDTDkwNlZKSnpsRk4zYnQzTC9YaDlLbFRwL1R3d3c4WENXWWxKaVlxTVRGUlgzLzl0WjU2NmluTDdJSCsvZnZydGRkZVUxNWVudjczdi8vcDBLRkRhdEdpaGVYOGI3NzV4aHp0MTdselowdlFwRHpzZHJ1bVQ1OWVKSWZ3cmwyN3RHdlhMcTFZc1VKUFB2bGtqYXh4VTEzWExqeVZmL3YyN2RxK2ZidldyMSt2Ung5OXROaFJpVWVPSE5HRUNSTXNuVEdiemFZdFc3Wm95NVl0dXVhYWEzVHJyYmRXNGRNVnIwZVBIcG94WTRhbVRKbWlTWk1tNmI3NzdxdndlMVQzdlZrVlE0Y08xV3V2dlNiSm1lSmd6Wm8xT25Ub2tMbmZjeFpiVGV2VHA0OSsrT0VIT1J3T1RaOCtYYSs5OWxxRjhxcDc4MmVodW93ZE8xYS8vUEtMOXUzYko1dk5wcWVmZmxxelo4ODIvNWI4L3Z2dmV1Kzk5OHpqcjczMldvSW1OY3c5ZXpNN08vdlBmems1eXM3T1ZrNTJqckp6c3BWOTJsbnVESVprbVFHU3JLdy9neVRWTlJ1a0pJWmhLRHc4WEZGUlVXWmd4SmxPeDdrZDNkaFpWbEx3SFVENmJybWxBQUFnQUVsRVFWVDk0K2ZuNXdxY2xqeHowbTYzS3kwdHpSbElPZW1SQXZCa2lpVzQ0cG5Hc2l6dW1URHA2ZW55R0lkV3B1RGdJSVdGaFp1QkZIZUFKVHc4VEtFTkdxaEJhS2hDUWtNVUdocXEwSkJRaGJxM1E1eGxJU0VoekhRNUF5cmJWdDYrZmJ2bFBZclRxMWN2czUzbmViems3S3U3eXo3NjZDTno5ckxuV3FGTm1qVFJtMisrYVc2ZmYvNzVHakJnUUxucTU2dXEwdjcxVm4rcVBLcFN0N3JRSndBQVZMOTZIVGdKRGc3V20yKythZjV4ZEk4Z2NEZmkzZjl2M2JwVmQ5OTl0eG1VY0pmdDJiUEhNckt6b21tNTh2THk5UG5ubjV0QkUwbVdCMzZlMCtEZDVZWmhLQ1FrUkNFaElUcCsvTGc1cXFaMTY5WWFNMmFNUHZ6d1E1MDRjVUlQUFBDQVpzeVlvUnhYWHZMQ09ZVGQ1WVpobUEvWEpPY29NbmRlWTgrWk0vV0YzVzVYMzc1OXRXVEpFaVVsSlduanhvM3EyYk9udWYvUW9VUGF1bldySkpXNnpvVGs3T0E5OGNRVGxxQkpWRlNVRE1NdzF6Zll1M2V2cGs2ZHFoa3pacGpmNC9Ed2NQWHUzVnVyVnEyU0pDMWZ2cnpJVkhEUEJ0MlFJVU1xL0RsZmYvMTF5M3RFUkVRb09EallETlR0M2J0WGp6NzZxR2JObWxYdEkvV3ErOW94TVRIS3k4c3pHOGhyMTY3VjRzV0xkZVdWVnhZNTlvMDMzakNQTXd4RHpaczMxNmxUcDh6VVVwOTg4b2w2OSs2dERoMDZWUGx6RnRhNmRXdTkvZmJibFY1QXNqcnZ6YXE2NG9vcnRIejVjdTNkdTFlNXVibVdvTWsvLy9sUDllblRwMGF2NyttT08rN1ExcTFibFo2ZXJqLysrRU9mZlBLSnJyLysrbktmWDluN3NWV3JWaW9vS05DQkF3Y3NaWVdWOTdpcUNBb0swdVRKazNYWFhYY3BQejlmQnc0YzBKdHZ2cW03Nzc1Yk9UazVsald2MnJadHE1dHV1cWxhcjE5YjJlMTI1ZVhuS3o4dlQ3bTV1Y3JMeTFkZVhwN3k4anhmNXlrM0wwLzVydGZ1N2J6Y1hETVFrcDJkbzV5Y2JQTjFkbmEyY25KeXlreGxVMU1DQWdMK1RIc1RHYUhJaUVoRlJIcW13WEdXUjBSRXFtSERjQlp3QmxEdC9QMzkvd3l1RkoyMElzblpUczdKelZWNldwclMwcHdCRWZmTXViUzB0Q0xwQlN1VEtVQnl6bXJKelUycDFOcGlic0hCd1FvTmRRZFNRczNYWnFBbEpGaEJRVUVLREFwU2NGQ1Fna3I4RjZpZzRHQUZCYnBlQndXWldRbFF1YmF5NXlDaHdnUE4zTnhwWlNWWjJxeVNjNTBTZCtCazBhSkZXck5tamFXdjVqN0hQWkFoT0RoWUV5Wk1LSGY5enFTS3REbXIwaCtyYkgvcVRMU0pxOUxYcStrK0FRQ2dkcXEzZ1pQVnExZnJoUmRlTUJjL053eEQxMTU3cldWMnlCMTMzS0hYWDM5ZERvZkRFalNScEY5Ly9WVnBhV21XeGRNYk4yNWNvVHJjZU9PTlJhWWhYM3JwcGNVZU8zYnMyQ0psVjE5OXRjYU5HeWZKK2FEa3Nzc3UwOENCQTdWcjF5NTE2dFRKa3VJcHA0U0ZYUjBPUjRuNzZ1Tm9pcnk4UEYxMjJXVmFzbVNKSkdjYUlzK0gwNTRMYi9mdjM5K2NnVlNjZGV2V2FjdVdMWktjMzUvNzc3OWZsMXh5aVF6RDBKbzFhelJ0MmpUbDUrZHI1ODZkK3Y3Nzd6Vnc0RUR6M0tGRGg1cUJreFVyVnVqbW0yODJSN3Z0M0xsVCsvZnZseVNGaG9aV09MMVVZbUtpUHYvOGMwbk8rMzdjdUhHNjZxcXI1T2ZucDU5Ly9sbVBQLzY0Y25OenRXZlBIaTFidGt4WFhIRkZoZDcvVEYwN09qcGFEei84c0xwMDZhS0NnZ0xObmoxYlgzenhoU1RuOTZtNHdNbm16WnZOMTg4Kys2eTZkZXVtN094c1BmTElJMmJRWWRteVpUVVNPSkZVNmFDSlZMMzNabFVWbnZFbU9VZWczbmZmZlJvNmRHaU5YYmM0RVJFUnV2MzIyL1hjYzg5SmtqNzg4RVAxNjlkUGNYRnhaWjVibGZ0eHpwdzV5czdPTGxKV1dIbVBxNnFFaEFUZGNzc3RldjMxMXlVNU8vOFhYSENCMXE1ZHE4T0hEMHR5ZHZZblQ1NWNwZnV3c0gzNzlpa3pNOHMxdzdGQURvZmtjQlNvd09HUW84Qmh6bngwT0J3cWNCU1laUVdPQXNraDUzRWU1ZWF4QlFYT2RjVHNkdGxzTnRrOS9yZmJiTExaN0xMWmJjN1hkcnRsdjgxbWs5MW1OODkzbCtYbi94a015Y3ZMODFwZ295SkNRMEpjS1doYzZXakN3b3FrcGdrTEMxTkV3ejhESXFHaG9UeUVBK0R6RE1Od3p1b0lDU21TWHFrNE5wdE42ZWtaWmxBbE15dFRXVm1ublRQME1qT1ZtWldsck13LzB4bTZaKzVWeCsvNjNOeGM1ZWJtNnRTcGlxZGFMWXRoR0FvTURMUUVXQUlDQXVUdjc2K0FnQUFGdVA3M0QvQTN5enozK1Z2K2R4NW5IdU54dk9GbnlKRGgvTi93azU5aHlEQU1TN21mNFZkTW1mTjR3ekRrNTJkSUhzZldoSXEyVVR6NzBsRlJVY1VlNHptNDBYT2RQc21aRFdMRGhnMW12NnR3eG9XbVRadnErUEhqNXZZTk45eWc1czJiVjZpT1owcDUyNXhWN1k5VnRqOTFKdHJFbGEzYm1lZ1RBQUJxcDNvYk9Mbm9vb3ZVczJkUHJWNjlXb1poNkw3Nzd0TytmZnZNL1FFQkFlcmR1N2ZzZHJzKy9QQkR0VzNiVnIvOTlwc2xiWWJkYnRlcFU2Zk03WklDRFNrcEtkcXpaNC81eDlxdE11c2NlQW9MQ3l0U0ZoSVNvazZkT2xuS0FnTUROV2pRSUV1Wit5RnJXRmlZNWNHN3crRlFibTZ1TWpJeWRPREFBZjM2NjYrV1JTUFB4TFRiT1hQbW5MSHJGSmFibTZ1T0hUc3FKaVpHeWNuSit1bW5uNVNhbXFxb3FDalpiRFl6VDJtREJnM1VxMWN2czVGZG5KVXJWNXF2Ly9hM3YxbStCeGRmZkxIMjc5K3ZkOTk5VjVMMDdiZmZXZ0luUFhyMFVKTW1UWFRpeEFtZFBIbFNHemR1Vks5ZXZTUTVaNkM0OWUzYnQ4aHNvcklzWHJ6WWZEMWl4QWlOSERuUzNPN1ZxNWYrK2M5L21tbVlWcTVjV2EyQmsrcTg5dFNwVTgzMUxQejgvRFJxMUNnemNIS3doQndPbnFrVzNEL0xvYUdoK3NjLy9xSDc3Nzlma2pPdGtTK3F6bnV6S3ZidTNhdkpreWNYR2JsWlVGRGd0UWZSZ3djUDFqZmZmS1BObXpjck56ZFhNMmZPMUxQUFBsdm1lZDc4V2FnSlYxMTFsVFpzMktCTm16WkprcDU2NmlsemhKMGszWDc3N1lxUGo2L1dhNzczL29mYXNXTkh0YjVuWGVIdjc2L1EwRkExQ0ExVmFBUDNLR1dQa2NxaG9jN0FTRmlZSlRBU0ZoNnU4RERuYTJhREFJQlRRRUNBb3FPakZCMWQvTVB4NHJqN05jNDBpTlowaUpsWm1UcDlPbHM1aGRJcFdtWVB1c3Bya3NQaE1BUDZxRGpQZEc4bHpWVDN6SzVRK090c0dJWWVmdmhoZGUvZVhWOSsrYVc1RUh4Q1FvS0dEUnVtaFFzWG1zZTJhdFZLNTV4empybW1xTVBoVU92V3JUVjgrSEJkZlBIRjFmbXhhbFJWMjcrKzNKK3FiTjNxV3A4QUFGQjk2bTNnSkRBd1VGZGZmYlhXclZ1bmlSTW5hdGl3WWZyWHYvNWw3aDgxYXBTYU5XdW1FU05HcUZPblRnb0pDZEdQUC82b2p6LysySHdRbFpXVlpYbDRXTndJNS8vKzk3LzY4TU1QaTYyRFlSaHEyYktsT1h2QU1BekxGR1BQYWNGeGNYSG1BeFM3M2E2c3JLeHlCMTd5OC9NdG85RTlaV1ZsbGJodjQ4YU4yck5uanlWdzRobGNxa2xuNmpxRjVlYm15akFNOWV2WFR3c1hMcFROWnRQeTVjdDEzWFhYYWYzNjllWW9wQXN2dkZCQlFVR2xMc0s3YytkTzgzWC8vdjJMN0I4d1lJQVpPQ25jZ0RNTVE0TUdEZExISDM4c1NmcnFxNi9VcTFjdjVlWGxXUjZJVjJaMHYzc1dqQ1F0WExqUTBpRW96SDF2VnBmcXZQYlpaNTl0MmZiTXdWOVM1N05Iang1YXMyYU5KT25CQng5VXExYXQxS2xUSjNYcTFFbkRody9YUlJkZHBDNWR1cFQ1T2J5aE91L055a3BQVDdjRVRmejgvSFRPT2VlWTZlaG16WnFsdUxnNHRXM2JWbi83Mjk4a09SOTBsUFE3cGpwTm5EaFI0OGFOVTI1dXJqWnYzcXdWSzFZVXUxaWpKMi8rTE5RRXd6RDByMy85UytQR2pWTjZlcm9sYUhMUlJSZHArUERoWHF5ZDd6RU1RMEZCZ1FvTURGSndjTENaTmlVb01FaEJ3WVhTcXhRcUN3NEtLcElUM3pNb0VoSVN3b0xFQU9CbG5pbU9telNwV0dZQU4zZEtNZmU2VkRrNTJUcnRYcS9LRldqSnljMTFwbjMwbU5XWWw1ZW52Tnc4NWVVWDJzNXpsK1VyTnplM1ZzeCs5R1grL3Y2eTJXeVNaUDVmV0hIcHJ6MFpocUZMTDcyMFNPYUhEejc0d0J5TVpSaUdvcU9qOWNnamoxaU9TVTFOMWViTm0vWFh2LzdWWjFONEZWYlY5cTh2OTZjcVc3ZTYxaWNBQUZTZmVoczRrYVNYWG5wSk5wdE5MNzc0b2w1ODhVWEx2dmZlZTgreW1LNGt6WjA3VnoxNjlORDQ4ZU1sU1VsSlNXWXV5NkNnb0dJREo0VWY3bnA2Ly8zM3paSHlralBseklzdnZxaUdEUnNxSUNEQXNuYkZyRm16RkJFUkladk5adWI0all5TUxQWHpWV1RCeFpMVXQ4VVEzUS9jQnc0Y2FEYVlsaTFicG11dnZWWmZmdm1sZVp3N0VGTGE2RERQMlVqRjNSdWVhUW5TMDlOVlVGQmcrWG9QR1RMRURKejgrT09QU2s5UDE2Wk5tOHcxY1pvM2I2Nk9IVHRXOUNNV1NUdFhHcy8xZDZxRE42OHRTYmZkZHB0Mjd0eHA1cXJkdDIrZjl1M2JwOFdMRnlzeU1sSnQyclN4akVyekpkVjViMWJXdkhuenpLQkphR2lvcGt5Wm9pNWR1dWlSUng3UnBrMmJaTFBaTkhYcVZEMzg4TVBtT2NYTmpLc0pjWEZ4dXZIR0cvWFdXMjlKY3VZNGRzL1NLb20zNzhlYTBMaHhZOTE3NzcyYU9uV3FXUllWRldXT3NxdHVyYzV1S1Q4L1Y3b1BWenFQUDdmOVpCak9odzEraHA4clBjaWYvenpML0p3SFdzcUxwQ01wbEtMRW1vNGt3THJQMzkrNTN6OUFBYTcwSnNXbFFpR2xGUUNnTko0cHhhVHl6M1lwTC9mNmtvVlRTWnJwSm0xRlUxYmE3TTZVbFhhN3pVeFBhVDJuVUJwTG0xME91Vk5vRmtxcjZVNnQ2ZHBmNENnd3l3cWNCLzZaVnJQUXNmOHJ0TkM2TjRTRmhabURDVE16TXhVUkVWSGtHTS9CaGcwYk5pelgreDQrZkZqejVzMHp0NXMwYVdKSkExWFk0c1dMMWJsejUySUh5L21hcXJaL2Ziay9WZG02MWNVK0FRQ2dldFRyd0VsNGVIaTVqMDFJU0RCVG5FUkdSaW90TFUxcjFxeFJVbEtTSktsTm16YkZqbUJ4enlDSmlJalEwS0ZEdFdEQkFuTmZreVpOTExNUzB0TFNkTTAxMXhSNy9SRWpSbGkySjA2Y1dHVDBzTjF1VjJabXB2bWcwajI2Smlnb3lIeVFtWitmcjZlZWVzbzhaK3pZc1VVVzBuTlBHWGMvek0vTnpUVWJHTzUwUURYdFRGMm5NUGQ2TDIzYnRsV0xGaTEwNk5BaEhUbHlSTjkrKzYwMmJ0d295ZGxBUC8vODh5V3AxRkg5bm1uZENnb0tpdXozTEhQbjlmY1VIeCt2ODg0N1Q5dTNiNWZOWnRPMzMzNnI5ZXZYbS91SERCbFNxWWQrbnRkdDBhSkZzYm1FOSszYnA1WXRXMVo3NE15YjE1YWN3YXJYWDM5ZDgrZlAxeSsvL0tLZ29DRDkvdnZ2c3Rsc1NrdEwwNHdaTStSd09IeHlaSDUxM3B1VnRYYnRXdlAxblhmZXFlN2R1MHVTSG52c01kMTc3NzNhdTNldk1qTXo5Y1FUVDVqSGxXZXRrZW95Y3VSSXJWeTVVbnYzN2xWYVdwcTUza2RKdkgwLzFoUjNaOUV0T3p0Ym1abVpaUWJiSzJQTW1CdXIvVDBCQUtndi9Qejh6Rmt4dGMzMW8wWjd1d3FLalkwMUF5TkhqaHdwdHQzcHVTQjhlZGJUa2FRWk0yYVlneENqb3FMVXFGRWpzMzNWdVhOblBmend3eklNUTlPblR6ZjdaNHNXTGFvVmdaT3F0bjk5dVQ5VjJiclYxVDRCQUtEcTZuWGc1TlNwVTJyWXNLSEN3c0owN05neFNjN0c2MWxublNYSnVrNkNaOHFYenAwN2E4MmFOWmIwU2lWTlJ6M3JyTE4wenozM2FOQ2dRUW9PRHJZRVRpU1pNMVlrcVdmUG50cXdZVU81NnU1K1lPa3BJeU5EVjE5OXRTUlpIcWpuNWVYcHhSZGZMUFloK3llZmZGS2t6SFBraytSY0ZPLy8vdS8veWxXdjJzNXpsUDZBQVFQMC92dnZTM0kybnQwTnFqNTkrcGdwV0VwN09PM1p3RDV3NEVDUnRXZmM5NXprRE9JVkYzZ2JNbVNJdHJ0R2MzMzY2YWRtb000d0RNdU1wSXJ3ck5mRWlSTXRxZGdrNXlpYWtTTkhLaU1qUXhkZGRGR1JtVEJWNGMxcjIrMTI3ZHk1VXhzMmJGQjBkTFJtejU0dFNmcmYvLzZuV2JObWFjK2VQWktranovKzJDY0RKOVY1YjFhVzUyaXMzcjE3bTY4Yk5HaWdKNTk4VWhNbVROQ0pFeWVVbloxdDdtdmZ2bjIxMTZNay92Nyt1dSsrKzNUMzNYZkw0WERvbTIrK0tmVjRiOTZQTldYZnZuM21yQnUzbkp3Y1BmMzAwNW81YzJhMUxnd1BBQURnVFgvNXkxK1VtSmdvU2ZydHQ5L01BVVNlZnZubEYvTjEyN1p0eTN6UEZTdFc2TmRmZnpXM2I3LzlkczJjT2RQY25qQmhnaG8zZHFaK3UvUE9PODNBeWU3ZHV5djNJYzZ3cXJSL2Ziay9WWlc2MWNVK0FRQ2dldFRyMy9helo4L1dwNTkrcXF1dXVzb3M2OUNoZzE1KytXWGRlZWVkWmxsZ1lLQWxjRkpjZzh6eklhS25CZzBhNlBMTEx5OXh1dXAyanluT2hZTXY4Zkh4bG4rZWlodE40em4xdVBEc2hZeU1ES1ducHlzOVBkMVM3aTd6L0plWm1XbDVTRnNiUjBCVmx1ZkRacy9GMmozTCsvWHJWMng1WVczYXRERmZmL3Z0dDBYMmU2NVZVbElqdm4vLy91YTljK3pZTWZQNzJxVkxGelZ0MnJURWE1Zkd2YUM2SkV1S0o3Zmx5NWZMYnJjck5UVlZpWW1KMWRvbzlPYTFOMi9lckh2dXVVY2ZmdmlobGk1ZGFwWjM2TkJCTDd6d2dybWRsSlJVWW81a2I2ck9lN095UEgvSGVBYitKQ2ttSmtaUFBmV1VHalJvWUNtLzZLS0xxcjBlcFRuMzNIUDE5Ny8vdlZ6SGV2TityQW41K2ZsNit1bW56ZC9mc2JHeFprQTJNVEhSWEZNSkFBQ2dMcmpnZ2d2TTExOTk5WlZsZlRmSitjRGJjeUROaFJkZVdPcjdaV1JrNkkwMzNqQzNlL1Rvb1lFREIxcldTZkZzRDN1dXNWaGNoZ0ZmVkpYMnJ5LzNwNnBTdDdyV0p3QUFWSjk2L1JzL09EaFltWm1aNXNodFNkcTZkYXRHakJoaFNUVXpaTWdRUzRxVFBuMzZXR1p2SkNRa1dQN1lscGZENGRDbVRadk03WFBQUGRkODdlZm5wN2x6NTFyK2xTVXRMVTNCd2NHS2pvNVdmSHk4MnJScG83WnQyNVo3U25LalJvM1V0bTFidFduVFJpMWJ0bFJNVEl4Q1EwT0xORURyTXMrQVVZc1dMWW9FTk1MRHd5MnpmVXBiUjhMeklmYXlaY3UwYk5reU0vQ3hkdTFhYy8wU1NlcmJ0Mit4N3hFV0ZxWStmZm9VS1I4MmJGZ1puNlJrbmcvZHYvdnVPNzM3N3J0bVoyRHo1czJXaDZ1RkYwbXNLbTlldTJQSGpnb0tDcExrbkUzbTJTajJiRnlIaDRmNzVLajg2cnczSzh0ejlOV01HVE4wOU9oUmN6c2xKVVZyMTY0dGNsM1ByKzJaY3ZQTk41Y3JzRmpkOTZQZGJ0ZktsU3NyVWVQcU1XZk9IUDN4eHgrU3BJQ0FBRTJaTWtWanhvd3g5OCtmUDErLy9mYWJ0Nm9IQUFCUXJYcjI3R20yK1U2ZE9xWEhIMy9jVE4xMTZ0UXBUWjA2MVJ3NEdCY1hwNTQ5ZTViNmZtKysrYVo1ZmxCUWtMbmdlOHVXTGMxakZpeFlZUGJwUHZ2c003UGM4eGhmVVZ6YnRDcnQzK3J1VDFWbjI3a3FkYXRyZlFJQVFQWHh2YWVEWjlqKy9mdlZvVU1IN2RpeHcyd2tGUlFVV0lJRkd6ZHUxTnk1Y3pWZ3dBQTFiOTVjcjc3NnFtVkdSMVpXbHZidDI2ZFdyVnFWZXEzQ3MwQzJiZHRtVGdrTkRnNnVja3FiNk9ob0xWbXl4Tnplc1dPSGxpOWZicG50MEtsVEoyM2R1dFZ5am51eDU3UzBOSFhvMEVHREJnMVNseTVkeXIxNFhsMVNlSlQrZ0FFRHRHdlhMblA3NG9zdnRqUzBTaHZWMzY5ZlB5MVlzRUI3OXV4UlFVR0JwaytmcnJsejU4cmYzOStTOGlnK1ByN1V0RnREaGd5eE5Md2FOR2hRcGRScGZmcjBzZHdISDN6d2diNzQ0Z3VGaG9icStQSGpsbnFWMVRDODdiYmJ5bHhueGJPaFdaM1hycWpRMEZBTkdUTEUvQmw1NmFXWE5HL2VQT1huNTVzL0E1THplKzZMcXZQZXJLenJycnRPYTlhc2tjMW0wNjVkdTNUVFRUY3BOalpXRG9kRHg0OGZML0k3VG5MT3JHclJvb1Z1dXVtbWFxOVBTVUpDUWpSeDRrUTk4c2dqcFI1WDFmdXhjS2ZyMm11dlZWcGFtcVh6ZGFaczJMQkJuMy8rdWJsOTg4MDNxMDJiTmtwSVNOQ0dEUnUwYmRzMk9Sd09QZnZzczNyenpUY3J0TVlYQUFDQUwvTDM5OWR0dDkxbURucmN0R21UcnIvK2VzWEV4T2o0OGVQbXpBTERNRFIrL1BoUyt5MWJ0MjdWOHVYTHplMGJicmpCelBJd2JOZ3dzOTI5Y09GQ3JWeTVVb1poV1BwMFZSbllWbDNLMHphdFN2dTNxdjJwbW13N1Y2VnVkYWxQQUFDb1h2VjJ4a2x5Y3JJY0RvYzZkT2lnQng5OFVKTW1UVktQSGoyS1BUWXBLVWtmZi95eDNubm5IWTBiTjA3ZmZmZGRrZjNqeDQvWE8rKzhvNHlNakNMblAvLzg4NW95WllxbVRadG1LWjgvZjc3NStvSUxMckNrOHlvb0tORGd3WU10LzBwanM5bjA2NisvYXNXS0ZabzFhNVpHang2dENSTW1hT25TcGVhaTBwZGZmcm1lZSs0NVMrcXQ2ZE9ubXcxQ2g4T2hIMzc0UVZPblR0VlZWMTJsMGFOSGE5S2tTWm81YzJheEQwVHJvc0lQbS92MzcyOXBZSHZPSXBGS0g5VWZFQkNncVZPbnFrV0xGbWJacVZPbkxBM3N1TGc0UGY3NDQrYm9tT0owNzk1ZE1URXhsanFVbFBxdFBBekQwS09QUG1xWnNaQ1JrV0ZwRkVaSFIydnExS25tZWhrbE9YcjBxSTRjT1ZMcXY1cTZkbVdNSFR0V0NRa0o1blpTVXBLbElaMlFrS0IvL3ZPZjFYN2Q2bENkOTJabEpTUWs2S0dISGpMdlA0ZkRvV1BIamlrcEtjbnlPNkp6NTg3bWVrdVNzL1B4OWRkZlYzdDlTdE9yVjY4eUYraXM2djBZR0JpbzFxMWJtOXZ1NFB1WmxwYVdwdWVmZjk3OEhuVHQydFg4K3Z2NStlbWhoeDVTV0ZpWUpPZmZ2dW5UcDN1bG5nQUFBTld0YjkrK2xnRTYrZm41T25Ma2lDVm9jdGRkZDZsWHIxNGx2b2ZOWmpNWERwZWtzODgrVzlkY2M0MjVmL2p3NFpZMFh5a3BLWlkrWFo4K2ZYeGlqY1R5dEUycjJ2NnRTbitxcHR2T2xhMWJYZWtUQUFDcVg3MmRjZkxxcTY5cS9mcjFDZ29LS2pZVlZWUlVsSVlORzZhUFB2cElrdk1CNFk4Ly9tZzVac2lRSWZyeHh4K1ZrWkdodkx3OHpaczNUd3NYTGxUUG5qMTE2NjIzbW92TTkrdlhyOWlSenhzM2JqUmZYM2JaWlJVS1RqZ2NEc3REMDRDQUFPM1lzYVBZbEY2TkdqWFMrUEhqelllSW50ZUppNHZUNjYrL3JyZmZmbHRMbGl5eDVHOU5Ta3BTVWxLU3JyamlpakpuRmRRVkRvZEQrZm41Wm9Nb0ppWkdIVHQyMU5hdFd4VVpHYWx1M2JwWmppOXJWSDlzYkt4ZWUrMDFmZmJaWi9yKysrOTE2TkFoU2M2dmU5KytmVFZpeEFoTGJ0emlHSWFod1lNSGE5NjhlWkpVNlVYaFBVVkZSZW5sbDEvVzRzV0x0WExsU2gwNGNFRDUrZmxxMXF5WmV2ZnVyYXV2dnRxU25xNDZlZlBhWVdGaG1qRmpodWJQbjYvVnExZnIyTEZqOHZQelU4dVdMWFh4eFJmcnFxdXVxbEpRcWlaVjk3MVpXZjM2OVZQYnRtMzE2YWVmYXRPbVRlWk1rMmJObXFsang0NGFOR2lRT25mdUxJZkRvWU1IRCtxbm4zNlM1QnoxRlJjWHA0NGRPOVpJdllwejU1MTNhdVBHamNyTXpDenhtS3JlajVNblQ5WkxMNzJreE1SRUJRY0hGd2xnblFuUFAvKzhVbE5USlRuVER6end3QU9XMzlteHNiRzYrKzY3OWN3enowaVMxcXhabzJYTGxsWDdyQzRBQUFCdkdEMTZ0RHAxNnFSRml4WnAyN1p0U2s5UFYxUlVsTHAyN2FxLy8vM3ZaUzRLUDMvK2ZCMDRjRUNTcys5MXp6MzNXR1lSK1BuNWFlclVxVnF5WkltV0wxK3UvZnYzUzVKYXQyNnRZY09HNmJMTEx2T1ovbko1MnFaVmFmOVd0VDlWazIzbnF0U3RMdlFKQUFEVnozRFUwcWtFMTQ4YXJZL21mVkRwOCsxMnUvN3puLzlvL2ZyMWx2S0FnQUFOSFRwVU45OThzN0t5c3ZUUVF3OVo4dmhMem1tZzQ4ZVAxOUNoUTdWLy8zNDk5dGhqbHBIMUkwZU8xTGh4NDh6R2s4UGgwTWlSSTRzc3pPNTI5dGxuYTg2Y09VcE5UZFcxMTE1cmxoZGVFUDdnd1lQbTZ6bHo1aFNiR216SmtpV2FPWE9tSk9jRHRDdXZ2RklqUjQ0MDA3STRIQTROSFRyVURKNHNYcnpZbklGeTdOZ3hmZjc1NTFxeFlvVloxMjdkdXVtNTU1NHI0YXNJQUtpdnF2cDNHQUFBMUY2MEE0Q2F4ODhaQU5RTW81d2pIdXJ0akJOL2YzOU5uRGhSTjkxMGsvTHo4OVdtVFJ2MTdkdFhnd1lOTXRNaVJVWkdhdmJzMlhyZ2dRZk1uS1o5Ky9iVnVISGp6QVhYeno3N2JMMzY2cXQ2NmFXWHRIcjFhdlhvMFVPMzNYYWI1VnFHWWFoMTY5WTZjdVNJMnJWcnA3Lzg1UytLaVluUjVzMmJ0WExsU2wxenpUVXlETU1jNWVJK3gzUDJpTTFtczR3Ty92SEhINHNObkF3ZlBsd25UNTVVdzRZTmRlbWxseGFaelpDVmxXV1pjWEw2OUdremNOS3NXVFBkZnZ2dEdqdDJyRFp0MnFTZmZ2cXB5dXV1QUFBQUFBQUFBQUJRbTlUYndJbmtUSFh6N0xQUEtpNHVUbzBiTnk3Mm1QRHdjRTJkT2xVdnZQQ0Nicjc1WnJWcjE2N1lZeDU5OUZGOTk5MTNsdHlXbnA1NTVwa2lpNFpkY3NrbEdqRmloRnEyYkNuSnVVRDhtREZqRkJRVXBLeXNMTm50ZHZuNyswdHlybmx5OTkxM0t5UWtSSGE3dmRTRmZVdGJoTGxCZ3daYXVIQ2h3c1BEbFpXVlplYTk5eFFRRUtBTExyaEFGMXh3UVludkF3QUFBQUFBQUFCQVhWU3ZBeWVTMUtsVHB6S1BjUWRZeWpKZ3dJQVM5eFVPbXJoNUxsN1d2bjM3RW1kNEJBVUY2WW9ycmlpekRtWHg4L016YzNOR1JFUlUrZjBBQUFBQUFBQUFBS2hML0x4ZEFRQUFBQUFBQUFBQUFGOUI0QVFBQUFBQUFBQUFBTUNGd0FrQUFBQUFBQUFBQUlBTGdSTUFBQUFBQUFBQUFBQVhBaWNBQUFBQUFBQUFBQUF1QkU0QUFBQUFBQUFBQUFCY0NKd0FBQUFBQUFBQUFBQzRFRGdCQUFBQUFBQUFBQUJ3SVhBQ0FBQUFBQUFBQUFEZ1F1QUVBQUFBQUFBQUFBREFwZFlHVG9LRGc1V1RrK1B0YWdBQVVPL2s1T1FvSkNURTI5VUFBQUJlUW44Y3FGbTB0d0hBKzJwdDRDUTJObGFIRGgzMmRqVUFBS2gzRGgwNnJOallwdDZ1QmdBQThCTDY0MEROb3IwTkFONVhhd01uNS9mb3JsV3J2dmQyTlFBQXFIZFdyZnBlUGJwMzkzWTFBQUNBbDlBZkIyb1c3VzBBOEw1YUd6Z1pQdnh5YmRtNlJkdTM3L0IyVlFBQXFEZTJiOStoTFZ1M2F2aGZoM3U3S2dBQXdFdm9qd00xaC9ZMkFQaUdXaHM0Q1EwTjFhMjNqdFdyczJmVFdBTUE0QXpZdm4ySFhwMDlXK051SGF0UWNpNERBRkJ2MFI4SGFnYnRiUUR3SFliRDRYQjR1eEpWc1hYYk5zMlo4NVk2ZCtxcy92MzdxVVdMczFoQUN3Q0FhcEtUazZORGh3NXIxYXJ2dFdYckZvMjc5VloxN05qQjI5VUNBQUErZ1A0NFVIVzB0d0hnekRJTXd5alhjYlU5Y0NKSjJkblpXckprcVRadDNxeWtwT1BLeWNueGRwVUFBS2dUUWtKQ0ZCdmJWRDI2ZDlmdzRaY3JORFRVMjFVQ0FBQStoUDQ0VURXMHR3SGd6S3BYZ1JNQUFBQUFBQUFBQUlEU2xEZHdVbXZYT0FFQUFBQUFBQUFBQUtodUJFNEFBQUFBQUFBQUFBQmNDSndBQUFBQUFBQUFBQUM0RURnQkFBQUFBQUFBQUFCd0lYQUNBQUFBQUFBQUFBRGdRdUFFQUFBQUFBQUFBQURBaGNBSkFBQUFBQUFBQUFDQUM0RVRBQUFBQUFBQUFBQUFGd0luQUFBQUFBQUFBQUFBTGdST0FBQUFBQUFBQUFBQVhBaWNBQUFBQUFBQUFBQUF1QkE0QVFBQUFBQUFBQUFBY0NGd0FnQUFBQUFBQUFBQTRFTGdCQUFBQUFBQUFBQUF3SVhBQ1FBQUFBQUFBQUFBZ0F1QkV3QUFBQUFBQUFBQUFCY0NKd0FBQUFBQUFBQUFBQzRFVGdBQUFBQUFBQUFBQUZ3SW5BQUFBQUFBQUFBQUFMZ1FPQUVBQUFBQUFBQUFBSEFoY0FJQUFBQUFBQUFBQU9CQzRBUUFBQUFBQUFBQUFNQ0Z3QWtBQUFBQUFBQUFBSUFMZ1JNQUFBQUFBQUFBQUFBWEFpY0FBQUFBQUFBQUFBQXVCRTRBQUFBQUFBQUFBQUJjQ0p3QUFBQUFBQUFBQUFDNEVEZ0JBQUFBQUFBQUFBQndJWEFDQUFBQUFBQUFBQURnUXVBRUFBQUFBQUFBQUFEQWhjQUpBQUFBQUFBQUFBQ0FDNEVUQUFBQUFBQUFBQUFBRndJbkFBQUFBQUFBQUFBQUxnUk9BQUFBQUFBQUFBQUFYQWljQUFBQUFBQUFBQUFBdUJBNEFRQUFBQUFBQUFBQWNDRndBZ0FBQUFBQUFBQUE0QVhkSU40QUFBQlpTVVJCVkVMZ0JBQUFBQUFBQUFBQXdJWEFDUUFBQUFBQUFBQUFnQXVCRXdBQUFBQUFBQUFBQUJjQ0p3QUFBQUFBQUFBQUFDNEVUZ0FBQUFBQUFBQUFBRndJbkFBQUFBQUFBQUFBQUFBQUFBQUFBQUFBQU1EcS93UGxNenVZZEJNWmFnQUFBQUJKUlU1RXJrSmdnZz09IiwKICAgIlR5cGUiIDogIm1pbmQiCn0K"/>
    </extobj>
    <extobj name="C9F754DE-2CAD-44b6-B708-469DEB6407EB-3">
      <extobjdata type="C9F754DE-2CAD-44b6-B708-469DEB6407EB" data="ewogICAiRmlsZUlkIiA6ICIzNzg4NDkwMzIxNSIsCiAgICJJbWFnZSIgOiAiaVZCT1J3MEtHZ29BQUFBTlNVaEVVZ0FBQkZRQUFBRnpDQVlBQUFBUWJGMTVBQUFBQ1hCSVdYTUFBQXNUQUFBTEV3RUFtcHdZQUFBZ0FFbEVRVlI0bk96ZGVYaFU1Zm4vOGM5TUpzbGtUeUJoQzNzQ3N1ODdLS0NpSUtnb3FMVmFhNjJ0YTJ2ZGJhdTIvYlpXKzlQV3VtL1YybXJkNms0QlpSRVJaTjhEWVEwUXNwRTlaSjlrbHQ4ZlE1YkpaSnRra2tuQyszVmR1V0RPT1hQbVBqUG5TZWJjNTNudXgrQndPQndDQUFBQUFBQ0FDNFBCWUdob25iRTlBd0VBQUFBQUFPZ0tTS2dBQUFBQUFBQjRpSVFLQUFBQUFBQ0FoMGlvQUFBQUFBQUFlSWlFQ2dBQUFBQUFnSWRJcUFBQUFBQUFBSGlJaEFvQUFBQUFBSUNIU0tnQUFBQUFBQUI0aUlRS0FBQUFBQUNBaDBpb0FBQUFBQUFBZUlpRUNnQUFBQUFBZ0lkSXFBQUFBQUFBQUhpSWhBb0FBQUFBQUlDSFNLZ0FBQUFBQUFCNGlJUUtBQUFBQUFDQWgwaW9BQUFBQUFBQWVJaUVDZ0FBQUFBQWdJZElxQUFBQUFBQUFIaUloQW9BQUFBQUFJQ0hTS2dBQUFBQUFBQjRpSVFLQUFBQUFBQ0FoMGlvQUFBQUFBQUFlSWlFQ2dBQUFBQUFnSWRJcUFBQUFBQUFBSGlJaEFvQUFBQUFBSUNIU0tnQUFBQUFBQUI0aUlRS0FBQUFBQUNBaDBpb0FBQUFBQUFBZUlpRUNnQUFBQUFBZ0lkSXFBQUFBQUFBQUhpSWhBb0FBQUFBQUlDSFNLZ0FBQUFBQUFCNGlJUUtBQUFBQUFDQWgwaW9BQUFBQUFBQWVJaUVDZ0FBQUFBQWdJZElxQUFBQUFBQUFIaUloQW9BQUFBQUFJQ0hTS2dBQUFBQUFBQjRpSVFLQUFBQUFBQ0FoMGlvQUFBQUFBQUFlSWlFQ2dBQUFBQUFnSWRJcUFBQUFBQUFBSGlJaEFvQUFBQUFBSUNIU0tnQUFBQUFBQUI0aUlRS0FBQUFBQUNBaDB5K0RnQUFBSFFOZHJ0ZEJVWEZLaTRyazlWcWxkM2g4SFZJUUlkbU5CaGtNcGtVR2hTa3lMQlFHWTNjNndTQXpzVGdjUEJ0QndBQXRFNXB1VVZaZVhteTJteStEZ1hvbEV4K2Z1clJyWnVDellHK0RnVUFVSXZCWURBMHVJNkVDZ0FBYUkzU2NvdlNzN045SFFiUUpjVEd4Q2lJcEFvQWRCaU5KVlRvVndnQUFGck1icmNyS3kvUDEyRUFYVVptWHA3c2RydXZ3d0FBTkFNSkZRQUEwR0lGUmNVTTh3Rzh5R3F6cWFDbzJOZGhBQUNhZ1lRS0FBQm9zZUt5TWwrSEFIUTVKYlFyQU9nVVNLZ0FBSUFXczFxdHZnNEI2SElxYVZjQTBDbVFVQUVBQUMzRzFNaUE5OUd1QUtCeklLRUNBQUFBQUFEZ0lSSXFBQUFBQUFBQUhpS2hBZ0FBQUFBQTRDRVNLZ0FBQUFBQUFCNGlvUUlBQUFBQUFPQWhFaW9BQUFBQUFBQWVJcUVDQUFBQUFBRGdJUklxQUFBQUFBQUFIaUtoQWdBQUFBQUE0Q0VTS2dBQUFBQUFBQjRpb1FJQUFBQUFBT0FoRWlvQUFBQUFBQUFlSXFFQ0FBQUFBQURnSVJJcUFBQ2cwN3I5am50MSt4MzNLams1eGRlaE5GdERNYmZWc1hURTk2Z2p4Z1FBZ0tkSXFBQUFBSnlEa3BOVHFoTWJYVVZYUENZQVFNZGw4blVBQUFBQUxSVVNFaUpKOHZQejgzRWtyZGRXeDlLVjNpTUFBRG9TRWlvQUFLRFQrdXN6Zi9KMUNGN1RWc2ZTbGQ0akFBQTZFb2I4QUFBQUFBQUFlSWdlS2dBQW9OT3FxcFh4NjBmdTA0QUIvZHlXUC9Md3ZVcE5UZE4zR3pZclBUMURvYUVobWpoeG5CWXRuSytnSUxQS3l5MWF0ZW9iYmQreFM3bTVlUW9MQzlYb1VTTzBhTkY4UlVaR05QcWFqenh5ci9MekNyUjE2dzRsSloxUVdYbTVvcUlpTldyVWNNMi85R0pGUklSNzVWaXEyTzEyYmQyNlExdTJiRmRxV3Jvc0Zvc2lJaUkwYXVSd3paOS9zYUtpSXB1OTM3bzFScW9ldi9yS3N4N0YzQkNMcFVKcnYvbFdPM2Z1VlhaMmpnd0dnL3IwNmFWSkU4ZnIvUE9uTjJzZlJVWEZXcjE2bmZZbDdGZHVicjRjRG9jaUlzSVZIemRZRjgrYm8zNTlZK3M5aHVZY2s2ZjdCZ0NnUGlSVUFBQkFsL1hQdC8ranpNeXM2c2NGQldlMGR1MTY3ZG1Ub091dlg2ci8vT2NqNWVjWFZLOC9jNlpRRzcvZm9uMEpCL1RRZy9jb09ycDdnL3QrL2ZXM2xaZVg3N0lzT3p0SDY5WnQwTll0TzNUbm5iY3FQbjZ3VjQ2anRMUlVyN3o2bG80ZVRYSlpucHVicC9YZmZhOGRPL2ZvM2wvZHFiNTkrelJyZjBhanM1T3kzVzUzZWV3Tk9UbTVldjZGMTVTVmxlMnkvTVNKWkowNGthenZObnpmNUQ3UzBqTDAzUE92cUxDd3lHVjVibTZlY25QenRHUG5idDExNTYwYU1XSlk5YnJtSGxOTDlnMEFRSDFJcUFBQWdDNHJNek5Mc2JGOWRPTU4xMnJnd1A1S1R6K3ROOTk2UitucEdYcnh4ZGNsU1gzNzl0RTFTeGRyeUpBNHBhYW02WTEvL0Z2WjJUbDYvNE9QOVl1N2IydHczM2w1K1FvTERkWENoWmRvd29SeENna0oxc0dEaC9YZSt4OHJMeTlmcjc3MmxoNS83R0dGaDRlMTZoZ2NEb2ZlK01lL2RmUm9rdno5L1hYNTVmTTFiZXBraFlhRzZQanhrM3IzUHgvcTlPa3N2ZjdHMjNyOHNZZGxNalZkZlBibGwvNnE1T1FVUGZuVTM2b2ZlNFBOWnROcnIvMVRXVm5aQ2drSjFyWFhYcVh4NDhiSWJyZHIxKzU5K3Z6ei95a3pNN3ZKZmJ6K3h0c3FMQ3pTZ0FIOWRNM1N4Um8wYUlBTUJvTlNVOVAxd1llZjZQanhrM3J2L1kvMXB6OCs2dEV4dFhUZkFBRFVoeG9xQUFDZ3krcmR1NWNldVA4WDFSZk5zYkc5OWFNYnI2dGVIeGMzU0E4OWVJL09PMitJakVhait2ZnZweHZQcms5TVBLelNzcklHOXgwZDNWMi8vZTBEbWpQbmZJV0hoOG5QejAralJvM1FRdy9lbytDZ0lCVVhsMmoxbW5XdFBvYjkreE4xOE9CaG1VeCsrdFU5ZCtpU2VSY3FQRHhNUnFOUjhmR0RkZmRkUDVmSlpGSldWcmIyN2t0bzlldTF4czZkZTVTU21pYVR5VS8zL1BKMlRaMHlTUUVCQVRLYnpab3hmWXArL2NoOURRNmxxcko3OXo1bFptWXBKQ1JFOS96eWRzWEhENWFmbjkvWno2ZXZmbkx6RFpLY1BXR3lzM004aXE4dDl3MEFPUGZRUXdVQWdFN0E0WERJWnJPcDNHSlJoYVZDNVpZS1ZWUllaS21va01WUzlWUDdzVVZXbTAxMnU5MzVZN1BMVnZYL3N6KzJzK3ZyTHE5MzJ3YTJ1ZTMyVzN6OTFqVHEybXNXS3lqSTdMS3NmLysrMWY5ZmN2VVZDZ2dJY0ZrZkh6ZElrdk05ejg4clVIQnNVTDM3L3NFUGx0U2JISWlNak5EY0N5L1E4dVZmYThlTzNWcHk5Uld0T29hdDIzWktraVpQbnFpNHM3SFZGaDNkWGFOR0RkZWVQUWs2ZnZ5a0prNFkxNnJYYTQwZE8vZElrcVpNbWFUKy9kM3J3RVJGUmVxbUgvMUF6Ny93V29QNzJMZHZ2eVJwOHFUeENnNE9kbHNmRXhOZC9mK3lSaEplN2IxdkFNQzVoNFFLQUFCZTVuQTRWRzZ4cUxpNHhQbFRjdmFudUZURnhjVXFMaWxWYVducDJlU0hwU1loVWxGUlo1bkY1YkhENGZEMW9YVTY5VjAwKy9uNTFmdi8rcFpacmRZRzl4MFdHdHJndW5GalIydjU4cStWbjErZ291TGlScmR0eW9rVHlaS2trWTNVOUZoeTlSVzY3dHFyR3l4TTIxNU9uVXFSMUhpc1RkVW11ZW1tNjNYRkZaY3BNREJRa3JQQWJWTFNjU1VsblZEeXFSU2xwcVpYYit0cGsyakxmUU1Bemowa1ZBQUFxSWZWYWxWaFVYRk5RcVR1djNVU0pNVWxKU29wTGxIUjJmVlZoVEZ4YnVyUkk2YjYvOFZGclV1b1ZCVlBiU3haVXJ0bmhTOFZGNWRJa2lLakdoL1cweGlUeWFUbzZPN2F2ejlSMzZ6Ym9DTkhqc3BxdFhrbHZyYmNOd0RnM0VOQ0JRQnd6ckJhYlRwVFdLaTgvSHpsNTU5UlhrR0JDdkxQT0I4WG5GRitRYzMvaTRxS2ZSMnVHNVBKejFtUElqQlFBUUVCQ2d3TVVHQmdvQUlEQWhRWUVLQ0FRTmQxSnBOSmZrYWpqSFYrL0l4R0dmMXFQVDViUTZJNTI5YmREdlh6ODZ0NWIxcmYwYUh6ZFpXdzIxcWVVTFJhclhyN1grOXB4NDdka2lTRHdhQ0JBL3RyNk5CNERScllYMzM3eHVxeHg1L29jUHNHQUp4N1NLZ0FBRG8xaDhQaFRJYmtGeWd2djBENUJWWC9ubEYrUVlIeTh3dWN5WlA4QWhVV0ZUVzlReThKTXBzVkdocmkvQWs1K3hNYXJKQ3ovdzhPRGxLUTJWeWQvSEFtU3VwSmpBUUVLTkRzVEpwMHhBVEdzWlJVWDRmUUlkV2VpcmsxdlZNa0tUUTA5T3g1WE5EZ05oa1pwL1hOdWcyS2p4K2txVk1tdGVyMVdpTXN6QmxyWm1hV2hneUphOUUrUHYxc21YYnMyTzJjMFdqUmZFMmJOcm5WTXlXMXg3NEJBT2NlRWlvQWdBN05hclVxS3p0WG1Wblp5c3pPVmxaV3R2UC9XVG5LeXM1V1ZuWnVvM1V1V3NyUHowOFJFZUVLYzBtSVZDVklhaElqVlk5RFEwTnJraWJCd2ZYVzVrRFhrbmp3c0FZTWNDKzhLamxuQ0pLY0JXckR3bHFYVUJrNHNML3k4d3QwNE1CQlRabzB2dDV0dG0zYnFRMGJOaWs1K1pSUEV5b0QrdmRUZm42Qjl1eEowS3haMCt2ZHBtcFlVRU8yYnQwaHlWbFErUHp6WjNnMXZyYmNOd0RnM0VOQ0JRRGdVMlhsNVdjVEpObkt5c3FwL24vVlQxNStnZGVLc1pwTWZvcUtqRlJVWkVUTnYxR1J6cC9JaUpybFVSRUtDdzJWd1dEd3l1dWlhMXErL0N2RkRSNm9vVVBqWFpZWEZSZnJxNi9YU0pJbVRtejlqRHVUSjAzUTd0Mzd0RzM3THMyY09VM3g4WU5kMXVmbTVtbmR0eHNsU2VQSGoyMzE2N1hHeEluanRHZHZnZzRrSHRLUkk4ZmMzcHZLU3F2ZWZPdWRSdmRoc1ZSSWNrNTVYWit2dmw3YjR2amFjdDhBZ0hNUENSVUFRSnR5T0J3cU9GT29sTlEwcGFhbEt5VTFYZWtabWNyTWRpWk1XbHVyeEdBd3FGdFVwTHAzNzFhZEVPa1dWU3RaVXAwa2lWUm9TREJKRW5pTjFXclQ4eSs4cGtVTEw5V01HVk1WR2hxaW8wZVQ5Tjc3SHlzL3YwREJ3Y0dhTjI5dXExOW4vUGd4aW9zYnBLU2tFM3J1K1ZlMStNcUZtalp0a2dJRHpUcDQ2TEErK09BVGxaZVhLeXdzVkxObnoyejJmbXMzaFpLU0VxV2twR25Zc0tHdGluWGl4SEZhdldhZFRwMUsxY3V2L0VOTGwxeXB5Wk1uU25Jb01mR3cvcmY4YTZXbHBUZTZqeDR4MFVyUE9LMTEzMjVRejU0OUZCWVdxdkp5aTQ0bEhkZnFWZC9vOEpGajFkdGFiVmJsNXhkVUYreHQ2cGhhczI4QUFPb2lvUUlBOElxS2lrcWxwV2NvNVd6U0pEVXRUU21wNlVwSlMxZEpTV21MOTJzeW1kUWpwcnQ2OW9oUno1Z1k5ZWdSNC94L2oyajE3QkdqbU9qdU1wbjRjNGIyMTZOSGpMS3lzdlg1Rjh2MStSZkxYZFlGQlpsMSsrMjNLREtpNWJQZFZERVlETHJ0NXovUlN5Ky9vZVRrRlAzMzQ4LzEzNDgvZDMrOTIyNVJjRkJRcy9jYkdSa3BnOEVnaDhPaCt4OTRWSkwwNml2UHRpcFdvOUdvMjIrN1JYOS83aFZsWldYcjNmOThwSGYvODVITE5xR2hJWTBPKzduNDRqbjY5enNmYU9mT1BkcTVjMDkxakZWR2poeW1vMGVQcTZLaVFrOC8vYndXTGJ4VWl4Yk5iOVl4dFdiZkFBRFV4VGRRQUVDek9Sd081ZWJsbjAyWXBDc2xOYTA2Z1pLWmxkMmlvVG5CUVVGbmt5VFJaeE1sWjM5aW5JK2pvaUxwVllJTzZaWmJibFJtWnBZMmI5NnVVNmRTVlZGaFVXUmtwRWFOR3FINTh5L3lTaktsU25oNG1CNTg0QjU5Ly8wV2JkbTZYUmtacDJXMTJoUVZGYW1SSTRicGtrc3VWTGR1VVI3dmMrbVNLN1ZpNVNwWkxCWU5IRGpBSzdGMjZ4YWwzLzdtZnExWnUxNDdkKzVSZG5hTy9QejgxTGR2SDQwZk4wWXpaMDdWcis3OWRZUFBuekZqcXN4bXM3Nzlkb05TVTlOVmJyRW9QRHhNOFhHRE5YUG1WSTBZTVV6cjFtM1FGMTh1bDhWU0liUFozT3hqYXMyK0FRQ295K0R3MXNCMEFFQ1hVbFJjb3VNblR1clk4Wk5LT241U0owNmVVbXBhdXNyS3l6M2VWMFI0bVByMmpWVy8yRDdxMTdlUFl2djBWdStlUGRTalJ3ekRjRHE1YzNHV245dnZ1RmVTOU90SDdtdXdLQzNRV3ZIOSt2bzZCQUNBSkVNalgxVHBvUUlBNXppSHc2SE1yT3l6aVpNVFNqcnVUS0prWmVkNHRCK1R5YVRZUHIzVUw3YVArdmJ0bzM2eHNlclh0NC82eGZacDlTd25BQUFBUUVkRFFnVUF6aUdWbFpWS1BwV3FZeWVjdlU2U2pwOVUwb21USHRVNDZkNHRTdjNPOWpicGV6WmgwcTl2SC9Yc0VTT2owZGlHMFFNQUFBQWRCd2tWQU9paUtpc3JkVFRwaEE0ZVBxcGpTYzZlSjhrcHFiTFpiTTE2ZnBEWnJNR0RCeXB1MEFERkR4Nm93WU1HcW4rL1dJK0tYZ0lBQUFCZEZRa1ZBT2dpY25MemxIam9pQklQSGxiaW9TTTZjdXk0ckZacnM1NGJFOTFkY1lNSE9uOEdPZi90MDZzbnRVMEFBQUNBQnBCUUFZQk95R3ExNnRqeGt5NEpsT2JVUFBIejgxUC9mckdLSHp4UWNZTUhuVTJlREZCNFdGamJCdzBBQUFCMEljenlBd0NkUUY1K2dUTjVjdWl3RWc4ZTBaRmpTYXFvcUd6ME9RYURRWU1HOU5lSTRVTTFiR2k4NGdjUDBvRCtmZVh2Nzk5T1VlTmNjQzdPOGdPMEIyYjVBWUNPZ1ZsK0FLQ1R5Y3ZMMTY2OUNkcTlOMEY3RXhKMU9qT3J5ZWVFaFlWcXhIbEROV0xZVUkwWVBsVG5EWTJuM2drQUFBRFFSa2lvQUVBSFVGSlNxcjBKQjdScmI0SjI3ZG1uVXlscGpXNWYxZnRrK0xBaEdqSHNQSTBZTmxSOVkzdFQ4d1FBQUFCb0p5UlVBTUFIS2lvcWRlRGdZZTNhczArNzl5Ym84TkVrTlRZQ2s5NG5BQUFBUU1kQ1FnVUEyb0hkYnRlUlk4ZTFlMitDZHUxSjBJR0RoeHF0Z1JJY0ZLUXhvMGRvL05qUm1qQjJ0QVlPNkVmdkV3QUFBS0FESWFFQ0FHMmtzS2hJMjNiczF1YXRPN1J6OXo0Vmw1UTB1SzNKWk5MSTRlZHB3dGpSR2o5dXRJYkd4OGxrOG12SGFBRUFBQUI0Z29RS0FIaFJhbHFHTm0zZHJpM2JkaXJod01FR2gvRVlEQVlOaVJ1azhXY1RLS05IREZOZ1lHQTdSd3NBQUFDZ3BVaW9BRUFyMkd3MkpSNDZvczFiZDJqenRoMUtTVTF2Y051K3NiMDFZZHdZVFJnN1dtTkhqMVJZV0dnN1Jnb0FBQURBbTBpb0FJQ0hTa3ZMdEdQM1htM2V1bDFidHU5U1VWRnh2ZHY1K2ZscHpLZ1JtakYxa3FaUG5hUmVQWHUwYzZRQUFBQUEyZ29KRlFCb2hxS2lZbTNZdEVYZmJkeWlQUW43WmJYYTZ0MHVOQ1JFVXlhUDEvUXBrelI1NGppRmhvUzBjNlFBQUFBQTJnTUpGUUJvUUhtNVJadTJidGU2OWQ5cis2N2REU1pSZXZmcVdkMExaZFNJNFJTVHhUbkZhRERJM3NpVTN3QThaMlJXTndEb0ZFaW9BRUF0VnF0VjIzZnQwYnIxMyt2N0xkdGxzVmpjdGpFWURCb3hiS2ltVDNFbVVmcjNpMlZLWTV5elRDYVRLaW9ibmdJY2dPZjhUWHhGQjRET2dOL1dBTTU1RG9kRCsvWW5hdTIzRzdYaCs4MHFLcTUvZXVOUkk0YnBvam5uYTlhTXFZcUtqR2puS0lHT0tUUW9TSGtrVkFDdkNna0s4blVJQUlCbUlLRUM0SnprY0RoME5PbUV2dmwyZzc3ZHNFazV1WG4xYmhjZk4wZ1hYakJMY3k2WW9SNHgwZTBjSmREeFJZYUZxckNrUkZaYi9VUGlBSGpHWlBKVFpIaVlyOE1BQURTRHdlRmc0RE9BYzBkeFNZbldydHVnNVYrdDBmR1R5ZlZ1RTl1bnR5NmNQVk1YenA2bGZuMWoyemxDb1BNcExiY29QVHZiMTJFQVhVSnNUSXlDeklHK0RnTUFjSmFoa2JIOUpGUUFkSGtPaDBPSERoL1Y4cS9XYU4xMzM4dFNVZUcyVGZkdVVacDd3VXhkT09kOERZa2JSRTBVd0VPbDVSWmw1ZVhSVXdWb0laT2ZuM3AyNjBZeUJRQTZHQklxQU01SnhTVWxXck51ZzVaL3RWb25UcDV5V3g5a05tdnU3Sm02YU03NUdqMXl1SXhHb3craUJMb091OTJ1Z3FKaWxaU1ZxZEpxWmZZZm9BbEdnMEgrSnBOQ2dvSVVHUmJLM3lFQTZJQklxQUE0WnpnY0RpVWVPcUxsWDYzUitnMmI2dTJOY3Q2UWVDMmNmN0htenA2cElMUFpCMUVDQUFBQTZBd2FTNmhRbEJaQWwxQldYcTZ2MTN5ci82MWNyWlBKN3IxUmdvT0NkTkhjODdYdzBvc1ZIemZJQnhFQ0FBQUE2RXBJcUFEbzFITHo4dlhac2hYNjM0clZLaTV4bis1NCtMQ2hXamovWXMyWk5VTm14cVVEQUFBQThCSVNLZ0E2cFJNblQrbS9ueTNUTitzM3lHcDFMWUlaRWhLc2VYTXYwR1h6TDliZ2dRTjhGQ0VBQUFDQXJveUVDb0JPdytGd2FQZmVCSDMwNlRMdDJMWEhiWDMvZnJGYXV2aHlYVFJubGdJRDZZMENBQUFBb08yUVVBSFE0Vm10VnEzN2JwUCsrK21YT240eTJXMzl1REdqZE0xVmwydktwUEZNZHd3QUFBQ2dYWkJRQWRCaFdTd1dMVnU1V2g5L3RrdzV1WGt1NjR4R28rWmNNRVBYWEhXNWhzUU45bEdFQUFBQUFNNVZKRlFBZERnVkZaVmEvdFZxdmYvZno1U1hYK0N5TGpnb1NKZGRlcEd1dm5LaGVzUkUreWhDQUFBQUFPYzZFaW9BT296S3lrcDl0WHFkL3ZQaEoyNDlVbUtpdSt1cUt5N1R3a3N2VmtoSXNJOGlCQUFBQUFBbkVpb0FmTTVxdFduVjJuVjY5NE5QbEpXZDQ3SXVKcnE3Zm5UOVVsMXkwUnlaVFB6S0FnQUFBTkF4Y0hVQ3dHZHNOcHZXck51Z2Q5Ny9yMDVuWnJtczY5NHRTamRjdDBRTExybFEvdjcrUG9vUUFBQUFBT3BIUWdWQXUzTTRITnE0YWF2KzhhLzNsSmFlNGJJdUtqSkNQN3oyYWkyY1AwOEJBU1JTQUFBQUFIUk1KRlFBdEt0alNTZjA4aHR2YTkvK1JKZmxFUkhoK3NIU3hicmlza3NVR0Jqb28rZ0FBQUFBb0hsSXFBQm9GL2tGWi9UUGQ5N1h5bFhmeU9Gd1ZDOFBDd3ZWZFV1dTFKV0w1aXZJYlBaaGhBQUFBQURRZkNSVUFMU3B5c3BLZmZibFNyMzd3Y2NxTFN1clh1N241NmVyTGwrZ0c2OWZxdENRRUI5R0NBQUFBQUNlSTZFQ29FMDRIQTV0MnJwZHI3MzViNlZuWkxxc216WmxvbTcvNlkvVk43YTNqNklEQUFBQWdOWWhvUUxBNjFMVE12VGN5MjlvOTk0RWwrVUQrdmZWSFQrN1daUEdqL1ZSWkFBQUFBRGdIU1JVQUhpTjFXclR4NTh0MDcvZSswaVZsWlhWeThQQ1FuWHpEZGRwMFlKNTh2UHo4MkdFQUFBQUFPQWRKRlFBZU1XUlk4ZjExK2RmVWRMeGs5WExqRWFqcmx3MFh6ZGRmNDNDd2tKOUZ4d0FBQUFBZUJrSkZRQ3RZckZZOUsvM1B0Si9QMTNtTW52UDBQakJ1ditlT3hRM2FLRFBZZ01BQUFDQXRrSkNCVUNMN2Q2N1g4KysrS3BMMGRuQWdBRDk1S2JyZGRYbEN4amVBd0FBQUtETElxRUN3R09sWldWNjlSLy8wb3F2MTdvc256QnVqTzY5KytmcTNhdW5qeUlEQUFBQWdQWkJRZ1dBUnc0ZlBhWS8vNy9ubEpaeHVucFpXR2lJYnIvMVpsMXkwV3daREFZZlJnY0FBQUFBN1lPRUNvQm1jVGdjK3ZDVEwvVFBkejZReldhclhqNTcxblRkZGRzdDZoWVY2Y1BvQUFBQUFLQjlrVkFCMEtTYzNEejk1Vzh2YVBmZS9kWExnb09EZE8vZHQybnVCVE45R0JrQUFBQUErQVlKRlFDTjJyUmx1NTUrN21VVkZSVlhMeHM1L0R6OStvRjcxS3RuakE4akF3QUFBQURmSWFFQ29GNFZGWlY2NVI5dmE5bUtWZFhMREFhRGZuVDlVdDF3M1JKbThBRUFBQUJ3VGlPaEFzQk5ibDYrZnYvRTB6cDQrR2oxc3Bqbzd2ck5nL2RvOU1qaFBvd01BQUFBQURvR0Vpb0FYQ1FlT3FMZlAvRzA4dklMcXBmTm5qVmR2N3I3Tm9XRmh2Z3dNZ0FBQUFEb09FaW9BS2kyY3RVM2V1N2xOMlMxV2lWSlJxTlJ0OS82WTExMStRS21Rd1lBQUFDQVdnd09oOFBoNnlCYXE5aGkwOXNiVXJRdU1WY3BlZVVxcTdBMS9TUUFnTmNFQmZpcFh6ZXo1bzdvcnB2UDc2ZlFRR3JzQUFBQW9QTXpOSEpudWRNblZMWWN5OWZqbng1UlJvSEYxNkVBQUNUMWpnelUvMTA5Vk5QaW8zd2RDZ0FBQU5BcVhUYWhzdVZZdm43MlZvS3Z3d0FBMU9NZlB4MmpxWEdSdmc0REFBQUFhTEhHRWlyRzlnekVtNG90TmozKzZSRmZod0VBYU1Cam54eFdzWVVobUFBQUFPaWFPbTFDNWUwTktRenpBWUFPTEtQQW9yYzNwUGc2REFBQUFLQk5kTnFFeXJyRVhGK0hBQUJvd3JjSCtWME5BQUNBcnFuVEpsUlM4c3A5SFFJQW9Ba3B1Znl1QmdBQVFOZlVhUk1xVEkwTUFCMWZLYityQVFBQTBFVjEyb1FLQUFBQUFBQ0FyNUJRQVFBQUFBQUE4QkFKRlFBQUFBQUFBQStSVUFFQUFBQUFBUEFRQ1JVQUFBQUFBQUFQa1ZBQkFBQUFBQUR3RUFrVkFBQUFBQUFBRDVsOEhRQUFBT2dhN0hhN0NvcUtWVnhXSnF2VktydkQ0ZXVRQUFDQUR4Z05CcGxNSm9VR0JTa3lMRlJHWTlmc3kwRkNCUUFBdEZwcHVVVlplWG15Mm15K0RnVUFBUGlZM2VGUVJXV2w4aW9yVlZoU29oN2R1aW5ZSE9qcnNMeXVhNmFKQUFCQXV5a3R0eWc5TzV0a0NnQUFjR08xMlpTZW5hMnljb3V2US9FNkVpb0FBS0RGN0hhN3N2THlmQjBHQUFEbzRETHo4bVMzMjMwZGhsZVJVQUVBQUMxV1VGUk16eFFBQU5Ba3E4Mm1ncUppWDRmaFZTUlVBQUJBaXhXWGxmazZCQUFBMEVtVWRMSHZEU1JVQUFCQWkxbXRWbCtIQUFBQU9vbktMdmE5Z1lRS0FBQm9NYVpHQmdBQXpkWFZ2amVRVUFFQUFBQUFBUEFRQ1JVQUFBQUFBQUFQa1ZBQkFBQUFBQUR3RUFrVkFBQUFBQUFBRDVGUUFRQUFBQUFBOEJBSkZRQUFBQUFBQUErUlVBRUFBQUFBQVBDUXlkY0JkSFYzWGpUQTViRkQwbHZyVTJTeDJsdTB2K0Y5UWpWM2VIZVhaZnRTaXJUeFNGNUxRK3l3NnI1M3ZqN09qaFlQdkM4Mnlxd3JKL1NzZnR5U3o1ZzJEd0FBQUp3YlNLaTBzVHZxWEZ4SlVtcGV1WmJ0em16Ui9tNi9jSUF1SE9GNmNmWHVwclF1ZVhGVjk3M3o5WEYydEhqZ1hhR0JmbnJ4cGxHSzd4bGN2YXdsbnpGdEhnQUFBRGczTU9USEI1Wk83dFdpNTNVUERkRHNZZDI4SEEwQW85R2dwNjhmN3BKTThTYmFQQUFBQU5EMWtGRHhnUWtESXpRb3h2TUx0eXNuOUpTZjBkQUdFUUhudG9jdUc2eFpROXN1Y1VHYkJ6cVdrcEpTZmJQdU8xbXRWaDA4ZEVULytjOUgyckJ4czYvREF0cEZaYVZWVHovenZGYXQra1puemhRcUllR0FUcDFLOFhWWU9NZFpMQlcrRHFGZG5EeDVTaXRXcmxMaXdjTXFLaTcyZFRqd0FvYjgrTWpTeWIzMDlJcmpIajNucWtrdHU4c05vR0hYVHUydEcyYkV0dm5yME9hQmppRW5KMWQvK0wrblZGbHBWWGhZbVBidDI2OXQyM2RwYUZhMnpwODEzZGZoQVczdTJMRWtKU1dkVUZMU0NZMGNPVXdmZnZTWmNuSnlkZkhGYzdSMHlaVytEZy9uaU9MaUVxV21wdW53a1dNNmRPaUlpb3FLOVg5LytJM0tMUlpaSzYzeTkvZVhzWUdiU2c2SFF4WkxoY3htc3dJREE5bzVjcWZpNGhJRkJ3ZkphSFR0bjFBVm04RmdxRGUyMWF2WGFlZXVQWktrNjY5ZnF0a1h6R3p5dFVyTHlyUml4U290bUQ5UElTRnQwNXNhTFVkQ3hVY3VIOTlUejYwNnFZcG1GcXFjTURCQ0E2T0QyamdxNE53eU5TNVN2N2s4dmwxZWl6WVBkQXpSMGQwMWV2Ukk3ZHExVjV1M2JOUGlLeGRwMi9aZFNrbzZvZkp5aTh6bVFGK0hDTFNweE1SRGtxUlJJNGVydExSTU9UbTVNaHFObWpsanFvOGpRMWRXVWxLcWwxLzVoMHBMeTVTWGwxZHZqNVR0MjNlcHJMeGNIM3p3U2JQMmVlK3Y3dFI1NXczeGRxak44b2MvUE5Wb0Q1UDZraVg1K1FYYXZXZGY5ZU1qUjQ0MW1WQXBLU25SNzM3L3BJcUxTK1N3TzNUTk5Zc2xTWGE3WFdscEdRb0k4SmZKWkhKTDdOVGxjRGhrczlsa3NWU29aODhZK2Z2N04zV0lhQ1lTS2o0U0ZlS3ZpMFowMThwOTJjM2EvdXB6OEU3MTZOOTg1K3NRMElVTmlBN1MzMzQ0b3QyRzFORG1nWTdqNnFzdTE3NTlCNVNZZUZnL3V2RUhHajVzcUE0ZU9xSkRoNDVvM0xqUjlUN245anZ1bFNUOStwSDdOR0JBdi9ZTUYvQ3FBNG1ISlVtWFhIS2h0bXpkSVVtYU5XdWFldmMrZC8vdWRMYjIzZG5pbGFTQWdBQWxKWjJRSkJrTUJvV0hoNmxiVkpTaXVrV3BXMVNrSWlMREZSWWVwckt5c21idk16UTBwSzNDYlpMZDRaQy92M3NpbzZLaVVnNkhRd0VCN3IxVFZxeFlKYnZkcnJpNFFjckt6TmErZlFkVVdGaWs4UEN3Qmw4bkpDUkVjK2Rlb0dYTFZtcjlkeHMxWjg0c3hjUkV5MjUzNklrL1A5T2kyUC95MUI4VUVVRkN4VnRJcVBqUTBpbTltM1Z4RldvMjZkTFJNVjU5N2Vpd0FFMFlFSzdZS0xQOFRVYWRLYlhxVUVheEVsS0xaTGM3dlBwYXZoUm9NbXJDd0FqRjl3eFdjSUNmQ3N1c09ueTZSSHRQRmNyV3dZK3pQV0lQTTVzMEpTNVNBNktEWkRSSTZma1c3VGh4UmxtRmxsYnROeVlzUU9NSGhLdG5SS0RNL3VERGhBSUFBQ0FBU1VSQlZNN1lUK2FVYXUrcFFwVlh0bXo2WUc4S0R6THBwUitQVW5oUSsvNEs5R1diQjFBak9ycTc1czQ5WDZ0WHI5T1dMZHMxNzVJTGRmRFFFZTAvY0xEQmhBclEwU1VucCtqSnAvNG1TWHIxbFdmcjNhYmd6Qm1scDJkbzRNRCtHalJvb0Y1NTlVMlp6V1pkdm1oQit3V0tKalhucyt4cy9QMXJ2blA5NlkrUHFudDNaKzI2dzRlUEtpSWlRcjE2OVpBa3hRMGVwR25UcGlnZ3dGOGZmdlNwMXEvL1hwTW1qZGV0UDcxSmtuUDR5MzMzL1VhU0ZCb2EyczVIVWVPSlB6MnE3NzdicElBQWY4MlpjMzcxOGllZitwdVNrMU5rRG5UdDdaaVdscTd2TjIyVndXRFFkZGRlcGNURXcvcjhpK1g2NU5NdjlaT2JiMmowdFJiTXYxaTdkKzlWYW1xNlB2OTh1WDcyc3gvTDRYQmVDeGdNaHVvZUtsVkRwQndPaDhyTG5kL2xnNExNMWN0c05wc3FLNjJ5MjMzL1hid3JJYUhTampMUFdCUVY0cThBa3pPVE9YbFFwUHAzRDlLcDNNWXpzWXZHOVpEWnZ5YjdtWkpYcG43ZFdqWVU0THplSWZybEpZTTBhMmczMVhkalBydW9Rdi9lbUtwM042WEphbXY0b24xa2JKZyt1R3U4eTdKM042WHBMLzlMYXZUMVF3UDl0TzQzMDEyT1oxOUtvVzU0WlkvYnRuZldtWDUyWDBwUnM2ZUtEZlEzNnRiWi9YVERqRmlGbWQxUDg5emlDdjFyUTZyZWFlSTRmYUV0WXEvN1hoYVdXVFZ1UUxndUhCRXRmei9YRThIaGtOWWR6Tlhmdno2aEU5bWxIc1UrckhlbzdwMC9TRE9HUk5XN3ZyVENwbyszbjlaTHEwK3F0TUxtMGI2OXFYZGtvRUlEL1Z5VzJSMnF0MDIwUmtkbzh3RHFkOW1DUzdSdDIwNVpMQmFOR0g2ZVpzMmNwdEdqUnZnNkxLQk5CUVlFYXY2bEYybnc0RUhLeTh0VFVGQ1FMcmhncHNMQ2ZIZGhDcytGaERoN1p2ajUrVFd4WmNkVTFhdmpndzgrMGJmck55b2lJbHozM1h1WGV2YnM0VkozSlBta3Mxank0TUVEcTVlVmx0UjhOdzBPOWwwOUVadk5yazgvVzZhb3FFaVhoRXBWSXNOOE5wRWhPUXRCdi9uV3U3TGI3Wm83OTN6MTc5OVB2WHIxMUhjYk5tbnIxaDBhTWVJOFRaMHlxY0hYTWhxTldyeDRrVjU4OFhYdFA1QlkzYXZseFJlZWxzbmtmcTF3K25TV2Z2K0hKeVZKei83dFNaZDFkcnRkQmdNVEhuZ1RDWlYyVkdHemE4UGhQRjAwTWxxU1pEQklTeWIzMHJOZm5XajBlVXZxVExuNjdjRTgvV2ltNTBVMGI1Z1Jxd2N2Rzl6b0VJZVlzQURkdjJDd0xodmJRNzk4NTRCT242bS9wOEtCdENJZHl5eFJmTSthcm5ZTHgvYlEzMVllVjJVakYvbnp4N2hlS0VyUzV6c3o2OTMyampwSmdIYzNwVFVyb1JJYlpkYUxONDFxZEFyYzdxRUJ1bS9CWUMwWTIwUDN2SHRBR1FXdDY1SGhMVzBWZTkzM3NqRUdnM1RoaU82YUhoK3BoejQ0cEc4UDVUYnJlYk9IZGRQZmZqaWlPbmxRbitBQVA5MDBNMVlYbk5kTnQ3eXhWOWxGdnFub2ZqaWpSRDk4ZVk5ZXZHbWtodlJ5bnNQUGZuVmM5eThZN05YWDhYV2JCOUN3b0NDei92VEh4NnJ2bXQ1NDQzVStqZ2hvZTBGQlppMWV2S2o2OFovKytHajFuVzUwSG45OTVrKytEc0VyRmk5ZXFQVDBEQjA1bXFTL1BmdVM3cnYzYnZYczZleWhXMVJjckZNcHFaS2srTGlhNzJlbHBjNmJVdjcrSnBkZUwrMHQ4R3dQbExxRlo4dkx5eVc1OWd6NTU5dnZLajA5UTcxNjlkRGlLNTN0THlBZ1FOZGZ2MVF2dmZTRy92M3ZEK1N3T3pSdDJ1UUdYMi9VeU9HNjZNTFp1dWlpMmRWRGhPcExwalNscVZvcjhCenZhRHN5Ky90cFJaM3Uvb3NuOUpMSnIrRUV4OGpZTUEzclhYUFhJS2VvUXZ0VGl6eCs3Ui9QNnF0SEZzVTF1MTdFOEQ2aCt2ZHQ0eFFUMW5EbDdMcUprS2dRZjgwWjNyM1IvUzZlMk5QbHNhWFMzdXlhRXMzUko4cXNmLzE4YktNSmlkcXFqck5IdUc4cWhOZlcwV0lQQ3ZEVE16OGM3bkwrTmFSSGVLRCszdytHTjVwTXFXMWdkSkQrZnVOSXIvY0k4VVI2UWJsKzlOb2VyVCtVcHk5MlplcnREYWxlZncxZnRua0FUZlBsbDNHZ0l6QWFqWjIybHdNNnQ3UzBkUDMzNHk5MDR1UXBTZEtaTTRYNjI3TXZLVFBUK2IxcDNUY2JaTGZiRlI0ZXBuNzlhbTRxbFpTVVNQSnQ3eFJKMWNOcjZpWTFxbnFvaEFRSHkyS3g2UFUzM3RhdVhYc1ZHQmlnbjkxNnMwc0NadlNvRWJyb290bXkyV3g2KzEvdjZmMzNQMVpKU2NPOXc2KzVackc2ZGF1L0Z6aDhoMjhTN2Nqc2I5VDZRN2txc2RnVWNuYTRRYmRRZjEwNHZMdFc3YytwOXpsTDY5eXBYcjAveDIySVJsUEc5QXZUZmZNSDFidnVWRzZaQ2txdEdod1RwTkE2dzB0NlJ3YnF5V3VINmRZMzk5WDczUC90eWRLOTh3ZTVKR211bXRoTHF4czRsb0hSUVJyYlA5eGwyZHJFSEJXWFd6MDVuQVlGK2h2MTBrMmoxRFBDZllhR25LSUtwUmRZTkNnbXlHMFlUYStJbXVQMDFVMGFYOFplV21IVHNjd1NoWmxOR2hUaitzY3AwR1RVZ3dzSDY2Zi9xUDhjcVBMVDJYMFZIT0Q2aGN6aGtKS3lTbFJpc1dsUVRMQmJ2Wkl4L2NLMGFGeFBmYm03L2g1SzdhSEVZdE12MzluZlpvVnBmZFhtQWZqR3ZuMEh0TzdiRFVvK2VVcFdtMDA5ZWtScjRvUnhtanYzZ2labkR5b3FLdGJxMWV1MEwyRy9jblB6NVhBNEZCRVJydmk0d2JwNDNoejE2MXR6UVpHZG5hUEhIbjlDa3ZUNzMvMjZ1dlpBWFJzM2J0YTcvL2xJNGVGaGV1ckozOWQ3WjdJMU1YdkthclZwNDhaTjJycHRwekl5TW1VNyszb1R4by9WUlJmTmx0bHNydmQ1VlFVNEgzN29WMHBMejlDV0xkdVZrcElxaDBPS2plMnRHZE9uYU5hczZVMTJZKzlNeDlwUXNkR0cxbGN0ci92WTEvVTNQSG5QdlhWZWU5S1dtdExTejZNMThUVG5zMnpzZFgzZHpocFN1MjdIcTYrOXBlUms1M0NlNGNPRzZvSUxadWlmYjcrbklVTUd5MmcwYU0yYWIvWFYxMnNrU1pjdG1LZjA5QXo1K2ZrcE1EQlFlL1lrU0pJaUl5TmFGSWUzMkd6T29ldTF6eis3M2E2S0NtZnY2NE1IajJqMW1uWEt6blorMzd2Mm1xdlVwNDk3NGVmRlZ5NVNlbHFHRGg0Nm92WGZmYTlObTdmcCt1dVhhdktrQ1Nvc0xGUlFrRmwrZm41eU9LUnlTN2xDUTBKYTFETUZiWWRQb3gwRm1veXlWTnIxVFdLT0xoOWYwMU5qeWVUZTlWNWNCUVg0YWNGWTF6OG1YeVZrYTBoUHp5cGFQM0Jabk5zODdzY3lTL1g0SjRlVmNQYk9kNERKcU91bjlkRjk4d2U1YkRzMUxsSnpSM1RYdWtUM1lSKzV4UlhhZUNSZnM0ZDFxMTQyYzBpVWVvUUhLS3ZRZlNqSDRvbnV2MFMrMk9XOWkrazdMaHpnMXJ1anZOS3VKNzQ4cGk5M25aYmQ0VHpPbjgvcHI5c3U3Tyt5M1pUQmticGtWSXkrVHZCZWJ4bFArQ0oyaDBONmMzMktYbHVYWEYwb2RreS9NTDN3bzFIcUZscFQrWHZLWUdmUjJ1U2NodXQrWEhDZWE4K2t3aktyYm4xem53Nm1PNmVUQ3pBWmRkLzhRYnBoaHV1WGhtdW45dlpwUWtWeTFrNnh0MUVkSFYrMWVRRHR5MjYzNjczM1A5YkdqWnRkbHFlbXBpczExVm1JOEs0N2IyMXdGcFcwdEF3OTkvd3JLaXgwN1kyV201dW4zTnc4N2RpNVczZmRlYXRHakJnbVNZcUppVlo4L0dBZE8zWmNtelp0MWRWWFgxN3Zmci9mdEZXU05HM2FaTGVMenRiRzdLbkN3aUs5K05JYk9uVXF4V1Y1V2xxRzB0SXl0UEg3TGJyN3JwOHBOclpQZy90NDliVi82c3laTXk3TFRweEkxb2tUeWRxOUowRjMzbkdyVENiMzNoYWQ4Vmc5VmZYNVZsMjArcnBiZjB2ZWMyK2MxNTYycGJiV2tuaGE4MW42c3AwMVpjMmFiNnYvbjV5Y29vRUQrK3ZxcXk3WDBLSHhrcVJ1M2JycFZFcXFYbm5sVGFWbm5KWWt6Wm81VFhQbW5LKzB0QXo5NlltblpiWFcxTityWFZmRkY2cGlxZDNEcTd5OFhBNkhRd2FEUVVYRnhjck56Vk5BUUlCdXZPRmF2ZlhQZC9YT3V4L1d1Ni9ZMkQ2YU9IR2NkdTdjbzFHalJtajZ0TW5LemMzVG80KzVEKzM2M2VNUFY3Y2JtODJtOTkvL1dESVl0R2pocFQ1UE1wMnJTS2kwb3dDVFVRYUR0R0p2dHN2RjFmVDRLUFdKTWlzOXY5eGwrd1ZqWXFydmFrdk9BcGU3azg5b1ZOK0dwOWFxYTNpZlVJMGY0Tm9yNUZSdW1XNTZiWStLYXZVTXFiRGE5YStOcVNvcXQrb1BWdzkxMmY3R0diSDFKbFFrNmZPZHAxMFNLa2FqUVplUDc2azMxN3YrSXE5YVhsdm1HWXUySE10djlyRTBKaUxJcEJ2clhLemI3UTdkOCs0QmJUcGE4eG9WVnJ0ZVhITlNKaitEZmpyYk5hTi84L2w5ZlpKUThWWHNqMzF5MkMyaHRTK2xTRSt2U05LVDE3cCswUmcvSUtMUmhFcmRualdyRXJLcmt5bFZzZjlsZVpMR0RRalh5TmlhODNkTXYzQkZoZmdydjZUU285ZzdDMSswZVFEdDc1TlB2dFRHalpzVkhCeXNxNisrWEJNbmpKTy92MG1IRGgvVlJ4OTlwcXlzYkwzdzR1dDYvTEdIM080TzIydzJ2ZjdHMnlvc0xOS0FBZjEwemRMRkdqUm9nQXdHZzFKVDAvWEJoNS9vK1BHVGV1LzlqL1duUHo1YS9id1pNNmJxMkxIajJySjF1eFl2WHVoMjBYWDZkSlpPbkVoMmJqdDlxbGRqOXBURDRkRHJiN3l0VTZkU0ZCd1VwS3VYWEZIemVvZU82TU9QUGxOMmRvNWVmT2tOUGZyYkJ4VVNVbjlYL2pObnpxaG56eDY2WnVtVkdqYnNQRm10bGRxNmJhZisrOS9QbEpoNFNHdldmcXY1bDE3VUpZN1ZVeSsvOUZlWG1XRmVmdW12WHRsdlM3WDBQVy9OZWQzU3R0UldXaHBQU3o5TFg3ZXpwbFQxcW9pSUNOZVNxNi9RbENrVFhkWUhCZ1pxNzk0RXBXZWNsc25rcHl1dXVFeVh6THRRa3JPSHpMaHhZN1JqeDI2WnpZR2FPbVdTcnJ4aW9kdHJsSmFXNnIzM1AxWndjSkRNWnJNQ0FnTGNiaW8zbDhNaFdhMVdWVmdxVkZaZXJzaUlDRjF4UmMxc1dGYWI4enFxZGtLbHFyNUxjSEN3Rmw1MmlYcjM2cW51M2J1cFo4OFltVXdtbVV3bTFlM2c0M0E0WkE0TTFLMC92VW05ZS9mU3JGblRaREFZNUhBNFpEUWFxMnNjVmYxYmV6cG1vOUdvamQ5dmthUUdQNVBLeXFyclBZZXNWcHZLeThzVkhCeFVYUU1HclVkQ3BaMEZtb3phZkN4ZitTV1ZpZ3B4OWdJd0dLUWxrM3JwaGRVblhiWmRNcm0zeStOViszUGtjTWl0cUd0anFvcGgxdmJjMXlkY2tpbTFmYnJqdEs0WTMxTVRCOVZrT0NjTmlsUkVrRWxueXR5ZnMvNVFyZ3BLS3hVWlhOT2o0YXFKdmR3U0tqUGlvOXhxZlh5NU8xUGVtcm40MGpFeENxenp2cnk3T2QwbElWSGJ5MnVUTlg5TWpHS2phdjZJaitvYnB0NlJnZTFlb05ZWHNYK1RtTnRnNzZCdHg4KzRMV3VxVGt0cGhVMFJ0WWIwaklnTlU0REpxQXByVGZkT2gwUDZjRXVHL205SlRYTEFZSEFtL1JvNjFxNmd2ZHM4Z1BaMTZsU3ExbjZ6WG1aem9CNjQvMjcxNlZQVGprZU5ISzRCRC9UVG41NTRSbmw1K1ZxemRyMFdMYnpVNWZtN2QrOVRabWFXUWtKQ2RNOHZiM2VwQzlDL2YxLzk1T1liOU5qalR5Z25KMWZaMlRtS2lYSCtYWjg0WWF3Ky9QQVRGUllXYWYvK1JJMFpNOHBsdjV2TzNzVWZOR2lBMjlDSjFzYnNxVDE3OXVuWXNlUHk4L1BUUGZmYzRUSkVZZFNvRWVyZnY1K2UrUE16eXM4djBKcTEzK3JLS3k2cmR6LzkrL2ZUZmZmZVZUMVV4R1R5MCt3TFpxcTR1RVRMbHEzVWxpM2IzQzRxT3V1eGRtYXRlYzliYzE2M3RDMjFsZmFPeDVmdHJEbm16ajFmSmFXbHV1aWkyUW9PY3ArNXNGZXZIcnI3cnA5cjllcDFHamxxdVByVTZURjIyV1dYNk5KTEwxSnNuOTROOXRveG04M2FzV08zeDdFMXg1Z3hJMTBlbDVjNWI0cjUxeHArVTNaMldXaW84N01lUDM1TTlSQ3BGMTk0MnZtOGNvdEtTNTExVXFycW9WZ3NGamtjRHBlMkVCTVQ3WkpNcXhxU1ZmdllEUWFEL1AzOVZWbFo2WkpvcWUwWHYzelFiZGxQYnI1QlU2YzJQS3NRUEVOQ3BaMlovZjFVWGxtcHJ4T3k5WU5wTmQzdEZrL3NwWmZXSnN0K05zTXdwRmVJeHZSenZTdjkxZG5pbG9ITkxQd3BTZVBxMUN3cEtyZnFtNE9OejlyeTJjN1RMZ2tWbzBFYTB6OWNHdzY3ejdCVGFYTm8rWjRzbDZFY0E2S0ROR0ZnaEhhZHJMa3dyMXVNVnBLK2FHQjJuNWFZSHU5YW9NbmhrUFlrbjlIa3daRU5QbWZqa1R4ZE45VzF5K1Bvdm1IdG5sRHhSZXpwQmVVTnJpdXJaenBqVXhQWi9jUzBJcGZqR0JFYnFwVVBUTlpYQ1RuYWVpeGZlMDhWNmt5WnRYcVdwb0xTU20wNm1xL3ZEdWRwWDByWExyamEzbTIrSTdydmtkLzVPZ1Mwb1R2ditwbXZRL0NwOWQ5OUwwbTYrT0s1TGhlT1ZjTENRclh3c2t2MDN2di8xYTVkZTkwdTJQZnQyeTlKbWp4cGZMMUZGbXRmWkpXVjFmUVVEQXdNMUlRSjQ3UjU4elo5djJtcnk0V24zVzdYbHEzYkpUbnYrSHM3Wms5dDIrNjh3Smt5ZVVLOWRTYkN3OE8wWU1FOGZmREJKOXEyYldlREYzcExsMXhSYjYyVFllY04wYkpsSzVXZDdmNzlwck1lYTJmV212ZThOZWQxUzl0U1cybnZlSHpWenU2ODYvNEdZNnFkRURBWURKb3plNVorOTdzL3kydzJOenFVcWFyWFJYMXNOcHNzNVJZOS9ydUhGUmJxT25GQzFRdzdrck1uUjBDQWY0dUh2emtjRGxtdFZsa3NGV2RybzdqMnBpNDVteFE1ZnVLa2Z2ZDc1OVRFbFpYT2JiS3ljblQzTHg3VUwzOXhtMUxUMHBXVGs2dHhZMGRyNk5CNGZmRGhKOXF5WmJ2bXpKNmxIL3hnaVNScDdUZnJ0WExsYXMyYU5WM1hYWHUxUjNINitmbXBzckxTbytMU3pPemxYU1JVMmxuVm5lWVZlN05jTHE1NmhBZG85ckJ1MVVOcnJwN2ttcFZOTHlqWHZwUkM1ejRDbXQ5Z0JrUzdab0FQcEJiSjJrUzlpUG91Y0FkR0IybkQ0ZnEzLzJKWHBsdHRqTVVUZWxZblZNS0RUSnBiWi9hZjNjbUZTczcxM2grem9iMWNhMHdZRE5MZmZqakM0LzMwaW14ZFY5K1c2TXl4Vi9sNCsybTN4RkNQOEVEZE5ETldOODJNbGNNaEhUNWRyTFVIY25YLyt3ZTFabisyMTNvbmRYVHQzZVk3b24zN0UzMGRBdEJtamh3NUprbGF2dnhyclZpeHF0RnRxNG9UMW5iVFRkZnJpaXN1cSs1K2JiRlVLQ25wdUpLU1RpajVWSXBTVTlPcnQ2MzdIWGpHOUNuYXZIbWJFaElTVlZSVXJMQXc1OFhGL3YwSFZWaFlKSDkvZjAyYU9ON3JNWHZxNUVubkVJMlJJNGMzdU0zSXN6VWtjblB6VkZ4Y290QlE5OXBSRFhWUnJ4cEtVRlVrc3JiT2VxeWRXV3ZmODVhZTE2MXBTMjJodmVQeFZUdXJYV3kyS1VGQlpoVVZGYXVvcUxqcGpadmFWejNEODh4bXMvNzZ6Qk1LQ21vOFllT3B5c3JLNm1SSmxhcmhQUlpMaFRJenMxeldWU1ZqSWlJaTlPV3lsVHAyN0xoc1ZwdUdEbzFYZk53Z2JkbXlYUm1uYTI0czUyVG5xckxTcXA0OTZ5L0UzSmlxUklxaGdadWZWY1dNSFE2SGJEYWJ5c3N0YmxNOW8zVklxTFN6cXFFZGUwNFZLcjJnWEgxcVhRUXZuZHhiNnhKekZXQXl1dFViK1RxaDVnK08yWU83MVZWRERLcWNQdE4wRDRic1F2ZHR1b1UwM1BBT3BoZnJ5T2tTbDhUQXBXTmk5T1Qva2xSV1lkUENzVDNjcHRQOVl0ZnBKdVB3Ukk5dzc0d0RyRHRUVFh2b3pMRlhXWldRclpVam83VmdURXk5NncwR2FWanZVQTNySFNxYjNhSFA0aUwxMTVYSFZXeHgvL0xiMWJSM213ZlF2Z29LbkRjUEhBNUhrM2Y5Nm40aGw1d1hLZEhSM2JWL2Y2SytXYmRCUjQ0Y2RTbTgySmo0K01HS2lZbFdkbmFPdG16WnJubno1a3FTTm0xMkRvc1lQMzZNZ29MY0x6cGFHN09uaW91ZEYwOVJVUTMzdkt5OXJyQ295R3RKaG5QcFdEdUsxcjduTFQydlc5T1cya0o3eCtPcmM4K1RtYVJxejA3enhKOGVVL2Z1M1Z6VzUrY1g2TmUvK1VPRCswMUlPS0NYWHY2SDI3NnFHSTFHcjlVbHFzM2YzMS8rL3E3WFZFUGk0L1QzWjU5U1lHQ0EyOHhIdi92OWsyZUhld1ZyNXRtNlFBY1BIWkhrSEs0bVNhZHJKVlJTMHpJa09Yc0J0UldEd1NDVHlhVFFVQzcvdlkxM3RKMVYzYTEyT0tTdjltYnJsbHJGUldjTmlWS3ZpRUNOSHhEdVVvOUNrcjdhVjVQNXJGdHZvekVCZnE3YmxsVTBuVVV1cTNUZkpzRFUrSkNQejNlZTFrTUw0Nm9mQndmNDZaSlIwZnBpVjZhdXJEUGNwN3pTcnEvM2ViZjRhOTJFVFV1MTBleTVqZXJNc2RmMjY0OE9LZk9NUlRmTmpHMjBBSmlmMGFDbFUzcHJjbHlrYm41OXIzS0szR2VFNmtyYXU4MTNSSDk5OHZlK0RnRm9RODRMeGp0dS82bkdqaDNWeExidXJGYXIzdjdYZTlYai9nMEdnd1lPN0sraFErTTFhR0IvOWUwYld6MlZiRjBHZzBFenBrL1JGMSt1MEtiTjJ6UnYzbHdWRlJjckljSFpLMnpHOUNsdEVyT25xcTZwRzd1NHJyM091My9PenFWajdTaGE5NTYzOUx4dVRWdHFDKzBkRCtkZSsvTDNOOG5mMy9XN205MXVWMGxKcVd3Mm13d0dnNEtEZ3pSKy9Cajk1NzJQbEpXVnJieThmUFh1M1VzQkFRRTZjNlpRWldYbE1wbjhsSmFXcm9pSWNQWHE1VjRpQVIwZkNaVjJGbGhybXJFVis3SmNMcTZNUm9PdW10UkxFK3JNeXBPU1Y2YkV0SnF1Y1o0VXFLeXcyVjNxTDRTWW0rN0ZVRjlQaHdwcjQzY1kvcmNuUy9mTkh5eVRYODJ2NTZzbjlkS0J0R0tYV1Ywa2FjMkJISy8zVExEYTdGNUxUTFMzemh4N2JUYTdRMzlkZVZ5ZjdqaXQ2NmYxMFhtOVEyUXdHR1MzTzF4cThsUVowRDFJVDEwN1RMZSt1YzhIMGJhZjltN3pIZEhZMFNPYjNnaWQxckdVVkYrSDRGT2hvYUhLenk5UVNrcHFneGVQeWNrcFdyUDJXMDJjT0U3anhvNTJXZmZwWjh1MFk4ZHUrZnY3Ni9KRjh6VnQybVNGaHpkL1pxOXAweWJyeTJVcmxaRnhXaWRPSkNzcDZZUnNOcHU2ZCsrbTh4cTQyOW5hbUQwVkdocWlnb0l6eXM3T1VYejg0SHEzeWN2THI3VjlhTDNidE95MXo1MWo3U2k4OFo2MzVMeHViVnZ5dHZhT2gzT3YvYVNsWlNnM04wK0ZoWVhLeWNsVlZuYU9Nak96bFptWnFRdm56bFpaV2JuTTVrQVpqVWFaeldZTkhUcEVpWW1IZE9qUUVjMllNVlhkdWtYcDlPbE1uVDZkcWNyS1N0bHNOcDEzZHZybzV0aTJiYWRHakJqVzVYcTNkVllrVk5wWjdRdWp3eGtsU3NvcVZWeVBtcTVwMTAvcjR6SmpqbFJUbUxLS0ozZXJ6NVJXdWd3cDZkL2R2YXAyWFhXbndKV2svTkxHdThIbWwxUnF3K0U4elIxUlV5dGx3c0FJL2ZLU2dXN2JmcjdUdThOOXFsNi9kdHpIczBwMTVkOTNOUHFjQUpOUkd4NmRyb05weGZybVlLN1dKZVlxSmEvdGk1VFYxWmxqcjZ0Lzl5QU42UldpUHk4NzVyTDh1cWw5OUt0TEJ5clU3UG9yWjJwY3BFYkdodWxBV3RjdFROdmViUjVBK3hvd29KL3k4d3UwYS9jK0xWbzB2OTV0dHUvWXBlM2JkeWt6TTl2dDRuSHJWdWZ2KzJ1dldhenp6NS9oOGV0SFJVVnErTENoU2p4NFdOOXYycXJqeDA5S2txWlBtK3pXRGQxYk1YdXFmLysrS2lnNG96MTdFelM5Z2Q0RkJ3NGNraVJGUmtaVTE4endoczUyckVhalVYYTd2ZDU2TUo3VXF2QWxiN3puTFRtdlc5dVc2dE9hejZNdDRtbU1MOXRaUy96MjBUODJ1cjVxVnB1T2FNT0dUZnAyL2NaNjEva0grS3Vzck14bE9OUFFJWEZLVER5a2cyY1RLbEdSRVRwOU9sTVpwek9WbStPc3BUZWttUW1Wb3FKaWZmRGhwNW81WTRxV0xMbXk5UWVEVnVOYmVqdXJlMkcwY3E5ckVhT29FSCszK2NtL1RuQzl1UEtrbnNLcFhOZlpYSWIzQ1ZWUUU3VTJ4dlozejU2bk5LT0E3R2YxMUVXcFc0dzJ2YUJjMjQ0WE5Ma3ZUOVV0Y0Rzb0pyakoyaVJUNHlJVkhPQ25pWU1pOU9CbGc3WGlnY202N2NMK1hvK3RLWjA1ZHNrNU84MzlDd2JyeTNzbmFmbjlrL1huYTg1em01WG13NjNwdXZUcGJWcFI1M3lYcEVuMTlGN3BTdHE3elFOb1g1TW5UNUFrcGFkbmFPMDM2OTNXWjJabTZidnZOa21TWnN4d3Y4aXhXSnpESG52WG1TSzB5bGRmcjIweWhxb1pUN1pzMmFiMDlBd1pEQVpObXphNXpXTDIxUGp4WXlWSisvWWQwTEZqeDkzV0Z4WVc2YXV2MTBpU0pwemQxbHM2MjdGR1Jqci9KbFlsRUdyNzdMTmxyWTZ2UFhqclBmZjB2UFpHVzZxck5aOUhXOFRUR0YrMnM1Ym8yVE5Hdlh2M1VxOWVQYy8rOUhDWithaFA3MTV1UDFYVERQdGFWUStnc05CUVRaazhRVGZjY0swZWUvUWh2ZmpDTXpwLzFuVFo3WGFYM2tqUjBjN3JvY09IajhyaGNDZzgzTmt6K2ZUcFRDV2NMZHcvZEVpY211UERqejVWYVdtcENyMVEyQmZlUVErVmRoWlU1K0pxeGQ1czNUMXZZSVBibjh3cDArR01FcGRsbnN6NGtaQmE1SExCR21neTZyS3hNZnBrZThPOVJLNFk3ejUrYjM5cTB6MElOaHpPVTM1SnBWc2gzTnFXN2NwcWs4cnF1NU1MTmFYV05NTUdnM1BJMGF2ZkpEZjRuQ1dUM1AvQTdmZkJGTDZkT1haSm1qbzRVamVmMzdmNmNhREpxQ2x4a1c3VGJCZVdXZldIejQ3cXNyR3VGY3k3aDNYdFN1UHQzZVlCdEsveDQ4WW9idkFnSlIwL29ZOC8va0tGWjRwMDhjVnpGQlJrMXY3OUIvWCtCNStvb3FKQ3ZYcjEwS3laMDl5ZTN5TW1XdWtacDdYdTJ3M3EyYk9Id3NKQ1ZWNXUwYkdrNDFxOTZoc2RQbExUNDg5cXN5by92OEN0Nk9UWXNhTVZIQlNrMHJOVHJ3NGRFbGY5QmI0dFl2YlU1RWtUdEhyMU9xV25aK2pGbDE3WFZWZGRyc21USnlqQTMxK0hEaDNSaHg5OXBzTENJZ1VIQjFjWElQV1d6bmFzWThlTzBycDFHN1I4eGRmcTBTTmFvMGFOVUZGUnNWYXVYTjNnSGZFcXRaUHpKU1VsU2tsSjA3QmhRMXQ5VEo3eTFudnU2WG50amJia0hrUExQNC9XeE5PU3o5S1g3YXdsZnZtTDI5MkswdWJsNWVzM3YvMC9TZExqanovczlwemFSV2w5YWNpUU9QM3Naei9XK0hGajNHWVRTanRiWUxiMnVkV3JWMDh0V0RCUFVaR1JzbHB0dXU2NnEvVGpIMSt2Z29JeldyMTZuYUtpSWh1ZDRhZDJNZU9rcEJNYVBIaWdicnpoT2k4ZkZWcUtoRW83Qy9SM3ZUQkt5U3RUUW1xUlJ2ZXRmMHhsN2NLVTFmdnc0RzcxZDRkeTlaTmFGN3VTZFB1RkE3UjZmNDRLeTZ4dTJ5K2UyRXNUQnJyMkdEaVlYcXpzWmhRT3Rkb2NXclluU3pmTmpLMTN2Y01oZmU3bDJYMnFyRDJRbzl2bXV2YlErT25zZnRwOExGOTdUeFc2YlQ4MUxsSVhqb2gyV1paZFZLRXRTZDd2UGRPVXpoeTdwSHA3SEYwL3JZOWJRa1dTenV2dFB0YXpyS0pyei9UVDNtMGVRUHN5R28zNitjOXYxb3N2dnE2VTFEUjl2V3F0dmw3bGV1YzVLaXBTZDl4K2E3MnpVbHg4OFJ6OSs1MFB0SFBuSHUzY3VVY0dnOEdsY09USWtjTjA5T2h4VlZSVTZPbW5uOWVpaFplNkRhUHc5emRwOHVRSld2L2Q5NUpxN3V5M1ZjeWVNcG44ZE1mdHQrajVGMTVUZG5hTzNuLy9ZNzMvL3NjdTI0U0VoT2kyMjM3UzVBV3VwenJic1M2ODdGSWxKQ1FxSnlkWEw3L3lwc3M2c3psUTVlVU56OVlZR1JsWmZmN2MvOENqa2p5YmdjVmJ2UFdlZTNwZWU2TXQxZFdhejZNMThiVGtzL1JsTy9PV3pqS3NMU0lpWEJNbmpLdDMzWTRkdXlSSk1USFJzbGdzQ2dnSVVOKytmZFMzYjUvcWJhcUsyVzdadWwwT2g4TWxXV2F6MldRMEdsMkd0bVdjcnJsK2lvZ0kxODAvL21HakUwQTBwYUtpUXY3Ky9nME9uNE5uU0tpMHMvcHFJYXpZazlYSXhaWDdiRGllRktqY2VmS01qbWVWYW5DdG1nMjlJZ0wxem0zajlOZ25SN1F2eFhuQjd1OW4wQSttOWRIOUM5eUxXSDIwTmFQWnIvZkZ6dE1OSmxSMm5UeWoxTHp5ZXRlMTFzSDBZdTA1VmFoeC9XdUtlNXI5alhyOWx0SDY4NWZIdEd4M3B1d081MHc0QzhmMTFHK3ZpSGNiWnZIZTVqVFo3TTN2UGhNYlpkYnNZZDJhM3JDV2t6bGxTczV4SGVMamk5aTk2Y2pwRXAzS0xYT3B6M1ArZWQxMDY1eCtlbXQ5aXFyQ0d0NG5WRTllTzh6dCtjM3AvZFNadFhlYkI5RCtJaUxDOWZERHY5SjMzMjNTdHUwN2xaR1JXVjFBYzl6WTBicmtrcmtLQ2FtL2VPQ01HVk5sTnB2MTdiY2JsSnFhcm5LTFJlSGhZWXFQRzZ5Wk02ZHF4SWhoV3JkdWc3NzRjcmtzbGdxWnplN1R4VXJTOUJsVHRQNjc3MlUyQjJyOCtERnRHbk5MeE1SRTY5SGZQcUJ2MTIvVXpwMTdCWFpkZ0FBQUlBQkpSRUZVbEptWkpidmRydTdkdTJuTTZGR2FOMjl1bTlWMDZFekhHaG9hb2tjZXZsY3JWcXpTbnIwSktpZzRvN0N3VUkwY09Wd0xMN3VrMGJvVDRlRmhXcnJrU3ExWXVVb1dpMFVEQnc3dzJqRjV5bHZ2dVNmbnRiZmFVbTJ0K1R4YUUwOUxQMHRmdGpOUGRlWWFLclhaYkRhOS8vN0hLcmRZVkZSVXJNT0hqMHFTUm8wY3J0OCsra2VWbEpUS3o2Lytuc1pWdFhtMmJ0Mmg3ZHQzU1hMSWFyWHBoZWYvWC9VMHpRNkhRNTkrNmh4ZTV1Zm5wNS8vN0dhOTlkYTdPcGw4U2lhVFNWYXI4d2I1cjMvOSsrcjkxaDROY00rdkhuWlpiclZhWmJmYjlkemZuMUpnWU9NbEJ0QThCa2RURThSM1VLTi84NTJ2UTJpV2hEOWY0UEw0TC85TDBydWIwbHlXUlljRmFPMGowOXltdlQyV1dhS3JudHZwdHMrdkg1cWlQcEUxdjNUZjNaU212L3d2cWNFWTVnN3ZydWQvVlA4c0d5bDVaY292c1dwUVRKREN6Tzc1dFdPWnBicm14WjJ5MnBwL21ueDA5d1FONytQK3kvcXhUNDU0VkpDMjdudlgxSEdPN2h1bWQyOGZWMi9HTnFlb1FtbjU1ZXJYTFVqZFF0MkhKR1VVV0hURnM5dFZYcytVMFEzRjB4S3ZyRTNXeTJ2ZGgvSzBkK3lOdlpkaFpwTTJQZTVhUEsyaHVLdGNQNzJQZm5PNWV6R3RuS0lLcGVTVkt6TFlwRUV4d1c3clQ1K3hhTUV6Mnp3NnY5cVNwK2RjYy9iaGl6YmYwWGlqN2FEak90ZG4rUUVBTkkvTlp0TmRkejhneVZsWHBLRkVRME1xS2lxVW4rL3NHZjNTaTg5NC9QeTJrcFdWcmQvLzRhbnFIamJqeG8zVzdiZmRvb2NlZmx5RmhaN2ZPSHpoK2FkZHBtVCsvSXZsK3Vxck5WcXk1RXJOdTNpT252ckxzenA1OGxTcllxNzdHdTB0dmwvZnBqZnFRQXlOZE9laGgwbzdxKzl1ZFU1UmhiWWZMOURVT05mdWQvWGRxWllrczhtelh4N3JEdWJxdmMxcCt1RjA5NTRqL2JvRnFWOERuU3lLTFRZOStNRkJqeTkyUDk5NVdzUDd1RjVjbDFYWXRDcWgvdVB4bG9UVUlqMno4cmdlV3VoZTFDazZMRURSRGRUcXNOb2NldVNqUTQwbUpOcGFaNDVka2o3Y2txNzVvMlBjaG9zMUZyc2svZm5MWXgwbW1kSldmTkhtQVFBQU9ocExSVTBKZ1YvZGMwZWpOWEhxczIvZkFiMzhpck9HaXNWaVVYQ3crODA2WCtqUkkwWjkrL2JSbVRORm1qdG5sdWJObXl1SHc2SGYvdVlCaFlRRU4zczRvZDF1VjBscHFmejhYTDg3THI1eW9hS2lJblhCMmRtaWJ2N3hEMlV3R0JVWUdDQS9rNThNYXQ3UUhidmRyb3FLQ3BXWFcxbzFaQWovdjczN2pxK3F2djg0L3I3N1pwRWRaaUNCc0plSUxCVVZCQVJ4YjF1MTF0cGZXNnZXVlcxLzdjL2ExanFxZGRaUmJhMnRzNDZxZGFCUVFSQmt5QXA3ajVDZGtFSG12Ym4zbnQ4ZlNTNEp1UmszSk53a3ZKNlBSeDdjbkhQdU9aL0UzSmp6dnQvdjU5c1lnY29KMXR6US9jL1M4OXQ4YzlXZUpWUWYrV1N2WEI2alNUK1Y1dVNVdVBTejE3ZHFUMTVGNndjZjQ3UDBBdDF6L2hEWkxFZGZxQXUzRktyeUJQVEtlRzFGbGp4ZVEvZk9IeUtycGZWZkZKVnVyKzU5ZTd2V0h5anQ5TnBhMDUxcjl4blNIVzlzMDBzM2pkV0l2cTBQSlRVTTZmRUYrN1JrKytFVFVGMW9oZW8xRHdBQTBOV2NPL05zeVNSWjJ6RTZvbS9mM3ZyQlRkZkw1L1BKWXVsYXQ3RS91T2tHSlNVbE5PcExFaDNkcTRWbk5HVTJteFVWR2ZqdjZMUFBPc1AvdUUrZnBndUlJSFM2MWsvaVNjQnBDL3hPODZJdGhmclZSV215MXpXZjNKRlQzbVE1M2FQbkNQN215akNrSnhiczA3SWRoM1hyckJSTmJHYXAyZ3FYVis5L202TVhGbWVvdkxwcDA5cTJLS21zMFZmYkQydjJtS09OVXo5YW45ZXVjN1hIVzZ1eTllMytVdDArTzBWbmo0Z0xtTUI2dklZV2JTM1VNd3YzZDFwZmwvYm96clVYVjlUb2hyK2s2NVp6QittcUtYMFZIbUJsR3NPUTF1NHYwWE5mSHRTNi9hRVBnazZFVUwzbUFRQUF1cEx3c0RCZGVlVWw3WDUrWW1KQ282V1Z1NUxldlJORFhRSkNoQjRxSjZrKzBRNmRNcWlYK3NVNFpiT2FWRmJsMGI2Q0ttMDRXQ3BYaUtlUGRLVFlDSnNtcGtSclFKeFREcHRabFM2dkRoMnUxdnFEcFFGWE9lcEt1blB0VHB0WjQ1SjdhVWhTdUtMQ3JLcHllNVZaVkszMFEwZFVWRjRUNnZKd2d0RkRwV2VqaHdvQUFBaEdUK3FoUXFBQ0FPaFVCQ285RzRFS0FBQUlSazhLVkJoSERnQUFBQUFBRUNRQ0ZRQUFBQUFBZ0NBUnFBQUFBQUFBQUFTSlFBVUFBQUFBQUNCSUJDb0FBQUFBQUFCQklsQUJBQUFBQUFBSUVvRUtBQUFBQUFCQWtBaFVBQUFBQUFBQWdrU2dBZ0FBQUFBQUVDUUNGUUFBQUFBQWdDQVJxQUFBZ0hZem0weWhMZ0VBQUhRVFBlM3ZCZ0lWQUFEUWJsYXJOZFFsQUFDQWJzTFd3LzV1SUZBQkFBRHRGaGtXRnVvU0FBQkFOeEhSdy81dUlGQUJBQUR0RmhNVkthdkZFdW95QUFCQUYyZTFXaFRUS3lyVVpYUW9BaFVBQU5CdVpyTlpTWEZ4b1M0REFBQjBjYjFqNCtpaEFnQUEwRkM0MDZGK2lZbU1WQUVBQUUxWUxSYjFUMHhVbU5NUjZsSTZYTS9xQ0FNQUFFSWkzT25Rd0Q2OVZWSldyb3FxS3RWNFBQSVpScWpMQWdBQUlXQTJtV1N6V2hVUkZxYVlxRWlaelQxekxBZUJDZ0FBNkJCbXMxbHgwYjBVRjkwcjFLVUFBQUIwdXA0WkV3RUFBQUFBQUhRaUFoVUFBQUFBQUlBZ0VhZ0FBQUFBQUFBRWlVQUZBQUFBQUFBZ1NBUXFBQUFBQUFBQVFTSlFBUUFBQUFBQUNCS0JDZ0FBQUFBQVFKQzZiYUFTWnJlRXVnUUFRQ3ZDK1YwTkFBQ0FIcXJiQmlySmNjNVFsd0FBYUVWeVBMK3JBUUFBMEROMTIwQmx4cWo0VUpjQUFHakZPU1A1WFEwQUFJQ2VxZHNHS2pkT1QxYmZHRWVveXdBQU5LTmZqRlBmbjU0YzZqSUFBQUNBVHRGdEE1VkloMFcvdTJ4WXFNc0FBRFRqZDVjUFU0U0RIaW9BQUFEb21icHRvQ0pKVTlOaTlmSk5ZeG1wQWdCZFNOOFloLzc2ZzNHYU1pUW0xS1VBQUFBQW5jWmtHSVlSNmlLT1Y3bkxxMWUvUHFTdnRoL1dvY1BWcW5SN1ExMFNBSnhVd3UwV0pjYzdkYzdJZU4wNFBWbVJqRXdCQUFCQUQyQXltVXpON3VzSmdRcUE0NWVWbmFQLysvMmp5amlVNWQ4MmNjSTQvZnJlT3hVVkZSbkN5Z0FBQUFBZ05BaFVBTFJKWldXVkhubmlXWDJ6Nmx2L3RyNTlldXMzdjd4YmFVTlNRMWdaQUFBQUFKeDRCQ29BMnN3d0RMMzIxbnY2NTV2ditMZFpyUmJkZk9OMXV2emkrV3JoOXdrQUFBQUE5Q2dFS2dDQ3RtTFZHajN5K0xPcXFxNzJienR0d25qZGU5ZXRpb3VsMlNnQUFBQ0FubzlBQlVDN1pPZms2YUhIbnRLT1hYdjgyNktqZStuZU8zK3FLYWVkR3NMS0FBQUFBS0R6RWFnQWFEZVB4NnQvdlBFdnZmM2VoMnI0NitMU2k4N1hEMis4VG5hN0xZVFZBUUFBQUVEbklWQUJjTncyYnRxaVIvNzByQW9QRi9tM0RVNFpwUHZ1dmxWRFVsTkNWaGNBQUFBQWRCWUNGUUFkNGtoWm1mNzA5SXRhc1dxTmY1dkZZdEhWbDErczY2NjVndEVxQUFBQUFIb1VBaFVBSGNZd0RIMzJ4WmQ2L3FXL3krVjIrN2NQNk45WGQ5MzJZNDBiTXlxRTFRRUFBQUJBeHlGUUFkRGhzckp6OU1TemYxSDY1cTJOdGw4d2I3WitlT04xaW9nSUQxRmxBQUFBQU5BeENGUUFkQXJETUxSZzRaZjZ5eXV2cWFLaTByODlQaTVXUDd2bGh6cDk2cVFRVmdjQUFBQUF4NGRBQlVDbk9seFVyR2RmK0t1V3IxelRhUHRaWjB6VlQzNTRveElUNGtOVUdRQUFBQUMwSDRFS2dCUGk2eFdyOU95TGYxTlJjWWwvbThOdTE5VlhYS0tyTDc5SURvY2poTlVCQUFBQVFIQUlWQUNjTUdYbEZYcnBsWDlxd2NMRmpiWW5Kc1RyaHpkZXB4bG5uNkVXZmljQkFBQUFRSmRCb0FMZ2hOdThkYnVlZitsVjdkNjdyOUgyVVNPRzZhYy8rcjZHRDAwTFVXVUFBQUFBMERZRUtnQkN3akFNZmZIZkpmcmJQOTVVY1VscG8zMnpaNTZ0bTIvOHJ1TGpZa05VSFFBQUFBQzBqRUFGUUVoVlZsWHB6WGYrcmZjKytFUWVqOGUvM2VsMDZKb3JMdEZsRjg5WGVGaFlDQ3NFQUFBQWdLWUlWQUIwQ1RtNWVmckxLNjlwK1RlckcyM3ZGUldscTYrNFdCZlBueXVuazhhMUFBQUFBTG9HQWhVQVhjckdUVnYwd3N2LzBONzlCeHB0ajRtSjFyVlhYS0lMenA4amg5MGVtdUlBQUFBQW9BNkJDb0F1eCtmejZjdXZsdXUxdDk1UmRrNWVvMzF4c1RINnpsV1g2Znp6WnNsdXQ0V29RZ0FBQUFBbk93SVZBRjJXMSt2Vm9pWEw5UHBiN3lvM3I2RFJ2c1NFZUgzbjZzczBiL1pNV2EzV0VGVUlBQUFBNEdSRm9BS2d5L040UFByaXYxL3A5YmZmVTBIaDRVYjdraElUZE8yVmwyck91V2ZMNGFESENnQUFBSUFUZzBBRlFMZFJVMU9qejc3NFVtKys4MjhkTGlwdXRLOVhWSlF1dnVBOFhUeC9ybUppb2tOVUlRQUFBSUNUQllFS2dHN0g1WGJyMDgvL3E3ZmUrYmVLUzBvYjdiUFpiSm85ODJ4ZGVla0ZTaDdRUDBRVkFnQUFBT2pwQ0ZRQWRGc3VsMHNMRnkvVmV4OThvcXpzbkNiN3AwNmVxS3N1dTBoalI0OVVDNy9yQUFBQUFDQm9CQ29BdWoyZno2ZVZhOWJxM1g5L3JDM2JkalRaUHl4dHNLNjg3Q0tkZGNaVVdTeVdFRlFJQUFBQW9LY2hVQUhRbzJ6ZnNVdnZmdkN4dnY1bXRZNzlGWmFVbUtBTDVzM1czRmt6RkJjWEc2SUtBUUFBQVBRRUJDb0FlcVNjM0R5OS85R25XckJ3c1Z3dVY2Tjlack5aMHlhZnB2bHpaK20wVThmTGJEYUhxRW9BQUFBQTNSV0JDb0FlcmF5c1hCOHZXS2dQUDE2Z291S1NKdnVURWhOMC9ubm5hdTdzbVVxSWp3dEJoUUFBQUFDNkl3SVZBQ2NGajhlcmxhdS8xYWVmLzFkck42UTMyVzh5bVRSdDhrVE5uenRia3lhZXdxZ1ZBQUFBQUMwaVVBRncwc25KemRPQ2hZdjErYUxGQVVldEpDYkVhOTZjY3pWdnprd2xKc1NIb0VLZzUvSDVmQ29wSzFkNVZaVThIbzk4L0lrQkFES2JUTEphcllvTUMxTk1WQ1J2NkFEZERJRUtnSk9XeCtQVnFtL1g2ZFBQRjJudCt2UW1UV3hOSnBQR2poNnBtV2VmcWJQT25LcGVVVkVocWhUbzNpcXJYY292S3BMSDZ3MTFLUURRWlZrdEZpWEZ4U25jNlFoMUtRRGFpRUFGQUNUbDV1VnJ3Y0l2dFdCaDRGRXJGb3RGcDAwWXI1bm5uS25UcDA1U21OTVpnaXFCN3FleTJxWHNnb0pRbHdFQTNVYi94RVNGRWFvQTNRS0JDZ0EwNFBGNHRYcnRPaTFZdUZqZnJ0c29iNEIzMUIxMnU2Wk9PVTNubm4ybUprMDhSVGFiTFFTVkFsMmZ6K2RUUm00ZUkxTUFJQWhXaTBVRCsvUm0rZy9RRFJDb0FFQXpqcFNWNmVzVnE3VjQ2WEp0MnJLdHlaUWdTWXFNaU5DWnAwL1J1ZWVjcWZGalIvUEhEOUJBVWVrUkZSMDVFdW95QUtEYmlldlZTM0hSdlVKZEJvQldFS2dBUUJzVUhpN1NWMTkvbzhWTGwydlg3cjBCajRtTGpkSDBNNlpxMnBUVE5IN01LRWF1NEtTWGtac25kMDFOcU1zQWdHN0hZYk1wdVUvdlVKY0JvQlVFS2dBUXBNeXNIQzFadGtLTGwzNnRRNW5aQVk4SmN6bzFhZUlwbWpabGtxWk1ta0JEVzV5VTltVm1zWm9QQUxTRDJXVFM0QUg5UTEwR2dGWVFxQUJBT3htR29iMzdEbWp4MHVWYXNteUZDZ29QQnp6T1pESnB6S2dSbWpibE5KMCtaWklHOU85N2dpc0ZRbVBQb2N4UWx3QUEzVlphOG9CUWx3Q2dGUVFxQU5BQkRNUFE5cDI3dFhMMVdxMWNzMDRIRG1ZMGUreUEvbjExK3BSSm1qYmxOSTBhTVV3V2krVUVWZ3FjT0FRcUFOQitCQ3BBMTBlZ0FnQ2RJQ2MzVHl2WHJOUEsxV3UxYWN1MmdLc0ZTVkpVVktTbVRqcFZreVpPMElUeFl4VWJFMzJDS3dVNkQ0RUtBTFFmZ1FyUTlSR29BRUFuSzYrbzBOcjE2ZnBtOWJkYTgrMEdsVmRVTkh0c3lxQ0JPblg4R0UwNFphekdqeG10OFBDd0UxZ3AwTEVJVkFDZy9RaFVnSzZQUUFVQVRpQ1B4NnV0MjNmb205VnJ0WEwxdDhyT3lXdjJXTFBack9IRDBuVHFLV04xNnZpeEdqVmlHQ3NIb1ZzaFVBR0E5aU5RQWJvK0FoVUFDQkhETUhRb00xdHIxbTNRaG8yYmxiNWxxNnFyWGMwZTc3RGJOV2IwQ0UwWVh4dXdwQTFKbGRsc1BvRVZBOEVoVUFHQTlpTlFBYm8rQWhVQTZDSThIcTkyN3RxdDllbGJ0SDdqSm0zZnVVc2VUK0RlSzVJVUZSbWg4V05IYTl6WTBSbzFZcGpTQnFmSWFyV2V3SXFCbGhHb0FFRDdFYWdBWFIrQkNnQjBVZFhWTG0zZXVsMGIwamRyZmZwbTdkMTNRQzM5V3JiYmJScWFOa1NqUnd6VHFCSEROSExFTU1YSHhaN0Fpb0hHQ0ZRQW9QMElWSUN1ajBBRkFMcUowaU5sMnJocGl6YWtiOWFHalp1VmxaUGI2bk9TRWhNMGFzUXdqUm81bkZFc09PRUlWQUNnL1FoVWdLNlBRQVVBdXFuOGdrS2xiOTZxYmR0M2FkdU9YZHAzNEdDTEkxaWtwcU5ZUm8wWXBqaEdzYUNURUtnQVFQc1JxQUJkSDRFS0FQUVFsVlZWMnJscnI3WnQzNmx0TzNacDI4NWRLaXNyYi9WNWlRbnhTaHVjcXNHREJ5a3ROVVZEQnFlcWI1OGt0ZkQvQjZCTkNGUUFvUDBJVklDdWowQUZBSG9vd3pDVW1aV2piVHQyYVd0ZHlISXc0MUNybzFna0tUd3NUSU5UQjJuSTRCUU5TVTFSMnVBVURScVVMSWZkM3ZtRm84Zm9Tb0dLeitjN1lhdGliZDI2UTRZTWpSazlzdGxqU2t1UHlPMTJ5K3YxS2o0K0x1Z2wwVjB1bHlvcnErVHorUlFiRytQLzJnekRVRWxKcVN3V2k1eE9oK3pIOFpxdHFxcFdVVkd4RE1OUVltS0NIQTVlLzhDSlJLQUNkSDBFS2dCd0VxbW9xTlNPWFh2OEljdU9uYnRWWGxIUnB1ZWF6V1lsRCtpbklZTlRsSmFhV2hlMkRGSk1USFFuVjQzdXFpc0VLdFhWTG4zKytTTHQycjFYOTl4OW16OTRxS254cUtpb1NIYTdYVmFiVlJheldXcGhWSmJoTStUMWV1Vnl1UlFWRlNtbjA5bnNzYzg5LzFkdDNyeFZBd2NtNnhmMzNSRXd5Rm4wMzYvMC92c2ZTWkllK3NQOVFVKzkyN1ZyajU1NDhqbEowak5QUCtvUFRqd2VyMjY5N1I1SjBuMzMzcUhVMUVGQm5iZWhyS3djL2Y3QlAwcVMvdkRnL3lrK1BxN2Q1d0lRUEFJVm9PdHJLVkNoYXlFQTlEQVJFZUdhT0dHY0prNFlKNm4yM2V5OC9FTHQzYjlmZS9jZDBKNTlCN1IzM3dIbDVSYzBlYTdQNTlQQmpFd2R6TWpVNHErVys3Zkh4Y1VxYlhDS0JnN29yK1FCL1pVOG9KOEc5TytuMkpob3BnMGg1RFpzU05mblgzd3BTVnE0YUlubW5uZXVKS204dkZ5L2VlRGhkcDN6OXR0L3JGRWpod2ZjVjExZHJlM2JkMGlTUm8wYzF1eW9tS2pJQ1AvajhQRHdvR3VJaklxVVZCdDBOaHlGWXJWYVpES1paQmlHSWh0YzQxaUdZV2pydGgxYXYyNmpyci8rbW9DdjFhaTZheHhibzgvblUwWkdwaUlqSStSd09tUTJtV1V5U2FhNmZ5V1RUQ2JKN2E3UmtTTmxpb25wcFlpSTVtc0JBcW1vcU5TZVBmdVVYMUFvVDAyTndzS2NTdXFkcE1HcGcxb01ORnR5S0ROTEJ3OGVVbGxadVN3V3MySmlZalE0ZFpBU0V1STd1SG9BSUZBQmdCN1BaREtwVCs5RTllbWRxRE9tVHZadkx5dXYwTDc5UndPV3Zmc082T0NoUS9KNHZFM09VVlJVckRWRnhWcXpka09qN2VIaFlVcnVYeCt3OUZWeS8zNGFNS0NmQnZUcks0ZkQwZWxmR3lCSjA2Wk4xdDU5QjdSOCtVcDk4c25uT21YOEdQWHAwMXRlYiszUHN0bHNsdFZxbGRsY0d3WVlSbTBvSWtsT3A5TS9hTVZYTjBMRjQvSFVIdFNNOVBRdDhuaThDZzhQMTNubnpXcjJ1SWFyYmJWbjVTMTczUlNoUURlV0ZvdEZIbytueVhtOVhxLzI3anVnVFp1MmFOMjZqU291THBFa1RacDBxa1lHQ0lnYVR2RnBPQ1hKNXpQMHlLTlB0cm5XZSs2K1RXbHBnOXQ4ZkVNLy9zbWRrcVJmL3VJdURScVVmRnpIMSs5cmpzMW1WVlJVbEFZTlN0YTBxWk0xYnR6b2R0WGNtcUtpWWkxWXNFaGJ0KzFRYWVrUmhZZUZhZmlJb1pwLy9oejE3ZHVuVTY1Wi83VmZjL1ZsT3VlYzZXMCt2cm52ZTB2ZlM0ZkRydmk0T0EwZE5rUm5uRDVGQXdlMi90K3RvWktTVW4zdzRTZGF1M2FELzNYYWtNMW0wOVNwazNUcEpmUGJGRVlhaHFHVks5ZG93ZWYvVlVGQlljQmpoZzBkb3NzdXUwZ3BLUU9EcWhVQVdrS2dBZ0FucWFqSUNJMGZPMXJqeHg2OW9mQjRQRHA0S05NZnNOU0hMYzFOR2Fxc3JOTE8zWHUwYy9lZUp2dVNFaE9VUEtCZlhjalNYOG45K3lsNVFEOGxKc1F6cWdVZDdxb3JMOUdXTGR0VVVsS3FWLy94cHU3OStjOFVIeCtuUHovN3VLeFdTNk5qeThzcmRNL1BmeTFKZXZEM3YyNHl5c1BuODdWNHJXWEx2cEVrelo0OVEyRmh6YitMN21zUXlsZ3N3ZmQycVgrZHRQUjZLUyt2VUU1dW5nNGNPS2c5dS9kcDc3Nzljcm5jalk2Smk0dFZUbTVld0VDbEliTzUvYTlMYnl2ZnN4T3R1VkZESG85WFJVWEZLaW9xMW9ZTm16UjU4a1RkK0wzdmRHanZuZHpjUEQzMitET3FxS2owYnlzckw5ZmF0UnUwZWZOVzNYbm5UNVV5cVBOdTZqLzQ4Rk9OSFR1Nnc2WnZCZnJldU4wMXlzN0pWWFpPcnBZdVhhRnAweWJyMm1zdWIxTS9uLzM3RCtxNTUxOVdlWG1GVENhVFVsSUdhbkJxaXNMQ3czU2s5SWgyN055dGdvSkNmZjMxTjlxeVpadnV2dXZXRmtlWHVGd3V2Znp5UDdSbDYzWkpVbFJrcEVhT0dxN0VoSGg1UEY0ZHpEaWtuVHQzYTlmdXZmcmpZMC9ybXFzdjExbG5uZDd1N3djQU5FU2dBZ0R3czFxdEdwSmEyNlJXdGJNbVpCaUc4Z3NLdGY5QWhnNWxaZXRRWnJZeXM3SjFLRE5MeFNXbHpaNHJ2NkJRK1FXRldyZGhVNlB0RHJ0ZC9mdjFWWi9laVVwS1NsUnYvMGVDZWljbUtqcTZGNEVMZ21hMzIzWHh4ZlAxeVNlZjY0d3pwc293akxxUktaYlduMXduTXpOYlhxOVh5Y245bTczQnpzakkxTjU5KzJXejJUUnp4blJWVjFlcnFxcGE0ZUZoc3R2dGpYOTI2d0lWazhuVTVHZmFNQXk1WEc1VlZWVXBJaUpjZHJ0ZEhvOUhOVFVlT1oyT2dLOEJ3ekJVVlYydHNBWWpWdjd3ME9PTmpqR2J6Um80TUZscFExSTFlSENLMHRJR04rcUJaQmlHM080YTJlMjJKdGVvLzd5bXBrWVdpMFZQUHZHdzdIYWJMSmJtdjRmMVBXZHN0cTdWelBhK2UrOElPT3JDTUF3VkZSVnIrZktWK3Z5TEw3Vm16VHFscEF6VXpCbG5kZGkxMzN2L0kxVlVWQ3BsMEVCZGUrMFZHakNnbjBwS1N2WEdtKzlxMjdZZGV1KzlqM1RQM2JkMTJQV081WEs1OVByci85TFBmdmFURGpsZm9PK2xZUmdxTER5c1ZhdlhhdUhDTDdWeTVSb1ZGQlRxanAvOXBNWFJXRVZGeFhyMnp5K3BzckpTZmZyMDFnOXV1bDdKeWYyYm5IdlY2clY2KyszM1ZGeGNvdWVlLzZ0Ky9hdDdBdjRjZXIxZVBmZmN5OXExZTYrc1Zvc3V2bWkrWnN3NHE4bnJQaWNuVjM5LzlVMWxaQnpTbTIrOXE1aVk2RTRiblFUZzVFS2dBZ0Jva2NsazhvY2VVeld4MGI3eWlncGxadVhVaFN4WnlzaXNEVnl5c25OVVUxTVQ4SHd1dDF2N0RoelV2Z01IQSs1MzJPMUtxZ3RYa3BJUzFUc3hvUzU0U1ZEdnBFUWx4TWUxZUlPSGs5ZVV5Uk0xNmJRSmpXN29GaTFhb28zcG16ViszQmpObVRPenhlY3ZXclJFcTllc1ZXcnFJTjEzN3gwQmoxbXlaSm1rMmlrUERvZEQ2OWVuNjZXWFgyM3h2SVpodERoOTRuOS9lYmNHRGh5ZzdPd2NQZlR3RTAzMlYxUlVOSHIrbjU5OXpQODRNakpDcWFrcEdqdzRSVU9HcENvMVpXQ1QxWVRjYnJkLzVJREw1ZFlkZC80aVlCMC91ZVV1LytPMk50RzFXQ3p0Nmc4VEtpYVRTZkh4Y2JyNDR2bHkxOVRveXkrWGFzV0sxUjBhcU96YXRWZVNkT21sRi9pRGlQajRPTTJiTzB2YnR1M1FnUU1aSFhhdDVtemZzVXZMVjZ6U21XZE03WlR6bTB3bUpTWW02TUlMNW1yTTZKRjYrcGtYdEdmUFBuM3c0U2U2OG9wTG1uM2VXMisvcjhyS1N2WHFGYVc3NzdxMVVRK2ZodWVlTm5XU29udEY2WmxuLzZLY25GeDl0WFM1enAxNWRwTmpGeXlvYlVadE5wdjFreC9mck5HalJ3UzhidCsrZlhUM1hiZnFxYWVmMS83OUIvWEdtKzlxMUtnUlFRV3VBQkFJZ1FvQW9OMGlJeUkwWWxpYVJneExhN1RkNS9NcHY2QlFoekt6NjBhMVpOV05hc2xXNGVHaUZzL3BjcnRybjVlWkhYQy8yV3hXUW54YzQ1RXRTWW1LaTQxVmJHeTBZbU5pRkJzVEhmUVN0ZWgrcXFxcVpUYWJHbzBNY2JuY01wdk4vaEVtN3BvYTdkMjdYeTZYcThWQXhUQU1iZCt4VTVJMDhkUlRBaDV6K0hDUlZxOVpKMGt5cVg0Nnp2Ri9IYWE2cVRiMU00VHF2NWFHQ3pHYXpXWVpobEgzY2ZTNTM3L3h1bVp2SXVzdFdMQklab3RGYzJiUGxNM1d0ai85MnRQenBiczVaZnhZZmZubFV1WG41M2ZvZVcwMm05eHV0L0x5Q2pSOCtGRC85aDA3ZGtsU2k5UEVPc0xFVTAvUnV2VWI5Zjc3SDJuTTZKR2R2a3BiYXVvZ1hYdnRGZnI3MzkvUWtpVmY2NXl6ejFSaVlrS1Q0N0t5c3JWNTgxWkowbFZYWGhvd1RHbG8xS2dST21YOFdHMU0zNnpWcTljMkNWUXFLaXEwY05FU1NkTDU4MmEzK2pwd09PeTYrUWMzNkRjUFBLelMwbEt0MzVDdXlaTk9EZVpMQllBbWV2Ny9MUUVBSjV6WmJGYWYza25xMHp0Smt5WTJ2am10cXE1V2RrNnU4Z3NLbFpkZnFQejhBdVUxK0docEdwRjBOS3pKTHlqVTVybzU4NEZFUmtRMENsaGlZMk1hUEc2d1BTWkdkanZoUzNmMCtlZi8xUmNMdjJ5eS9iRS8vdDUvczNiR0dWUDA2YWRmS0RNelcvbjVCVXBLU2d4NHJnTUhNblRrU0puTVpyTW1OWE9UOWNrbm56ZnByekpzMkZEOS9uZS9VbFJVbEJ5T3hsTitsaTlmcWRmZmVFZE9wME5QUGZsSW8rZjVmRDY1M1RVcUx5LzMxOXEvZno4OS9kU2ova2F4dWJuNWV1QzNEeXNpSWtKL2V2eEJTYlZMUk5ldThsTjdublhyTnFoMzcwUkZSa1llTTNLcmRtcFBWbmFPVm55eldrZU9sR25mM3YyNjVaYWJkZXV0LzZPaGFVUGtjTmoxNEI4ZVUyWmRlUG5pQzAvS01Bd1ZGNWRveTVadFNra2RwTWlJaUZiN2kzaThIcm1xWGFxc3JGTC8vbjNiMUVlaks2aDJ1U1JKRmt2SC9qbDh5aWxqdFdMRktuMzYyVUtkTm1tQ3dzUEM5TlhTNWZwc3dTSkowbG5UTzdkL3g2eFo1K2p3NFNJZE9KaWhOOTU4VnorOTVlWk92WjRrVFpsOG1wWXMvbG9IRG1abzJiSVZ1dnp5aTVzY3M3YXVxWGxDUXJ3bVRnd2NXaDVyNHNSVHRERjlzL0x5bXE1SzkrMjM2K1YydXhVUkVkN3E2TE42OGZGeG1qcDFrcFl2WDZuTm03Y1NxQUE0YmdRcUFJQVRLc3pwUE5xbkpRQ1gyNjJDZ3NOSFE1YUNncnJRcFZCNStRVXFLRHpjYXROUXFYWTZVbmxGUmJNalhScUtpQWozaHl2MTRVdGNUSXlpbzNzcEtqSkNFWkVSaW95SVVGVGR2eEVSNFNmRk8vaGRuYm1aUnE5TzU5RVZwbUtpb3pVMGJiQjI3dHFqZGVzMmF0NjgyUUdmczNaZDdjM2U4T0ZERlIzZHE4bitBd2N6dEdyMVdsa3NsdHBWU2VvQ2pZaUljRVZFQko3eTR2TWQ3YUhTcEhheldVNm5vMUd0VnF1bDFTa0k5Y2ZiN1hiVjFIajB6Y28xK21ibG1oYWZVMS9EK2VmUGtjMW0wNWpSSXlWSnBhVkgvR0ZLdytOaVkyUDB6OWZlYnZXY2dUenl5QVBkSWxEeCtYeGFzdVJyU1ZMYWtOUU9QZmVGRjg1VmV2cG1sWmFXNnBWWFhwUFpiTmFtVGJVak02Wk9uYVFMTHBqYm9kYzdsdGxzMWczZnUxWVBQZlM0Tm0vZXF0VnIxbXJLNU5NNjlacFM3V3BiQnc1bWFOUG1yUUVEbGIxNzkwdXFIVUhUMWo1Wm8wZVAwQy91dTFNREJ2UnJzbS9iOXRvUlpSTW1qQS9xWis3aWk4N1h6Qm5UTzMza0RvQ1RBMzhOQWdDNkZJZmRyZ0g5KzJwQS83NEI5M3U5WGgwdUtxNGI0VklidXVRWEZLcTR1RlJGSlNVcUxxNzljTG5kQVo4ZlNFVkZwU29xS3BXWmxkUDJPaDBPUlVhRUs3SXVaR244YjdnaUlocUVNSkVSL3M4akk4TVZFUjVPSDVnT01HWHlSSjB5ZnF6Q3dwd3FMaTdSazA4OUw2bnBkSlcwK2tCbGZlQkF4ZWZ6YWUzYWpaS2txVk9hM25oNlBCNjk5dHEvWkJpR3pqaGppcFl0KzZaTk40VDFVM1k2Y2dXWitvYXgxMzMzS2kzZVJ6UlJBQUFVVTBsRVFWUlo4clVLQ2crcnNySlNibmROb3lsQzllcDdYY3lmUDBkRGh3NXB0RzlyTXlPODZwZE90OW1zY2pxZC9wOVZuOCtuSTBmS0pLblJ6YWpYNDFWVmRiVThIbzk4M3E2MTJzK3hQQjZ2TWpJTzZlT1BGMmo3amwweW1VeWFjOTY1SFhxTm1PaG9mZStHYS9YYzgzL1ZsaTIxMzJPcjFhcExMNzBnWUIrUXp0Q3ZieCtkZi80Yy9lYy9DL1RPT3g5cTVJamg2dFVycWxPdm1aWldHMHpsNXhlcXV0clZLQ3lVcEx6ODJ1V01CdzRjME9aemhvZUhON3ZNY1haMnJpUnBTSkNCV0ZSVVpLdlRqUUNnclFoVUFBRGRpc1ZpVVZKaWdwSVNFelJtVk9BNTgvV3JvUlNYbFBvRGxxTGlrdHJQNjBPWGt0SzZiU1Z5dXdNMzBHMkp5K1dTeStYUzRhTGlkbjBkVHFkRERvZEREcnRkRG9kZGRydGRUb2REOXJyUC9mdjhuOXRsdHp2OGo0L3VjL2lmMy9Cemg5MHVxOVVxczZXMm40aWxycTlJb0JWbnVxcytmWHI3SHpjTUxZNzkrbEpTQjBtcW5TNVRFV0FKOEsxYnQ2dTB0RlIydTEybm5ES3V5ZjUzM3YxQVdWblppbzd1cGJQUE90Ty9iSEpyNmtkU0hlLzMyK2Z6NnB1VmE3UjE2M1p0M2JwZGp6N3lXMDJZTUY0VEpvd1BlTDJHV2dwelZxMzZ0c20ySTBmS0ZCVVZxV2VlZnJUSnUvNzFVNUFrNlpHSEgyankzSm9hVDd1V2g2NzM4Q05ORy9KMjVybk1ack91dXZJU0RUc21hRHBleGNVbCt2aVR6eHR0bXpONzVna0xVK3JOUFcrV05xemZwRU9aV1hycjdmZjFvLys1c1ZPdkZ4ZFh1MHl6WVJncUtTbFZuejVKamZiWHYvWTZhbVJJYVdudDlOQllScG9BQ0NFQ0ZRQkFqMk15bVJRZUZxYndzREQxNzl1bnhXTU53MUJsWlpVL2JQRUhMOFhGS2oxU3B2THlDcFZYVktxaW9rSmw1ZVVxcjZoVWVYbTUvMTM4OXFxdWRxbTYyblZjNTJndms4a2tTMTNRWWphYlpiRllqajQySDkzdS85d1NZRnZkeCswZHREUnJaeHFhTmxpLy85MnYvSTB5eThzYmh5cGp4NDdXQTcvNXBmYnZQK0R2WDFMUDUvUDUremZNUFc5V3dINDc5VXZ4aG9jM25ncm04ZGIrakpoTUp0WFVlUHpidlY2dktpc3JGUk1UM1NUd01BeERlWG41MnIxN3I3YlVqU0NwcXFyV1AvLzVsaVJwd0lCK3lzeksxalBQdkNpSHc5SHExRE9QeDZPcXFtbzk5TkQ5aW9vOCtxNThRVUdoZHUzZXE2aklTSldWbDB1U25udityOHJOemROdkgvaGx1NmJ0SE52dzlwYWYzdDNzc2M4Lzk2Y20yOW82a3FjdFUvNmFPNWZOWnBPcnJuZUt6V2JWeUpFdE56SU5WbTV1dnA1ODZubVZscFlxTE15cG9VT0hhTk9tclZxNDZFdU5HalZjYVdtRE8vUjZMVEdiemJyaGhtdjE4Q05QYU1PR2RLMWZuNjVUVHgzZitoUGJxZUZySjlBcWI5NjYxNE9sZzFiV3FmOGQ3SEE0QXU1LzRjVy9LVDE5UzR2bmVQR0ZKenVrRmdBbkx3SVZBTUJKeldReStmdGdORGZONkZpR1ljaGRVMU1idHBSWCtQdTFIUDM4MkFDbW91N3pvOGNGbXA1eG9oaUdVWGN6Y255aFVGZHk3UGZUNi9XcW9PQnczZWdkbTZLaUl2MDMwdTRHMDhIY2JyZGNMbXR0bytMWThhcXNxcEtueGlPWHk2WHc4REJGUkVUb0p6LytnWjU3L21WTm56NU54Y1VsQWEvL2YvZi9vZGtiL2JLeWN0MTIrOCtiYkgveWlZY2JyZmp5MWRMbCtzOS9GcWl5c3JMUmNSYUxSZlBtemRhMHFaTVVIeDlYTzZYTjVaYkwxZlpwYmVGaFlZMCtyMitRT24zNjZmcHN3VUpKdGROU0Nnb0t0V0xGS2syZmZycGNMcmRzTm11TFFZZlA1MnQyZjF1Q2o0YnV1L2NPL3pMRExXbHBDZXEybkd2bHFtLzEybXR2eStWeWErR2l4YnIrdXF1RHFyTTVMcGRMenp6N29rcExTeFVmSDZmYmIvdVJFaE1UOU56ekwydnIxaDM2eTB0LzF5OS9jWmZpNG1LMWYvOUJQZnJIcDJTMVd2VG5aeC92a09zSGtwemNYM1BQbTZYUEZpelUyLzk2WDhPSEQyMjI1OC94cXFxcTlqOE8xQXZJWWpITDQvSEsweUJjUEI1V3ExVTFOVFdxcnE0T3VML2hhbC9IQ3ZabkV3Q2FRNkFDQUVDUVRDWlQ3ZlNhT0x2aTQyS0RmcjVoR0xVM3hHNTMzZFNodW4vZGJybmRibFc3WEhLNzNLcDJOZjdjZjN6RDU3bmRSLyt0Ym53T3I4Y3JyODhuWDRPUFVBWTVKMUpOamNjL1BhVWwvL3VyM3pXNzc0YnJyOUhwcDArUjArblFuWGZjMHV5MElwUEpKS2ZEb2NxcXFxQnFQTGJIUkVKOG5EOU1NWmxNU2swZHBIMzdEc2pwZE9xQytlZjVqMnZZZitmcHB4NXA5aDM2aGxOMEdqNG5LeXRicTFaOUs1dk5walBQbk9vUFZDNi83RUtscDIvV0o1OHUxTlNwazdSeTFScDk5ZFZ5elprOW84bktSejZmVDkrc1hLUFBQbHVvTysrNEplQXl1VjMxM2Y5cFV5Y3BKenRYQ3hjdDF0NjkrenJzdkY4dVhxcWlvbUtGaFRsMTV4MjNLQ0VoWHBMMHc1dS9wMGYvK0xSeWNuTDF3Z3QvMHozMzNLNnF1cCtWOFBET0NUY2FPdi84T2RxNGNaT3ljM0wxcjNmK3JadStmMTJuWE9mdzRTTC80NmlvcHYxYXdzUERkZVJJbVVxUEhPbVE2MFZIOTFKaDRlRm1RODRmL2MvM0EyNC9lUEJRaDA0dkEzQnlJMUFCQU9BRU01bE1EVlo0NmR4R2tjY3lETU1mcm5pOWRmOGVFN28wM0hmMDQ1aHdwbTUvVjNGc1VPUXphbXN6bTgyeTJXd3ltMDB5bSt0REJVTVZGYlhCUmUyNzlVZkRFYS9YSzYvWG81b2FUNk56dGpZZHhWUzMvNEhmL0xKSjc0aUdHb1ljeC9aV0dUQ2d2eUlpd2pWMXlpU2RkZFlaTWd5alRhRlFNTnh1dC83Mnl1c3lERVBUcGsxcU5Gb2hJU0ZlNDhhTjFzNmR1NVZ4S0ZPYjByY29OemRQNzczL255YjlXandlajVZdVhhNmlvbUs5OHZmWDlmTjdidS9RNXJ1ZGJkU280VnE0YUhHek4rUHRVZC9ZZU5hc0dmNHdSWktjVHFkK2Vzdk5ldVRSSjNVb00wdXYvdU5ORFIrZUprbEtUR2dhUkhVMHE5V2lHMjY0Vm45ODdHbXRXYk5Pa3lhZHFyRmpSblg0ZGZiVWhWT1JkWTI0anhVZkg2Y2pSOHFVbloycmlXMWNyZGpsY3VuM0R6Nm13WU5UZE5HRjh4cDlYL3YwU1ZKaDRXSHRQNUNoMDArZjB1WTZqNVNWdGZsWUFHZ05nUW9BQUNlUjJ2NHBGbGtzRnRtYXRnTUoycDVEbWNkL2tnNXc3TUFibjllblo1LzVvMndCdnNqeThncmQ4L05mUzVKKys4RC9Ccno1YTMwMFQ4YzM5bzJKaWRhamovelczeGNsTnplL3c2L3h6OWZlVm5aMmptdzJxK2JOYmJyaTBVVVh6bFBVZDYrU3hXeldydDE3SkVubnpqeExZV0ZPbFpZZUhWbGd0OXYxdzV1L3A5OC8rSmoyN3orb0JaLy9WL1BQbjlQaDlYYVdzTG9wVU1GTW0ycE5mbjd0ZjYvaHc5S2E3RXRJaU5lUC91ZjdldnFaRjdSaFE3cDI3dHd0U1VwSkRieUNUVWRMU1Jtb1dlZWVvNFdMRnV1Tk45N1JiKzcvUllkZm83N0o4ZENoVGI5K1NScVlQRUQ3OXgvVXRtMDdkR0VibDQ3ZW1MNVpoWVdIVlZSVXJLdXZ1cXpSdm1GRDA3Umx5M1p0M0xCSlYxOTFXYXRManRkYnNXSlZtNDREZ0xZZ1VBRUFBRDNBMGZDanV0cWxwNTkrUVhmZTlkT0FnVXBidERvaXBaTVdTbXF0eWV5eGZuWkhjRGZHL2ZyVk5tbWVjYzVaaW8yTjhmZVZPYnEvdG8vUTRpWEw1UEY0RlI0V3Bwbk5yRTZUbEpTb09YTm02dE5QdjlCbm55M1UyREdqZ2xvU3Q2ZXhXcTN5ZUx6KzVxdkhHanAwaUw1ejdaWDY1MnR2KzZkMmRjWklrZVpjZU9FOHBXL2FyTHk4QXIzMy9rY2RldTdWcTljcUk2TTJYQTIwOUxna2pSazdTa3VYcmREKy9RZDE0RUJHczhzaDEvUDVmUHJpaThXU3BOR2pSemJwL1hMYWFSUDA0VWVmcXF5OFhGOS8vWTFtekpqZWFwMEhEeDVxdFZFdEFBU2orNHpOQkFBQWFJTlhYMzFEaHpLejlPNjdINGE2bEU3WHUzZFNzeDhOcDBmVW0zdmVMS1VNR3FqenpqdTMyWFA2ZkQ0dFhicGNralNqYm5SS2MrYk1ucW1veUVoNXZWNjkrdW9iOG5nNnB1Rm9aMnNZaUhWVVg2SCsvZnRKa245MXBrQ21UWnZzRDYxTUpwT2lvM3QxeUxYYndtYXo2dnJycnBISlpPclFVUnJidHUvVUcyKytLNmwySk15NGNhTURIamQ2MUFnbEpTVktxaDBwMWJDSmJTQWZmdlNwc3JOekpFbm56Wm5aWkg5Y1hLeW0xSVUzSDM3MHFiS3ljbG84WDFWVnRWNzl4NXNuVFI4cEFDY0dJMVFBQUVDMzEzQVo2NDNwbTJXejJabzBVdTJ1V2hvTjg5c0hmdG5zdm9iOVd1cVp6V2JkZWVkUG15d1AzZENhTmV1VWwxY2dwOU9wYzJlZTFXSnREb2RkczJmUDBMOC8rRmpaT2JuNjZEK2Y2ZkxMTG1yeE9WMUJXSU5WajhyS3l0V3IxL0gzTXBvMmRaTDI3dDJ2SlV1V2FkaXd0Q2FqVDBwS1MvWEc2Ky80UXdMRE1QVG41MTdXZmZmZTBTSFhiNHUwdE1HYWNjNTBMVjZ5N0xqT1UxTlRvNHlNVEsxWXNVb3JWMzByd3pEVXExZVVidjdCRFUxNkE5VXptODM2N25ldTFGTlB2NkRzN0J6OTZZbG5kZE5OMTZ2Zk1VdmJWMWRYNjRNUFB0SFNaU3NrU2RQUG5OYnNjdE9YWDNhUmR1ellwZUxpRWozeDVKOTEzWGV2MW9RSjQ1b2NkeWd6UzYrKytvWnljbkpsdFZxT2U5bDdBS2hIb0FJQUFMcTluSnhjLzJPYnphYmJidnVSaGcwZEV2RFlodTlRR3dydTNlcjY2UnplWm03SU9yYUpiRzF0emQyZ3RsZExZVXBsVlpYKy9jSEhrcVJaNTU3ZHBsVm96cHcrVGYvNWVJRzhYcTh5RGg1U1ZWVjFpNk5hdW9LRWhIakZ4c2FvdUxoRXk1YXQwQVZ0N09uUmt0TlBuNkoxNnpacSs0NWRldTY1bHpWOFdKcFNCNmZJWkRJcEt5dGIyN2J0bE1mamtjbGswdHk1czdSeTVSb2RQbHlrWjUvOWkrNisrMVk1blNmbWUzYnh4Zk8xYWZOV0ZSWWVidFB4ai83eHFTYmJETU5vOURvYVBEaEZOMzMvdW9Dam9ob2FQbnlvYnJqaFdyMysrcitVbVptdEJ4OThUTU9IcFNrNWVZQXNWb3Z5OHd1MGJkc08vK2lWTVdORzZ1cXJMMi8yZkpHUkVicmpaN2ZvejgrOXBJS0NRdjNscGIrclQ1OGtEUjgrVkZGUlVhcXFxdEtCQXhuYXQrK0FETU9RdytIUXBaZk0xOXYvK25lYnZuWUFhQTJCQ2dBQTZOWnFhbXIweWFkZlNLcDlGL3lITjkvUWJKZ2lxZEcwbE9hQ2tXYXZWZmRjbDd0eE05UDJUQ013REtOSldGSlRVeU9yMVZwN0UxNDNrdUhZUGpBMU5UWCt4ei8reVoxdHVwYlA1d3ZZRjZaaDJZWmhLSDNqWmxWVlZTc3lNa0t6WnAzVCtMcWVHZ1VTSGhhbTgrYk0xSVFKNHpWZ1FMODIxUk5xSnBOSmwxMTZvZjcyeW12NjVOTXZkTVlaVXhVYkczTmM1elNiemJybGxwdjE3bnNmYXZueVZkcTVhNDkyN3RyVDZKcWpSZzdYaFJmT1UycnFJRTJlZEtvZS85T2ZkU2d6Uzg4Ly8xZmRmdnVQZys2aDB4NE9oMTNYWDMrTm5ucnErVGI5M0FaYXpjdG1zeWsyTmthcEtZTjAycVFKR2pONlpKdUR2MmxUSjZsdjM5NTYvLzMvYVBmdXZkcStZNWUyNzlqVjZKam82R2pObVQxRE0yZWUxZXA1ZS9kTzFLOS9kWThXTEZpa3BjdFdLRGMzdjBsRFo1UEpwTkdqUitqcXF5NXJkYW9SQUFTRFFBVUFBSFJyRm90RmZmdjJWbTV1bnE2ODRoS05HemVteGVNYkJoSU5IN2VGdXk1SWNidmRqUUtSK3UzMzMzK2YrdlJ1WWRua3ZIejk3bmVQU3FwZFlhWjI2ZXlqZHV6Y3JSZGZmRVUybTAzVjFiVTNmc2VlcjJHWTA3dUZhM205WHY4b0JMZmJIWEFFUk1PdnY3cmFwV25USm12a3FPSEt6czZWMCtsVWRuYU9QbHV3U0RhYlRmdjJIWkJVdThMUHNTNjhjRjZ6ZGJUbXhSZWU3TERqZ3puWHBFbW5kdmkwTUp2TnB1OWNlNlV1bUQ5WE8zYnVWbEZSc1V3bUtUNHVUbWxEQnlzbU90cC9iTisrZmZTbnh4L3NzR3NIODdVUEg1YW1GNTUvb3NQT0Y2eVVRUU4xOTEyM3FxQ2dVUHYySFZCUmNZbE1raUlpSXpTZ2Z6OE5HcFFjMURMY0RvZERsMXh5Z1M2NFlLNzI3dDJ2N094Y1ZWVlh5V2F6S3k0MlJvTUhwelFLekRyemF3TndjaUZRQVFBQTNaclpiTlpOMzc5T3k5TGF0dEpIdzBDaUpzZ21xbFdWVlVmUDQzTEo2WFRLNC9INlI3MFlQcVBGRzBHandidjlsWldWVFFLVnNXTkd5VzYzcWJyYXBiNTkrMmpjMk5HYU5mdWNSc2RVVmxUNkg5Ly9mL2ZLWWdtOFhHeGVYb0YrODhCRHRYVlhWUWNNVk9wRG0vckhZV0ZPeFVSSCsyLzgrL1hycS9MeUN1MW9NSUpnNnRUQXE3amdxRjY5b2pTNWgvVHc2VXlKaVFsS1RFem9zUE5aclZZTkh6NVV3NGNQN2JCekFrQkxUQWF0cmdFQVFEdnRPWlFaNmhLQ1ZsWldydTNiZDBvbWswYVBHcTZJaUlnMlB6Yy92MERidCsrU3orZlQ2YWRQa2NOaGw4ZmowYXBWMzhwa01tbnMyTkV0TmhpdHJLcFNUbmF1RE1OUWN2S0FnUDFNOHZJS0ZCTVQzV3l2RTUvUEo1UEpKSy9YSzR2RjB1eVVpTXFxS3UzYnUxK1NsSlkycEVsNEkwa1pHWWYwME1PMUl4WHV2LysrSmcxQ3Bkb2xsTC82YXJsR2pScWhDUlBHYWZpd3RHYS9QZ0RCU1VzK2VaY2FCN29MVXd0ekR3bFVBQUJBdTNYSFFBVkgrWHcrK1h3K0dZWWhpOFhTVEorVnByMWVBSFFNQWhXZzYyc3BVR0hLRHdBQXdFbktiRGEzMnF1Q01BVUFnTURhM3UwSkFBQUFBQUFBa2doVUFBQUFBQUFBZ2thZ0FnQUFBQUFBRUNRQ0ZRQUFBQUFBZ0NBUnFBQUFBQUFBQUFTSlFBVUFBQUFBQUNCSUJDb0FBQUFBQUFCQklsQUJBQUFBQUFBSUVvRUtBQUFBQUFCQWtBaFVBQUFBQUFBQWdrU2dBZ0FBQUFBQUVDUUNGUUFBMEc1bWt5blVKUUJBdDhUdlQ2RDdJMUFCQUFEdFpyVmFRMTBDQUhSTE5uNS9BdDBlZ1FvQUFHaTN5TEN3VUpjQUFOMVNCTDgvZ1c2UFFBVUFBTFJiVEZTa3JCWkxxTXNBZ0c3RmFyVW9wbGRVcU1zQWNKd0lWQUFBUUx1WnpXWWx4Y1dGdWd3QTZGWjZ4OGJSUXdYb0FVeUdZUmloTGdJQUFIUnZsZFV1NVJjVnllUDFocm9VQU9peXJCYUxlc2ZGS2N6cENIVXBBTnJJWkdvKy9TUlFBUUFBSGNMbjg2bWtyRndWVlZXcThYams0MDhNQUpEWlpKTE5hbFZFV0poaW9pSmxOak5KQU9oT0NGUUFBQUFBQUFDQzFGS2dRandLQUFBQUFBQVFKQUlWQUFBQUFBQ0FJQkdvQUFBQUFBQUFCSWxBQlFBQUFBQUFJRWdFS2dBQUFBQUFBRUVpVUFFQUFBQUFBQWdTZ1FvQUFBQUFBRUNRQ0ZRQUFBQUFBQUNDUktBQ0FBQUFBQUFRSkFJVkFBQUFBQUNBSUJHb0FBQUFBQUFBQklsQUJRQUFBQUFBSUVnRUtnQUFBQUFBQUVFaVVBRUFBQUFBQUFnU2dRb0FBQUFBQUVDUUNGUUFBQUFBQUFDQ1JLQUNBQUFBQUFBUUpBSVZBQUFBQUFDQUlCR29BQUFBQUFBQUJJbEFCUUFBQUFBQUlFZ0VLZ0FBQUFBQUFFRWlVQUVBQUFBQUFBZ1NnUW9BQUFBQUFFQ1FDRlFBQUFBQUFBQ0NSS0FDQUFBQUFBQVFKQUlWQUFBQUFBQ0FJQkdvQUFBQUFBQUFCSWxBQlFBQUFBQUFJRWdFS2dBQUFBQUFBRUVpVUFFQUFBQUFBQWdTZ1FvQUFBQUFBRUNRQ0ZRQUFBQUFBQUNDUktBQ0FBQUFBQUFRSkFJVkFBQUFBQUNBSUJHb0FBQUFBQUFBQklsQUJRQUFBQUFBSUVnRUtnQUFBQUFBQUVFaVVBRUFBQUFBQUFnU2dRb0FBQUFBQUVDUUNGUUFBQUFBQUFDQ1JLQUNBQUFBQUFBUUpBSVZBQUFBQUFDQUlCR29BQUFBQUFBQUFBQUFBQUFBQUFBQUFBQUFBRjNLL3dNL0RYS29GUVNNT0FBQUFBQkpSVTVFcmtKZ2dnPT0iLAogICAiVHlwZSIgOiAibWluZC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civic16x9red</Template>
  <TotalTime>0</TotalTime>
  <Words>1031</Words>
  <Application>WPS 演示</Application>
  <PresentationFormat>宽屏</PresentationFormat>
  <Paragraphs>136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civic16x9red</vt:lpstr>
      <vt:lpstr>Visio.Drawing.15</vt:lpstr>
      <vt:lpstr>Equation.KSEE3</vt:lpstr>
      <vt:lpstr>Equation.KSEE3</vt:lpstr>
      <vt:lpstr>Collaborative Filtering with User-Item Co-Autoregressive Models</vt:lpstr>
      <vt:lpstr>介绍</vt:lpstr>
      <vt:lpstr>介绍</vt:lpstr>
      <vt:lpstr>介绍</vt:lpstr>
      <vt:lpstr>CF-UIcA模型</vt:lpstr>
      <vt:lpstr>CF-UIcA模型</vt:lpstr>
      <vt:lpstr>CF-UIcA模型</vt:lpstr>
      <vt:lpstr>CF-UIcA模型</vt:lpstr>
      <vt:lpstr>CF-UIcA模型</vt:lpstr>
      <vt:lpstr>实验</vt:lpstr>
      <vt:lpstr>实验</vt:lpstr>
      <vt:lpstr>实验</vt:lpstr>
      <vt:lpstr>实验</vt:lpstr>
      <vt:lpstr>实验</vt:lpstr>
      <vt:lpstr>Any Question?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 Lianghao</dc:creator>
  <cp:lastModifiedBy>小小的倔强、</cp:lastModifiedBy>
  <cp:revision>79</cp:revision>
  <dcterms:created xsi:type="dcterms:W3CDTF">2018-11-14T08:51:00Z</dcterms:created>
  <dcterms:modified xsi:type="dcterms:W3CDTF">2019-07-12T06:17:34Z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2052-11.1.0.8863</vt:lpwstr>
  </property>
</Properties>
</file>