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9" r:id="rId4"/>
    <p:sldId id="260" r:id="rId5"/>
    <p:sldId id="293" r:id="rId6"/>
    <p:sldId id="305" r:id="rId7"/>
    <p:sldId id="272" r:id="rId8"/>
    <p:sldId id="311" r:id="rId9"/>
    <p:sldId id="309" r:id="rId10"/>
    <p:sldId id="310" r:id="rId11"/>
    <p:sldId id="306" r:id="rId12"/>
    <p:sldId id="308" r:id="rId13"/>
    <p:sldId id="312" r:id="rId14"/>
    <p:sldId id="313" r:id="rId15"/>
    <p:sldId id="314" r:id="rId16"/>
    <p:sldId id="315" r:id="rId17"/>
    <p:sldId id="316" r:id="rId18"/>
    <p:sldId id="317" r:id="rId19"/>
    <p:sldId id="25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AF2"/>
    <a:srgbClr val="FFCB25"/>
    <a:srgbClr val="FFE38B"/>
    <a:srgbClr val="FFF1C5"/>
    <a:srgbClr val="CC9B00"/>
    <a:srgbClr val="FFF2C9"/>
    <a:srgbClr val="FFFBEF"/>
    <a:srgbClr val="FFDF79"/>
    <a:srgbClr val="FFCE33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5871" autoAdjust="0"/>
  </p:normalViewPr>
  <p:slideViewPr>
    <p:cSldViewPr snapToGrid="0">
      <p:cViewPr>
        <p:scale>
          <a:sx n="150" d="100"/>
          <a:sy n="150" d="100"/>
        </p:scale>
        <p:origin x="552" y="246"/>
      </p:cViewPr>
      <p:guideLst>
        <p:guide orient="horz" pos="219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5"/>
          <a:stretch>
            <a:fillRect/>
          </a:stretch>
        </p:blipFill>
        <p:spPr>
          <a:xfrm>
            <a:off x="1" y="-40659"/>
            <a:ext cx="12482008" cy="4155459"/>
          </a:xfrm>
          <a:prstGeom prst="rect">
            <a:avLst/>
          </a:prstGeom>
          <a:solidFill>
            <a:srgbClr val="FFFFFF">
              <a:shade val="85000"/>
              <a:alpha val="20000"/>
            </a:srgbClr>
          </a:solidFill>
          <a:ln w="88900" cap="sq">
            <a:solidFill>
              <a:srgbClr val="FFFFFF">
                <a:alpha val="20000"/>
              </a:srgbClr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矩形 7"/>
          <p:cNvSpPr/>
          <p:nvPr/>
        </p:nvSpPr>
        <p:spPr>
          <a:xfrm>
            <a:off x="-153774" y="-129094"/>
            <a:ext cx="12499547" cy="4843969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00" y="1800000"/>
            <a:ext cx="11520000" cy="21600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4800" y="4320000"/>
            <a:ext cx="11520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4800" y="6356350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7D1BB69B-3220-4715-A717-A796F4673EB8}" type="datetime1">
              <a:rPr lang="zh-CN" altLang="en-US" smtClean="0"/>
            </a:fld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34800" y="4150577"/>
            <a:ext cx="11520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000" y="1368000"/>
            <a:ext cx="11520000" cy="489600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3200"/>
            </a:lvl1pPr>
            <a:lvl2pPr marL="539750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  <a:defRPr sz="2800"/>
            </a:lvl2pPr>
            <a:lvl3pPr marL="1007745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400"/>
            </a:lvl3pPr>
            <a:lvl4pPr marL="144018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2000"/>
            </a:lvl4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34800" y="216000"/>
            <a:ext cx="11520000" cy="90000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标题</a:t>
            </a:r>
            <a:r>
              <a:rPr lang="en-US" altLang="zh-CN" dirty="0"/>
              <a:t>40</a:t>
            </a:r>
            <a:r>
              <a:rPr lang="zh-CN" altLang="en-US" dirty="0"/>
              <a:t>宋体</a:t>
            </a:r>
            <a:r>
              <a:rPr lang="en-US" altLang="zh-CN" dirty="0"/>
              <a:t>Arial</a:t>
            </a:r>
            <a:endParaRPr 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34800" y="1152000"/>
            <a:ext cx="11520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4" t="28017" r="4182" b="28616"/>
          <a:stretch>
            <a:fillRect/>
          </a:stretch>
        </p:blipFill>
        <p:spPr>
          <a:xfrm>
            <a:off x="10134284" y="349697"/>
            <a:ext cx="1720516" cy="632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34800" y="1368000"/>
            <a:ext cx="5760000" cy="48960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600"/>
              </a:spcBef>
              <a:defRPr sz="3200"/>
            </a:lvl1pPr>
            <a:lvl2pPr marL="539750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  <a:defRPr sz="2800"/>
            </a:lvl2pPr>
            <a:lvl3pPr marL="1007745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400"/>
            </a:lvl3pPr>
            <a:lvl4pPr marL="144018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2000"/>
            </a:lvl4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A68-16DA-4406-82E7-4C3B2C4F8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5984-1886-4642-AC37-F1036023DD0E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6096000" y="1368000"/>
            <a:ext cx="5760000" cy="48960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600"/>
              </a:spcBef>
              <a:defRPr sz="3200"/>
            </a:lvl1pPr>
            <a:lvl2pPr marL="539750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  <a:defRPr sz="2800"/>
            </a:lvl2pPr>
            <a:lvl3pPr marL="1007745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400"/>
            </a:lvl3pPr>
            <a:lvl4pPr marL="144018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2000"/>
            </a:lvl4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34800" y="216000"/>
            <a:ext cx="11520000" cy="90000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两栏内容标题</a:t>
            </a:r>
            <a:r>
              <a:rPr lang="en-US" altLang="zh-CN" dirty="0"/>
              <a:t>40</a:t>
            </a:r>
            <a:endParaRPr 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334800" y="1152000"/>
            <a:ext cx="11520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4" t="28017" r="4182" b="28616"/>
          <a:stretch>
            <a:fillRect/>
          </a:stretch>
        </p:blipFill>
        <p:spPr>
          <a:xfrm>
            <a:off x="10134284" y="349697"/>
            <a:ext cx="1720516" cy="632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4800" y="1368000"/>
            <a:ext cx="5760000" cy="540000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094800" y="1368000"/>
            <a:ext cx="5760000" cy="540000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3147-9A2F-4467-84C4-929BF4D860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94DE-AA27-451F-A3DF-784F44F340FD}" type="slidenum">
              <a:rPr lang="zh-CN" altLang="en-US" smtClean="0"/>
            </a:fld>
            <a:endParaRPr lang="zh-CN" altLang="en-US"/>
          </a:p>
        </p:txBody>
      </p:sp>
      <p:sp>
        <p:nvSpPr>
          <p:cNvPr id="16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334800" y="1908000"/>
            <a:ext cx="5760000" cy="43560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600"/>
              </a:spcBef>
              <a:defRPr sz="3200"/>
            </a:lvl1pPr>
            <a:lvl2pPr marL="539750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  <a:defRPr sz="2800"/>
            </a:lvl2pPr>
            <a:lvl3pPr marL="1007745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400"/>
            </a:lvl3pPr>
            <a:lvl4pPr marL="144018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2000"/>
            </a:lvl4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17" name="内容占位符 2"/>
          <p:cNvSpPr>
            <a:spLocks noGrp="1"/>
          </p:cNvSpPr>
          <p:nvPr>
            <p:ph sz="half" idx="14" hasCustomPrompt="1"/>
          </p:nvPr>
        </p:nvSpPr>
        <p:spPr>
          <a:xfrm>
            <a:off x="6096000" y="1908000"/>
            <a:ext cx="5760000" cy="43560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600"/>
              </a:spcBef>
              <a:defRPr sz="3200"/>
            </a:lvl1pPr>
            <a:lvl2pPr marL="539750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  <a:defRPr sz="2800"/>
            </a:lvl2pPr>
            <a:lvl3pPr marL="1007745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400"/>
            </a:lvl3pPr>
            <a:lvl4pPr marL="144018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2000"/>
            </a:lvl4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4800" y="216000"/>
            <a:ext cx="11520000" cy="90000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两栏对比标题</a:t>
            </a:r>
            <a:r>
              <a:rPr lang="en-US" altLang="zh-CN" dirty="0"/>
              <a:t>40</a:t>
            </a:r>
            <a:endParaRPr 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34800" y="1152000"/>
            <a:ext cx="11520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4" t="28017" r="4182" b="28616"/>
          <a:stretch>
            <a:fillRect/>
          </a:stretch>
        </p:blipFill>
        <p:spPr>
          <a:xfrm>
            <a:off x="10134284" y="349697"/>
            <a:ext cx="1720516" cy="632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4800" y="1161302"/>
            <a:ext cx="11520000" cy="2852737"/>
          </a:xfrm>
        </p:spPr>
        <p:txBody>
          <a:bodyPr anchor="b">
            <a:norm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44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节标题</a:t>
            </a:r>
            <a:r>
              <a:rPr lang="en-US" altLang="zh-CN" dirty="0"/>
              <a:t>44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4800" y="4198484"/>
            <a:ext cx="11520000" cy="150018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32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副标题</a:t>
            </a:r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A68-16DA-4406-82E7-4C3B2C4F8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5984-1886-4642-AC37-F1036023DD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34800" y="4147389"/>
            <a:ext cx="11520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A68-16DA-4406-82E7-4C3B2C4F8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5984-1886-4642-AC37-F1036023DD0E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34800" y="216000"/>
            <a:ext cx="11520000" cy="90000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仅标题宋体</a:t>
            </a:r>
            <a:r>
              <a:rPr lang="en-US" altLang="zh-CN" dirty="0"/>
              <a:t>40Arial</a:t>
            </a:r>
            <a:endParaRPr 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34800" y="1152000"/>
            <a:ext cx="11520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4" t="28017" r="4182" b="28616"/>
          <a:stretch>
            <a:fillRect/>
          </a:stretch>
        </p:blipFill>
        <p:spPr>
          <a:xfrm>
            <a:off x="10134284" y="349697"/>
            <a:ext cx="1720516" cy="632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A68-16DA-4406-82E7-4C3B2C4F8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5984-1886-4642-AC37-F1036023DD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反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851" y="0"/>
            <a:ext cx="12507779" cy="729842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A68-16DA-4406-82E7-4C3B2C4F8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5984-1886-4642-AC37-F1036023DD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3910038" y="2772850"/>
            <a:ext cx="4320000" cy="110610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3200" b="1">
                <a:solidFill>
                  <a:schemeClr val="bg1"/>
                </a:solidFill>
              </a:defRPr>
            </a:lvl1pPr>
            <a:lvl2pPr marL="539750" indent="-230505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  <a:defRPr sz="2800"/>
            </a:lvl2pPr>
            <a:lvl3pPr marL="1007745" indent="-230505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400"/>
            </a:lvl3pPr>
            <a:lvl4pPr marL="1440180" indent="-23050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2000"/>
            </a:lvl4pPr>
          </a:lstStyle>
          <a:p>
            <a:pPr lvl="0"/>
            <a:r>
              <a:rPr lang="zh-CN" altLang="en-US" dirty="0"/>
              <a:t>反色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2" r="1314" b="2142"/>
          <a:stretch>
            <a:fillRect/>
          </a:stretch>
        </p:blipFill>
        <p:spPr>
          <a:xfrm>
            <a:off x="0" y="-483747"/>
            <a:ext cx="12370817" cy="68400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56410" y="-195881"/>
            <a:ext cx="12685994" cy="7273828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89972" y="2237875"/>
            <a:ext cx="4212056" cy="1203158"/>
          </a:xfrm>
          <a:solidFill>
            <a:schemeClr val="bg1">
              <a:alpha val="60000"/>
            </a:schemeClr>
          </a:solidFill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="1" baseline="0">
                <a:solidFill>
                  <a:srgbClr val="C00000"/>
                </a:solidFill>
              </a:defRPr>
            </a:lvl1pPr>
          </a:lstStyle>
          <a:p>
            <a:r>
              <a:rPr lang="en-US" sz="4000" dirty="0"/>
              <a:t>A</a:t>
            </a:r>
            <a:r>
              <a:rPr lang="en-US" altLang="zh-CN" sz="4000" dirty="0"/>
              <a:t>ny questions?</a:t>
            </a:r>
            <a:br>
              <a:rPr lang="en-US" altLang="zh-CN" sz="4000" dirty="0"/>
            </a:br>
            <a:r>
              <a:rPr lang="en-US" altLang="zh-CN" sz="4000" dirty="0"/>
              <a:t>Thank you.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EC30-7359-416A-AE49-435524597FD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800" y="365125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000" y="1825625"/>
            <a:ext cx="1152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4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446B3-B94D-495E-976A-993AE098E0F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62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72C4D-EBB2-42D6-A2D3-5CBFF2DEF01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Collaborative Filtering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2017</a:t>
            </a:r>
            <a:r>
              <a:rPr lang="zh-CN" altLang="en-US" dirty="0"/>
              <a:t> </a:t>
            </a:r>
            <a:r>
              <a:rPr lang="en-US" altLang="zh-CN" dirty="0"/>
              <a:t>WWW 新加坡国立大学</a:t>
            </a:r>
            <a:r>
              <a:rPr lang="zh-CN" altLang="en-US" dirty="0"/>
              <a:t>  </a:t>
            </a:r>
            <a:r>
              <a:rPr lang="en-US" dirty="0"/>
              <a:t>Xiangnan He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龙小玲</a:t>
            </a:r>
            <a:r>
              <a:rPr lang="en-US" altLang="zh-CN" dirty="0"/>
              <a:t> 2019/7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69B-3220-4715-A717-A796F4673EB8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Abstract</a:t>
            </a:r>
            <a:endParaRPr lang="en-US" altLang="zh-CN" dirty="0">
              <a:solidFill>
                <a:srgbClr val="C0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通用框架</a:t>
            </a:r>
            <a:endParaRPr lang="zh-CN" altLang="en-US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三种实现方式</a:t>
            </a:r>
            <a:endParaRPr lang="en-US" altLang="zh-CN" dirty="0">
              <a:solidFill>
                <a:srgbClr val="C00000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Generalized Matrix Factorization（GMF）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dirty="0"/>
              <a:t>Multi-Layer Perceptron</a:t>
            </a:r>
            <a:r>
              <a:rPr lang="zh-CN" altLang="en-US" dirty="0"/>
              <a:t>（</a:t>
            </a:r>
            <a:r>
              <a:rPr lang="en-US" altLang="zh-CN" dirty="0"/>
              <a:t>MLP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en-US" altLang="zh-CN" dirty="0"/>
              <a:t>Fusion of GMF and MLP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实验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GMF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1975" y="1679575"/>
            <a:ext cx="3782695" cy="654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19592" b="2597"/>
          <a:stretch>
            <a:fillRect/>
          </a:stretch>
        </p:blipFill>
        <p:spPr>
          <a:xfrm>
            <a:off x="7102475" y="2578100"/>
            <a:ext cx="3851910" cy="666750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/>
        </p:nvGraphicFramePr>
        <p:xfrm>
          <a:off x="7285990" y="3612515"/>
          <a:ext cx="46355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735"/>
                <a:gridCol w="383476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符号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含义</a:t>
                      </a:r>
                      <a:endParaRPr lang="zh-CN" altLang="en-US" sz="2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p</a:t>
                      </a:r>
                      <a:r>
                        <a:rPr lang="en-US" altLang="zh-CN" sz="2400" baseline="-25000"/>
                        <a:t>u</a:t>
                      </a:r>
                      <a:endParaRPr lang="en-US" altLang="zh-CN" sz="2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User latent vector</a:t>
                      </a:r>
                      <a:r>
                        <a:rPr lang="zh-CN" altLang="en-US" sz="2400"/>
                        <a:t>，</a:t>
                      </a:r>
                      <a:r>
                        <a:rPr lang="en-US" altLang="zh-CN" sz="2400"/>
                        <a:t>P</a:t>
                      </a:r>
                      <a:r>
                        <a:rPr lang="en-US" altLang="zh-CN" sz="2400" baseline="30000"/>
                        <a:t>T</a:t>
                      </a:r>
                      <a:r>
                        <a:rPr lang="en-US" altLang="zh-CN" sz="2400"/>
                        <a:t>V</a:t>
                      </a:r>
                      <a:r>
                        <a:rPr lang="en-US" altLang="zh-CN" sz="2400" baseline="30000"/>
                        <a:t>u</a:t>
                      </a:r>
                      <a:endParaRPr lang="en-US" altLang="zh-CN" sz="2400" baseline="300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q</a:t>
                      </a:r>
                      <a:r>
                        <a:rPr lang="en-US" altLang="zh-CN" sz="2400" baseline="-25000"/>
                        <a:t>i</a:t>
                      </a:r>
                      <a:endParaRPr lang="en-US" altLang="zh-CN" sz="2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Item latent vector</a:t>
                      </a:r>
                      <a:r>
                        <a:rPr lang="zh-CN" altLang="en-US" sz="2400"/>
                        <a:t>，</a:t>
                      </a:r>
                      <a:r>
                        <a:rPr lang="en-US" altLang="zh-CN" sz="2400"/>
                        <a:t>Q</a:t>
                      </a:r>
                      <a:r>
                        <a:rPr lang="en-US" altLang="zh-CN" sz="2400" baseline="30000">
                          <a:sym typeface="+mn-ea"/>
                        </a:rPr>
                        <a:t>T</a:t>
                      </a:r>
                      <a:r>
                        <a:rPr lang="en-US" altLang="zh-CN" sz="2400">
                          <a:sym typeface="+mn-ea"/>
                        </a:rPr>
                        <a:t>V</a:t>
                      </a:r>
                      <a:r>
                        <a:rPr lang="en-US" altLang="zh-CN" sz="2400" baseline="30000">
                          <a:sym typeface="+mn-ea"/>
                        </a:rPr>
                        <a:t>I</a:t>
                      </a:r>
                      <a:endParaRPr lang="en-US" altLang="zh-CN" sz="2400" baseline="300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a</a:t>
                      </a:r>
                      <a:r>
                        <a:rPr lang="en-US" altLang="zh-CN" sz="2400" baseline="-25000"/>
                        <a:t>out</a:t>
                      </a:r>
                      <a:endParaRPr lang="en-US" altLang="zh-CN" sz="2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activation function</a:t>
                      </a:r>
                      <a:endParaRPr lang="en-US" altLang="zh-CN" sz="2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h</a:t>
                      </a:r>
                      <a:r>
                        <a:rPr lang="en-US" altLang="zh-CN" sz="2400" baseline="30000"/>
                        <a:t>T</a:t>
                      </a:r>
                      <a:endParaRPr lang="en-US" altLang="zh-CN" sz="2400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edge weights of the output layer</a:t>
                      </a:r>
                      <a:endParaRPr lang="en-US" altLang="zh-CN" sz="24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内容占位符 14"/>
          <p:cNvPicPr>
            <a:picLocks noChangeAspect="1"/>
          </p:cNvPicPr>
          <p:nvPr>
            <p:ph idx="1"/>
          </p:nvPr>
        </p:nvPicPr>
        <p:blipFill>
          <a:blip r:embed="rId3"/>
          <a:srcRect l="5442" t="8473" r="3257"/>
          <a:stretch>
            <a:fillRect/>
          </a:stretch>
        </p:blipFill>
        <p:spPr>
          <a:xfrm>
            <a:off x="144780" y="1287780"/>
            <a:ext cx="6957695" cy="49764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MLP</a:t>
            </a:r>
            <a:endParaRPr lang="en-US" altLang="zh-CN" dirty="0"/>
          </a:p>
        </p:txBody>
      </p:sp>
      <p:graphicFrame>
        <p:nvGraphicFramePr>
          <p:cNvPr id="7" name="表格 6"/>
          <p:cNvGraphicFramePr/>
          <p:nvPr/>
        </p:nvGraphicFramePr>
        <p:xfrm>
          <a:off x="7223760" y="3629025"/>
          <a:ext cx="46355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35"/>
                <a:gridCol w="3822065"/>
              </a:tblGrid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符号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含义</a:t>
                      </a:r>
                      <a:endParaRPr lang="zh-CN" altLang="en-US" sz="2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p</a:t>
                      </a:r>
                      <a:r>
                        <a:rPr lang="en-US" altLang="zh-CN" sz="2400" baseline="-25000"/>
                        <a:t>u</a:t>
                      </a:r>
                      <a:endParaRPr lang="en-US" altLang="zh-CN" sz="2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User latent vector</a:t>
                      </a:r>
                      <a:r>
                        <a:rPr lang="zh-CN" altLang="en-US" sz="2400"/>
                        <a:t>，</a:t>
                      </a:r>
                      <a:r>
                        <a:rPr lang="en-US" altLang="zh-CN" sz="2400"/>
                        <a:t>P</a:t>
                      </a:r>
                      <a:r>
                        <a:rPr lang="en-US" altLang="zh-CN" sz="2400" baseline="30000"/>
                        <a:t>T</a:t>
                      </a:r>
                      <a:r>
                        <a:rPr lang="en-US" altLang="zh-CN" sz="2400"/>
                        <a:t>V</a:t>
                      </a:r>
                      <a:r>
                        <a:rPr lang="en-US" altLang="zh-CN" sz="2400" baseline="30000"/>
                        <a:t>u</a:t>
                      </a:r>
                      <a:endParaRPr lang="en-US" altLang="zh-CN" sz="2400" baseline="300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q</a:t>
                      </a:r>
                      <a:r>
                        <a:rPr lang="en-US" altLang="zh-CN" sz="2400" baseline="-25000"/>
                        <a:t>i</a:t>
                      </a:r>
                      <a:endParaRPr lang="en-US" altLang="zh-CN" sz="2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Item latent vector</a:t>
                      </a:r>
                      <a:r>
                        <a:rPr lang="zh-CN" altLang="en-US" sz="2400"/>
                        <a:t>，</a:t>
                      </a:r>
                      <a:r>
                        <a:rPr lang="en-US" altLang="zh-CN" sz="2400"/>
                        <a:t>Q</a:t>
                      </a:r>
                      <a:r>
                        <a:rPr lang="en-US" altLang="zh-CN" sz="2400" baseline="30000">
                          <a:sym typeface="+mn-ea"/>
                        </a:rPr>
                        <a:t>T</a:t>
                      </a:r>
                      <a:r>
                        <a:rPr lang="en-US" altLang="zh-CN" sz="2400">
                          <a:sym typeface="+mn-ea"/>
                        </a:rPr>
                        <a:t>V</a:t>
                      </a:r>
                      <a:r>
                        <a:rPr lang="en-US" altLang="zh-CN" sz="2400" baseline="30000">
                          <a:sym typeface="+mn-ea"/>
                        </a:rPr>
                        <a:t>I</a:t>
                      </a:r>
                      <a:endParaRPr lang="en-US" altLang="zh-CN" sz="2400" baseline="300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w</a:t>
                      </a:r>
                      <a:r>
                        <a:rPr lang="en-US" altLang="zh-CN" sz="2400" baseline="-25000"/>
                        <a:t>x</a:t>
                      </a:r>
                      <a:endParaRPr lang="en-US" altLang="zh-CN" sz="2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weight matrix</a:t>
                      </a:r>
                      <a:endParaRPr lang="en-US" altLang="zh-CN" sz="2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b</a:t>
                      </a:r>
                      <a:r>
                        <a:rPr lang="en-US" altLang="zh-CN" sz="2400" baseline="-25000">
                          <a:sym typeface="+mn-ea"/>
                        </a:rPr>
                        <a:t>x</a:t>
                      </a:r>
                      <a:endParaRPr lang="en-US" altLang="zh-CN" sz="2400" baseline="-25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bias  matrix</a:t>
                      </a:r>
                      <a:endParaRPr lang="en-US" altLang="zh-CN" sz="2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a</a:t>
                      </a:r>
                      <a:r>
                        <a:rPr lang="en-US" altLang="zh-CN" sz="2400" baseline="-25000"/>
                        <a:t>x</a:t>
                      </a:r>
                      <a:endParaRPr lang="en-US" altLang="zh-CN" sz="2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activation function for the x-th layer‘s perceptron</a:t>
                      </a:r>
                      <a:endParaRPr lang="en-US" altLang="zh-CN" sz="24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8060" y="1115695"/>
            <a:ext cx="4203700" cy="2513330"/>
          </a:xfrm>
          <a:prstGeom prst="rect">
            <a:avLst/>
          </a:prstGeom>
        </p:spPr>
      </p:pic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2"/>
          <a:srcRect l="5442" t="8473" r="3257"/>
          <a:stretch>
            <a:fillRect/>
          </a:stretch>
        </p:blipFill>
        <p:spPr>
          <a:xfrm>
            <a:off x="167640" y="1270635"/>
            <a:ext cx="6902450" cy="50857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Fusion of GMF and MLP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5442" t="8473" r="3257"/>
          <a:stretch>
            <a:fillRect/>
          </a:stretch>
        </p:blipFill>
        <p:spPr>
          <a:xfrm>
            <a:off x="162560" y="1238250"/>
            <a:ext cx="6577965" cy="51187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r="3424"/>
          <a:stretch>
            <a:fillRect/>
          </a:stretch>
        </p:blipFill>
        <p:spPr>
          <a:xfrm>
            <a:off x="6656070" y="2128520"/>
            <a:ext cx="5445760" cy="22618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Abstract</a:t>
            </a:r>
            <a:endParaRPr lang="en-US" altLang="zh-CN" dirty="0">
              <a:solidFill>
                <a:srgbClr val="C0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通用框架</a:t>
            </a:r>
            <a:endParaRPr lang="zh-CN" altLang="en-US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三种实现方式</a:t>
            </a:r>
            <a:endParaRPr lang="en-US" altLang="zh-CN" dirty="0">
              <a:solidFill>
                <a:srgbClr val="C00000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Generalized Matrix Factorization（GMF）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dirty="0"/>
              <a:t>Multi-Layer Perceptron</a:t>
            </a:r>
            <a:r>
              <a:rPr lang="zh-CN" altLang="en-US" dirty="0"/>
              <a:t>（</a:t>
            </a:r>
            <a:r>
              <a:rPr lang="en-US" altLang="zh-CN" dirty="0"/>
              <a:t>MLP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en-US" altLang="zh-CN" dirty="0"/>
              <a:t>Fusion of GMF and MLP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实验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zh-CN" altLang="en-US"/>
              <a:t>使用的数据集：MovieLens 和 Pinterest 两个数据集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论文采用了leave-one-out方法评估，即：对于每个用户，我们将其最近的一次交互作为测试集（数据集一般都有时间戳），并利用余下的作为训练集。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" y="2219325"/>
            <a:ext cx="7965440" cy="1403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/>
              <a:t>评估指标：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/>
              <a:t>命中率（HR）、归一化折扣累积增益（NDCG）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论文将这两个指标的排名列表截断为10，HR直观地衡量测试项目是否存在于前10名列表中，而NDCG通过将较高分数指定为顶级排名来计算命中的位置</a:t>
            </a:r>
            <a:endParaRPr lang="zh-CN" altLang="en-US" sz="2400"/>
          </a:p>
          <a:p>
            <a:pPr marL="0" indent="0">
              <a:buNone/>
            </a:pPr>
            <a:endParaRPr lang="zh-CN" altLang="en-US" sz="3200"/>
          </a:p>
          <a:p>
            <a:pPr marL="0" indent="0"/>
            <a:endParaRPr lang="zh-CN" altLang="en-US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/>
              <a:t>Baseline：ItemPop，ItemKNN，BPR，eALS</a:t>
            </a:r>
            <a:endParaRPr lang="zh-CN" altLang="en-US" sz="3200"/>
          </a:p>
          <a:p>
            <a:pPr marL="0" indent="0"/>
            <a:endParaRPr lang="zh-CN" altLang="en-US"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" y="2120900"/>
            <a:ext cx="12085320" cy="3230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Any Question?</a:t>
            </a:r>
            <a:br>
              <a:rPr lang="en-US" altLang="zh-CN" dirty="0"/>
            </a:br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Abstract</a:t>
            </a:r>
            <a:endParaRPr lang="en-US" altLang="zh-CN" dirty="0">
              <a:solidFill>
                <a:srgbClr val="C0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通用框架</a:t>
            </a:r>
            <a:endParaRPr lang="zh-CN" altLang="en-US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三种实现方式</a:t>
            </a: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Generalized Matrix Factorization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GMF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dirty="0"/>
              <a:t>Multi-Layer Perceptron</a:t>
            </a:r>
            <a:r>
              <a:rPr lang="zh-CN" altLang="en-US" dirty="0"/>
              <a:t>（</a:t>
            </a:r>
            <a:r>
              <a:rPr lang="en-US" altLang="zh-CN" dirty="0"/>
              <a:t>MLP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en-US" altLang="zh-CN" dirty="0"/>
              <a:t>Fusion of GMF and MLP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实验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协同过滤：利用用户与物品的交互信息（</a:t>
            </a:r>
            <a:r>
              <a:rPr lang="en-US" altLang="zh-CN" dirty="0"/>
              <a:t>eg.</a:t>
            </a:r>
            <a:r>
              <a:rPr lang="zh-CN" altLang="en-US" dirty="0"/>
              <a:t>评分数据</a:t>
            </a:r>
            <a:r>
              <a:rPr lang="zh-CN" altLang="en-US" dirty="0"/>
              <a:t>）来做推荐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传统的基于矩阵分解的协同过滤：</a:t>
            </a:r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  </a:t>
            </a:r>
            <a:r>
              <a:rPr lang="zh-CN" altLang="en-US" sz="2400" dirty="0"/>
              <a:t>将用户和物品映射到共享潜在空间（</a:t>
            </a:r>
            <a:r>
              <a:rPr lang="en-US" altLang="zh-CN" sz="2400" dirty="0"/>
              <a:t>shared latent space</a:t>
            </a:r>
            <a:r>
              <a:rPr lang="zh-CN" altLang="en-US" sz="2400" dirty="0"/>
              <a:t>），使用潜在特征向量表示用户和物品</a:t>
            </a:r>
            <a:endParaRPr lang="zh-CN" altLang="en-US" sz="2400" dirty="0"/>
          </a:p>
          <a:p>
            <a:pPr marL="0" indent="0" algn="l">
              <a:buNone/>
            </a:pPr>
            <a:endParaRPr lang="zh-CN" altLang="en-US" sz="2400" dirty="0"/>
          </a:p>
          <a:p>
            <a:pPr marL="0" indent="0" algn="l">
              <a:buNone/>
            </a:pPr>
            <a:endParaRPr lang="zh-CN" altLang="en-US" sz="2400" dirty="0"/>
          </a:p>
          <a:p>
            <a:pPr marL="0" indent="0" algn="l">
              <a:buNone/>
            </a:pPr>
            <a:endParaRPr lang="zh-CN" altLang="en-US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Abstract</a:t>
            </a:r>
            <a:endParaRPr lang="zh-CN" altLang="en-US" dirty="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21560" y="4366260"/>
          <a:ext cx="2539365" cy="86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924175" imgH="995045" progId="Equation.KSEE3">
                  <p:embed/>
                </p:oleObj>
              </mc:Choice>
              <mc:Fallback>
                <p:oleObj name="" r:id="rId1" imgW="2924175" imgH="99504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21560" y="4366260"/>
                        <a:ext cx="2539365" cy="864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0810" y="5361940"/>
            <a:ext cx="4843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</a:pP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限制了推荐模型的学习能力</a:t>
            </a:r>
            <a:endParaRPr lang="zh-CN" altLang="en-US" sz="2400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文章提出了神经网络协同过滤（</a:t>
            </a:r>
            <a:r>
              <a:rPr lang="en-US" altLang="zh-CN" dirty="0"/>
              <a:t>NCF</a:t>
            </a:r>
            <a:r>
              <a:rPr lang="zh-CN" altLang="en-US" dirty="0"/>
              <a:t>），使用神经网络对传统协同过滤的矩阵分解模块进行替换</a:t>
            </a:r>
            <a:endParaRPr lang="zh-CN" altLang="en-US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dirty="0"/>
              <a:t>专注于隐性反馈数据</a:t>
            </a:r>
            <a:endParaRPr lang="zh-CN" altLang="en-US" dirty="0"/>
          </a:p>
          <a:p>
            <a:endParaRPr lang="zh-CN" altLang="en-US" sz="2400" dirty="0"/>
          </a:p>
          <a:p>
            <a:pPr marL="0" indent="0" algn="l">
              <a:buNone/>
            </a:pPr>
            <a:endParaRPr lang="zh-CN" altLang="en-US" sz="2400" dirty="0"/>
          </a:p>
          <a:p>
            <a:pPr marL="0" indent="0" algn="l">
              <a:buNone/>
            </a:pPr>
            <a:endParaRPr lang="zh-CN" altLang="en-US" sz="2400" dirty="0"/>
          </a:p>
          <a:p>
            <a:pPr marL="0" indent="0" algn="l">
              <a:buNone/>
            </a:pPr>
            <a:endParaRPr lang="zh-CN" altLang="en-US" sz="2400" dirty="0"/>
          </a:p>
          <a:p>
            <a:pPr marL="0" indent="0" algn="l">
              <a:buNone/>
            </a:pPr>
            <a:r>
              <a:rPr lang="zh-CN" altLang="en-US" sz="2400" dirty="0"/>
              <a:t>隐性反馈上的推荐问题可以表达为估算交互</a:t>
            </a:r>
            <a:r>
              <a:rPr lang="zh-CN" altLang="en-US" sz="2400" dirty="0"/>
              <a:t>矩阵 中未观察到的条目的分数问题</a:t>
            </a:r>
            <a:endParaRPr lang="zh-CN" altLang="en-US" sz="2400" dirty="0"/>
          </a:p>
          <a:p>
            <a:pPr marL="0" indent="0" algn="l">
              <a:buNone/>
            </a:pPr>
            <a:endParaRPr lang="zh-CN" altLang="en-US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Abstract</a:t>
            </a:r>
            <a:endParaRPr lang="zh-CN" altLang="en-US" dirty="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8170" y="3848100"/>
          <a:ext cx="6325870" cy="125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425700" imgH="482600" progId="Equation.KSEE3">
                  <p:embed/>
                </p:oleObj>
              </mc:Choice>
              <mc:Fallback>
                <p:oleObj name="" r:id="rId1" imgW="24257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8170" y="3848100"/>
                        <a:ext cx="6325870" cy="125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Abstract</a:t>
            </a:r>
            <a:endParaRPr lang="en-US" altLang="zh-CN" dirty="0">
              <a:solidFill>
                <a:srgbClr val="C0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通用框架</a:t>
            </a:r>
            <a:endParaRPr lang="zh-CN" altLang="en-US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三种实现方式</a:t>
            </a: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Generalized Matrix Factorization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GMF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dirty="0"/>
              <a:t>Multi-Layer Perceptron</a:t>
            </a:r>
            <a:r>
              <a:rPr lang="zh-CN" altLang="en-US" dirty="0"/>
              <a:t>（</a:t>
            </a:r>
            <a:r>
              <a:rPr lang="en-US" altLang="zh-CN" dirty="0"/>
              <a:t>MLP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en-US" altLang="zh-CN" dirty="0"/>
              <a:t>Fusion of GMF and MLP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实验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通用框架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698105" y="1517650"/>
            <a:ext cx="405066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algn="l" defTabSz="914400" rtl="0" eaLnBrk="1" fontAlgn="auto" latinLnBrk="0" hangingPunct="1">
              <a:spcBef>
                <a:spcPts val="600"/>
              </a:spcBef>
              <a:buClrTx/>
              <a:buSzTx/>
            </a:pP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利用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one-hot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编码对用户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和物品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进行编码</a:t>
            </a:r>
            <a:endParaRPr lang="zh-CN" altLang="en-US" sz="2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R="0" algn="l" defTabSz="914400" rtl="0" eaLnBrk="1" fontAlgn="auto" latinLnBrk="0" hangingPunct="1">
              <a:spcBef>
                <a:spcPts val="600"/>
              </a:spcBef>
              <a:buClrTx/>
              <a:buSzTx/>
            </a:pP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对用户和物品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进行嵌入，得到用户和物品的潜在特征向量</a:t>
            </a:r>
            <a:endParaRPr lang="zh-CN" altLang="en-US" sz="2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R="0" algn="l" defTabSz="914400" rtl="0" eaLnBrk="1" fontAlgn="auto" latinLnBrk="0" hangingPunct="1">
              <a:spcBef>
                <a:spcPts val="600"/>
              </a:spcBef>
              <a:buClrTx/>
              <a:buSzTx/>
            </a:pP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将用户和物品的潜在特征向量输入到神经协同过滤模型中</a:t>
            </a:r>
            <a:endParaRPr lang="zh-CN" altLang="en-US" sz="2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R="0" algn="l" defTabSz="914400" rtl="0" eaLnBrk="1" fontAlgn="auto" latinLnBrk="0" hangingPunct="1">
              <a:spcBef>
                <a:spcPts val="600"/>
              </a:spcBef>
              <a:buClrTx/>
              <a:buSzTx/>
            </a:pP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将神经系统过滤模型的输出做一个全连接，再经过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sigmoid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函数得到预测的值</a:t>
            </a:r>
            <a:endParaRPr lang="zh-CN" altLang="en-US" sz="2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R="0" algn="l" defTabSz="914400" rtl="0" eaLnBrk="1" fontAlgn="auto" latinLnBrk="0" hangingPunct="1">
              <a:spcBef>
                <a:spcPts val="600"/>
              </a:spcBef>
              <a:buClrTx/>
              <a:buSzTx/>
            </a:pPr>
            <a:endParaRPr lang="zh-CN" altLang="en-US" sz="2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910" y="1517650"/>
            <a:ext cx="7529195" cy="4260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通用框架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4296" t="13292"/>
          <a:stretch>
            <a:fillRect/>
          </a:stretch>
        </p:blipFill>
        <p:spPr>
          <a:xfrm>
            <a:off x="513080" y="1479550"/>
            <a:ext cx="10793095" cy="704215"/>
          </a:xfrm>
          <a:prstGeom prst="rect">
            <a:avLst/>
          </a:prstGeom>
        </p:spPr>
      </p:pic>
      <p:graphicFrame>
        <p:nvGraphicFramePr>
          <p:cNvPr id="10" name="表格 9"/>
          <p:cNvGraphicFramePr/>
          <p:nvPr/>
        </p:nvGraphicFramePr>
        <p:xfrm>
          <a:off x="724535" y="2716530"/>
          <a:ext cx="1006919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260"/>
                <a:gridCol w="8115935"/>
              </a:tblGrid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符号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含义</a:t>
                      </a:r>
                      <a:endParaRPr lang="zh-CN" altLang="en-US" sz="24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P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latent factor matrix for users</a:t>
                      </a:r>
                      <a:endParaRPr lang="en-US" altLang="zh-CN" sz="24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Q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latent factor matrix for items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V</a:t>
                      </a:r>
                      <a:r>
                        <a:rPr lang="en-US" altLang="zh-CN" sz="2400" baseline="-25000"/>
                        <a:t>u</a:t>
                      </a:r>
                      <a:endParaRPr lang="en-US" altLang="zh-CN" sz="2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feature vector to describe user u</a:t>
                      </a:r>
                      <a:endParaRPr lang="en-US" altLang="zh-CN" sz="24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V</a:t>
                      </a:r>
                      <a:r>
                        <a:rPr lang="en-US" altLang="zh-CN" sz="2400" baseline="-25000">
                          <a:sym typeface="+mn-ea"/>
                        </a:rPr>
                        <a:t>i</a:t>
                      </a:r>
                      <a:endParaRPr lang="en-US" altLang="zh-CN" sz="2400" baseline="-25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feature vector to describe item i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 baseline="-25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the mapping function for the output layer and x-th neural collaborative filtering layer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07418" y="3327400"/>
          <a:ext cx="17716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" imgW="177165" imgH="203200" progId="Equation.KSEE3">
                  <p:embed/>
                </p:oleObj>
              </mc:Choice>
              <mc:Fallback>
                <p:oleObj name="" r:id="rId2" imgW="177165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07418" y="3327400"/>
                        <a:ext cx="177165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535" y="4900930"/>
          <a:ext cx="419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4" imgW="152400" imgH="203200" progId="Equation.KSEE3">
                  <p:embed/>
                </p:oleObj>
              </mc:Choice>
              <mc:Fallback>
                <p:oleObj name="" r:id="rId4" imgW="1524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4535" y="4900930"/>
                        <a:ext cx="4191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通用框架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7680" y="2597150"/>
            <a:ext cx="989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algn="l" defTabSz="914400" rtl="0" eaLnBrk="1" fontAlgn="auto" latinLnBrk="0" hangingPunct="1">
              <a:spcBef>
                <a:spcPts val="600"/>
              </a:spcBef>
              <a:buClrTx/>
              <a:buSzTx/>
            </a:pPr>
            <a:r>
              <a:rPr lang="zh-CN" altLang="en-US" sz="32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似然函数</a:t>
            </a:r>
            <a:endParaRPr lang="zh-CN" altLang="en-US" sz="32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9660" y="2597150"/>
            <a:ext cx="6756400" cy="844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60" y="1501140"/>
            <a:ext cx="4914900" cy="7112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7680" y="1564640"/>
            <a:ext cx="1816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</a:pPr>
            <a:r>
              <a:rPr lang="zh-CN" altLang="en-US" sz="32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预测模型</a:t>
            </a:r>
            <a:endParaRPr lang="zh-CN" altLang="en-US" sz="32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601345" y="3797300"/>
          <a:ext cx="10069195" cy="65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260"/>
                <a:gridCol w="8115935"/>
              </a:tblGrid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符号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含义</a:t>
                      </a:r>
                      <a:endParaRPr lang="zh-CN" altLang="en-US" sz="24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the set of observed interactions</a:t>
                      </a:r>
                      <a:endParaRPr lang="en-US" altLang="zh-CN" sz="2400"/>
                    </a:p>
                  </a:txBody>
                  <a:tcPr/>
                </a:tc>
              </a:tr>
              <a:tr h="530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y-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negtive instances sampled from unobserved interactions</a:t>
                      </a:r>
                      <a:endParaRPr lang="en-US" altLang="zh-CN" sz="2400"/>
                    </a:p>
                  </a:txBody>
                  <a:tcPr/>
                </a:tc>
              </a:tr>
              <a:tr h="5435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</a:t>
                      </a:r>
                      <a:r>
                        <a:rPr lang="en-US" altLang="zh-CN" sz="240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altLang="zh-CN" sz="2400" baseline="-25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the model parameters of the interaction function f</a:t>
                      </a:r>
                      <a:endParaRPr lang="en-US" altLang="zh-CN" sz="24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ŷ</a:t>
                      </a:r>
                      <a:r>
                        <a:rPr lang="en-US" altLang="zh-CN" sz="2400" baseline="-25000"/>
                        <a:t>ui</a:t>
                      </a:r>
                      <a:endParaRPr lang="en-US" altLang="zh-CN" sz="2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how likely i is relative to u</a:t>
                      </a:r>
                      <a:endParaRPr lang="en-US" altLang="zh-CN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通用框架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9157"/>
          <a:stretch>
            <a:fillRect/>
          </a:stretch>
        </p:blipFill>
        <p:spPr>
          <a:xfrm>
            <a:off x="334645" y="2186940"/>
            <a:ext cx="9918065" cy="30975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180" y="5619750"/>
            <a:ext cx="412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</a:pPr>
            <a:r>
              <a:rPr lang="en-US" altLang="zh-CN" sz="32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3200" baseline="-250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ui</a:t>
            </a:r>
            <a:r>
              <a:rPr lang="zh-CN" altLang="en-US" sz="32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的取值为</a:t>
            </a:r>
            <a:r>
              <a:rPr lang="en-US" altLang="zh-CN" sz="32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32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32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32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5745" y="1359535"/>
            <a:ext cx="2286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</a:pPr>
            <a:r>
              <a:rPr lang="zh-CN" altLang="en-US" sz="32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损失函数</a:t>
            </a:r>
            <a:endParaRPr lang="zh-CN" altLang="en-US" sz="32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vic16x9red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 sz="2400" dirty="0" smtClean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R="0" algn="ctr" defTabSz="914400" rtl="0" eaLnBrk="1" fontAlgn="auto" latinLnBrk="0" hangingPunct="1">
          <a:spcBef>
            <a:spcPts val="600"/>
          </a:spcBef>
          <a:buClrTx/>
          <a:buSzTx/>
          <a:defRPr sz="2400" dirty="0" smtClean="0">
            <a:solidFill>
              <a:prstClr val="black"/>
            </a:solidFill>
            <a:latin typeface="Arial" panose="020B0604020202020204" pitchFamily="34" charset="0"/>
            <a:ea typeface="宋体" panose="0201060003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civic16x9red</Template>
  <TotalTime>0</TotalTime>
  <Words>1847</Words>
  <Application>WPS 演示</Application>
  <PresentationFormat>宽屏</PresentationFormat>
  <Paragraphs>281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Calibri</vt:lpstr>
      <vt:lpstr>civic16x9red</vt:lpstr>
      <vt:lpstr>Equation.KSEE3</vt:lpstr>
      <vt:lpstr>Equation.KSEE3</vt:lpstr>
      <vt:lpstr>Equation.KSEE3</vt:lpstr>
      <vt:lpstr>Equation.KSEE3</vt:lpstr>
      <vt:lpstr>Neural Collaborative Filtering</vt:lpstr>
      <vt:lpstr>目录</vt:lpstr>
      <vt:lpstr>Abstract</vt:lpstr>
      <vt:lpstr>Abstract</vt:lpstr>
      <vt:lpstr>目录</vt:lpstr>
      <vt:lpstr>通用框架</vt:lpstr>
      <vt:lpstr>通用框架</vt:lpstr>
      <vt:lpstr>通用框架</vt:lpstr>
      <vt:lpstr>通用框架</vt:lpstr>
      <vt:lpstr>目录</vt:lpstr>
      <vt:lpstr>GMF</vt:lpstr>
      <vt:lpstr>MLP</vt:lpstr>
      <vt:lpstr>Fusion of GMF and MLP</vt:lpstr>
      <vt:lpstr>目录</vt:lpstr>
      <vt:lpstr>实验</vt:lpstr>
      <vt:lpstr>实验</vt:lpstr>
      <vt:lpstr>实验</vt:lpstr>
      <vt:lpstr>Any Question?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 Lianghao</dc:creator>
  <cp:lastModifiedBy>小小的倔强、</cp:lastModifiedBy>
  <cp:revision>74</cp:revision>
  <dcterms:created xsi:type="dcterms:W3CDTF">2018-11-14T08:51:00Z</dcterms:created>
  <dcterms:modified xsi:type="dcterms:W3CDTF">2019-07-02T06:32:04Z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2052-11.1.0.8863</vt:lpwstr>
  </property>
</Properties>
</file>