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74" r:id="rId15"/>
    <p:sldId id="269" r:id="rId16"/>
    <p:sldId id="271" r:id="rId17"/>
    <p:sldId id="272" r:id="rId18"/>
    <p:sldId id="270" r:id="rId19"/>
    <p:sldId id="276" r:id="rId20"/>
    <p:sldId id="273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7474" autoAdjust="0"/>
  </p:normalViewPr>
  <p:slideViewPr>
    <p:cSldViewPr snapToGrid="0">
      <p:cViewPr varScale="1">
        <p:scale>
          <a:sx n="160" d="100"/>
          <a:sy n="160" d="100"/>
        </p:scale>
        <p:origin x="22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5"/>
          <a:stretch/>
        </p:blipFill>
        <p:spPr>
          <a:xfrm>
            <a:off x="1" y="-40659"/>
            <a:ext cx="12482008" cy="4155459"/>
          </a:xfrm>
          <a:prstGeom prst="rect">
            <a:avLst/>
          </a:prstGeom>
          <a:solidFill>
            <a:srgbClr val="FFFFFF">
              <a:shade val="85000"/>
              <a:alpha val="20000"/>
            </a:srgbClr>
          </a:solidFill>
          <a:ln w="88900" cap="sq">
            <a:solidFill>
              <a:srgbClr val="FFFFFF">
                <a:alpha val="20000"/>
              </a:srgb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/>
          <p:cNvSpPr/>
          <p:nvPr/>
        </p:nvSpPr>
        <p:spPr>
          <a:xfrm>
            <a:off x="-153774" y="-129094"/>
            <a:ext cx="12499547" cy="484396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1800000"/>
            <a:ext cx="11520000" cy="21600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4800" y="4320000"/>
            <a:ext cx="11520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4800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D1BB69B-3220-4715-A717-A796F4673EB8}" type="datetime1">
              <a:rPr lang="zh-CN" altLang="en-US" smtClean="0"/>
              <a:pPr/>
              <a:t>2019/6/12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34800" y="4150577"/>
            <a:ext cx="11520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185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368000"/>
            <a:ext cx="11520000" cy="489600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3200"/>
            </a:lvl1pPr>
            <a:lvl2pPr marL="540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8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r>
              <a:rPr lang="en-US" altLang="zh-CN" dirty="0" smtClean="0"/>
              <a:t>40</a:t>
            </a:r>
            <a:r>
              <a:rPr lang="zh-CN" altLang="en-US" dirty="0" smtClean="0"/>
              <a:t>宋体</a:t>
            </a:r>
            <a:r>
              <a:rPr lang="en-US" altLang="zh-CN" dirty="0" smtClean="0"/>
              <a:t>Arial</a:t>
            </a:r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/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800" y="1368000"/>
            <a:ext cx="5760000" cy="489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40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8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sz="half" idx="13"/>
          </p:nvPr>
        </p:nvSpPr>
        <p:spPr>
          <a:xfrm>
            <a:off x="6096000" y="1368000"/>
            <a:ext cx="5760000" cy="489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40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8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两栏内容标题</a:t>
            </a:r>
            <a:r>
              <a:rPr lang="en-US" altLang="zh-CN" dirty="0" smtClean="0"/>
              <a:t>40</a:t>
            </a:r>
            <a:endParaRPr 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/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4800" y="1368000"/>
            <a:ext cx="5760000" cy="540000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4800" y="1368000"/>
            <a:ext cx="5760000" cy="540000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3147-9A2F-4467-84C4-929BF4D860D4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94DE-AA27-451F-A3DF-784F44F340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>
            <p:ph sz="half" idx="13"/>
          </p:nvPr>
        </p:nvSpPr>
        <p:spPr>
          <a:xfrm>
            <a:off x="334800" y="1908000"/>
            <a:ext cx="5760000" cy="435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40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8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7" name="内容占位符 2"/>
          <p:cNvSpPr>
            <a:spLocks noGrp="1"/>
          </p:cNvSpPr>
          <p:nvPr>
            <p:ph sz="half" idx="14"/>
          </p:nvPr>
        </p:nvSpPr>
        <p:spPr>
          <a:xfrm>
            <a:off x="6096000" y="1908000"/>
            <a:ext cx="5760000" cy="43560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600"/>
              </a:spcBef>
              <a:defRPr sz="3200"/>
            </a:lvl1pPr>
            <a:lvl2pPr marL="540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8000" indent="-2286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ü"/>
              <a:defRPr sz="2400"/>
            </a:lvl3pPr>
            <a:lvl4pPr marL="1440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两栏对比标题</a:t>
            </a:r>
            <a:r>
              <a:rPr lang="en-US" altLang="zh-CN" dirty="0" smtClean="0"/>
              <a:t>40</a:t>
            </a:r>
            <a:endParaRPr 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/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7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4800" y="1161302"/>
            <a:ext cx="11520000" cy="2852737"/>
          </a:xfrm>
        </p:spPr>
        <p:txBody>
          <a:bodyPr anchor="b">
            <a:norm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44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节标题</a:t>
            </a:r>
            <a:r>
              <a:rPr lang="en-US" altLang="zh-CN" dirty="0" smtClean="0"/>
              <a:t>44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4800" y="4198484"/>
            <a:ext cx="11520000" cy="150018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副标题</a:t>
            </a:r>
            <a:r>
              <a:rPr lang="en-US" altLang="zh-CN" dirty="0" smtClean="0"/>
              <a:t>32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34800" y="4147389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8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34800" y="216000"/>
            <a:ext cx="11520000" cy="90000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仅标题宋体</a:t>
            </a:r>
            <a:r>
              <a:rPr lang="en-US" altLang="zh-CN" dirty="0" smtClean="0"/>
              <a:t>40Arial</a:t>
            </a:r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34800" y="1152000"/>
            <a:ext cx="1152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t="28017" r="4182" b="28616"/>
          <a:stretch/>
        </p:blipFill>
        <p:spPr>
          <a:xfrm>
            <a:off x="10134284" y="349697"/>
            <a:ext cx="1720516" cy="6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6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59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反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851" y="0"/>
            <a:ext cx="12507779" cy="729842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3A68-16DA-4406-82E7-4C3B2C4F8685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5984-1886-4642-AC37-F1036023DD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3" hasCustomPrompt="1"/>
          </p:nvPr>
        </p:nvSpPr>
        <p:spPr>
          <a:xfrm>
            <a:off x="3910038" y="2772850"/>
            <a:ext cx="4320000" cy="110610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540000" indent="-230400">
              <a:lnSpc>
                <a:spcPct val="100000"/>
              </a:lnSpc>
              <a:spcBef>
                <a:spcPts val="600"/>
              </a:spcBef>
              <a:buSzPct val="80000"/>
              <a:buFont typeface="Wingdings" panose="05000000000000000000" pitchFamily="2" charset="2"/>
              <a:buChar char="Ø"/>
              <a:defRPr sz="2800"/>
            </a:lvl2pPr>
            <a:lvl3pPr marL="1008000" indent="-2304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sz="2400"/>
            </a:lvl3pPr>
            <a:lvl4pPr marL="1440000" indent="-2304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2000"/>
            </a:lvl4pPr>
          </a:lstStyle>
          <a:p>
            <a:pPr lvl="0"/>
            <a:r>
              <a:rPr lang="zh-CN" altLang="en-US" dirty="0" smtClean="0"/>
              <a:t>反色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937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2" r="1314" b="2142"/>
          <a:stretch/>
        </p:blipFill>
        <p:spPr>
          <a:xfrm>
            <a:off x="0" y="-483747"/>
            <a:ext cx="12370817" cy="68400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56410" y="-195881"/>
            <a:ext cx="12685994" cy="7273828"/>
          </a:xfrm>
          <a:prstGeom prst="rect">
            <a:avLst/>
          </a:prstGeom>
          <a:solidFill>
            <a:schemeClr val="bg1">
              <a:alpha val="8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89972" y="2237875"/>
            <a:ext cx="4212056" cy="1203158"/>
          </a:xfrm>
          <a:solidFill>
            <a:schemeClr val="bg1">
              <a:alpha val="60000"/>
            </a:schemeClr>
          </a:solidFill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lang="en-US" sz="4000" dirty="0" smtClean="0"/>
              <a:t>A</a:t>
            </a:r>
            <a:r>
              <a:rPr lang="en-US" altLang="zh-CN" sz="4000" dirty="0" smtClean="0"/>
              <a:t>ny questions?</a:t>
            </a:r>
            <a:br>
              <a:rPr lang="en-US" altLang="zh-CN" sz="4000" dirty="0" smtClean="0"/>
            </a:br>
            <a:r>
              <a:rPr lang="en-US" altLang="zh-CN" sz="4000" dirty="0" smtClean="0"/>
              <a:t>Thank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EC30-7359-416A-AE49-435524597FDD}" type="datetime1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0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800" y="365125"/>
            <a:ext cx="1152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0" y="1825625"/>
            <a:ext cx="1152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46B3-B94D-495E-976A-993AE098E0FD}" type="datetime1">
              <a:rPr lang="zh-CN" altLang="en-US" smtClean="0"/>
              <a:pPr/>
              <a:t>2019/6/12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62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72C4D-EBB2-42D6-A2D3-5CBFF2DEF01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36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81" r:id="rId3"/>
    <p:sldLayoutId id="2147483697" r:id="rId4"/>
    <p:sldLayoutId id="2147483680" r:id="rId5"/>
    <p:sldLayoutId id="2147483698" r:id="rId6"/>
    <p:sldLayoutId id="2147483684" r:id="rId7"/>
    <p:sldLayoutId id="2147483699" r:id="rId8"/>
    <p:sldLayoutId id="2147483676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jpe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48.png"/><Relationship Id="rId5" Type="http://schemas.openxmlformats.org/officeDocument/2006/relationships/image" Target="../media/image540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19" Type="http://schemas.openxmlformats.org/officeDocument/2006/relationships/image" Target="../media/image67.png"/><Relationship Id="rId4" Type="http://schemas.openxmlformats.org/officeDocument/2006/relationships/image" Target="../media/image530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CF-NADE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 ICML</a:t>
            </a:r>
          </a:p>
          <a:p>
            <a:r>
              <a:rPr lang="en-US" altLang="zh-CN" dirty="0" smtClean="0"/>
              <a:t>Reported by </a:t>
            </a:r>
            <a:r>
              <a:rPr lang="zh-CN" altLang="en-US" dirty="0" smtClean="0"/>
              <a:t>夏良昊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B69B-3220-4715-A717-A796F4673EB8}" type="datetime1">
              <a:rPr lang="zh-CN" altLang="en-US" smtClean="0"/>
              <a:pPr/>
              <a:t>2019/6/12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4800" y="6027968"/>
            <a:ext cx="115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200" dirty="0" err="1"/>
              <a:t>Zheng</a:t>
            </a:r>
            <a:r>
              <a:rPr lang="en-US" altLang="zh-CN" sz="1200" dirty="0"/>
              <a:t> Y, Tang B, Ding W, et al. A Neural Autoregressive Approach to Collaborative Filtering[C]//International Conference on Machine Learning. 2016: 764-773.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53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9A29441E-783B-466E-8A03-61288CE11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00" y="1368000"/>
                <a:ext cx="11355708" cy="4896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对比散度算法</a:t>
                </a:r>
                <a:endParaRPr lang="en-US" altLang="zh-CN" sz="2400" dirty="0"/>
              </a:p>
              <a:p>
                <a:pPr lvl="1"/>
                <a:r>
                  <a:rPr lang="zh-CN" altLang="en-US" sz="1800" dirty="0"/>
                  <a:t>当使用训练数据初始化初次采样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时，仅需很少步数的</a:t>
                </a:r>
                <a:r>
                  <a:rPr lang="en-US" altLang="zh-CN" sz="1800" dirty="0"/>
                  <a:t>Gibbs</a:t>
                </a:r>
                <a:r>
                  <a:rPr lang="zh-CN" altLang="en-US" sz="1800" dirty="0"/>
                  <a:t>采样，即可很好地近似联合分布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lvl="1"/>
                <a:r>
                  <a:rPr lang="zh-CN" altLang="en-US" sz="1800" dirty="0"/>
                  <a:t>非常朴素的理解方法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29441E-783B-466E-8A03-61288CE11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00" y="1368000"/>
                <a:ext cx="11355708" cy="4896000"/>
              </a:xfrm>
              <a:blipFill rotWithShape="0">
                <a:blip r:embed="rId2"/>
                <a:stretch>
                  <a:fillRect l="-698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ADABF35-A0AD-43C5-A466-EC59BD51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0579079-A3F2-4CF0-BEE0-8E19F9A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80AD2F7-735F-4E6F-AE6B-304BDF3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Restricted Boltzmann Machine</a:t>
            </a:r>
            <a:endParaRPr lang="zh-CN" altLang="en-US" dirty="0"/>
          </a:p>
        </p:txBody>
      </p:sp>
      <p:pic>
        <p:nvPicPr>
          <p:cNvPr id="10" name="Picture 2" descr="https://images2015.cnblogs.com/blog/1042406/201703/1042406-20170310142842732-1310906560.jpg">
            <a:extLst>
              <a:ext uri="{FF2B5EF4-FFF2-40B4-BE49-F238E27FC236}">
                <a16:creationId xmlns="" xmlns:a16="http://schemas.microsoft.com/office/drawing/2014/main" id="{D8A61F28-A98D-4A4A-9604-3B407514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360" y="4651944"/>
            <a:ext cx="3587251" cy="15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E150360-4509-41C6-97DC-9E85F9E0C62E}"/>
              </a:ext>
            </a:extLst>
          </p:cNvPr>
          <p:cNvSpPr txBox="1"/>
          <p:nvPr/>
        </p:nvSpPr>
        <p:spPr>
          <a:xfrm>
            <a:off x="2240090" y="6193369"/>
            <a:ext cx="798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dirty="0"/>
              <a:t>正解：</a:t>
            </a:r>
            <a:r>
              <a:rPr lang="en-US" altLang="zh-CN" sz="1400" dirty="0"/>
              <a:t>Hinton G E. A practical guide to training restricted Boltzmann machines[M]//Neural networks: Tricks of the trade. Springer, Berlin, Heidelberg, 2012: 599-619.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717D9EEA-AAE9-4914-94EA-AB2A8874F67E}"/>
              </a:ext>
            </a:extLst>
          </p:cNvPr>
          <p:cNvCxnSpPr/>
          <p:nvPr/>
        </p:nvCxnSpPr>
        <p:spPr>
          <a:xfrm flipV="1">
            <a:off x="7756168" y="5239381"/>
            <a:ext cx="0" cy="5598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="" xmlns:a16="http://schemas.microsoft.com/office/drawing/2014/main" id="{FDA7128B-FB39-4371-A040-3DCF1ECF5649}"/>
              </a:ext>
            </a:extLst>
          </p:cNvPr>
          <p:cNvCxnSpPr/>
          <p:nvPr/>
        </p:nvCxnSpPr>
        <p:spPr>
          <a:xfrm flipV="1">
            <a:off x="8169825" y="5239381"/>
            <a:ext cx="0" cy="5598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B728F10E-9941-4E4F-9A07-093975360F31}"/>
              </a:ext>
            </a:extLst>
          </p:cNvPr>
          <p:cNvCxnSpPr/>
          <p:nvPr/>
        </p:nvCxnSpPr>
        <p:spPr>
          <a:xfrm flipV="1">
            <a:off x="7952111" y="5251821"/>
            <a:ext cx="0" cy="55983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C9804D6A-A24D-4FCD-A2BC-AB65BAAF9D5D}"/>
                  </a:ext>
                </a:extLst>
              </p:cNvPr>
              <p:cNvSpPr txBox="1"/>
              <p:nvPr/>
            </p:nvSpPr>
            <p:spPr>
              <a:xfrm>
                <a:off x="2050009" y="3318594"/>
                <a:ext cx="6149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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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…</a:t>
                </a:r>
                <a:r>
                  <a:rPr lang="en-US" altLang="zh-CN" sz="2400" dirty="0">
                    <a:solidFill>
                      <a:prstClr val="black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Wingdings" panose="05000000000000000000" pitchFamily="2" charset="2"/>
                  </a:rPr>
                  <a:t>…</a:t>
                </a:r>
                <a:endParaRPr lang="zh-CN" altLang="en-US" sz="24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804D6A-A24D-4FCD-A2BC-AB65BAAF9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09" y="3318594"/>
                <a:ext cx="6149119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r="-109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77EEE9B-A275-4A4D-8091-E22758163FD8}"/>
              </a:ext>
            </a:extLst>
          </p:cNvPr>
          <p:cNvSpPr txBox="1"/>
          <p:nvPr/>
        </p:nvSpPr>
        <p:spPr>
          <a:xfrm>
            <a:off x="2079395" y="38428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随机初始化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5F3CDFF-9040-42A2-83E4-9620ACE627F0}"/>
              </a:ext>
            </a:extLst>
          </p:cNvPr>
          <p:cNvSpPr txBox="1"/>
          <p:nvPr/>
        </p:nvSpPr>
        <p:spPr>
          <a:xfrm>
            <a:off x="6437877" y="3889033"/>
            <a:ext cx="1345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6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步数足够多，够好了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81F6555D-31A1-46C8-88EA-91FDBB18BF93}"/>
                  </a:ext>
                </a:extLst>
              </p:cNvPr>
              <p:cNvSpPr/>
              <p:nvPr/>
            </p:nvSpPr>
            <p:spPr>
              <a:xfrm>
                <a:off x="2835756" y="2996515"/>
                <a:ext cx="9084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F6555D-31A1-46C8-88EA-91FDBB18B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56" y="2996515"/>
                <a:ext cx="90845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61E1E1B-F51C-4438-85CD-94B6A70C6756}"/>
                  </a:ext>
                </a:extLst>
              </p:cNvPr>
              <p:cNvSpPr/>
              <p:nvPr/>
            </p:nvSpPr>
            <p:spPr>
              <a:xfrm>
                <a:off x="4214640" y="2996515"/>
                <a:ext cx="9099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61E1E1B-F51C-4438-85CD-94B6A70C6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640" y="2996515"/>
                <a:ext cx="9099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="" xmlns:a16="http://schemas.microsoft.com/office/drawing/2014/main" id="{767A81C7-6A9A-4D78-91A9-10BDDEA26D7F}"/>
                  </a:ext>
                </a:extLst>
              </p:cNvPr>
              <p:cNvSpPr/>
              <p:nvPr/>
            </p:nvSpPr>
            <p:spPr>
              <a:xfrm>
                <a:off x="5558516" y="2719516"/>
                <a:ext cx="9099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67A81C7-6A9A-4D78-91A9-10BDDEA26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516" y="2719516"/>
                <a:ext cx="909930" cy="646331"/>
              </a:xfrm>
              <a:prstGeom prst="rect">
                <a:avLst/>
              </a:prstGeom>
              <a:blipFill rotWithShape="0">
                <a:blip r:embed="rId7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97ED1B13-CB20-4292-8786-E11E37A2D168}"/>
                  </a:ext>
                </a:extLst>
              </p:cNvPr>
              <p:cNvSpPr/>
              <p:nvPr/>
            </p:nvSpPr>
            <p:spPr>
              <a:xfrm>
                <a:off x="7179128" y="2719516"/>
                <a:ext cx="9099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7ED1B13-CB20-4292-8786-E11E37A2D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28" y="2719516"/>
                <a:ext cx="909930" cy="646331"/>
              </a:xfrm>
              <a:prstGeom prst="rect">
                <a:avLst/>
              </a:prstGeom>
              <a:blipFill rotWithShape="0"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58D19DC1-ECD4-4CA9-80EE-4FF1FE83E5A4}"/>
                  </a:ext>
                </a:extLst>
              </p:cNvPr>
              <p:cNvSpPr txBox="1"/>
              <p:nvPr/>
            </p:nvSpPr>
            <p:spPr>
              <a:xfrm>
                <a:off x="8089058" y="3899783"/>
                <a:ext cx="3657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“够好了”：该数据和接下来生成的数据都近似是由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生成的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8D19DC1-ECD4-4CA9-80EE-4FF1FE83E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58" y="3899783"/>
                <a:ext cx="3657118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1000" t="-3125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64CFA517-971D-4501-8DE3-0E63CACE522D}"/>
                  </a:ext>
                </a:extLst>
              </p:cNvPr>
              <p:cNvSpPr txBox="1"/>
              <p:nvPr/>
            </p:nvSpPr>
            <p:spPr>
              <a:xfrm>
                <a:off x="152305" y="4944431"/>
                <a:ext cx="73142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本身就是由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生成的，则后续转移生成的数据都足够近似是由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生成的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CFA517-971D-4501-8DE3-0E63CACE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05" y="4944431"/>
                <a:ext cx="7314244" cy="707886"/>
              </a:xfrm>
              <a:prstGeom prst="rect">
                <a:avLst/>
              </a:prstGeom>
              <a:blipFill rotWithShape="0">
                <a:blip r:embed="rId10"/>
                <a:stretch>
                  <a:fillRect l="-917" t="-6034" r="-583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DF0DD909-A5CB-4E91-8988-F2203FA06945}"/>
              </a:ext>
            </a:extLst>
          </p:cNvPr>
          <p:cNvSpPr/>
          <p:nvPr/>
        </p:nvSpPr>
        <p:spPr>
          <a:xfrm>
            <a:off x="1878240" y="2719516"/>
            <a:ext cx="9918696" cy="18495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48C77B95-C6AB-49D8-B4C8-03455B84EA7E}"/>
              </a:ext>
            </a:extLst>
          </p:cNvPr>
          <p:cNvSpPr txBox="1"/>
          <p:nvPr/>
        </p:nvSpPr>
        <p:spPr>
          <a:xfrm>
            <a:off x="8946193" y="2867193"/>
            <a:ext cx="256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Gibbs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采样过程</a:t>
            </a:r>
          </a:p>
        </p:txBody>
      </p:sp>
    </p:spTree>
    <p:extLst>
      <p:ext uri="{BB962C8B-B14F-4D97-AF65-F5344CB8AC3E}">
        <p14:creationId xmlns:p14="http://schemas.microsoft.com/office/powerpoint/2010/main" val="378911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9A29441E-783B-466E-8A03-61288CE1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Deep Boltzmann Machine</a:t>
            </a:r>
          </a:p>
          <a:p>
            <a:pPr lvl="1"/>
            <a:r>
              <a:rPr lang="zh-CN" altLang="en-US" sz="2400" dirty="0"/>
              <a:t>将可见层和偶数隐藏层放在一边</a:t>
            </a:r>
            <a:endParaRPr lang="en-US" altLang="zh-CN" sz="2400" dirty="0"/>
          </a:p>
          <a:p>
            <a:pPr lvl="1"/>
            <a:r>
              <a:rPr lang="zh-CN" altLang="en-US" sz="2400" dirty="0"/>
              <a:t>非全连接的</a:t>
            </a:r>
            <a:r>
              <a:rPr lang="en-US" altLang="zh-CN" sz="2400" dirty="0"/>
              <a:t>RBM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ADABF35-A0AD-43C5-A466-EC59BD51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0579079-A3F2-4CF0-BEE0-8E19F9A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80AD2F7-735F-4E6F-AE6B-304BDF3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Restricted Boltzmann Machine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028C0A0-937A-4660-9C4B-0553035F2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99" y="2813179"/>
            <a:ext cx="5314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3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RBM</a:t>
            </a:r>
            <a:r>
              <a:rPr lang="zh-CN" altLang="en-US" dirty="0" smtClean="0"/>
              <a:t>很难计算概率值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不得不借助随机采样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使用前馈神经网络代替图模型，可计算概率值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Auto-encoder</a:t>
            </a:r>
            <a:r>
              <a:rPr lang="zh-CN" altLang="en-US" dirty="0" smtClean="0"/>
              <a:t>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输入数据</a:t>
            </a:r>
            <a:r>
              <a:rPr lang="zh-CN" altLang="en-US" dirty="0" smtClean="0"/>
              <a:t>提供监督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无监督学习方法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不同：自回归训练方法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NADE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46237E33-09B0-4117-AF12-41AD97AB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36" y="2301293"/>
            <a:ext cx="2162950" cy="58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DAA902-FB2F-4BEA-A1A4-9A9121C3C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2301293"/>
            <a:ext cx="1694902" cy="6524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56650" y="2749550"/>
            <a:ext cx="279400" cy="2041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9573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数据：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自回归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的概率分布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都可使用链式法则分解为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NADE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991237" y="3333574"/>
                <a:ext cx="4108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237" y="3333574"/>
                <a:ext cx="410868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32" r="-89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25851" y="2998996"/>
                <a:ext cx="236846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51" y="2998996"/>
                <a:ext cx="2368469" cy="7788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="" xmlns:a16="http://schemas.microsoft.com/office/drawing/2014/main" id="{CB165837-81F0-46B2-BE00-171384659008}"/>
                  </a:ext>
                </a:extLst>
              </p:cNvPr>
              <p:cNvSpPr txBox="1"/>
              <p:nvPr/>
            </p:nvSpPr>
            <p:spPr>
              <a:xfrm>
                <a:off x="1988855" y="3783189"/>
                <a:ext cx="74201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个维度的一个排列，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是该排列中的前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个维度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165837-81F0-46B2-BE00-17138465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55" y="3783189"/>
                <a:ext cx="7420108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411" t="-12308" r="-49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521531" y="4953984"/>
                <a:ext cx="3975511" cy="32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&lt;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𝑠𝑖𝑔𝑚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,⋅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31" y="4953984"/>
                <a:ext cx="3975511" cy="326821"/>
              </a:xfrm>
              <a:prstGeom prst="rect">
                <a:avLst/>
              </a:prstGeom>
              <a:blipFill rotWithShape="0">
                <a:blip r:embed="rId6"/>
                <a:stretch>
                  <a:fillRect l="-1840" r="-767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929397" y="5379269"/>
                <a:ext cx="2718115" cy="307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𝑠𝑖𝑔𝑚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⋅,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97" y="5379269"/>
                <a:ext cx="2718115" cy="307072"/>
              </a:xfrm>
              <a:prstGeom prst="rect">
                <a:avLst/>
              </a:prstGeom>
              <a:blipFill rotWithShape="0">
                <a:blip r:embed="rId7"/>
                <a:stretch>
                  <a:fillRect l="-2921" r="-1348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EDF49475-72CD-4723-88B3-51BA715D5F48}"/>
                  </a:ext>
                </a:extLst>
              </p:cNvPr>
              <p:cNvSpPr txBox="1"/>
              <p:nvPr/>
            </p:nvSpPr>
            <p:spPr>
              <a:xfrm>
                <a:off x="1572066" y="5790285"/>
                <a:ext cx="4327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由于使用前馈神经网络，计算复杂度仅为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𝐻𝐷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</m:t>
                    </m:r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隐藏层</a:t>
                </a:r>
                <a:r>
                  <a:rPr lang="zh-CN" altLang="en-US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大小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F49475-72CD-4723-88B3-51BA715D5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66" y="5790285"/>
                <a:ext cx="4327712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268" t="-5660" r="-845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D000CDAD-032C-4EDB-AA05-28FC0C915872}"/>
                  </a:ext>
                </a:extLst>
              </p:cNvPr>
              <p:cNvSpPr txBox="1"/>
              <p:nvPr/>
            </p:nvSpPr>
            <p:spPr>
              <a:xfrm>
                <a:off x="1153062" y="4289371"/>
                <a:ext cx="5574093" cy="412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:r>
                  <a:rPr lang="en-US" altLang="zh-CN" b="0" dirty="0">
                    <a:solidFill>
                      <a:prstClr val="black"/>
                    </a:solidFill>
                    <a:ea typeface="宋体" panose="02010600030101010101" pitchFamily="2" charset="-122"/>
                  </a:rPr>
                  <a:t>Loss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00CDAD-032C-4EDB-AA05-28FC0C91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62" y="4289371"/>
                <a:ext cx="5574093" cy="412292"/>
              </a:xfrm>
              <a:prstGeom prst="rect">
                <a:avLst/>
              </a:prstGeom>
              <a:blipFill rotWithShape="0">
                <a:blip r:embed="rId9"/>
                <a:stretch>
                  <a:fillRect t="-104478" b="-16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D05C51A1-C6B2-49E8-B947-65AFB27585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212" y="4439169"/>
            <a:ext cx="3537682" cy="18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NADE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50882"/>
              </p:ext>
            </p:extLst>
          </p:nvPr>
        </p:nvGraphicFramePr>
        <p:xfrm>
          <a:off x="742462" y="23198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训练目标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处理数值类型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模型类型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自回归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神经网络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RBM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重建输入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概率图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Auto-encoder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重建输入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无限制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神经网络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14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连续值</a:t>
            </a:r>
            <a:r>
              <a:rPr lang="en-US" altLang="zh-CN" dirty="0" smtClean="0">
                <a:sym typeface="Wingdings" panose="05000000000000000000" pitchFamily="2" charset="2"/>
              </a:rPr>
              <a:t>one-hot</a:t>
            </a:r>
            <a:r>
              <a:rPr lang="zh-CN" altLang="en-US" dirty="0" smtClean="0">
                <a:sym typeface="Wingdings" panose="05000000000000000000" pitchFamily="2" charset="2"/>
              </a:rPr>
              <a:t>编码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避免连续值输入线性假设的问题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输入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CF-NADE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21329"/>
              </p:ext>
            </p:extLst>
          </p:nvPr>
        </p:nvGraphicFramePr>
        <p:xfrm>
          <a:off x="8758188" y="2571158"/>
          <a:ext cx="2710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6"/>
              </a:tblGrid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635467" y="3998764"/>
            <a:ext cx="516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241603" y="3721764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751948" y="1915054"/>
                <a:ext cx="53024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948" y="1915054"/>
                <a:ext cx="5302414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854264" y="2003062"/>
            <a:ext cx="215900" cy="32385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6029511" y="1623603"/>
            <a:ext cx="1865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衡量某种语义信息</a:t>
            </a:r>
          </a:p>
        </p:txBody>
      </p:sp>
      <p:cxnSp>
        <p:nvCxnSpPr>
          <p:cNvPr id="25" name="直接连接符 24"/>
          <p:cNvCxnSpPr>
            <a:stCxn id="23" idx="0"/>
            <a:endCxn id="24" idx="2"/>
          </p:cNvCxnSpPr>
          <p:nvPr/>
        </p:nvCxnSpPr>
        <p:spPr>
          <a:xfrm flipH="1" flipV="1">
            <a:off x="6962213" y="1931380"/>
            <a:ext cx="1" cy="7168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90898"/>
              </p:ext>
            </p:extLst>
          </p:nvPr>
        </p:nvGraphicFramePr>
        <p:xfrm>
          <a:off x="8738600" y="4746337"/>
          <a:ext cx="2710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6"/>
              </a:tblGrid>
              <a:tr h="19608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8657523" y="5646452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48175"/>
              </p:ext>
            </p:extLst>
          </p:nvPr>
        </p:nvGraphicFramePr>
        <p:xfrm>
          <a:off x="9714709" y="4703884"/>
          <a:ext cx="1404000" cy="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"/>
                <a:gridCol w="280800"/>
                <a:gridCol w="280800"/>
                <a:gridCol w="280800"/>
                <a:gridCol w="280800"/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.8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00575"/>
              </p:ext>
            </p:extLst>
          </p:nvPr>
        </p:nvGraphicFramePr>
        <p:xfrm>
          <a:off x="9708359" y="5135684"/>
          <a:ext cx="1404000" cy="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"/>
                <a:gridCol w="280800"/>
                <a:gridCol w="280800"/>
                <a:gridCol w="280800"/>
                <a:gridCol w="280800"/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.8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89362"/>
              </p:ext>
            </p:extLst>
          </p:nvPr>
        </p:nvGraphicFramePr>
        <p:xfrm>
          <a:off x="9714709" y="5752410"/>
          <a:ext cx="1404000" cy="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"/>
                <a:gridCol w="280800"/>
                <a:gridCol w="280800"/>
                <a:gridCol w="280800"/>
                <a:gridCol w="280800"/>
              </a:tblGrid>
              <a:tr h="27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</a:rPr>
                        <a:t>.9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0202487" y="5369453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125542" y="6037787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35" name="右箭头 34"/>
          <p:cNvSpPr/>
          <p:nvPr/>
        </p:nvSpPr>
        <p:spPr>
          <a:xfrm>
            <a:off x="9168609" y="5072819"/>
            <a:ext cx="355795" cy="296634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36" name="文本框 35"/>
          <p:cNvSpPr txBox="1"/>
          <p:nvPr/>
        </p:nvSpPr>
        <p:spPr>
          <a:xfrm>
            <a:off x="8984869" y="5369453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buClrTx/>
              <a:buSzTx/>
              <a:tabLst/>
            </a:pPr>
            <a:r>
              <a:rPr lang="zh-CN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全连接</a:t>
            </a:r>
            <a:endParaRPr lang="en-US" altLang="zh-CN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R="0" algn="ctr" defTabSz="914400" rtl="0" eaLnBrk="1" fontAlgn="auto" latinLnBrk="0" hangingPunct="1">
              <a:buClrTx/>
              <a:buSzTx/>
              <a:tabLst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</a:p>
          <a:p>
            <a:pPr marR="0" algn="ctr" defTabSz="914400" rtl="0" eaLnBrk="1" fontAlgn="auto" latinLnBrk="0" hangingPunct="1">
              <a:buClrTx/>
              <a:buSzTx/>
              <a:tabLst/>
            </a:pPr>
            <a:r>
              <a:rPr lang="en-US" altLang="zh-CN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softmax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16" y="4589637"/>
            <a:ext cx="4295775" cy="8096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918" y="5596572"/>
            <a:ext cx="3200400" cy="66675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11543" y="5699114"/>
            <a:ext cx="1723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优化目标：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712669" y="3998763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one-hot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93436"/>
              </p:ext>
            </p:extLst>
          </p:nvPr>
        </p:nvGraphicFramePr>
        <p:xfrm>
          <a:off x="9394489" y="2562026"/>
          <a:ext cx="140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"/>
                <a:gridCol w="280800"/>
                <a:gridCol w="280800"/>
                <a:gridCol w="280800"/>
                <a:gridCol w="280800"/>
              </a:tblGrid>
              <a:tr h="27000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60707"/>
              </p:ext>
            </p:extLst>
          </p:nvPr>
        </p:nvGraphicFramePr>
        <p:xfrm>
          <a:off x="9394489" y="2841342"/>
          <a:ext cx="140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"/>
                <a:gridCol w="280800"/>
                <a:gridCol w="280800"/>
                <a:gridCol w="280800"/>
                <a:gridCol w="280800"/>
              </a:tblGrid>
              <a:tr h="27000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85021"/>
              </p:ext>
            </p:extLst>
          </p:nvPr>
        </p:nvGraphicFramePr>
        <p:xfrm>
          <a:off x="9394490" y="3122941"/>
          <a:ext cx="140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"/>
                <a:gridCol w="280800"/>
                <a:gridCol w="280800"/>
                <a:gridCol w="280800"/>
                <a:gridCol w="280800"/>
              </a:tblGrid>
              <a:tr h="27000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34972"/>
              </p:ext>
            </p:extLst>
          </p:nvPr>
        </p:nvGraphicFramePr>
        <p:xfrm>
          <a:off x="9394490" y="3406429"/>
          <a:ext cx="140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"/>
                <a:gridCol w="280800"/>
                <a:gridCol w="280800"/>
                <a:gridCol w="280800"/>
                <a:gridCol w="280800"/>
              </a:tblGrid>
              <a:tr h="27000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40994"/>
              </p:ext>
            </p:extLst>
          </p:nvPr>
        </p:nvGraphicFramePr>
        <p:xfrm>
          <a:off x="9394490" y="3686723"/>
          <a:ext cx="140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00"/>
                <a:gridCol w="280800"/>
                <a:gridCol w="280800"/>
                <a:gridCol w="280800"/>
                <a:gridCol w="280800"/>
              </a:tblGrid>
              <a:tr h="270000"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8" name="直接箭头连接符 57"/>
          <p:cNvCxnSpPr>
            <a:endCxn id="53" idx="1"/>
          </p:cNvCxnSpPr>
          <p:nvPr/>
        </p:nvCxnSpPr>
        <p:spPr>
          <a:xfrm flipV="1">
            <a:off x="9033233" y="2699186"/>
            <a:ext cx="361256" cy="23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9033233" y="2963140"/>
            <a:ext cx="361256" cy="23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9033233" y="3244231"/>
            <a:ext cx="361256" cy="23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9033233" y="3550522"/>
            <a:ext cx="361256" cy="23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9044922" y="3809730"/>
            <a:ext cx="361256" cy="23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81651"/>
              </p:ext>
            </p:extLst>
          </p:nvPr>
        </p:nvGraphicFramePr>
        <p:xfrm>
          <a:off x="11280837" y="2861860"/>
          <a:ext cx="2710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6"/>
              </a:tblGrid>
              <a:tr h="19608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" name="右箭头 66"/>
          <p:cNvSpPr/>
          <p:nvPr/>
        </p:nvSpPr>
        <p:spPr>
          <a:xfrm>
            <a:off x="10864571" y="3095914"/>
            <a:ext cx="355795" cy="296634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68" name="文本框 67"/>
          <p:cNvSpPr txBox="1"/>
          <p:nvPr/>
        </p:nvSpPr>
        <p:spPr>
          <a:xfrm>
            <a:off x="10719302" y="339254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全连接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957" y="2985447"/>
            <a:ext cx="2867025" cy="74295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723" y="3961688"/>
            <a:ext cx="3505200" cy="52387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89912"/>
              </p:ext>
            </p:extLst>
          </p:nvPr>
        </p:nvGraphicFramePr>
        <p:xfrm>
          <a:off x="6321279" y="3180932"/>
          <a:ext cx="1673098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14"/>
                <a:gridCol w="239014"/>
                <a:gridCol w="239014"/>
                <a:gridCol w="239014"/>
                <a:gridCol w="239014"/>
                <a:gridCol w="239014"/>
                <a:gridCol w="239014"/>
              </a:tblGrid>
              <a:tr h="217670"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80407" y="3025291"/>
                <a:ext cx="4398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𝑜</m:t>
                      </m:r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07" y="3025291"/>
                <a:ext cx="43986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7038414" y="2787830"/>
            <a:ext cx="0" cy="9737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7044689" y="2643755"/>
                <a:ext cx="377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689" y="2643755"/>
                <a:ext cx="37715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6393231" y="2707572"/>
                <a:ext cx="687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231" y="2707572"/>
                <a:ext cx="687496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6022656" y="366657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电影编号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47" idx="0"/>
          </p:cNvCxnSpPr>
          <p:nvPr/>
        </p:nvCxnSpPr>
        <p:spPr>
          <a:xfrm flipH="1" flipV="1">
            <a:off x="6469404" y="3421237"/>
            <a:ext cx="4658" cy="24533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24743" y="4049486"/>
            <a:ext cx="118753" cy="17413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51" name="文本框 50"/>
          <p:cNvSpPr txBox="1"/>
          <p:nvPr/>
        </p:nvSpPr>
        <p:spPr>
          <a:xfrm>
            <a:off x="1807593" y="368180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评分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904357" y="3681800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偏置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89345" y="3269852"/>
            <a:ext cx="118753" cy="17413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61" name="矩形 60"/>
          <p:cNvSpPr/>
          <p:nvPr/>
        </p:nvSpPr>
        <p:spPr>
          <a:xfrm>
            <a:off x="3317389" y="4101623"/>
            <a:ext cx="351593" cy="29070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cxnSp>
        <p:nvCxnSpPr>
          <p:cNvPr id="15" name="直接连接符 14"/>
          <p:cNvCxnSpPr>
            <a:stCxn id="13" idx="0"/>
            <a:endCxn id="51" idx="2"/>
          </p:cNvCxnSpPr>
          <p:nvPr/>
        </p:nvCxnSpPr>
        <p:spPr>
          <a:xfrm flipH="1" flipV="1">
            <a:off x="2079463" y="3989577"/>
            <a:ext cx="4657" cy="599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0" idx="2"/>
            <a:endCxn id="59" idx="0"/>
          </p:cNvCxnSpPr>
          <p:nvPr/>
        </p:nvCxnSpPr>
        <p:spPr>
          <a:xfrm rot="16200000" flipH="1">
            <a:off x="2943570" y="3449142"/>
            <a:ext cx="237809" cy="227505"/>
          </a:xfrm>
          <a:prstGeom prst="bentConnector3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59" idx="2"/>
            <a:endCxn id="61" idx="0"/>
          </p:cNvCxnSpPr>
          <p:nvPr/>
        </p:nvCxnSpPr>
        <p:spPr>
          <a:xfrm rot="16200000" flipH="1">
            <a:off x="3278683" y="3887120"/>
            <a:ext cx="112046" cy="31695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610741" y="3681800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线性映射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572450" y="3169238"/>
            <a:ext cx="609957" cy="3812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73" name="矩形 72"/>
          <p:cNvSpPr/>
          <p:nvPr/>
        </p:nvSpPr>
        <p:spPr>
          <a:xfrm>
            <a:off x="3905632" y="4088446"/>
            <a:ext cx="553552" cy="29070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cxnSp>
        <p:nvCxnSpPr>
          <p:cNvPr id="74" name="肘形连接符 73"/>
          <p:cNvCxnSpPr>
            <a:stCxn id="72" idx="2"/>
            <a:endCxn id="71" idx="0"/>
          </p:cNvCxnSpPr>
          <p:nvPr/>
        </p:nvCxnSpPr>
        <p:spPr>
          <a:xfrm rot="16200000" flipH="1">
            <a:off x="3904149" y="3523802"/>
            <a:ext cx="131278" cy="184718"/>
          </a:xfrm>
          <a:prstGeom prst="bentConnector3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71" idx="2"/>
            <a:endCxn id="73" idx="0"/>
          </p:cNvCxnSpPr>
          <p:nvPr/>
        </p:nvCxnSpPr>
        <p:spPr>
          <a:xfrm rot="16200000" flipH="1">
            <a:off x="4072843" y="3978880"/>
            <a:ext cx="98869" cy="12026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06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853" y="4920029"/>
            <a:ext cx="2503714" cy="1937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参数共享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输入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隐藏：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 smtClean="0"/>
                  <a:t>隐藏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输出：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优点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正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“</a:t>
                </a:r>
                <a:r>
                  <a:rPr lang="en-US" altLang="zh-CN" dirty="0" smtClean="0"/>
                  <a:t>use as many parameters as possible to explain the data</a:t>
                </a:r>
                <a:r>
                  <a:rPr lang="zh-CN" altLang="en-US" dirty="0" smtClean="0"/>
                  <a:t>”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将解空间范围限定在一个更合理的范围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增量 表示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分数 使相关的参数在梯度下降时被绑在一起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CF-NADE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7788"/>
              </p:ext>
            </p:extLst>
          </p:nvPr>
        </p:nvGraphicFramePr>
        <p:xfrm>
          <a:off x="8553351" y="1491212"/>
          <a:ext cx="2710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6"/>
              </a:tblGrid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>
            <a:stCxn id="14" idx="3"/>
          </p:cNvCxnSpPr>
          <p:nvPr/>
        </p:nvCxnSpPr>
        <p:spPr>
          <a:xfrm flipV="1">
            <a:off x="9453047" y="1911278"/>
            <a:ext cx="489399" cy="26573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4" idx="3"/>
            <a:endCxn id="11" idx="1"/>
          </p:cNvCxnSpPr>
          <p:nvPr/>
        </p:nvCxnSpPr>
        <p:spPr>
          <a:xfrm>
            <a:off x="9453047" y="2177012"/>
            <a:ext cx="476617" cy="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4" idx="3"/>
          </p:cNvCxnSpPr>
          <p:nvPr/>
        </p:nvCxnSpPr>
        <p:spPr>
          <a:xfrm>
            <a:off x="9453047" y="2177012"/>
            <a:ext cx="489399" cy="309716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200710" y="1788014"/>
                <a:ext cx="152522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1,0,</m:t>
                          </m:r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1,0,</m:t>
                          </m:r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1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1,0,</m:t>
                          </m:r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710" y="1788014"/>
                <a:ext cx="1525226" cy="2689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345"/>
              </p:ext>
            </p:extLst>
          </p:nvPr>
        </p:nvGraphicFramePr>
        <p:xfrm>
          <a:off x="9929664" y="1765532"/>
          <a:ext cx="2710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6"/>
              </a:tblGrid>
              <a:tr h="19608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200710" y="2050648"/>
                <a:ext cx="152522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1,1,</m:t>
                          </m:r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1,1,</m:t>
                              </m:r>
                              <m:r>
                                <a:rPr lang="en-US" altLang="zh-CN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1,1,</m:t>
                          </m:r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710" y="2050648"/>
                <a:ext cx="1525226" cy="2689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171055" y="2319632"/>
                <a:ext cx="1584536" cy="268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1,2,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1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+</m:t>
                              </m:r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1,2,</m:t>
                              </m:r>
                              <m:r>
                                <a:rPr lang="en-US" altLang="zh-CN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1,2,</m:t>
                          </m:r>
                          <m:r>
                            <a:rPr lang="en-US" altLang="zh-CN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1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055" y="2319632"/>
                <a:ext cx="1584536" cy="2689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7339"/>
              </p:ext>
            </p:extLst>
          </p:nvPr>
        </p:nvGraphicFramePr>
        <p:xfrm>
          <a:off x="9182001" y="1491212"/>
          <a:ext cx="27104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46"/>
              </a:tblGrid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6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>
            <a:endCxn id="14" idx="1"/>
          </p:cNvCxnSpPr>
          <p:nvPr/>
        </p:nvCxnSpPr>
        <p:spPr>
          <a:xfrm>
            <a:off x="8832869" y="1908028"/>
            <a:ext cx="349132" cy="268984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880337" y="2657178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en-US" altLang="zh-CN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rep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9453047" y="1659278"/>
            <a:ext cx="476617" cy="26935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9453047" y="1659277"/>
            <a:ext cx="476617" cy="5177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453047" y="1659276"/>
            <a:ext cx="476617" cy="80745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453047" y="1924392"/>
            <a:ext cx="489399" cy="4245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1" idx="1"/>
          </p:cNvCxnSpPr>
          <p:nvPr/>
        </p:nvCxnSpPr>
        <p:spPr>
          <a:xfrm>
            <a:off x="9453047" y="1940628"/>
            <a:ext cx="476617" cy="23638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453047" y="1950628"/>
            <a:ext cx="489399" cy="49536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8832869" y="1908028"/>
            <a:ext cx="361914" cy="10116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8832869" y="1656028"/>
            <a:ext cx="348194" cy="252000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9262" y="1957149"/>
            <a:ext cx="788764" cy="41560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26" name="矩形 25"/>
          <p:cNvSpPr/>
          <p:nvPr/>
        </p:nvSpPr>
        <p:spPr>
          <a:xfrm>
            <a:off x="4315177" y="1957149"/>
            <a:ext cx="1091558" cy="41560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27" name="矩形 26"/>
          <p:cNvSpPr/>
          <p:nvPr/>
        </p:nvSpPr>
        <p:spPr>
          <a:xfrm>
            <a:off x="5845078" y="1957149"/>
            <a:ext cx="779924" cy="41560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68137" y="2352337"/>
                <a:ext cx="1060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CN" sz="140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Rep of value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37" y="2352337"/>
                <a:ext cx="106045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4249904" y="2352337"/>
                <a:ext cx="1225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CN" sz="140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Rep of value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904" y="2352337"/>
                <a:ext cx="122555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2326" r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5616469" y="2352337"/>
            <a:ext cx="130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Incremental Rep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10543" y="2906314"/>
            <a:ext cx="788764" cy="41560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32" name="矩形 31"/>
          <p:cNvSpPr/>
          <p:nvPr/>
        </p:nvSpPr>
        <p:spPr>
          <a:xfrm>
            <a:off x="4187838" y="2906314"/>
            <a:ext cx="1091558" cy="41560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33" name="矩形 32"/>
          <p:cNvSpPr/>
          <p:nvPr/>
        </p:nvSpPr>
        <p:spPr>
          <a:xfrm>
            <a:off x="5629815" y="2906314"/>
            <a:ext cx="779924" cy="41560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899418" y="3301502"/>
                <a:ext cx="1060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CN" sz="140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Score of value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18" y="3301502"/>
                <a:ext cx="1060450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122565" y="3301502"/>
                <a:ext cx="1225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zh-CN" sz="1400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Score of value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65" y="3301502"/>
                <a:ext cx="1225550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5401206" y="3301502"/>
            <a:ext cx="130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Incremental Score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4494" y="3859894"/>
            <a:ext cx="4295775" cy="80962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327848" y="3871152"/>
            <a:ext cx="392723" cy="33430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9689374" y="3024240"/>
                <a:ext cx="7791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</m:t>
                          </m:r>
                          <m: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374" y="3024240"/>
                <a:ext cx="779123" cy="38151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9689374" y="3680574"/>
                <a:ext cx="7791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374" y="3680574"/>
                <a:ext cx="779123" cy="3815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9689374" y="4324208"/>
                <a:ext cx="7791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1,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374" y="4324208"/>
                <a:ext cx="779123" cy="3815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/>
          <p:cNvCxnSpPr>
            <a:stCxn id="53" idx="1"/>
            <a:endCxn id="40" idx="3"/>
          </p:cNvCxnSpPr>
          <p:nvPr/>
        </p:nvCxnSpPr>
        <p:spPr>
          <a:xfrm flipH="1" flipV="1">
            <a:off x="10468497" y="3214998"/>
            <a:ext cx="534287" cy="656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3" idx="1"/>
            <a:endCxn id="41" idx="3"/>
          </p:cNvCxnSpPr>
          <p:nvPr/>
        </p:nvCxnSpPr>
        <p:spPr>
          <a:xfrm flipH="1">
            <a:off x="10468497" y="3871074"/>
            <a:ext cx="534287" cy="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53" idx="1"/>
            <a:endCxn id="42" idx="3"/>
          </p:cNvCxnSpPr>
          <p:nvPr/>
        </p:nvCxnSpPr>
        <p:spPr>
          <a:xfrm flipH="1">
            <a:off x="10468497" y="3871074"/>
            <a:ext cx="534287" cy="643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0582873" y="3095043"/>
                <a:ext cx="626967" cy="455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1,</m:t>
                              </m:r>
                              <m:r>
                                <a:rPr lang="en-US" altLang="zh-CN" sz="10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1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2873" y="3095043"/>
                <a:ext cx="626967" cy="45576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0649652" y="4123074"/>
                <a:ext cx="60760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1,</m:t>
                              </m:r>
                              <m:r>
                                <a:rPr lang="en-US" altLang="zh-CN" sz="10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652" y="4123074"/>
                <a:ext cx="607602" cy="4392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0245668" y="3423547"/>
                <a:ext cx="60760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1,</m:t>
                              </m:r>
                              <m:r>
                                <a:rPr lang="en-US" altLang="zh-CN" sz="10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  <m:r>
                                <a:rPr lang="en-US" altLang="zh-CN" sz="10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10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05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668" y="3423547"/>
                <a:ext cx="607602" cy="43922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1473050" y="3030331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050" y="3030331"/>
                <a:ext cx="486030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/>
          <p:cNvCxnSpPr>
            <a:endCxn id="49" idx="1"/>
          </p:cNvCxnSpPr>
          <p:nvPr/>
        </p:nvCxnSpPr>
        <p:spPr>
          <a:xfrm flipV="1">
            <a:off x="11100770" y="3214997"/>
            <a:ext cx="372280" cy="60984"/>
          </a:xfrm>
          <a:prstGeom prst="line">
            <a:avLst/>
          </a:prstGeom>
          <a:ln w="3175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49" idx="1"/>
          </p:cNvCxnSpPr>
          <p:nvPr/>
        </p:nvCxnSpPr>
        <p:spPr>
          <a:xfrm flipV="1">
            <a:off x="10674986" y="3214997"/>
            <a:ext cx="798064" cy="443548"/>
          </a:xfrm>
          <a:prstGeom prst="line">
            <a:avLst/>
          </a:prstGeom>
          <a:ln w="3175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7" idx="0"/>
            <a:endCxn id="49" idx="1"/>
          </p:cNvCxnSpPr>
          <p:nvPr/>
        </p:nvCxnSpPr>
        <p:spPr>
          <a:xfrm flipV="1">
            <a:off x="10953453" y="3214997"/>
            <a:ext cx="519597" cy="908077"/>
          </a:xfrm>
          <a:prstGeom prst="line">
            <a:avLst/>
          </a:prstGeom>
          <a:ln w="3175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11002784" y="3569902"/>
                <a:ext cx="750526" cy="602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oss</m:t>
                          </m:r>
                        </m:num>
                        <m:den>
                          <m: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600" dirty="0" smtClean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784" y="3569902"/>
                <a:ext cx="750526" cy="60234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/>
          <p:cNvSpPr txBox="1"/>
          <p:nvPr/>
        </p:nvSpPr>
        <p:spPr>
          <a:xfrm>
            <a:off x="2528867" y="6295389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</a:t>
            </a: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tip: </a:t>
            </a:r>
            <a:r>
              <a:rPr lang="en-US" altLang="zh-CN" dirty="0" err="1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cumsum</a:t>
            </a:r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接口</a:t>
            </a:r>
            <a:endParaRPr lang="zh-CN" altLang="en-US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86664"/>
              </p:ext>
            </p:extLst>
          </p:nvPr>
        </p:nvGraphicFramePr>
        <p:xfrm>
          <a:off x="5108507" y="6015866"/>
          <a:ext cx="208280" cy="81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0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24021"/>
              </p:ext>
            </p:extLst>
          </p:nvPr>
        </p:nvGraphicFramePr>
        <p:xfrm>
          <a:off x="5740938" y="6016933"/>
          <a:ext cx="208280" cy="81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0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8" name="直接箭头连接符 57"/>
          <p:cNvCxnSpPr/>
          <p:nvPr/>
        </p:nvCxnSpPr>
        <p:spPr>
          <a:xfrm>
            <a:off x="5348115" y="6408803"/>
            <a:ext cx="37245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7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Ordinal cost</a:t>
                </a:r>
              </a:p>
              <a:p>
                <a:pPr lvl="1"/>
                <a:r>
                  <a:rPr lang="zh-CN" altLang="en-US" dirty="0" smtClean="0"/>
                  <a:t>若实际评价为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分，模型预测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分概率应为最高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zh-CN" altLang="en-US" dirty="0" smtClean="0"/>
                  <a:t>概率应小于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sub>
                    </m:sSub>
                  </m:oMath>
                </a14:m>
                <a:r>
                  <a:rPr lang="zh-CN" altLang="en-US" dirty="0" smtClean="0"/>
                  <a:t>概率应小于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:pPr lvl="1"/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CF-NADE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102" y="1886682"/>
            <a:ext cx="2190750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086" y="1971675"/>
            <a:ext cx="2503714" cy="1937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07" y="3816000"/>
            <a:ext cx="3777271" cy="111369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77242" y="5569527"/>
            <a:ext cx="540327" cy="3087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10" name="矩形 9"/>
          <p:cNvSpPr/>
          <p:nvPr/>
        </p:nvSpPr>
        <p:spPr>
          <a:xfrm>
            <a:off x="3495305" y="5569526"/>
            <a:ext cx="540327" cy="3087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11" name="矩形 10"/>
          <p:cNvSpPr/>
          <p:nvPr/>
        </p:nvSpPr>
        <p:spPr>
          <a:xfrm>
            <a:off x="5013368" y="5569526"/>
            <a:ext cx="540327" cy="3087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12" name="矩形 11"/>
          <p:cNvSpPr/>
          <p:nvPr/>
        </p:nvSpPr>
        <p:spPr>
          <a:xfrm>
            <a:off x="6531431" y="5569526"/>
            <a:ext cx="540327" cy="3087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p:sp>
        <p:nvSpPr>
          <p:cNvPr id="13" name="矩形 12"/>
          <p:cNvSpPr/>
          <p:nvPr/>
        </p:nvSpPr>
        <p:spPr>
          <a:xfrm>
            <a:off x="8049494" y="5569526"/>
            <a:ext cx="540327" cy="3087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2192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自回归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训练集中某用户已评分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个电影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 smtClean="0"/>
                  <a:t>为对该用户已评分电影的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随机排序</a:t>
                </a:r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2"/>
                <a:r>
                  <a:rPr lang="zh-CN" altLang="en-US" dirty="0" smtClean="0"/>
                  <a:t>随机选取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输入</m:t>
                    </m:r>
                  </m:oMath>
                </a14:m>
                <a:r>
                  <a:rPr lang="zh-CN" altLang="en-US" dirty="0" smtClean="0"/>
                  <a:t>数据，剩余评分为需要预测的评分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类似</a:t>
                </a:r>
                <a:r>
                  <a:rPr lang="en-US" altLang="zh-CN" dirty="0" smtClean="0"/>
                  <a:t>DAE</a:t>
                </a:r>
                <a:r>
                  <a:rPr lang="en-US" altLang="zh-CN" dirty="0"/>
                  <a:t>/</a:t>
                </a:r>
                <a:r>
                  <a:rPr lang="en-US" altLang="zh-CN" dirty="0" smtClean="0"/>
                  <a:t>drop out</a:t>
                </a:r>
                <a:r>
                  <a:rPr lang="zh-CN" altLang="en-US" dirty="0" smtClean="0"/>
                  <a:t>的正则化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区别：自回归不训练重建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但经试验证明效果优于</a:t>
                </a:r>
                <a:r>
                  <a:rPr lang="en-US" altLang="zh-CN" dirty="0" smtClean="0"/>
                  <a:t>DAE/drop out</a:t>
                </a:r>
              </a:p>
              <a:p>
                <a:pPr lvl="1"/>
                <a:r>
                  <a:rPr lang="zh-CN" altLang="en-US" dirty="0" smtClean="0"/>
                  <a:t>自回归 </a:t>
                </a:r>
                <a:r>
                  <a:rPr lang="en-US" altLang="zh-CN" dirty="0" err="1" smtClean="0"/>
                  <a:t>vs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重建输入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前者更接近测试过程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85" b="-1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CF-NADE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018723" y="2575249"/>
                <a:ext cx="3605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𝑜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:(1, 125, 6431, …,4213)</m:t>
                      </m:r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23" y="2575249"/>
                <a:ext cx="360579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416764" y="2113584"/>
                <a:ext cx="5588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64" y="2113584"/>
                <a:ext cx="55887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917297" y="2113583"/>
                <a:ext cx="565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97" y="2113583"/>
                <a:ext cx="565989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598527" y="2113583"/>
                <a:ext cx="5659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27" y="2113583"/>
                <a:ext cx="565989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769455" y="2113583"/>
                <a:ext cx="6018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455" y="2113583"/>
                <a:ext cx="601896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192364" y="1651917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</a:t>
            </a:r>
            <a:r>
              <a:rPr lang="zh-CN" alt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时代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50983" y="1903917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</a:t>
            </a:r>
            <a:r>
              <a:rPr lang="zh-CN" alt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时代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2536" y="1638393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</a:t>
            </a:r>
            <a:r>
              <a:rPr lang="zh-CN" alt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时代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586752" y="1658021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</a:t>
            </a:r>
            <a:r>
              <a:rPr lang="zh-CN" alt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时代</a:t>
            </a:r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07323" y="1896115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小时代</a:t>
            </a:r>
            <a:r>
              <a:rPr lang="en-US" altLang="zh-CN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sz="14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603695" y="1959694"/>
            <a:ext cx="0" cy="32247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8162314" y="2057805"/>
            <a:ext cx="0" cy="21850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881521" y="1896115"/>
            <a:ext cx="0" cy="38605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5" idx="2"/>
          </p:cNvCxnSpPr>
          <p:nvPr/>
        </p:nvCxnSpPr>
        <p:spPr>
          <a:xfrm flipV="1">
            <a:off x="9358729" y="2203892"/>
            <a:ext cx="0" cy="47100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10070403" y="1896115"/>
            <a:ext cx="0" cy="3801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7018723" y="3959434"/>
                <a:ext cx="4979782" cy="1382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𝑡𝑟𝑎𝑖𝑛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𝐾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sup>
                        <m:e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𝑐𝑢𝑡</m:t>
                              </m:r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≤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𝐾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𝐾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𝐾</m:t>
                              </m:r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𝐷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𝐷</m:t>
                              </m:r>
                              <m:r>
                                <a:rPr lang="en-US" altLang="zh-CN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𝐷</m:t>
                          </m:r>
                        </m:den>
                      </m:f>
                      <m:r>
                        <a:rPr lang="en-US" altLang="zh-CN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1600" b="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23" y="3959434"/>
                <a:ext cx="4979782" cy="13820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39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自回归的理论自洽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随机采样序列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&lt;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/>
                  <a:t>和分割点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对当前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条件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位置为剩余任意一个变量的可能性均等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因此，训练时随机采样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&lt;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 smtClean="0"/>
                  <a:t>，对剩余变量一同预测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CF-NADE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D000CDAD-032C-4EDB-AA05-28FC0C915872}"/>
                  </a:ext>
                </a:extLst>
              </p:cNvPr>
              <p:cNvSpPr txBox="1"/>
              <p:nvPr/>
            </p:nvSpPr>
            <p:spPr>
              <a:xfrm>
                <a:off x="4913735" y="1453054"/>
                <a:ext cx="5574093" cy="412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:r>
                  <a:rPr lang="en-US" altLang="zh-CN" b="0" dirty="0">
                    <a:solidFill>
                      <a:prstClr val="black"/>
                    </a:solidFill>
                    <a:ea typeface="宋体" panose="02010600030101010101" pitchFamily="2" charset="-122"/>
                  </a:rPr>
                  <a:t>Loss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𝑑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zh-CN" altLang="en-US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00CDAD-032C-4EDB-AA05-28FC0C91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35" y="1453054"/>
                <a:ext cx="5574093" cy="412292"/>
              </a:xfrm>
              <a:prstGeom prst="rect">
                <a:avLst/>
              </a:prstGeom>
              <a:blipFill rotWithShape="0">
                <a:blip r:embed="rId3"/>
                <a:stretch>
                  <a:fillRect t="-102941" b="-15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18" y="3736060"/>
            <a:ext cx="3409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数据分布预测问题</a:t>
            </a:r>
            <a:endParaRPr lang="en-US" altLang="zh-CN" dirty="0" smtClean="0"/>
          </a:p>
          <a:p>
            <a:r>
              <a:rPr lang="zh-CN" altLang="en-US" dirty="0" smtClean="0"/>
              <a:t>限制玻尔兹曼机</a:t>
            </a:r>
            <a:endParaRPr lang="en-US" altLang="zh-CN" dirty="0" smtClean="0"/>
          </a:p>
          <a:p>
            <a:r>
              <a:rPr lang="en-US" altLang="zh-CN" dirty="0" smtClean="0"/>
              <a:t>NADE (Neural Autoregressive Distribution Estimator)</a:t>
            </a:r>
          </a:p>
          <a:p>
            <a:r>
              <a:rPr lang="en-US" altLang="zh-CN" dirty="0" smtClean="0"/>
              <a:t>CF-NADE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879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参数低秩分解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One-hot</a:t>
            </a:r>
            <a:r>
              <a:rPr lang="zh-CN" altLang="en-US" dirty="0" smtClean="0"/>
              <a:t>编码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全连接权重矩阵太大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易过拟合；空间开销大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将全连接权重分解为两个低秩矩阵的矩阵乘积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CF-NADE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54" y="3125437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Any question?</a:t>
            </a:r>
            <a:br>
              <a:rPr lang="en-US" altLang="zh-CN" dirty="0" smtClean="0"/>
            </a:br>
            <a:r>
              <a:rPr lang="en-US" altLang="zh-CN" dirty="0" smtClean="0"/>
              <a:t>Thank you.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机器学习最基本的假设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独立同分布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具体问题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预测某数据样本出现的概率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填充残缺数据样本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生成同分布数据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数据分布预测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37185" y="2146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已观测数据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34385" y="214630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未</a:t>
            </a:r>
            <a:r>
              <a:rPr lang="zh-CN" altLang="en-US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观测数据</a:t>
            </a:r>
          </a:p>
        </p:txBody>
      </p:sp>
      <p:cxnSp>
        <p:nvCxnSpPr>
          <p:cNvPr id="9" name="直接箭头连接符 8"/>
          <p:cNvCxnSpPr>
            <a:stCxn id="6" idx="3"/>
            <a:endCxn id="10" idx="1"/>
          </p:cNvCxnSpPr>
          <p:nvPr/>
        </p:nvCxnSpPr>
        <p:spPr>
          <a:xfrm flipV="1">
            <a:off x="2676013" y="2327791"/>
            <a:ext cx="557314" cy="31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233327" y="21739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模型</a:t>
            </a:r>
          </a:p>
        </p:txBody>
      </p:sp>
      <p:cxnSp>
        <p:nvCxnSpPr>
          <p:cNvPr id="12" name="肘形连接符 11"/>
          <p:cNvCxnSpPr>
            <a:stCxn id="6" idx="2"/>
            <a:endCxn id="7" idx="2"/>
          </p:cNvCxnSpPr>
          <p:nvPr/>
        </p:nvCxnSpPr>
        <p:spPr>
          <a:xfrm rot="16200000" flipH="1">
            <a:off x="3505199" y="1017031"/>
            <a:ext cx="12700" cy="2997201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64024" y="277398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独立同</a:t>
            </a:r>
            <a:r>
              <a:rPr lang="zh-CN" alt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分布</a:t>
            </a:r>
          </a:p>
        </p:txBody>
      </p:sp>
      <p:cxnSp>
        <p:nvCxnSpPr>
          <p:cNvPr id="17" name="直接箭头连接符 16"/>
          <p:cNvCxnSpPr>
            <a:stCxn id="10" idx="3"/>
            <a:endCxn id="7" idx="1"/>
          </p:cNvCxnSpPr>
          <p:nvPr/>
        </p:nvCxnSpPr>
        <p:spPr>
          <a:xfrm>
            <a:off x="3777066" y="2327791"/>
            <a:ext cx="557319" cy="31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08446" y="20465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训练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809502" y="203048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2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预测</a:t>
            </a:r>
            <a:endParaRPr lang="zh-CN" altLang="en-US" sz="1200" dirty="0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68383"/>
              </p:ext>
            </p:extLst>
          </p:nvPr>
        </p:nvGraphicFramePr>
        <p:xfrm>
          <a:off x="6258302" y="1863450"/>
          <a:ext cx="44507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75"/>
                <a:gridCol w="1112675"/>
                <a:gridCol w="1112675"/>
                <a:gridCol w="1112675"/>
              </a:tblGrid>
              <a:tr h="2872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泰坦尼克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阿凡达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平凡之路</a:t>
                      </a:r>
                      <a:endParaRPr lang="zh-CN" altLang="en-US" dirty="0"/>
                    </a:p>
                  </a:txBody>
                  <a:tcPr/>
                </a:tc>
              </a:tr>
              <a:tr h="2872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2872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28723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7360538" y="2222014"/>
            <a:ext cx="3302000" cy="33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0979763" y="2236400"/>
                <a:ext cx="4074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763" y="2236400"/>
                <a:ext cx="407419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23" idx="3"/>
            <a:endCxn id="24" idx="1"/>
          </p:cNvCxnSpPr>
          <p:nvPr/>
        </p:nvCxnSpPr>
        <p:spPr>
          <a:xfrm>
            <a:off x="10662538" y="2390289"/>
            <a:ext cx="31722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360538" y="2599838"/>
            <a:ext cx="3302000" cy="33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10977679" y="2614224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79" y="2614224"/>
                <a:ext cx="41158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>
            <a:stCxn id="30" idx="3"/>
            <a:endCxn id="31" idx="1"/>
          </p:cNvCxnSpPr>
          <p:nvPr/>
        </p:nvCxnSpPr>
        <p:spPr>
          <a:xfrm>
            <a:off x="10662538" y="2768113"/>
            <a:ext cx="31514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360538" y="2964028"/>
            <a:ext cx="3302000" cy="33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0977679" y="2978414"/>
                <a:ext cx="411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79" y="2978414"/>
                <a:ext cx="41158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>
            <a:stCxn id="33" idx="3"/>
            <a:endCxn id="34" idx="1"/>
          </p:cNvCxnSpPr>
          <p:nvPr/>
        </p:nvCxnSpPr>
        <p:spPr>
          <a:xfrm>
            <a:off x="10662538" y="3132303"/>
            <a:ext cx="315141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1562756" y="2611048"/>
                <a:ext cx="585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756" y="2611048"/>
                <a:ext cx="585032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/>
          <p:cNvCxnSpPr>
            <a:stCxn id="36" idx="1"/>
          </p:cNvCxnSpPr>
          <p:nvPr/>
        </p:nvCxnSpPr>
        <p:spPr>
          <a:xfrm flipH="1" flipV="1">
            <a:off x="11269752" y="2398694"/>
            <a:ext cx="293004" cy="36624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36" idx="1"/>
          </p:cNvCxnSpPr>
          <p:nvPr/>
        </p:nvCxnSpPr>
        <p:spPr>
          <a:xfrm>
            <a:off x="11245790" y="2764936"/>
            <a:ext cx="316966" cy="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36" idx="1"/>
          </p:cNvCxnSpPr>
          <p:nvPr/>
        </p:nvCxnSpPr>
        <p:spPr>
          <a:xfrm flipV="1">
            <a:off x="11245790" y="2764937"/>
            <a:ext cx="316966" cy="3746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1136703" y="2488659"/>
            <a:ext cx="0" cy="21600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1136703" y="2870414"/>
            <a:ext cx="0" cy="21600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348495" y="3886585"/>
            <a:ext cx="2833027" cy="1407252"/>
            <a:chOff x="4795556" y="4517598"/>
            <a:chExt cx="4290529" cy="1817738"/>
          </a:xfrm>
        </p:grpSpPr>
        <p:pic>
          <p:nvPicPr>
            <p:cNvPr id="37" name="Picture 2" descr="âautoencoderâçå¾çæç´¢ç»æ">
              <a:extLst>
                <a:ext uri="{FF2B5EF4-FFF2-40B4-BE49-F238E27FC236}">
                  <a16:creationId xmlns="" xmlns:a16="http://schemas.microsoft.com/office/drawing/2014/main" id="{B77BA5ED-E06F-4607-A247-44BDDFB43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385" y="4517598"/>
              <a:ext cx="3467940" cy="1817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36B87F18-02A4-4E5A-99A6-698D3578F52B}"/>
                </a:ext>
              </a:extLst>
            </p:cNvPr>
            <p:cNvSpPr/>
            <p:nvPr/>
          </p:nvSpPr>
          <p:spPr>
            <a:xfrm>
              <a:off x="6232351" y="5214441"/>
              <a:ext cx="1554868" cy="387675"/>
            </a:xfrm>
            <a:prstGeom prst="rect">
              <a:avLst/>
            </a:prstGeom>
            <a:noFill/>
            <a:ln w="19050">
              <a:solidFill>
                <a:srgbClr val="63CFAF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2BECB2A4-0859-4673-92DA-A03BB11B78F6}"/>
                </a:ext>
              </a:extLst>
            </p:cNvPr>
            <p:cNvSpPr txBox="1"/>
            <p:nvPr/>
          </p:nvSpPr>
          <p:spPr>
            <a:xfrm>
              <a:off x="8027619" y="5216419"/>
              <a:ext cx="1058466" cy="395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rtl="0" eaLnBrk="1" fontAlgn="auto" latinLnBrk="0" hangingPunct="1">
                <a:spcBef>
                  <a:spcPts val="600"/>
                </a:spcBef>
                <a:buClrTx/>
                <a:buSzTx/>
                <a:tabLst/>
              </a:pPr>
              <a:r>
                <a:rPr lang="en-US" altLang="zh-CN" sz="1600" b="1" dirty="0">
                  <a:solidFill>
                    <a:srgbClr val="63CFA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Code</a:t>
              </a:r>
              <a:endParaRPr lang="zh-CN" altLang="en-US" sz="1600" b="1" dirty="0">
                <a:solidFill>
                  <a:srgbClr val="63CFA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="" xmlns:a16="http://schemas.microsoft.com/office/drawing/2014/main" id="{777BAD19-81BD-4BEE-A455-B5C39F1F1660}"/>
                </a:ext>
              </a:extLst>
            </p:cNvPr>
            <p:cNvCxnSpPr>
              <a:stCxn id="39" idx="3"/>
              <a:endCxn id="41" idx="1"/>
            </p:cNvCxnSpPr>
            <p:nvPr/>
          </p:nvCxnSpPr>
          <p:spPr>
            <a:xfrm>
              <a:off x="7787220" y="5408279"/>
              <a:ext cx="240399" cy="5864"/>
            </a:xfrm>
            <a:prstGeom prst="line">
              <a:avLst/>
            </a:prstGeom>
            <a:ln w="19050">
              <a:solidFill>
                <a:srgbClr val="63CFA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="" xmlns:a16="http://schemas.microsoft.com/office/drawing/2014/main" id="{C7DDD369-99EE-4CA7-B188-A552F29AF168}"/>
                </a:ext>
              </a:extLst>
            </p:cNvPr>
            <p:cNvSpPr txBox="1"/>
            <p:nvPr/>
          </p:nvSpPr>
          <p:spPr>
            <a:xfrm>
              <a:off x="4795556" y="5054336"/>
              <a:ext cx="444689" cy="683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rtl="0" eaLnBrk="1" fontAlgn="auto" latinLnBrk="0" hangingPunct="1">
                <a:spcBef>
                  <a:spcPts val="600"/>
                </a:spcBef>
                <a:buClrTx/>
                <a:buSzTx/>
                <a:tabLst/>
              </a:pPr>
              <a:r>
                <a:rPr lang="zh-CN" altLang="en-US" sz="1600" dirty="0">
                  <a:solidFill>
                    <a:srgbClr val="F67D7D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相</a:t>
              </a:r>
              <a:r>
                <a:rPr lang="zh-CN" altLang="en-US" sz="1600" dirty="0">
                  <a:solidFill>
                    <a:srgbClr val="3277E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似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="" xmlns:a16="http://schemas.microsoft.com/office/drawing/2014/main" id="{C39EABA7-DC23-46D7-AC59-36C64382F9E1}"/>
                </a:ext>
              </a:extLst>
            </p:cNvPr>
            <p:cNvSpPr/>
            <p:nvPr/>
          </p:nvSpPr>
          <p:spPr>
            <a:xfrm>
              <a:off x="5984866" y="4522928"/>
              <a:ext cx="2107570" cy="358430"/>
            </a:xfrm>
            <a:prstGeom prst="rect">
              <a:avLst/>
            </a:prstGeom>
            <a:noFill/>
            <a:ln w="19050">
              <a:solidFill>
                <a:srgbClr val="F67D7D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46" name="连接符: 肘形 11">
              <a:extLst>
                <a:ext uri="{FF2B5EF4-FFF2-40B4-BE49-F238E27FC236}">
                  <a16:creationId xmlns="" xmlns:a16="http://schemas.microsoft.com/office/drawing/2014/main" id="{5C379E76-83A3-4FB5-9D5E-D1118E308B44}"/>
                </a:ext>
              </a:extLst>
            </p:cNvPr>
            <p:cNvCxnSpPr>
              <a:cxnSpLocks/>
              <a:stCxn id="44" idx="0"/>
              <a:endCxn id="45" idx="1"/>
            </p:cNvCxnSpPr>
            <p:nvPr/>
          </p:nvCxnSpPr>
          <p:spPr>
            <a:xfrm rot="5400000" flipH="1" flipV="1">
              <a:off x="5325288" y="4394758"/>
              <a:ext cx="352192" cy="966965"/>
            </a:xfrm>
            <a:prstGeom prst="bentConnector2">
              <a:avLst/>
            </a:prstGeom>
            <a:ln w="19050">
              <a:solidFill>
                <a:srgbClr val="F67D7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EF5DD41A-21C8-4340-A18A-87A780B79DF1}"/>
                </a:ext>
              </a:extLst>
            </p:cNvPr>
            <p:cNvSpPr/>
            <p:nvPr/>
          </p:nvSpPr>
          <p:spPr>
            <a:xfrm>
              <a:off x="5984343" y="5919956"/>
              <a:ext cx="2108093" cy="358430"/>
            </a:xfrm>
            <a:prstGeom prst="rect">
              <a:avLst/>
            </a:prstGeom>
            <a:noFill/>
            <a:ln w="19050">
              <a:solidFill>
                <a:srgbClr val="3277EF"/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50" name="连接符: 肘形 13">
              <a:extLst>
                <a:ext uri="{FF2B5EF4-FFF2-40B4-BE49-F238E27FC236}">
                  <a16:creationId xmlns="" xmlns:a16="http://schemas.microsoft.com/office/drawing/2014/main" id="{D6555293-3B44-4398-80F8-969F84FC7671}"/>
                </a:ext>
              </a:extLst>
            </p:cNvPr>
            <p:cNvCxnSpPr>
              <a:cxnSpLocks/>
              <a:stCxn id="48" idx="1"/>
              <a:endCxn id="44" idx="2"/>
            </p:cNvCxnSpPr>
            <p:nvPr/>
          </p:nvCxnSpPr>
          <p:spPr>
            <a:xfrm rot="10800000">
              <a:off x="5017903" y="5737379"/>
              <a:ext cx="966441" cy="361792"/>
            </a:xfrm>
            <a:prstGeom prst="bentConnector2">
              <a:avLst/>
            </a:prstGeom>
            <a:ln w="19050">
              <a:solidFill>
                <a:srgbClr val="3277E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503957" y="5478951"/>
            <a:ext cx="2021460" cy="1326061"/>
            <a:chOff x="7463706" y="4218447"/>
            <a:chExt cx="3728186" cy="2277486"/>
          </a:xfrm>
        </p:grpSpPr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8EB98496-5528-4B5F-96F4-046389B4F967}"/>
                </a:ext>
              </a:extLst>
            </p:cNvPr>
            <p:cNvSpPr/>
            <p:nvPr/>
          </p:nvSpPr>
          <p:spPr>
            <a:xfrm>
              <a:off x="8776150" y="5532547"/>
              <a:ext cx="831399" cy="8015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="" xmlns:a16="http://schemas.microsoft.com/office/drawing/2014/main" id="{A05A2AF4-464D-42A2-9F61-C0DD3A4B1686}"/>
                </a:ext>
              </a:extLst>
            </p:cNvPr>
            <p:cNvCxnSpPr/>
            <p:nvPr/>
          </p:nvCxnSpPr>
          <p:spPr>
            <a:xfrm>
              <a:off x="7463706" y="5070912"/>
              <a:ext cx="18536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="" xmlns:a16="http://schemas.microsoft.com/office/drawing/2014/main" id="{CACA4A98-E23A-4670-A743-C3531D4F2501}"/>
                </a:ext>
              </a:extLst>
            </p:cNvPr>
            <p:cNvCxnSpPr/>
            <p:nvPr/>
          </p:nvCxnSpPr>
          <p:spPr>
            <a:xfrm flipV="1">
              <a:off x="8334562" y="4319797"/>
              <a:ext cx="0" cy="1281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="" xmlns:a16="http://schemas.microsoft.com/office/drawing/2014/main" id="{D296B496-7C70-4144-B804-028FEB74746B}"/>
                </a:ext>
              </a:extLst>
            </p:cNvPr>
            <p:cNvSpPr/>
            <p:nvPr/>
          </p:nvSpPr>
          <p:spPr>
            <a:xfrm>
              <a:off x="8813535" y="4479975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="" xmlns:a16="http://schemas.microsoft.com/office/drawing/2014/main" id="{DFAC9662-EC92-455A-B959-94281397E4D8}"/>
                </a:ext>
              </a:extLst>
            </p:cNvPr>
            <p:cNvSpPr/>
            <p:nvPr/>
          </p:nvSpPr>
          <p:spPr>
            <a:xfrm>
              <a:off x="8959715" y="4378097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="" xmlns:a16="http://schemas.microsoft.com/office/drawing/2014/main" id="{D08D15BD-9493-4626-BD14-19DA7E2652EE}"/>
                </a:ext>
              </a:extLst>
            </p:cNvPr>
            <p:cNvSpPr/>
            <p:nvPr/>
          </p:nvSpPr>
          <p:spPr>
            <a:xfrm>
              <a:off x="9053015" y="4531089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="" xmlns:a16="http://schemas.microsoft.com/office/drawing/2014/main" id="{7AF47A66-8C40-409A-A568-C48BACFEF198}"/>
                </a:ext>
              </a:extLst>
            </p:cNvPr>
            <p:cNvSpPr/>
            <p:nvPr/>
          </p:nvSpPr>
          <p:spPr>
            <a:xfrm>
              <a:off x="8916170" y="4594062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="" xmlns:a16="http://schemas.microsoft.com/office/drawing/2014/main" id="{775593EE-7228-4113-B212-1A99793CC824}"/>
                </a:ext>
              </a:extLst>
            </p:cNvPr>
            <p:cNvSpPr/>
            <p:nvPr/>
          </p:nvSpPr>
          <p:spPr>
            <a:xfrm>
              <a:off x="8160392" y="4915423"/>
              <a:ext cx="93290" cy="90796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="" xmlns:a16="http://schemas.microsoft.com/office/drawing/2014/main" id="{0541D5EE-5B33-404C-96D4-36EDAF45C6E6}"/>
                </a:ext>
              </a:extLst>
            </p:cNvPr>
            <p:cNvCxnSpPr/>
            <p:nvPr/>
          </p:nvCxnSpPr>
          <p:spPr>
            <a:xfrm>
              <a:off x="9338211" y="5082127"/>
              <a:ext cx="18536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="" xmlns:a16="http://schemas.microsoft.com/office/drawing/2014/main" id="{F1084486-10EE-4793-B395-8211725D33DF}"/>
                </a:ext>
              </a:extLst>
            </p:cNvPr>
            <p:cNvCxnSpPr/>
            <p:nvPr/>
          </p:nvCxnSpPr>
          <p:spPr>
            <a:xfrm flipV="1">
              <a:off x="10209067" y="4331012"/>
              <a:ext cx="0" cy="1281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="" xmlns:a16="http://schemas.microsoft.com/office/drawing/2014/main" id="{E0A543BA-2158-4A1A-B994-67F0087888E7}"/>
                </a:ext>
              </a:extLst>
            </p:cNvPr>
            <p:cNvSpPr/>
            <p:nvPr/>
          </p:nvSpPr>
          <p:spPr>
            <a:xfrm>
              <a:off x="10174837" y="5048975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="" xmlns:a16="http://schemas.microsoft.com/office/drawing/2014/main" id="{22B972DD-4BF6-45D3-903B-087EB34804F3}"/>
                </a:ext>
              </a:extLst>
            </p:cNvPr>
            <p:cNvSpPr/>
            <p:nvPr/>
          </p:nvSpPr>
          <p:spPr>
            <a:xfrm>
              <a:off x="10915862" y="5048975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="" xmlns:a16="http://schemas.microsoft.com/office/drawing/2014/main" id="{EB445C43-D88C-4D1D-BBE9-AB4DAFC92809}"/>
                </a:ext>
              </a:extLst>
            </p:cNvPr>
            <p:cNvSpPr/>
            <p:nvPr/>
          </p:nvSpPr>
          <p:spPr>
            <a:xfrm>
              <a:off x="11076329" y="4478831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="" xmlns:a16="http://schemas.microsoft.com/office/drawing/2014/main" id="{D5AB4EEE-62BC-435E-A4F7-4A750F1BC921}"/>
                </a:ext>
              </a:extLst>
            </p:cNvPr>
            <p:cNvSpPr/>
            <p:nvPr/>
          </p:nvSpPr>
          <p:spPr>
            <a:xfrm>
              <a:off x="9407592" y="5061680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="" xmlns:a16="http://schemas.microsoft.com/office/drawing/2014/main" id="{71953BFF-4AE8-4450-8DDA-4F56F015D730}"/>
                </a:ext>
              </a:extLst>
            </p:cNvPr>
            <p:cNvSpPr/>
            <p:nvPr/>
          </p:nvSpPr>
          <p:spPr>
            <a:xfrm>
              <a:off x="10034897" y="4926638"/>
              <a:ext cx="93290" cy="90796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="" xmlns:a16="http://schemas.microsoft.com/office/drawing/2014/main" id="{13331184-1B5C-479B-A031-453B6368F15E}"/>
                </a:ext>
              </a:extLst>
            </p:cNvPr>
            <p:cNvSpPr/>
            <p:nvPr/>
          </p:nvSpPr>
          <p:spPr>
            <a:xfrm>
              <a:off x="9014438" y="4218447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="" xmlns:a16="http://schemas.microsoft.com/office/drawing/2014/main" id="{667F27EA-7AFD-4EF4-A4DA-C0D60891017A}"/>
                </a:ext>
              </a:extLst>
            </p:cNvPr>
            <p:cNvSpPr/>
            <p:nvPr/>
          </p:nvSpPr>
          <p:spPr>
            <a:xfrm>
              <a:off x="8762510" y="4331399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="" xmlns:a16="http://schemas.microsoft.com/office/drawing/2014/main" id="{15E971FA-C1BC-4DFD-A981-195E253D8FEE}"/>
                </a:ext>
              </a:extLst>
            </p:cNvPr>
            <p:cNvSpPr/>
            <p:nvPr/>
          </p:nvSpPr>
          <p:spPr>
            <a:xfrm>
              <a:off x="8906835" y="4228849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="" xmlns:a16="http://schemas.microsoft.com/office/drawing/2014/main" id="{DA7B8155-10D6-41A2-9528-254C3D14D53A}"/>
                </a:ext>
              </a:extLst>
            </p:cNvPr>
            <p:cNvSpPr/>
            <p:nvPr/>
          </p:nvSpPr>
          <p:spPr>
            <a:xfrm>
              <a:off x="9486240" y="4447815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="" xmlns:a16="http://schemas.microsoft.com/office/drawing/2014/main" id="{0BBED113-3CEE-49A4-8CB5-BF581C4719A4}"/>
                </a:ext>
              </a:extLst>
            </p:cNvPr>
            <p:cNvSpPr/>
            <p:nvPr/>
          </p:nvSpPr>
          <p:spPr>
            <a:xfrm>
              <a:off x="10081542" y="4308477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="" xmlns:a16="http://schemas.microsoft.com/office/drawing/2014/main" id="{EC31ADAD-0D5C-4481-8D79-842D7AABB291}"/>
                </a:ext>
              </a:extLst>
            </p:cNvPr>
            <p:cNvSpPr/>
            <p:nvPr/>
          </p:nvSpPr>
          <p:spPr>
            <a:xfrm>
              <a:off x="10184991" y="5569805"/>
              <a:ext cx="111140" cy="4571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="" xmlns:a16="http://schemas.microsoft.com/office/drawing/2014/main" id="{D31DE072-F940-4701-B27C-940AC84FDD1C}"/>
                </a:ext>
              </a:extLst>
            </p:cNvPr>
            <p:cNvCxnSpPr/>
            <p:nvPr/>
          </p:nvCxnSpPr>
          <p:spPr>
            <a:xfrm>
              <a:off x="8338921" y="5965644"/>
              <a:ext cx="18536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="" xmlns:a16="http://schemas.microsoft.com/office/drawing/2014/main" id="{CDAB2631-2A25-4947-B629-10955123F3BA}"/>
                </a:ext>
              </a:extLst>
            </p:cNvPr>
            <p:cNvCxnSpPr/>
            <p:nvPr/>
          </p:nvCxnSpPr>
          <p:spPr>
            <a:xfrm flipV="1">
              <a:off x="9209777" y="5214529"/>
              <a:ext cx="0" cy="1281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="" xmlns:a16="http://schemas.microsoft.com/office/drawing/2014/main" id="{D622268C-37FD-4418-B5CE-017AF2634978}"/>
                </a:ext>
              </a:extLst>
            </p:cNvPr>
            <p:cNvSpPr/>
            <p:nvPr/>
          </p:nvSpPr>
          <p:spPr>
            <a:xfrm>
              <a:off x="8910379" y="5559766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="" xmlns:a16="http://schemas.microsoft.com/office/drawing/2014/main" id="{5FA8E75A-D379-4252-AFAF-FB4D238FC901}"/>
                </a:ext>
              </a:extLst>
            </p:cNvPr>
            <p:cNvSpPr/>
            <p:nvPr/>
          </p:nvSpPr>
          <p:spPr>
            <a:xfrm>
              <a:off x="9053015" y="6232875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="" xmlns:a16="http://schemas.microsoft.com/office/drawing/2014/main" id="{2D826C75-B574-4EA1-B197-F55CA14CB871}"/>
                </a:ext>
              </a:extLst>
            </p:cNvPr>
            <p:cNvSpPr/>
            <p:nvPr/>
          </p:nvSpPr>
          <p:spPr>
            <a:xfrm>
              <a:off x="9395268" y="6169848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="" xmlns:a16="http://schemas.microsoft.com/office/drawing/2014/main" id="{389959AD-E19A-4EF9-AC0F-AC3A1E6FC098}"/>
                </a:ext>
              </a:extLst>
            </p:cNvPr>
            <p:cNvSpPr/>
            <p:nvPr/>
          </p:nvSpPr>
          <p:spPr>
            <a:xfrm>
              <a:off x="9522354" y="5870921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8" name="椭圆 77">
              <a:extLst>
                <a:ext uri="{FF2B5EF4-FFF2-40B4-BE49-F238E27FC236}">
                  <a16:creationId xmlns="" xmlns:a16="http://schemas.microsoft.com/office/drawing/2014/main" id="{E6265D00-7B01-4F87-9584-582C364466D8}"/>
                </a:ext>
              </a:extLst>
            </p:cNvPr>
            <p:cNvSpPr/>
            <p:nvPr/>
          </p:nvSpPr>
          <p:spPr>
            <a:xfrm>
              <a:off x="9488568" y="5693773"/>
              <a:ext cx="93290" cy="90796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="" xmlns:a16="http://schemas.microsoft.com/office/drawing/2014/main" id="{FAAE8633-3599-4731-808D-6CE38B4568D0}"/>
                </a:ext>
              </a:extLst>
            </p:cNvPr>
            <p:cNvSpPr/>
            <p:nvPr/>
          </p:nvSpPr>
          <p:spPr>
            <a:xfrm>
              <a:off x="8729500" y="5982001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="" xmlns:a16="http://schemas.microsoft.com/office/drawing/2014/main" id="{08C66E50-32A9-40B7-813F-1214AB7020B7}"/>
                </a:ext>
              </a:extLst>
            </p:cNvPr>
            <p:cNvSpPr/>
            <p:nvPr/>
          </p:nvSpPr>
          <p:spPr>
            <a:xfrm>
              <a:off x="9133017" y="5529445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="" xmlns:a16="http://schemas.microsoft.com/office/drawing/2014/main" id="{55EC5E02-423B-4346-8C1C-FC385AF03612}"/>
                </a:ext>
              </a:extLst>
            </p:cNvPr>
            <p:cNvSpPr/>
            <p:nvPr/>
          </p:nvSpPr>
          <p:spPr>
            <a:xfrm>
              <a:off x="9274215" y="5566060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="" xmlns:a16="http://schemas.microsoft.com/office/drawing/2014/main" id="{34B635DE-3EE2-4699-AF6D-8227A5AA69E0}"/>
                </a:ext>
              </a:extLst>
            </p:cNvPr>
            <p:cNvSpPr/>
            <p:nvPr/>
          </p:nvSpPr>
          <p:spPr>
            <a:xfrm>
              <a:off x="8807723" y="6188896"/>
              <a:ext cx="93300" cy="606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="" xmlns:a16="http://schemas.microsoft.com/office/drawing/2014/main" id="{D4C07058-1805-451F-A83D-F26777EF65F8}"/>
                </a:ext>
              </a:extLst>
            </p:cNvPr>
            <p:cNvSpPr/>
            <p:nvPr/>
          </p:nvSpPr>
          <p:spPr>
            <a:xfrm>
              <a:off x="8850553" y="5772979"/>
              <a:ext cx="93296" cy="4571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4" name="Picture 2" descr="https://images2015.cnblogs.com/blog/1042406/201703/1042406-20170310142842732-1310906560.jpg">
            <a:extLst>
              <a:ext uri="{FF2B5EF4-FFF2-40B4-BE49-F238E27FC236}">
                <a16:creationId xmlns="" xmlns:a16="http://schemas.microsoft.com/office/drawing/2014/main" id="{26DAB178-3038-4C56-B725-3B3B5594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172" y="3957235"/>
            <a:ext cx="2596624" cy="111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âå¯¹æçæç½ç»âçå¾çæç´¢ç»æ">
            <a:extLst>
              <a:ext uri="{FF2B5EF4-FFF2-40B4-BE49-F238E27FC236}">
                <a16:creationId xmlns:a16="http://schemas.microsoft.com/office/drawing/2014/main" xmlns="" id="{CA691BE9-EF52-493E-8589-8AD61443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301" y="5301707"/>
            <a:ext cx="2953117" cy="141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22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9A29441E-783B-466E-8A03-61288CE11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99" y="1368000"/>
                <a:ext cx="11518801" cy="4896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玻尔兹曼机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无向图模型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用于学习联合概率分布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模型细节要点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点上有二进制值，代表系统状态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点间以无向有权边连接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定义系统能量为</a:t>
                </a:r>
                <a:endParaRPr lang="en-US" altLang="zh-CN" sz="2000" dirty="0"/>
              </a:p>
              <a:p>
                <a:pPr lvl="3"/>
                <a:r>
                  <a:rPr lang="zh-CN" altLang="en-US" sz="1800" dirty="0"/>
                  <a:t>能量越大，系统越不稳定</a:t>
                </a:r>
                <a:endParaRPr lang="en-US" altLang="zh-CN" sz="1800" dirty="0"/>
              </a:p>
              <a:p>
                <a:pPr lvl="3"/>
                <a:r>
                  <a:rPr lang="zh-CN" altLang="en-US" sz="1800" dirty="0"/>
                  <a:t>能量越小，该状态出现的概率越大</a:t>
                </a:r>
                <a:endParaRPr lang="en-US" altLang="zh-CN" sz="1800" dirty="0"/>
              </a:p>
              <a:p>
                <a:pPr lvl="1"/>
                <a:r>
                  <a:rPr lang="zh-CN" altLang="en-US" sz="2400" dirty="0"/>
                  <a:t>若不对连接加以限制，实际应用价值有限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29441E-783B-466E-8A03-61288CE11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99" y="1368000"/>
                <a:ext cx="11518801" cy="4896000"/>
              </a:xfrm>
              <a:blipFill rotWithShape="0">
                <a:blip r:embed="rId2"/>
                <a:stretch>
                  <a:fillRect l="-952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ADABF35-A0AD-43C5-A466-EC59BD51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0579079-A3F2-4CF0-BEE0-8E19F9A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80AD2F7-735F-4E6F-AE6B-304BDF3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Restricted Boltzmann Machine</a:t>
            </a:r>
            <a:endParaRPr lang="zh-CN" altLang="en-US" dirty="0"/>
          </a:p>
        </p:txBody>
      </p:sp>
      <p:pic>
        <p:nvPicPr>
          <p:cNvPr id="2052" name="Picture 4" descr="A graphical representation of an example Boltzmann machine with weight labels.">
            <a:extLst>
              <a:ext uri="{FF2B5EF4-FFF2-40B4-BE49-F238E27FC236}">
                <a16:creationId xmlns="" xmlns:a16="http://schemas.microsoft.com/office/drawing/2014/main" id="{869164DA-125B-4579-813A-F641E3D0D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549" y="1340440"/>
            <a:ext cx="2208973" cy="209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BCDC9A5-0FCF-423D-AFCE-B9D03A59D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384" y="3822782"/>
            <a:ext cx="3048000" cy="685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C1E6A745-A854-401E-AA75-700F7F4553ED}"/>
              </a:ext>
            </a:extLst>
          </p:cNvPr>
          <p:cNvSpPr/>
          <p:nvPr/>
        </p:nvSpPr>
        <p:spPr>
          <a:xfrm>
            <a:off x="8442154" y="4085216"/>
            <a:ext cx="230155" cy="21771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C2200278-DDD4-4A56-877F-92D8286D49A2}"/>
              </a:ext>
            </a:extLst>
          </p:cNvPr>
          <p:cNvSpPr/>
          <p:nvPr/>
        </p:nvSpPr>
        <p:spPr>
          <a:xfrm>
            <a:off x="7934133" y="4074929"/>
            <a:ext cx="301689" cy="21771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3F68AE4D-521A-4C08-AD1A-235C2EE04E77}"/>
              </a:ext>
            </a:extLst>
          </p:cNvPr>
          <p:cNvSpPr txBox="1"/>
          <p:nvPr/>
        </p:nvSpPr>
        <p:spPr>
          <a:xfrm>
            <a:off x="8115586" y="47141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随机变量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AD759128-15C0-4691-B3BC-4F53155F78F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557232" y="4302930"/>
            <a:ext cx="9760" cy="41117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4E96D2B0-63D0-4100-99E4-2C4E81A17F1E}"/>
              </a:ext>
            </a:extLst>
          </p:cNvPr>
          <p:cNvSpPr txBox="1"/>
          <p:nvPr/>
        </p:nvSpPr>
        <p:spPr>
          <a:xfrm>
            <a:off x="7633571" y="32928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点间权重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56343AF5-D433-42DC-A31C-CD55AD84707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8084977" y="3600623"/>
            <a:ext cx="1" cy="47430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2466A7-07DA-4D4A-81B2-61EC84F1EED1}"/>
              </a:ext>
            </a:extLst>
          </p:cNvPr>
          <p:cNvSpPr txBox="1"/>
          <p:nvPr/>
        </p:nvSpPr>
        <p:spPr>
          <a:xfrm>
            <a:off x="8966784" y="4714099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点偏置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7FF16F29-A86D-4954-A728-8374527952C3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flipH="1">
            <a:off x="9328422" y="4275500"/>
            <a:ext cx="1" cy="43859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2C4A75FC-4293-471D-8A88-B72FB9142015}"/>
              </a:ext>
            </a:extLst>
          </p:cNvPr>
          <p:cNvSpPr/>
          <p:nvPr/>
        </p:nvSpPr>
        <p:spPr>
          <a:xfrm>
            <a:off x="9213345" y="4057786"/>
            <a:ext cx="230155" cy="21771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649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600B9F47-CE35-4CF3-817D-E480264BF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限制玻尔兹曼机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模型要点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模型必须为二分图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v</a:t>
                </a:r>
                <a:r>
                  <a:rPr lang="zh-CN" altLang="en-US" sz="2000" dirty="0"/>
                  <a:t>为可见层，代表原始数据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h</a:t>
                </a:r>
                <a:r>
                  <a:rPr lang="zh-CN" altLang="en-US" sz="2000" dirty="0"/>
                  <a:t>为隐藏层，代表隐因子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用于数据分布预测、缺失数据填充、数据生成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给出状态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 dirty="0"/>
                  <a:t>，模型预测该状态出现概率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给出部分缺失可见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状态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，预测最可能的完整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sz="2000" dirty="0"/>
              </a:p>
              <a:p>
                <a:pPr lvl="2"/>
                <a:r>
                  <a:rPr lang="zh-CN" altLang="en-US" sz="2000" dirty="0"/>
                  <a:t>生成和训练集同分布的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400" dirty="0"/>
                  <a:t>深度学习复兴的前浪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0B9F47-CE35-4CF3-817D-E480264BF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2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6A13DC0-86B2-4C63-A8CA-6304A005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4F04AD9-7A09-49E1-9596-6D54B8F1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3A03B97B-EF60-40C2-8C0B-1A4CAFF9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Restricted Boltzmann Machine</a:t>
            </a:r>
            <a:endParaRPr lang="zh-CN" altLang="en-US" dirty="0"/>
          </a:p>
        </p:txBody>
      </p:sp>
      <p:pic>
        <p:nvPicPr>
          <p:cNvPr id="6" name="Picture 2" descr="https://images2015.cnblogs.com/blog/1042406/201703/1042406-20170310142842732-1310906560.jpg">
            <a:extLst>
              <a:ext uri="{FF2B5EF4-FFF2-40B4-BE49-F238E27FC236}">
                <a16:creationId xmlns="" xmlns:a16="http://schemas.microsoft.com/office/drawing/2014/main" id="{26DAB178-3038-4C56-B725-3B3B5594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793" y="1646051"/>
            <a:ext cx="3587251" cy="15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1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9A29441E-783B-466E-8A03-61288CE11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对给定状态向量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400" dirty="0"/>
                  <a:t>，系统当前能量定义为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/>
                  <a:t>的联合概率分布为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理论上</a:t>
                </a:r>
                <a:r>
                  <a:rPr lang="zh-CN" altLang="en-US" sz="2400" dirty="0"/>
                  <a:t>的损失函数为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29441E-783B-466E-8A03-61288CE11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94"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ADABF35-A0AD-43C5-A466-EC59BD51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0579079-A3F2-4CF0-BEE0-8E19F9A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80AD2F7-735F-4E6F-AE6B-304BDF3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Restricted Boltzmann Machine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2E05A27-2EB0-40BE-8C04-56388AC4F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17" y="2048879"/>
            <a:ext cx="3862679" cy="339399"/>
          </a:xfrm>
          <a:prstGeom prst="rect">
            <a:avLst/>
          </a:prstGeom>
        </p:spPr>
      </p:pic>
      <p:pic>
        <p:nvPicPr>
          <p:cNvPr id="10" name="Picture 2" descr="https://images2015.cnblogs.com/blog/1042406/201703/1042406-20170310142842732-1310906560.jpg">
            <a:extLst>
              <a:ext uri="{FF2B5EF4-FFF2-40B4-BE49-F238E27FC236}">
                <a16:creationId xmlns="" xmlns:a16="http://schemas.microsoft.com/office/drawing/2014/main" id="{D8A61F28-A98D-4A4A-9604-3B407514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482" y="4783398"/>
            <a:ext cx="3587251" cy="15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93A0DEE-02C8-4749-BB9E-BE8CB5CA9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717" y="3666241"/>
            <a:ext cx="2615135" cy="7116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895D909E-9A07-4338-9092-64653EB3C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2469" y="3684105"/>
            <a:ext cx="1983164" cy="7633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2639AEB9-C277-4814-9D77-327B5FEB6BCE}"/>
                  </a:ext>
                </a:extLst>
              </p:cNvPr>
              <p:cNvSpPr txBox="1"/>
              <p:nvPr/>
            </p:nvSpPr>
            <p:spPr>
              <a:xfrm>
                <a:off x="7337056" y="1895412"/>
                <a:ext cx="3717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:r>
                  <a:rPr lang="zh-CN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令点上的值乘以相关模型参数（线性映射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𝑊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或偏置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）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639AEB9-C277-4814-9D77-327B5FEB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56" y="1895412"/>
                <a:ext cx="3717967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478" t="-5660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810801AA-9C40-4322-AEF0-7734E42CC7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7391" y="4966286"/>
            <a:ext cx="3782005" cy="79914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A48594F8-04F2-46E3-A027-0DB0FB3561B5}"/>
              </a:ext>
            </a:extLst>
          </p:cNvPr>
          <p:cNvSpPr/>
          <p:nvPr/>
        </p:nvSpPr>
        <p:spPr>
          <a:xfrm>
            <a:off x="5849037" y="5151926"/>
            <a:ext cx="485192" cy="32346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A6BE841C-A261-43D5-874D-87723C4DC118}"/>
              </a:ext>
            </a:extLst>
          </p:cNvPr>
          <p:cNvSpPr txBox="1"/>
          <p:nvPr/>
        </p:nvSpPr>
        <p:spPr>
          <a:xfrm>
            <a:off x="5034736" y="5950605"/>
            <a:ext cx="211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个原始数据样本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9BE66E3C-4780-4750-A2D0-20EB71D6F331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091633" y="5475387"/>
            <a:ext cx="0" cy="47521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89C341F9-4A39-4C13-A623-F0C7643F3456}"/>
              </a:ext>
            </a:extLst>
          </p:cNvPr>
          <p:cNvSpPr/>
          <p:nvPr/>
        </p:nvSpPr>
        <p:spPr>
          <a:xfrm>
            <a:off x="5260658" y="2081870"/>
            <a:ext cx="230155" cy="21771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1FA9B525-B9C5-451A-B930-8883C3E98924}"/>
              </a:ext>
            </a:extLst>
          </p:cNvPr>
          <p:cNvSpPr/>
          <p:nvPr/>
        </p:nvSpPr>
        <p:spPr>
          <a:xfrm>
            <a:off x="6136399" y="2079671"/>
            <a:ext cx="301689" cy="21771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4F9474C3-201D-48E4-8F4D-A913DD2EC14B}"/>
              </a:ext>
            </a:extLst>
          </p:cNvPr>
          <p:cNvSpPr txBox="1"/>
          <p:nvPr/>
        </p:nvSpPr>
        <p:spPr>
          <a:xfrm>
            <a:off x="4924328" y="2620280"/>
            <a:ext cx="902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随机变量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A1E56241-4B31-43AE-8286-EC6B8E41ED92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5375734" y="2299584"/>
            <a:ext cx="2" cy="32069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61E02124-66DA-41CD-B7B9-9C481833FBD7}"/>
              </a:ext>
            </a:extLst>
          </p:cNvPr>
          <p:cNvSpPr txBox="1"/>
          <p:nvPr/>
        </p:nvSpPr>
        <p:spPr>
          <a:xfrm>
            <a:off x="5835837" y="26202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点间权重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855CA2E3-CDA0-4547-882B-520A0034CB02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6287243" y="2297385"/>
            <a:ext cx="1" cy="32289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5A0C5B7C-D7E5-404A-9157-478D8084EF17}"/>
              </a:ext>
            </a:extLst>
          </p:cNvPr>
          <p:cNvSpPr txBox="1"/>
          <p:nvPr/>
        </p:nvSpPr>
        <p:spPr>
          <a:xfrm>
            <a:off x="3942695" y="2620280"/>
            <a:ext cx="723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点偏置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1F67FD08-452C-4065-A616-677ADE58F6AF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flipH="1">
            <a:off x="4304333" y="2352966"/>
            <a:ext cx="1" cy="2673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0A873F95-D2EE-462A-ADD9-C6FAA863FEAA}"/>
              </a:ext>
            </a:extLst>
          </p:cNvPr>
          <p:cNvSpPr/>
          <p:nvPr/>
        </p:nvSpPr>
        <p:spPr>
          <a:xfrm>
            <a:off x="4189256" y="2135252"/>
            <a:ext cx="230155" cy="21771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26A8A0E4-037A-44A2-A692-AF02B7F097AF}"/>
              </a:ext>
            </a:extLst>
          </p:cNvPr>
          <p:cNvSpPr txBox="1"/>
          <p:nvPr/>
        </p:nvSpPr>
        <p:spPr>
          <a:xfrm>
            <a:off x="8616521" y="36964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zh-CN" altLang="en-US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能量越低，概率越大</a:t>
            </a:r>
          </a:p>
        </p:txBody>
      </p:sp>
    </p:spTree>
    <p:extLst>
      <p:ext uri="{BB962C8B-B14F-4D97-AF65-F5344CB8AC3E}">
        <p14:creationId xmlns:p14="http://schemas.microsoft.com/office/powerpoint/2010/main" val="392364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ADABF35-A0AD-43C5-A466-EC59BD51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0579079-A3F2-4CF0-BEE0-8E19F9A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80AD2F7-735F-4E6F-AE6B-304BDF3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Restricted Boltzmann Machine</a:t>
            </a:r>
            <a:endParaRPr lang="zh-CN" altLang="en-US" dirty="0"/>
          </a:p>
        </p:txBody>
      </p:sp>
      <p:pic>
        <p:nvPicPr>
          <p:cNvPr id="10" name="Picture 2" descr="https://images2015.cnblogs.com/blog/1042406/201703/1042406-20170310142842732-1310906560.jpg">
            <a:extLst>
              <a:ext uri="{FF2B5EF4-FFF2-40B4-BE49-F238E27FC236}">
                <a16:creationId xmlns="" xmlns:a16="http://schemas.microsoft.com/office/drawing/2014/main" id="{D8A61F28-A98D-4A4A-9604-3B407514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10" y="4424522"/>
            <a:ext cx="3587251" cy="15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810801AA-9C40-4322-AEF0-7734E42CC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098" y="1476927"/>
            <a:ext cx="3618693" cy="764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="" xmlns:a16="http://schemas.microsoft.com/office/drawing/2014/main" id="{B4D6E8FF-70B8-4C47-A848-36B757120E29}"/>
                  </a:ext>
                </a:extLst>
              </p:cNvPr>
              <p:cNvSpPr txBox="1"/>
              <p:nvPr/>
            </p:nvSpPr>
            <p:spPr>
              <a:xfrm>
                <a:off x="1839174" y="4635063"/>
                <a:ext cx="6511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计算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Loss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需遍历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，计算量为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sub>
                        </m:sSub>
                      </m:sup>
                    </m:s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维数灾难！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4D6E8FF-70B8-4C47-A848-36B757120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174" y="4635063"/>
                <a:ext cx="651114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749" t="-10606" r="-56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A6812421-7D53-4EB3-91B0-593F7EFC8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841" y="2641729"/>
            <a:ext cx="4778148" cy="178279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A48594F8-04F2-46E3-A027-0DB0FB3561B5}"/>
              </a:ext>
            </a:extLst>
          </p:cNvPr>
          <p:cNvSpPr/>
          <p:nvPr/>
        </p:nvSpPr>
        <p:spPr>
          <a:xfrm>
            <a:off x="4752964" y="4213029"/>
            <a:ext cx="335903" cy="1963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86B96713-FD43-4D78-AB1E-F4D6145C59BB}"/>
              </a:ext>
            </a:extLst>
          </p:cNvPr>
          <p:cNvSpPr/>
          <p:nvPr/>
        </p:nvSpPr>
        <p:spPr>
          <a:xfrm>
            <a:off x="6546589" y="4213029"/>
            <a:ext cx="335903" cy="1963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3FC83B4-9F91-4D9F-AF81-F7924227CD04}"/>
              </a:ext>
            </a:extLst>
          </p:cNvPr>
          <p:cNvSpPr txBox="1"/>
          <p:nvPr/>
        </p:nvSpPr>
        <p:spPr>
          <a:xfrm>
            <a:off x="2669016" y="5455047"/>
            <a:ext cx="548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defTabSz="914400" rtl="0" eaLnBrk="1" fontAlgn="auto" latinLnBrk="0" hangingPunct="1">
              <a:spcBef>
                <a:spcPts val="600"/>
              </a:spcBef>
              <a:buClrTx/>
              <a:buSzTx/>
              <a:tabLst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RBM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并不是现在常见的前馈神经网络！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9C2B3572-9CD1-4ACF-88E5-F837CE5E4EC7}"/>
                  </a:ext>
                </a:extLst>
              </p:cNvPr>
              <p:cNvSpPr txBox="1"/>
              <p:nvPr/>
            </p:nvSpPr>
            <p:spPr>
              <a:xfrm>
                <a:off x="146605" y="2676176"/>
                <a:ext cx="30044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algn="ctr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某数据样本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的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log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概率：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C2B3572-9CD1-4ACF-88E5-F837CE5E4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5" y="2676176"/>
                <a:ext cx="300447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826" t="-10606" r="-202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A93A0DEE-02C8-4749-BB9E-BE8CB5CA9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245" y="1476927"/>
            <a:ext cx="2615135" cy="7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0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044F8B98-93E4-451F-9ED1-FE0411D84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24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对概率分布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𝐸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𝑣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进行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采样，获取数据点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，根据样本点估算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Loss</a:t>
                </a:r>
              </a:p>
              <a:p>
                <a:pPr lvl="1"/>
                <a:r>
                  <a:rPr lang="zh-CN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无法直接根据联合分布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18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进行采样</a:t>
                </a:r>
              </a:p>
              <a:p>
                <a:pPr lvl="1"/>
                <a:r>
                  <a:rPr lang="zh-CN" altLang="en-US" sz="1800" dirty="0"/>
                  <a:t>若获得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条件概率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1800" dirty="0">
                    <a:solidFill>
                      <a:srgbClr val="C0000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1800" dirty="0"/>
                  <a:t>，即可进行</a:t>
                </a:r>
                <a:r>
                  <a:rPr lang="en-US" altLang="zh-CN" sz="1800" dirty="0"/>
                  <a:t>Gibbs</a:t>
                </a:r>
                <a:r>
                  <a:rPr lang="zh-CN" altLang="en-US" sz="1800" dirty="0"/>
                  <a:t>采样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4F8B98-93E4-451F-9ED1-FE0411D84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ADABF35-A0AD-43C5-A466-EC59BD51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0579079-A3F2-4CF0-BEE0-8E19F9A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80AD2F7-735F-4E6F-AE6B-304BDF3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Restricted Boltzmann Machine</a:t>
            </a:r>
            <a:endParaRPr lang="zh-CN" altLang="en-US" dirty="0"/>
          </a:p>
        </p:txBody>
      </p:sp>
      <p:pic>
        <p:nvPicPr>
          <p:cNvPr id="10" name="Picture 2" descr="https://images2015.cnblogs.com/blog/1042406/201703/1042406-20170310142842732-1310906560.jpg">
            <a:extLst>
              <a:ext uri="{FF2B5EF4-FFF2-40B4-BE49-F238E27FC236}">
                <a16:creationId xmlns="" xmlns:a16="http://schemas.microsoft.com/office/drawing/2014/main" id="{D8A61F28-A98D-4A4A-9604-3B407514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3" y="4239599"/>
            <a:ext cx="3587251" cy="15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810801AA-9C40-4322-AEF0-7734E42C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834" y="1368000"/>
            <a:ext cx="3618693" cy="7646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B04F76D4-2C7A-46EA-B8D5-FCFEA99198B2}"/>
                  </a:ext>
                </a:extLst>
              </p:cNvPr>
              <p:cNvSpPr txBox="1"/>
              <p:nvPr/>
            </p:nvSpPr>
            <p:spPr>
              <a:xfrm>
                <a:off x="729116" y="3975489"/>
                <a:ext cx="2994602" cy="2000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R="0" defTabSz="914400" rtl="0" eaLnBrk="1" fontAlgn="auto" latinLnBrk="0" hangingPunct="1">
                  <a:spcBef>
                    <a:spcPts val="600"/>
                  </a:spcBef>
                  <a:buClrTx/>
                  <a:buSzTx/>
                  <a:tabLst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Gibbs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采样：</a:t>
                </a:r>
                <a:endParaRPr lang="en-US" altLang="zh-CN" sz="24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457200" marR="0" indent="-457200" defTabSz="914400" rtl="0" eaLnBrk="1" fontAlgn="auto" latinLnBrk="0" hangingPunct="1">
                  <a:spcBef>
                    <a:spcPts val="600"/>
                  </a:spcBef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随机初始化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457200" marR="0" indent="-457200" defTabSz="914400" rtl="0" eaLnBrk="1" fontAlgn="auto" latinLnBrk="0" hangingPunct="1">
                  <a:spcBef>
                    <a:spcPts val="600"/>
                  </a:spcBef>
                  <a:buClrTx/>
                  <a:buSzTx/>
                  <a:buFont typeface="+mj-lt"/>
                  <a:buAutoNum type="arabicPeriod"/>
                  <a:tabLst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=0,1,…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914400" lvl="1" indent="-4572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000" dirty="0">
                  <a:solidFill>
                    <a:prstClr val="blac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4F76D4-2C7A-46EA-B8D5-FCFEA9919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16" y="3975489"/>
                <a:ext cx="2994602" cy="2000548"/>
              </a:xfrm>
              <a:prstGeom prst="rect">
                <a:avLst/>
              </a:prstGeom>
              <a:blipFill rotWithShape="0">
                <a:blip r:embed="rId5"/>
                <a:stretch>
                  <a:fillRect l="-3259" t="-3354" b="-4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images2015.cnblogs.com/blog/1042406/201703/1042406-20170330161210195-1389960329.png">
            <a:extLst>
              <a:ext uri="{FF2B5EF4-FFF2-40B4-BE49-F238E27FC236}">
                <a16:creationId xmlns="" xmlns:a16="http://schemas.microsoft.com/office/drawing/2014/main" id="{F88C0C87-90D3-442C-ABFE-0BC2836A2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834" y="3975489"/>
            <a:ext cx="3174481" cy="23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05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="" xmlns:a16="http://schemas.microsoft.com/office/drawing/2014/main" id="{9A29441E-783B-466E-8A03-61288CE11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000" y="1368000"/>
                <a:ext cx="7074450" cy="4896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求条件概率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000" dirty="0"/>
                  <a:t>层间连接实质为现在常见的全连接层</a:t>
                </a:r>
                <a:endParaRPr lang="en-US" altLang="zh-CN" sz="20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仍然不够快：</a:t>
                </a:r>
                <a:r>
                  <a:rPr lang="en-US" altLang="zh-CN" sz="2400" dirty="0"/>
                  <a:t>Gibbs</a:t>
                </a:r>
                <a:r>
                  <a:rPr lang="zh-CN" altLang="en-US" sz="2400" dirty="0"/>
                  <a:t>采样需采样足够多次之后，才能保证后续生成的样本是遵循联合分布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/>
                  <a:t>的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原因：</a:t>
                </a:r>
                <a:r>
                  <a:rPr lang="en-US" altLang="zh-CN" sz="2000" dirty="0"/>
                  <a:t>Gibbs</a:t>
                </a:r>
                <a:r>
                  <a:rPr lang="zh-CN" altLang="en-US" sz="2000" dirty="0"/>
                  <a:t>采样是一种马尔科夫蒙特卡洛</a:t>
                </a:r>
                <a:r>
                  <a:rPr lang="en-US" altLang="zh-CN" sz="2000" dirty="0"/>
                  <a:t>(MCMC)</a:t>
                </a:r>
                <a:r>
                  <a:rPr lang="zh-CN" altLang="en-US" sz="2000" dirty="0"/>
                  <a:t>方法，条件概率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000" dirty="0"/>
                  <a:t>是组成一个马尔科夫链的转移矩阵。这一马尔科夫链具有性质：当按照其转移矩阵迭代转移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足够多次</a:t>
                </a:r>
                <a:r>
                  <a:rPr lang="zh-CN" altLang="en-US" sz="2000" dirty="0"/>
                  <a:t>后，转移概率逼近联合分布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29441E-783B-466E-8A03-61288CE11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000" y="1368000"/>
                <a:ext cx="7074450" cy="4896000"/>
              </a:xfrm>
              <a:blipFill rotWithShape="0">
                <a:blip r:embed="rId2"/>
                <a:stretch>
                  <a:fillRect l="-1120" t="-1368" r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8ADABF35-A0AD-43C5-A466-EC59BD51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41A1-F4AA-4D68-ACC4-106EF9E45C14}" type="datetime1">
              <a:rPr lang="zh-CN" altLang="en-US" smtClean="0"/>
              <a:t>2019/6/12</a:t>
            </a:fld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0579079-A3F2-4CF0-BEE0-8E19F9A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72C4D-EBB2-42D6-A2D3-5CBFF2DEF01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="" xmlns:a16="http://schemas.microsoft.com/office/drawing/2014/main" id="{080AD2F7-735F-4E6F-AE6B-304BDF3E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Restricted Boltzmann Machine</a:t>
            </a:r>
            <a:endParaRPr lang="zh-CN" altLang="en-US" dirty="0"/>
          </a:p>
        </p:txBody>
      </p:sp>
      <p:pic>
        <p:nvPicPr>
          <p:cNvPr id="10" name="Picture 2" descr="https://images2015.cnblogs.com/blog/1042406/201703/1042406-20170310142842732-1310906560.jpg">
            <a:extLst>
              <a:ext uri="{FF2B5EF4-FFF2-40B4-BE49-F238E27FC236}">
                <a16:creationId xmlns="" xmlns:a16="http://schemas.microsoft.com/office/drawing/2014/main" id="{D8A61F28-A98D-4A4A-9604-3B4075141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10" y="4332906"/>
            <a:ext cx="3587251" cy="15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9519B833-E7D2-4B6B-A5A8-86D14C5C2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912" y="1312499"/>
            <a:ext cx="3587252" cy="19296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474D215-2A1F-40A9-8604-D1DAC2CC4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535" y="2654665"/>
            <a:ext cx="3108929" cy="3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15234"/>
      </p:ext>
    </p:extLst>
  </p:cSld>
  <p:clrMapOvr>
    <a:masterClrMapping/>
  </p:clrMapOvr>
</p:sld>
</file>

<file path=ppt/theme/theme1.xml><?xml version="1.0" encoding="utf-8"?>
<a:theme xmlns:a="http://schemas.openxmlformats.org/drawingml/2006/main" name="civic_16x9_red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 sz="2400"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R="0" algn="ctr" defTabSz="914400" rtl="0" eaLnBrk="1" fontAlgn="auto" latinLnBrk="0" hangingPunct="1">
          <a:spcBef>
            <a:spcPts val="600"/>
          </a:spcBef>
          <a:buClrTx/>
          <a:buSzTx/>
          <a:tabLst/>
          <a:defRPr sz="2400" dirty="0" smtClean="0">
            <a:solidFill>
              <a:prstClr val="black"/>
            </a:solidFill>
            <a:latin typeface="Arial" panose="020B0604020202020204" pitchFamily="34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vic_16x9_red" id="{1447C860-8D0E-4090-AD59-FDAC39430BB6}" vid="{A119CB8A-2309-4E5B-BADC-4996419889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civic_16x9_red</Template>
  <TotalTime>10345</TotalTime>
  <Words>902</Words>
  <Application>Microsoft Office PowerPoint</Application>
  <PresentationFormat>宽屏</PresentationFormat>
  <Paragraphs>369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Cambria Math</vt:lpstr>
      <vt:lpstr>Wingdings</vt:lpstr>
      <vt:lpstr>civic_16x9_red</vt:lpstr>
      <vt:lpstr>CF-NADE</vt:lpstr>
      <vt:lpstr>目录</vt:lpstr>
      <vt:lpstr>数据分布预测问题</vt:lpstr>
      <vt:lpstr>Restricted Boltzmann Machine</vt:lpstr>
      <vt:lpstr>Restricted Boltzmann Machine</vt:lpstr>
      <vt:lpstr>Restricted Boltzmann Machine</vt:lpstr>
      <vt:lpstr>Restricted Boltzmann Machine</vt:lpstr>
      <vt:lpstr>Restricted Boltzmann Machine</vt:lpstr>
      <vt:lpstr>Restricted Boltzmann Machine</vt:lpstr>
      <vt:lpstr>Restricted Boltzmann Machine</vt:lpstr>
      <vt:lpstr>Restricted Boltzmann Machine</vt:lpstr>
      <vt:lpstr>NADE</vt:lpstr>
      <vt:lpstr>NADE</vt:lpstr>
      <vt:lpstr>NADE</vt:lpstr>
      <vt:lpstr>CF-NADE</vt:lpstr>
      <vt:lpstr>CF-NADE</vt:lpstr>
      <vt:lpstr>CF-NADE</vt:lpstr>
      <vt:lpstr>CF-NADE</vt:lpstr>
      <vt:lpstr>CF-NADE</vt:lpstr>
      <vt:lpstr>CF-NADE</vt:lpstr>
      <vt:lpstr>Any question? 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CF-NADE</dc:title>
  <dc:creator>Xia Lianghao</dc:creator>
  <cp:lastModifiedBy>Xia Lianghao</cp:lastModifiedBy>
  <cp:revision>133</cp:revision>
  <dcterms:created xsi:type="dcterms:W3CDTF">2019-06-04T02:00:27Z</dcterms:created>
  <dcterms:modified xsi:type="dcterms:W3CDTF">2019-06-12T06:07:07Z</dcterms:modified>
</cp:coreProperties>
</file>