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2" r:id="rId5"/>
    <p:sldId id="286" r:id="rId6"/>
    <p:sldId id="287" r:id="rId7"/>
    <p:sldId id="288" r:id="rId8"/>
    <p:sldId id="272" r:id="rId9"/>
    <p:sldId id="264" r:id="rId10"/>
    <p:sldId id="290" r:id="rId11"/>
    <p:sldId id="291" r:id="rId12"/>
    <p:sldId id="292" r:id="rId13"/>
    <p:sldId id="294" r:id="rId14"/>
    <p:sldId id="275" r:id="rId15"/>
    <p:sldId id="295" r:id="rId16"/>
    <p:sldId id="269" r:id="rId17"/>
    <p:sldId id="296" r:id="rId18"/>
    <p:sldId id="300" r:id="rId19"/>
    <p:sldId id="297" r:id="rId20"/>
    <p:sldId id="278" r:id="rId21"/>
    <p:sldId id="277" r:id="rId22"/>
    <p:sldId id="298" r:id="rId23"/>
    <p:sldId id="29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pos="6422" userDrawn="1">
          <p15:clr>
            <a:srgbClr val="A4A3A4"/>
          </p15:clr>
        </p15:guide>
        <p15:guide id="5" orient="horz" pos="168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AAA"/>
    <a:srgbClr val="D88A9E"/>
    <a:srgbClr val="F4A74A"/>
    <a:srgbClr val="EDAC5D"/>
    <a:srgbClr val="A1739D"/>
    <a:srgbClr val="D1758E"/>
    <a:srgbClr val="5F3158"/>
    <a:srgbClr val="774F71"/>
    <a:srgbClr val="F7C17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3837" autoAdjust="0"/>
  </p:normalViewPr>
  <p:slideViewPr>
    <p:cSldViewPr snapToGrid="0" showGuides="1">
      <p:cViewPr varScale="1">
        <p:scale>
          <a:sx n="84" d="100"/>
          <a:sy n="84" d="100"/>
        </p:scale>
        <p:origin x="-763" y="-62"/>
      </p:cViewPr>
      <p:guideLst>
        <p:guide orient="horz" pos="1684"/>
        <p:guide orient="horz" pos="3906"/>
        <p:guide pos="6422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-3101" y="4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387C-0F71-47AA-8625-78B4CEAC1B41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49A1-6881-4E18-9118-9CA8B635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①</a:t>
            </a:r>
            <a:r>
              <a:rPr lang="en-US" altLang="zh-CN" dirty="0"/>
              <a:t> Docker Plugin</a:t>
            </a:r>
            <a:r>
              <a:rPr lang="zh-CN" altLang="zh-CN" dirty="0"/>
              <a:t>机制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</a:t>
            </a:r>
            <a:r>
              <a:rPr lang="zh-CN" altLang="zh-CN" dirty="0"/>
              <a:t>针对</a:t>
            </a:r>
            <a:r>
              <a:rPr lang="en-US" altLang="zh-CN" dirty="0"/>
              <a:t>Volume Plugin</a:t>
            </a:r>
            <a:r>
              <a:rPr lang="zh-CN" altLang="zh-CN" dirty="0"/>
              <a:t>实现了两个适配类型</a:t>
            </a:r>
            <a:r>
              <a:rPr lang="en-US" altLang="zh-CN" dirty="0"/>
              <a:t>Volume Driver Adapter</a:t>
            </a:r>
            <a:r>
              <a:rPr lang="zh-CN" altLang="zh-CN" dirty="0"/>
              <a:t>和</a:t>
            </a:r>
            <a:r>
              <a:rPr lang="en-US" altLang="zh-CN" dirty="0"/>
              <a:t>Volume Adapter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VolumeDriverAdapter</a:t>
            </a:r>
            <a:r>
              <a:rPr lang="en-US" altLang="zh-CN" dirty="0"/>
              <a:t> : </a:t>
            </a:r>
            <a:r>
              <a:rPr lang="zh-CN" altLang="zh-CN" dirty="0"/>
              <a:t>实现</a:t>
            </a:r>
            <a:r>
              <a:rPr lang="en-US" altLang="zh-CN" dirty="0"/>
              <a:t>Driver</a:t>
            </a:r>
            <a:r>
              <a:rPr lang="zh-CN" altLang="zh-CN" dirty="0"/>
              <a:t>接口，用于抽象各种</a:t>
            </a:r>
            <a:r>
              <a:rPr lang="en-US" altLang="zh-CN" dirty="0"/>
              <a:t>Plugin</a:t>
            </a:r>
            <a:r>
              <a:rPr lang="zh-CN" altLang="zh-CN" dirty="0"/>
              <a:t>的驱动，该类型可以适配所有符合规范的</a:t>
            </a:r>
            <a:r>
              <a:rPr lang="en-US" altLang="zh-CN" dirty="0"/>
              <a:t>Volume Plugin</a:t>
            </a:r>
            <a:r>
              <a:rPr lang="zh-CN" altLang="zh-CN" dirty="0"/>
              <a:t>，对</a:t>
            </a:r>
            <a:r>
              <a:rPr lang="en-US" altLang="zh-CN" dirty="0"/>
              <a:t>Plugin</a:t>
            </a:r>
            <a:r>
              <a:rPr lang="zh-CN" altLang="zh-CN" dirty="0"/>
              <a:t>进行管理。</a:t>
            </a:r>
          </a:p>
          <a:p>
            <a:r>
              <a:rPr lang="en-US" altLang="zh-CN" dirty="0"/>
              <a:t>Volume Adapter : </a:t>
            </a:r>
            <a:r>
              <a:rPr lang="zh-CN" altLang="zh-CN" dirty="0"/>
              <a:t>实现</a:t>
            </a:r>
            <a:r>
              <a:rPr lang="en-US" altLang="zh-CN" dirty="0"/>
              <a:t>Volume</a:t>
            </a:r>
            <a:r>
              <a:rPr lang="zh-CN" altLang="zh-CN" dirty="0"/>
              <a:t>接口，用于抽象所有</a:t>
            </a:r>
            <a:r>
              <a:rPr lang="en-US" altLang="zh-CN" dirty="0"/>
              <a:t>Plugin</a:t>
            </a:r>
            <a:r>
              <a:rPr lang="zh-CN" altLang="zh-CN" dirty="0"/>
              <a:t>提供的</a:t>
            </a:r>
            <a:r>
              <a:rPr lang="en-US" altLang="zh-CN" dirty="0"/>
              <a:t>Volume</a:t>
            </a:r>
            <a:r>
              <a:rPr lang="zh-CN" altLang="zh-CN" dirty="0"/>
              <a:t>，该类型可以适配所有符合规范的</a:t>
            </a:r>
            <a:r>
              <a:rPr lang="en-US" altLang="zh-CN" dirty="0"/>
              <a:t>Volume Plugin</a:t>
            </a:r>
            <a:r>
              <a:rPr lang="zh-CN" altLang="zh-CN" dirty="0"/>
              <a:t>提供的类型，对</a:t>
            </a:r>
            <a:r>
              <a:rPr lang="en-US" altLang="zh-CN" dirty="0"/>
              <a:t>Volume</a:t>
            </a:r>
            <a:r>
              <a:rPr lang="zh-CN" altLang="zh-CN" dirty="0"/>
              <a:t>进行管理。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通过抽象，对于</a:t>
            </a:r>
            <a:r>
              <a:rPr lang="en-US" altLang="zh-CN" dirty="0"/>
              <a:t>Plugin</a:t>
            </a:r>
            <a:r>
              <a:rPr lang="zh-CN" altLang="zh-CN" dirty="0"/>
              <a:t>和其提供的</a:t>
            </a:r>
            <a:r>
              <a:rPr lang="en-US" altLang="zh-CN" dirty="0"/>
              <a:t>Volume</a:t>
            </a:r>
            <a:r>
              <a:rPr lang="zh-CN" altLang="zh-CN" dirty="0"/>
              <a:t>，</a:t>
            </a:r>
            <a:r>
              <a:rPr lang="en-US" altLang="zh-CN" dirty="0"/>
              <a:t>Docker Daemon</a:t>
            </a:r>
            <a:r>
              <a:rPr lang="zh-CN" altLang="zh-CN" dirty="0"/>
              <a:t>结构和</a:t>
            </a:r>
            <a:r>
              <a:rPr lang="en-US" altLang="zh-CN" dirty="0"/>
              <a:t>Container</a:t>
            </a:r>
            <a:r>
              <a:rPr lang="zh-CN" altLang="zh-CN" dirty="0"/>
              <a:t>结构使用上述两个适配类型，对</a:t>
            </a:r>
            <a:r>
              <a:rPr lang="en-US" altLang="zh-CN" dirty="0"/>
              <a:t>Plugin</a:t>
            </a:r>
            <a:r>
              <a:rPr lang="zh-CN" altLang="zh-CN" dirty="0"/>
              <a:t>和</a:t>
            </a:r>
            <a:r>
              <a:rPr lang="en-US" altLang="zh-CN" dirty="0"/>
              <a:t>Volume</a:t>
            </a:r>
            <a:r>
              <a:rPr lang="zh-CN" altLang="zh-CN" dirty="0"/>
              <a:t>进行管理和使用。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zh-CN" dirty="0"/>
              <a:t>上述两个类型都有一个</a:t>
            </a:r>
            <a:r>
              <a:rPr lang="en-US" altLang="zh-CN" dirty="0"/>
              <a:t>Volume Driver Proxy</a:t>
            </a:r>
            <a:r>
              <a:rPr lang="zh-CN" altLang="zh-CN" dirty="0"/>
              <a:t>结构变量</a:t>
            </a:r>
            <a:r>
              <a:rPr lang="en-US" altLang="zh-CN" dirty="0"/>
              <a:t>proxy</a:t>
            </a:r>
            <a:r>
              <a:rPr lang="zh-CN" altLang="zh-CN" dirty="0"/>
              <a:t>，用于与</a:t>
            </a:r>
            <a:r>
              <a:rPr lang="en-US" altLang="zh-CN" dirty="0"/>
              <a:t>Plugin</a:t>
            </a:r>
            <a:r>
              <a:rPr lang="zh-CN" altLang="zh-CN" dirty="0"/>
              <a:t>进行通信。</a:t>
            </a:r>
            <a:r>
              <a:rPr lang="en-US" altLang="zh-CN" dirty="0"/>
              <a:t>Volume Driver Proxy</a:t>
            </a:r>
            <a:r>
              <a:rPr lang="zh-CN" altLang="zh-CN" dirty="0"/>
              <a:t>结构实现了与</a:t>
            </a:r>
            <a:r>
              <a:rPr lang="en-US" altLang="zh-CN" dirty="0"/>
              <a:t>plugin</a:t>
            </a:r>
            <a:r>
              <a:rPr lang="zh-CN" altLang="zh-CN" dirty="0"/>
              <a:t>通信的接口</a:t>
            </a:r>
            <a:r>
              <a:rPr lang="en-US" altLang="zh-CN" dirty="0"/>
              <a:t>volume Driver</a:t>
            </a:r>
            <a:r>
              <a:rPr lang="zh-CN" altLang="zh-CN" dirty="0"/>
              <a:t>，提供</a:t>
            </a:r>
            <a:r>
              <a:rPr lang="en-US" altLang="zh-CN" dirty="0"/>
              <a:t>Create</a:t>
            </a:r>
            <a:r>
              <a:rPr lang="zh-CN" altLang="zh-CN" dirty="0"/>
              <a:t>、</a:t>
            </a:r>
            <a:r>
              <a:rPr lang="en-US" altLang="zh-CN" dirty="0"/>
              <a:t>Remove</a:t>
            </a:r>
            <a:r>
              <a:rPr lang="zh-CN" altLang="zh-CN" dirty="0"/>
              <a:t>、</a:t>
            </a:r>
            <a:r>
              <a:rPr lang="en-US" altLang="zh-CN" dirty="0"/>
              <a:t>Path</a:t>
            </a:r>
            <a:r>
              <a:rPr lang="zh-CN" altLang="zh-CN" dirty="0"/>
              <a:t>、</a:t>
            </a:r>
            <a:r>
              <a:rPr lang="en-US" altLang="zh-CN" dirty="0"/>
              <a:t>Mount</a:t>
            </a:r>
            <a:r>
              <a:rPr lang="zh-CN" altLang="zh-CN" dirty="0"/>
              <a:t>、</a:t>
            </a:r>
            <a:r>
              <a:rPr lang="en-US" altLang="zh-CN" dirty="0"/>
              <a:t>Unmount</a:t>
            </a:r>
            <a:r>
              <a:rPr lang="zh-CN" altLang="zh-CN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、</a:t>
            </a:r>
            <a:r>
              <a:rPr lang="en-US" altLang="zh-CN" dirty="0"/>
              <a:t>Get</a:t>
            </a:r>
            <a:r>
              <a:rPr lang="zh-CN" altLang="zh-CN" dirty="0"/>
              <a:t>接口与通信。</a:t>
            </a:r>
            <a:r>
              <a:rPr lang="en-US" altLang="zh-CN" dirty="0"/>
              <a:t>Volume Driver Proxy</a:t>
            </a:r>
            <a:r>
              <a:rPr lang="zh-CN" altLang="zh-CN" dirty="0"/>
              <a:t>结构的</a:t>
            </a:r>
            <a:r>
              <a:rPr lang="en-US" altLang="zh-CN" dirty="0"/>
              <a:t>client</a:t>
            </a:r>
            <a:r>
              <a:rPr lang="zh-CN" altLang="zh-CN" dirty="0"/>
              <a:t>变量，使用这个变量与</a:t>
            </a:r>
            <a:r>
              <a:rPr lang="en-US" altLang="zh-CN" dirty="0"/>
              <a:t>Plugin Daemon</a:t>
            </a:r>
            <a:r>
              <a:rPr lang="zh-CN" altLang="zh-CN" dirty="0"/>
              <a:t>进行通信。</a:t>
            </a:r>
            <a:r>
              <a:rPr lang="en-US" altLang="zh-CN" dirty="0"/>
              <a:t>client</a:t>
            </a:r>
            <a:r>
              <a:rPr lang="zh-CN" altLang="zh-CN" dirty="0"/>
              <a:t>变量是</a:t>
            </a:r>
            <a:r>
              <a:rPr lang="en-US" altLang="zh-CN" dirty="0"/>
              <a:t>Plugin</a:t>
            </a:r>
            <a:r>
              <a:rPr lang="zh-CN" altLang="zh-CN" dirty="0"/>
              <a:t>结构中的</a:t>
            </a:r>
            <a:r>
              <a:rPr lang="en-US" altLang="zh-CN" dirty="0"/>
              <a:t>Client</a:t>
            </a:r>
            <a:r>
              <a:rPr lang="zh-CN" altLang="zh-CN" dirty="0"/>
              <a:t>变量是</a:t>
            </a:r>
            <a:r>
              <a:rPr lang="en-US" altLang="zh-CN" dirty="0"/>
              <a:t>Client</a:t>
            </a:r>
            <a:r>
              <a:rPr lang="zh-CN" altLang="zh-CN" dirty="0"/>
              <a:t>结构类型，包含了</a:t>
            </a:r>
            <a:r>
              <a:rPr lang="en-US" altLang="zh-CN" dirty="0" err="1"/>
              <a:t>http.Client</a:t>
            </a:r>
            <a:r>
              <a:rPr lang="zh-CN" altLang="zh-CN" dirty="0"/>
              <a:t>类型对象。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上图中左下方，</a:t>
            </a:r>
            <a:r>
              <a:rPr lang="en-US" altLang="zh-CN" dirty="0"/>
              <a:t>Plugins</a:t>
            </a:r>
            <a:r>
              <a:rPr lang="zh-CN" altLang="zh-CN" dirty="0"/>
              <a:t>结构类型的全局变量</a:t>
            </a:r>
            <a:r>
              <a:rPr lang="en-US" altLang="zh-CN" dirty="0"/>
              <a:t>Storage</a:t>
            </a:r>
            <a:r>
              <a:rPr lang="zh-CN" altLang="zh-CN" dirty="0"/>
              <a:t>保存所有被</a:t>
            </a:r>
            <a:r>
              <a:rPr lang="en-US" altLang="zh-CN" dirty="0"/>
              <a:t>Docker Daemon</a:t>
            </a:r>
            <a:r>
              <a:rPr lang="zh-CN" altLang="zh-CN" dirty="0"/>
              <a:t>发现的</a:t>
            </a:r>
            <a:r>
              <a:rPr lang="en-US" altLang="zh-CN" dirty="0"/>
              <a:t>Plugin</a:t>
            </a:r>
            <a:r>
              <a:rPr lang="zh-CN" altLang="zh-CN" dirty="0"/>
              <a:t>结构，</a:t>
            </a:r>
            <a:r>
              <a:rPr lang="en-US" altLang="zh-CN" dirty="0"/>
              <a:t>Plugin</a:t>
            </a:r>
            <a:r>
              <a:rPr lang="zh-CN" altLang="zh-CN" dirty="0"/>
              <a:t>结构代表外部插件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②</a:t>
            </a:r>
            <a:r>
              <a:rPr lang="en-US" altLang="zh-CN" dirty="0"/>
              <a:t> Docker Plugin</a:t>
            </a:r>
            <a:r>
              <a:rPr lang="zh-CN" altLang="zh-CN" dirty="0"/>
              <a:t>的发现过程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Daemon</a:t>
            </a:r>
            <a:r>
              <a:rPr lang="zh-CN" altLang="zh-CN" dirty="0"/>
              <a:t>通过</a:t>
            </a:r>
            <a:r>
              <a:rPr lang="en-US" altLang="zh-CN" dirty="0"/>
              <a:t>Unix</a:t>
            </a:r>
            <a:r>
              <a:rPr lang="zh-CN" altLang="zh-CN" dirty="0"/>
              <a:t>域套接字与</a:t>
            </a:r>
            <a:r>
              <a:rPr lang="en-US" altLang="zh-CN" dirty="0"/>
              <a:t>Plugin Daemon</a:t>
            </a:r>
            <a:r>
              <a:rPr lang="zh-CN" altLang="zh-CN" dirty="0"/>
              <a:t>进行通信。所以</a:t>
            </a:r>
            <a:r>
              <a:rPr lang="en-US" altLang="zh-CN" dirty="0"/>
              <a:t>Plugin</a:t>
            </a:r>
            <a:r>
              <a:rPr lang="zh-CN" altLang="zh-CN" dirty="0"/>
              <a:t>需要让</a:t>
            </a:r>
            <a:r>
              <a:rPr lang="en-US" altLang="zh-CN" dirty="0"/>
              <a:t>Docker Daemon</a:t>
            </a:r>
            <a:r>
              <a:rPr lang="zh-CN" altLang="zh-CN" dirty="0"/>
              <a:t>知道</a:t>
            </a:r>
            <a:r>
              <a:rPr lang="en-US" altLang="zh-CN" dirty="0"/>
              <a:t>Plugin</a:t>
            </a:r>
            <a:r>
              <a:rPr lang="zh-CN" altLang="zh-CN" dirty="0"/>
              <a:t>的</a:t>
            </a:r>
            <a:r>
              <a:rPr lang="en-US" altLang="zh-CN" dirty="0"/>
              <a:t>Unix</a:t>
            </a:r>
            <a:r>
              <a:rPr lang="zh-CN" altLang="zh-CN" dirty="0"/>
              <a:t>域套接字文件的路径。</a:t>
            </a:r>
          </a:p>
          <a:p>
            <a:r>
              <a:rPr lang="zh-CN" altLang="zh-CN" dirty="0"/>
              <a:t>再执行命令：</a:t>
            </a:r>
            <a:r>
              <a:rPr lang="en-US" altLang="zh-CN" dirty="0" err="1"/>
              <a:t>docker</a:t>
            </a:r>
            <a:r>
              <a:rPr lang="en-US" altLang="zh-CN" dirty="0"/>
              <a:t> run ... -v </a:t>
            </a:r>
            <a:r>
              <a:rPr lang="en-US" altLang="zh-CN" dirty="0" err="1"/>
              <a:t>volumename</a:t>
            </a:r>
            <a:r>
              <a:rPr lang="en-US" altLang="zh-CN" dirty="0"/>
              <a:t>:/data --volume-driver=convoy</a:t>
            </a:r>
            <a:br>
              <a:rPr lang="en-US" altLang="zh-CN" dirty="0"/>
            </a:br>
            <a:r>
              <a:rPr lang="zh-CN" altLang="zh-CN" dirty="0"/>
              <a:t>发现步骤：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Daemon</a:t>
            </a:r>
            <a:r>
              <a:rPr lang="zh-CN" altLang="zh-CN" dirty="0"/>
              <a:t>首先会在</a:t>
            </a:r>
            <a:r>
              <a:rPr lang="en-US" altLang="zh-CN" dirty="0"/>
              <a:t>/run/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搜索对应的套接字文件，套接字文件名必须和</a:t>
            </a:r>
            <a:r>
              <a:rPr lang="en-US" altLang="zh-CN" dirty="0"/>
              <a:t>Volume Driver</a:t>
            </a:r>
            <a:r>
              <a:rPr lang="zh-CN" altLang="zh-CN" dirty="0"/>
              <a:t>名一致，如上述命令，便是搜索</a:t>
            </a:r>
            <a:r>
              <a:rPr lang="en-US" altLang="zh-CN" dirty="0" err="1"/>
              <a:t>convoy.sock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如果上一步搜索不到，则到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两个目录搜索</a:t>
            </a:r>
            <a:r>
              <a:rPr lang="en-US" altLang="zh-CN" dirty="0"/>
              <a:t>spec</a:t>
            </a:r>
            <a:r>
              <a:rPr lang="zh-CN" altLang="zh-CN" dirty="0"/>
              <a:t>或</a:t>
            </a:r>
            <a:r>
              <a:rPr lang="en-US" altLang="zh-CN" dirty="0" err="1"/>
              <a:t>json</a:t>
            </a:r>
            <a:r>
              <a:rPr lang="zh-CN" altLang="zh-CN" dirty="0"/>
              <a:t>文件。文件中指定套接字文件的</a:t>
            </a:r>
            <a:r>
              <a:rPr lang="en-US" altLang="zh-CN" dirty="0"/>
              <a:t>URL</a:t>
            </a:r>
            <a:r>
              <a:rPr lang="zh-CN" altLang="zh-CN" dirty="0"/>
              <a:t>。如：</a:t>
            </a:r>
            <a:r>
              <a:rPr lang="en-US" altLang="zh-CN" dirty="0"/>
              <a:t>unix:///var/run/convoy/convoy.sock 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根据前面两步发现的</a:t>
            </a:r>
            <a:r>
              <a:rPr lang="en-US" altLang="zh-CN" dirty="0"/>
              <a:t>Unix</a:t>
            </a:r>
            <a:r>
              <a:rPr lang="zh-CN" altLang="zh-CN" dirty="0"/>
              <a:t>域套接字</a:t>
            </a:r>
            <a:r>
              <a:rPr lang="en-US" altLang="zh-CN" dirty="0"/>
              <a:t>URL</a:t>
            </a:r>
            <a:r>
              <a:rPr lang="zh-CN" altLang="zh-CN" dirty="0"/>
              <a:t>，构建</a:t>
            </a:r>
            <a:r>
              <a:rPr lang="en-US" altLang="zh-CN" dirty="0"/>
              <a:t>Plugin</a:t>
            </a:r>
            <a:r>
              <a:rPr lang="zh-CN" altLang="zh-CN" dirty="0"/>
              <a:t>对象，并将新建对象加入到全局变量</a:t>
            </a:r>
            <a:r>
              <a:rPr lang="en-US" altLang="zh-CN" dirty="0"/>
              <a:t>storage</a:t>
            </a:r>
            <a:r>
              <a:rPr lang="zh-CN" altLang="zh-CN" dirty="0"/>
              <a:t>的</a:t>
            </a:r>
            <a:r>
              <a:rPr lang="en-US" altLang="zh-CN" dirty="0"/>
              <a:t>Plugins</a:t>
            </a:r>
            <a:r>
              <a:rPr lang="zh-CN" altLang="zh-CN" dirty="0"/>
              <a:t>字段中。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zh-CN" dirty="0"/>
              <a:t>③</a:t>
            </a:r>
            <a:r>
              <a:rPr lang="en-US" altLang="zh-CN" dirty="0"/>
              <a:t> Docker Volume Plugin</a:t>
            </a:r>
            <a:r>
              <a:rPr lang="zh-CN" altLang="zh-CN" dirty="0"/>
              <a:t>的使用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执行</a:t>
            </a:r>
            <a:r>
              <a:rPr lang="en-US" altLang="zh-CN" dirty="0" err="1"/>
              <a:t>docker</a:t>
            </a:r>
            <a:r>
              <a:rPr lang="en-US" altLang="zh-CN" dirty="0"/>
              <a:t> run</a:t>
            </a:r>
            <a:r>
              <a:rPr lang="zh-CN" altLang="zh-CN" dirty="0"/>
              <a:t>命令时，指定参数</a:t>
            </a:r>
            <a:r>
              <a:rPr lang="en-US" altLang="zh-CN" dirty="0"/>
              <a:t>--volume-driver=convoy</a:t>
            </a:r>
            <a:r>
              <a:rPr lang="zh-CN" altLang="zh-CN" dirty="0"/>
              <a:t>。</a:t>
            </a:r>
            <a:r>
              <a:rPr lang="en-US" altLang="zh-CN" dirty="0"/>
              <a:t>Docker Daemon</a:t>
            </a:r>
            <a:r>
              <a:rPr lang="zh-CN" altLang="zh-CN" dirty="0"/>
              <a:t>会先从</a:t>
            </a:r>
            <a:r>
              <a:rPr lang="en-US" altLang="zh-CN" dirty="0" err="1"/>
              <a:t>storage.plugins</a:t>
            </a:r>
            <a:r>
              <a:rPr lang="zh-CN" altLang="zh-CN" dirty="0"/>
              <a:t>中寻找</a:t>
            </a:r>
            <a:r>
              <a:rPr lang="en-US" altLang="zh-CN" dirty="0"/>
              <a:t>Plugin</a:t>
            </a:r>
            <a:r>
              <a:rPr lang="zh-CN" altLang="zh-CN" dirty="0"/>
              <a:t>结构，如果没有找到，就发起②的发现流程。找到则直接使用</a:t>
            </a:r>
            <a:r>
              <a:rPr lang="en-US" altLang="zh-CN" dirty="0"/>
              <a:t>Client</a:t>
            </a:r>
            <a:r>
              <a:rPr lang="zh-CN" altLang="zh-CN" dirty="0"/>
              <a:t>构建</a:t>
            </a:r>
            <a:r>
              <a:rPr lang="en-US" altLang="zh-CN" dirty="0"/>
              <a:t>volume Driver Proxy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④</a:t>
            </a:r>
            <a:r>
              <a:rPr lang="en-US" altLang="zh-CN" dirty="0"/>
              <a:t> Docker Daemon</a:t>
            </a:r>
            <a:r>
              <a:rPr lang="zh-CN" altLang="zh-CN" dirty="0"/>
              <a:t>与</a:t>
            </a:r>
            <a:r>
              <a:rPr lang="en-US" altLang="zh-CN" dirty="0"/>
              <a:t>Plugin Daemon</a:t>
            </a:r>
            <a:r>
              <a:rPr lang="zh-CN" altLang="zh-CN" dirty="0"/>
              <a:t>通信的</a:t>
            </a:r>
            <a:r>
              <a:rPr lang="en-US" altLang="zh-CN" dirty="0"/>
              <a:t>API</a:t>
            </a:r>
            <a:br>
              <a:rPr lang="en-US" altLang="zh-CN" dirty="0"/>
            </a:br>
            <a:r>
              <a:rPr lang="zh-CN" altLang="zh-CN" dirty="0"/>
              <a:t>前面已经提到过，</a:t>
            </a:r>
            <a:r>
              <a:rPr lang="en-US" altLang="zh-CN" dirty="0"/>
              <a:t>Docker Daemon</a:t>
            </a:r>
            <a:r>
              <a:rPr lang="zh-CN" altLang="zh-CN" dirty="0"/>
              <a:t>和</a:t>
            </a:r>
            <a:r>
              <a:rPr lang="en-US" altLang="zh-CN" dirty="0"/>
              <a:t>Plugin Daemon</a:t>
            </a:r>
            <a:r>
              <a:rPr lang="zh-CN" altLang="zh-CN" dirty="0"/>
              <a:t>基于</a:t>
            </a:r>
            <a:r>
              <a:rPr lang="en-US" altLang="zh-CN" dirty="0"/>
              <a:t>Unix</a:t>
            </a:r>
            <a:r>
              <a:rPr lang="zh-CN" altLang="zh-CN" dirty="0"/>
              <a:t>域套接字，使用</a:t>
            </a:r>
            <a:r>
              <a:rPr lang="en-US" altLang="zh-CN" dirty="0"/>
              <a:t>Restful API</a:t>
            </a:r>
            <a:r>
              <a:rPr lang="zh-CN" altLang="zh-CN" dirty="0"/>
              <a:t>进行通信，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①</a:t>
            </a:r>
            <a:r>
              <a:rPr lang="en-US" altLang="zh-CN" dirty="0"/>
              <a:t> Docker Plugin</a:t>
            </a:r>
            <a:r>
              <a:rPr lang="zh-CN" altLang="zh-CN" dirty="0"/>
              <a:t>机制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</a:t>
            </a:r>
            <a:r>
              <a:rPr lang="zh-CN" altLang="zh-CN" dirty="0"/>
              <a:t>针对</a:t>
            </a:r>
            <a:r>
              <a:rPr lang="en-US" altLang="zh-CN" dirty="0"/>
              <a:t>Volume Plugin</a:t>
            </a:r>
            <a:r>
              <a:rPr lang="zh-CN" altLang="zh-CN" dirty="0"/>
              <a:t>实现了两个适配类型</a:t>
            </a:r>
            <a:r>
              <a:rPr lang="en-US" altLang="zh-CN" dirty="0"/>
              <a:t>Volume Driver Adapter</a:t>
            </a:r>
            <a:r>
              <a:rPr lang="zh-CN" altLang="zh-CN" dirty="0"/>
              <a:t>和</a:t>
            </a:r>
            <a:r>
              <a:rPr lang="en-US" altLang="zh-CN" dirty="0"/>
              <a:t>Volume Adapter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VolumeDriverAdapter</a:t>
            </a:r>
            <a:r>
              <a:rPr lang="en-US" altLang="zh-CN" dirty="0"/>
              <a:t> : </a:t>
            </a:r>
            <a:r>
              <a:rPr lang="zh-CN" altLang="zh-CN" dirty="0"/>
              <a:t>实现</a:t>
            </a:r>
            <a:r>
              <a:rPr lang="en-US" altLang="zh-CN" dirty="0"/>
              <a:t>Driver</a:t>
            </a:r>
            <a:r>
              <a:rPr lang="zh-CN" altLang="zh-CN" dirty="0"/>
              <a:t>接口，用于抽象各种</a:t>
            </a:r>
            <a:r>
              <a:rPr lang="en-US" altLang="zh-CN" dirty="0"/>
              <a:t>Plugin</a:t>
            </a:r>
            <a:r>
              <a:rPr lang="zh-CN" altLang="zh-CN" dirty="0"/>
              <a:t>的驱动，该类型可以适配所有符合规范的</a:t>
            </a:r>
            <a:r>
              <a:rPr lang="en-US" altLang="zh-CN" dirty="0"/>
              <a:t>Volume Plugin</a:t>
            </a:r>
            <a:r>
              <a:rPr lang="zh-CN" altLang="zh-CN" dirty="0"/>
              <a:t>，对</a:t>
            </a:r>
            <a:r>
              <a:rPr lang="en-US" altLang="zh-CN" dirty="0"/>
              <a:t>Plugin</a:t>
            </a:r>
            <a:r>
              <a:rPr lang="zh-CN" altLang="zh-CN" dirty="0"/>
              <a:t>进行管理。</a:t>
            </a:r>
          </a:p>
          <a:p>
            <a:r>
              <a:rPr lang="en-US" altLang="zh-CN" dirty="0"/>
              <a:t>Volume Adapter : </a:t>
            </a:r>
            <a:r>
              <a:rPr lang="zh-CN" altLang="zh-CN" dirty="0"/>
              <a:t>实现</a:t>
            </a:r>
            <a:r>
              <a:rPr lang="en-US" altLang="zh-CN" dirty="0"/>
              <a:t>Volume</a:t>
            </a:r>
            <a:r>
              <a:rPr lang="zh-CN" altLang="zh-CN" dirty="0"/>
              <a:t>接口，用于抽象所有</a:t>
            </a:r>
            <a:r>
              <a:rPr lang="en-US" altLang="zh-CN" dirty="0"/>
              <a:t>Plugin</a:t>
            </a:r>
            <a:r>
              <a:rPr lang="zh-CN" altLang="zh-CN" dirty="0"/>
              <a:t>提供的</a:t>
            </a:r>
            <a:r>
              <a:rPr lang="en-US" altLang="zh-CN" dirty="0"/>
              <a:t>Volume</a:t>
            </a:r>
            <a:r>
              <a:rPr lang="zh-CN" altLang="zh-CN" dirty="0"/>
              <a:t>，该类型可以适配所有符合规范的</a:t>
            </a:r>
            <a:r>
              <a:rPr lang="en-US" altLang="zh-CN" dirty="0"/>
              <a:t>Volume Plugin</a:t>
            </a:r>
            <a:r>
              <a:rPr lang="zh-CN" altLang="zh-CN" dirty="0"/>
              <a:t>提供的类型，对</a:t>
            </a:r>
            <a:r>
              <a:rPr lang="en-US" altLang="zh-CN" dirty="0"/>
              <a:t>Volume</a:t>
            </a:r>
            <a:r>
              <a:rPr lang="zh-CN" altLang="zh-CN" dirty="0"/>
              <a:t>进行管理。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通过抽象，对于</a:t>
            </a:r>
            <a:r>
              <a:rPr lang="en-US" altLang="zh-CN" dirty="0"/>
              <a:t>Plugin</a:t>
            </a:r>
            <a:r>
              <a:rPr lang="zh-CN" altLang="zh-CN" dirty="0"/>
              <a:t>和其提供的</a:t>
            </a:r>
            <a:r>
              <a:rPr lang="en-US" altLang="zh-CN" dirty="0"/>
              <a:t>Volume</a:t>
            </a:r>
            <a:r>
              <a:rPr lang="zh-CN" altLang="zh-CN" dirty="0"/>
              <a:t>，</a:t>
            </a:r>
            <a:r>
              <a:rPr lang="en-US" altLang="zh-CN" dirty="0"/>
              <a:t>Docker Daemon</a:t>
            </a:r>
            <a:r>
              <a:rPr lang="zh-CN" altLang="zh-CN" dirty="0"/>
              <a:t>结构和</a:t>
            </a:r>
            <a:r>
              <a:rPr lang="en-US" altLang="zh-CN" dirty="0"/>
              <a:t>Container</a:t>
            </a:r>
            <a:r>
              <a:rPr lang="zh-CN" altLang="zh-CN" dirty="0"/>
              <a:t>结构使用上述两个适配类型，对</a:t>
            </a:r>
            <a:r>
              <a:rPr lang="en-US" altLang="zh-CN" dirty="0"/>
              <a:t>Plugin</a:t>
            </a:r>
            <a:r>
              <a:rPr lang="zh-CN" altLang="zh-CN" dirty="0"/>
              <a:t>和</a:t>
            </a:r>
            <a:r>
              <a:rPr lang="en-US" altLang="zh-CN" dirty="0"/>
              <a:t>Volume</a:t>
            </a:r>
            <a:r>
              <a:rPr lang="zh-CN" altLang="zh-CN" dirty="0"/>
              <a:t>进行管理和使用。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zh-CN" dirty="0"/>
              <a:t>上述两个类型都有一个</a:t>
            </a:r>
            <a:r>
              <a:rPr lang="en-US" altLang="zh-CN" dirty="0"/>
              <a:t>Volume Driver Proxy</a:t>
            </a:r>
            <a:r>
              <a:rPr lang="zh-CN" altLang="zh-CN" dirty="0"/>
              <a:t>结构变量</a:t>
            </a:r>
            <a:r>
              <a:rPr lang="en-US" altLang="zh-CN" dirty="0"/>
              <a:t>proxy</a:t>
            </a:r>
            <a:r>
              <a:rPr lang="zh-CN" altLang="zh-CN" dirty="0"/>
              <a:t>，用于与</a:t>
            </a:r>
            <a:r>
              <a:rPr lang="en-US" altLang="zh-CN" dirty="0"/>
              <a:t>Plugin</a:t>
            </a:r>
            <a:r>
              <a:rPr lang="zh-CN" altLang="zh-CN" dirty="0"/>
              <a:t>进行通信。</a:t>
            </a:r>
            <a:r>
              <a:rPr lang="en-US" altLang="zh-CN" dirty="0"/>
              <a:t>Volume Driver Proxy</a:t>
            </a:r>
            <a:r>
              <a:rPr lang="zh-CN" altLang="zh-CN" dirty="0"/>
              <a:t>结构实现了与</a:t>
            </a:r>
            <a:r>
              <a:rPr lang="en-US" altLang="zh-CN" dirty="0"/>
              <a:t>plugin</a:t>
            </a:r>
            <a:r>
              <a:rPr lang="zh-CN" altLang="zh-CN" dirty="0"/>
              <a:t>通信的接口</a:t>
            </a:r>
            <a:r>
              <a:rPr lang="en-US" altLang="zh-CN" dirty="0"/>
              <a:t>volume Driver</a:t>
            </a:r>
            <a:r>
              <a:rPr lang="zh-CN" altLang="zh-CN" dirty="0"/>
              <a:t>，提供</a:t>
            </a:r>
            <a:r>
              <a:rPr lang="en-US" altLang="zh-CN" dirty="0"/>
              <a:t>Create</a:t>
            </a:r>
            <a:r>
              <a:rPr lang="zh-CN" altLang="zh-CN" dirty="0"/>
              <a:t>、</a:t>
            </a:r>
            <a:r>
              <a:rPr lang="en-US" altLang="zh-CN" dirty="0"/>
              <a:t>Remove</a:t>
            </a:r>
            <a:r>
              <a:rPr lang="zh-CN" altLang="zh-CN" dirty="0"/>
              <a:t>、</a:t>
            </a:r>
            <a:r>
              <a:rPr lang="en-US" altLang="zh-CN" dirty="0"/>
              <a:t>Path</a:t>
            </a:r>
            <a:r>
              <a:rPr lang="zh-CN" altLang="zh-CN" dirty="0"/>
              <a:t>、</a:t>
            </a:r>
            <a:r>
              <a:rPr lang="en-US" altLang="zh-CN" dirty="0"/>
              <a:t>Mount</a:t>
            </a:r>
            <a:r>
              <a:rPr lang="zh-CN" altLang="zh-CN" dirty="0"/>
              <a:t>、</a:t>
            </a:r>
            <a:r>
              <a:rPr lang="en-US" altLang="zh-CN" dirty="0"/>
              <a:t>Unmount</a:t>
            </a:r>
            <a:r>
              <a:rPr lang="zh-CN" altLang="zh-CN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、</a:t>
            </a:r>
            <a:r>
              <a:rPr lang="en-US" altLang="zh-CN" dirty="0"/>
              <a:t>Get</a:t>
            </a:r>
            <a:r>
              <a:rPr lang="zh-CN" altLang="zh-CN" dirty="0"/>
              <a:t>接口与通信。</a:t>
            </a:r>
            <a:r>
              <a:rPr lang="en-US" altLang="zh-CN" dirty="0"/>
              <a:t>Volume Driver Proxy</a:t>
            </a:r>
            <a:r>
              <a:rPr lang="zh-CN" altLang="zh-CN" dirty="0"/>
              <a:t>结构的</a:t>
            </a:r>
            <a:r>
              <a:rPr lang="en-US" altLang="zh-CN" dirty="0"/>
              <a:t>client</a:t>
            </a:r>
            <a:r>
              <a:rPr lang="zh-CN" altLang="zh-CN" dirty="0"/>
              <a:t>变量，使用这个变量与</a:t>
            </a:r>
            <a:r>
              <a:rPr lang="en-US" altLang="zh-CN" dirty="0"/>
              <a:t>Plugin Daemon</a:t>
            </a:r>
            <a:r>
              <a:rPr lang="zh-CN" altLang="zh-CN" dirty="0"/>
              <a:t>进行通信。</a:t>
            </a:r>
            <a:r>
              <a:rPr lang="en-US" altLang="zh-CN" dirty="0"/>
              <a:t>client</a:t>
            </a:r>
            <a:r>
              <a:rPr lang="zh-CN" altLang="zh-CN" dirty="0"/>
              <a:t>变量是</a:t>
            </a:r>
            <a:r>
              <a:rPr lang="en-US" altLang="zh-CN" dirty="0"/>
              <a:t>Plugin</a:t>
            </a:r>
            <a:r>
              <a:rPr lang="zh-CN" altLang="zh-CN" dirty="0"/>
              <a:t>结构中的</a:t>
            </a:r>
            <a:r>
              <a:rPr lang="en-US" altLang="zh-CN" dirty="0"/>
              <a:t>Client</a:t>
            </a:r>
            <a:r>
              <a:rPr lang="zh-CN" altLang="zh-CN" dirty="0"/>
              <a:t>变量是</a:t>
            </a:r>
            <a:r>
              <a:rPr lang="en-US" altLang="zh-CN" dirty="0"/>
              <a:t>Client</a:t>
            </a:r>
            <a:r>
              <a:rPr lang="zh-CN" altLang="zh-CN" dirty="0"/>
              <a:t>结构类型，包含了</a:t>
            </a:r>
            <a:r>
              <a:rPr lang="en-US" altLang="zh-CN" dirty="0" err="1"/>
              <a:t>http.Client</a:t>
            </a:r>
            <a:r>
              <a:rPr lang="zh-CN" altLang="zh-CN" dirty="0"/>
              <a:t>类型对象。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上图中左下方，</a:t>
            </a:r>
            <a:r>
              <a:rPr lang="en-US" altLang="zh-CN" dirty="0"/>
              <a:t>Plugins</a:t>
            </a:r>
            <a:r>
              <a:rPr lang="zh-CN" altLang="zh-CN" dirty="0"/>
              <a:t>结构类型的全局变量</a:t>
            </a:r>
            <a:r>
              <a:rPr lang="en-US" altLang="zh-CN" dirty="0"/>
              <a:t>Storage</a:t>
            </a:r>
            <a:r>
              <a:rPr lang="zh-CN" altLang="zh-CN" dirty="0"/>
              <a:t>保存所有被</a:t>
            </a:r>
            <a:r>
              <a:rPr lang="en-US" altLang="zh-CN" dirty="0"/>
              <a:t>Docker Daemon</a:t>
            </a:r>
            <a:r>
              <a:rPr lang="zh-CN" altLang="zh-CN" dirty="0"/>
              <a:t>发现的</a:t>
            </a:r>
            <a:r>
              <a:rPr lang="en-US" altLang="zh-CN" dirty="0"/>
              <a:t>Plugin</a:t>
            </a:r>
            <a:r>
              <a:rPr lang="zh-CN" altLang="zh-CN" dirty="0"/>
              <a:t>结构，</a:t>
            </a:r>
            <a:r>
              <a:rPr lang="en-US" altLang="zh-CN" dirty="0"/>
              <a:t>Plugin</a:t>
            </a:r>
            <a:r>
              <a:rPr lang="zh-CN" altLang="zh-CN" dirty="0"/>
              <a:t>结构代表外部插件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②</a:t>
            </a:r>
            <a:r>
              <a:rPr lang="en-US" altLang="zh-CN" dirty="0"/>
              <a:t> Docker Plugin</a:t>
            </a:r>
            <a:r>
              <a:rPr lang="zh-CN" altLang="zh-CN" dirty="0"/>
              <a:t>的发现过程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Daemon</a:t>
            </a:r>
            <a:r>
              <a:rPr lang="zh-CN" altLang="zh-CN" dirty="0"/>
              <a:t>通过</a:t>
            </a:r>
            <a:r>
              <a:rPr lang="en-US" altLang="zh-CN" dirty="0"/>
              <a:t>Unix</a:t>
            </a:r>
            <a:r>
              <a:rPr lang="zh-CN" altLang="zh-CN" dirty="0"/>
              <a:t>域套接字与</a:t>
            </a:r>
            <a:r>
              <a:rPr lang="en-US" altLang="zh-CN" dirty="0"/>
              <a:t>Plugin Daemon</a:t>
            </a:r>
            <a:r>
              <a:rPr lang="zh-CN" altLang="zh-CN" dirty="0"/>
              <a:t>进行通信。所以</a:t>
            </a:r>
            <a:r>
              <a:rPr lang="en-US" altLang="zh-CN" dirty="0"/>
              <a:t>Plugin</a:t>
            </a:r>
            <a:r>
              <a:rPr lang="zh-CN" altLang="zh-CN" dirty="0"/>
              <a:t>需要让</a:t>
            </a:r>
            <a:r>
              <a:rPr lang="en-US" altLang="zh-CN" dirty="0"/>
              <a:t>Docker Daemon</a:t>
            </a:r>
            <a:r>
              <a:rPr lang="zh-CN" altLang="zh-CN" dirty="0"/>
              <a:t>知道</a:t>
            </a:r>
            <a:r>
              <a:rPr lang="en-US" altLang="zh-CN" dirty="0"/>
              <a:t>Plugin</a:t>
            </a:r>
            <a:r>
              <a:rPr lang="zh-CN" altLang="zh-CN" dirty="0"/>
              <a:t>的</a:t>
            </a:r>
            <a:r>
              <a:rPr lang="en-US" altLang="zh-CN" dirty="0"/>
              <a:t>Unix</a:t>
            </a:r>
            <a:r>
              <a:rPr lang="zh-CN" altLang="zh-CN" dirty="0"/>
              <a:t>域套接字文件的路径。</a:t>
            </a:r>
          </a:p>
          <a:p>
            <a:r>
              <a:rPr lang="zh-CN" altLang="zh-CN" dirty="0"/>
              <a:t>再执行命令：</a:t>
            </a:r>
            <a:r>
              <a:rPr lang="en-US" altLang="zh-CN" dirty="0" err="1"/>
              <a:t>docker</a:t>
            </a:r>
            <a:r>
              <a:rPr lang="en-US" altLang="zh-CN" dirty="0"/>
              <a:t> run ... -v </a:t>
            </a:r>
            <a:r>
              <a:rPr lang="en-US" altLang="zh-CN" dirty="0" err="1"/>
              <a:t>volumename</a:t>
            </a:r>
            <a:r>
              <a:rPr lang="en-US" altLang="zh-CN" dirty="0"/>
              <a:t>:/data --volume-driver=convoy</a:t>
            </a:r>
            <a:br>
              <a:rPr lang="en-US" altLang="zh-CN" dirty="0"/>
            </a:br>
            <a:r>
              <a:rPr lang="zh-CN" altLang="zh-CN" dirty="0"/>
              <a:t>发现步骤：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Daemon</a:t>
            </a:r>
            <a:r>
              <a:rPr lang="zh-CN" altLang="zh-CN" dirty="0"/>
              <a:t>首先会在</a:t>
            </a:r>
            <a:r>
              <a:rPr lang="en-US" altLang="zh-CN" dirty="0"/>
              <a:t>/run/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搜索对应的套接字文件，套接字文件名必须和</a:t>
            </a:r>
            <a:r>
              <a:rPr lang="en-US" altLang="zh-CN" dirty="0"/>
              <a:t>Volume Driver</a:t>
            </a:r>
            <a:r>
              <a:rPr lang="zh-CN" altLang="zh-CN" dirty="0"/>
              <a:t>名一致，如上述命令，便是搜索</a:t>
            </a:r>
            <a:r>
              <a:rPr lang="en-US" altLang="zh-CN" dirty="0" err="1"/>
              <a:t>convoy.sock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如果上一步搜索不到，则到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两个目录搜索</a:t>
            </a:r>
            <a:r>
              <a:rPr lang="en-US" altLang="zh-CN" dirty="0"/>
              <a:t>spec</a:t>
            </a:r>
            <a:r>
              <a:rPr lang="zh-CN" altLang="zh-CN" dirty="0"/>
              <a:t>或</a:t>
            </a:r>
            <a:r>
              <a:rPr lang="en-US" altLang="zh-CN" dirty="0" err="1"/>
              <a:t>json</a:t>
            </a:r>
            <a:r>
              <a:rPr lang="zh-CN" altLang="zh-CN" dirty="0"/>
              <a:t>文件。文件中指定套接字文件的</a:t>
            </a:r>
            <a:r>
              <a:rPr lang="en-US" altLang="zh-CN" dirty="0"/>
              <a:t>URL</a:t>
            </a:r>
            <a:r>
              <a:rPr lang="zh-CN" altLang="zh-CN" dirty="0"/>
              <a:t>。如：</a:t>
            </a:r>
            <a:r>
              <a:rPr lang="en-US" altLang="zh-CN" dirty="0"/>
              <a:t>unix:///var/run/convoy/convoy.sock 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根据前面两步发现的</a:t>
            </a:r>
            <a:r>
              <a:rPr lang="en-US" altLang="zh-CN" dirty="0"/>
              <a:t>Unix</a:t>
            </a:r>
            <a:r>
              <a:rPr lang="zh-CN" altLang="zh-CN" dirty="0"/>
              <a:t>域套接字</a:t>
            </a:r>
            <a:r>
              <a:rPr lang="en-US" altLang="zh-CN" dirty="0"/>
              <a:t>URL</a:t>
            </a:r>
            <a:r>
              <a:rPr lang="zh-CN" altLang="zh-CN" dirty="0"/>
              <a:t>，构建</a:t>
            </a:r>
            <a:r>
              <a:rPr lang="en-US" altLang="zh-CN" dirty="0"/>
              <a:t>Plugin</a:t>
            </a:r>
            <a:r>
              <a:rPr lang="zh-CN" altLang="zh-CN" dirty="0"/>
              <a:t>对象，并将新建对象加入到全局变量</a:t>
            </a:r>
            <a:r>
              <a:rPr lang="en-US" altLang="zh-CN" dirty="0"/>
              <a:t>storage</a:t>
            </a:r>
            <a:r>
              <a:rPr lang="zh-CN" altLang="zh-CN" dirty="0"/>
              <a:t>的</a:t>
            </a:r>
            <a:r>
              <a:rPr lang="en-US" altLang="zh-CN" dirty="0"/>
              <a:t>Plugins</a:t>
            </a:r>
            <a:r>
              <a:rPr lang="zh-CN" altLang="zh-CN" dirty="0"/>
              <a:t>字段中。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zh-CN" dirty="0"/>
              <a:t>③</a:t>
            </a:r>
            <a:r>
              <a:rPr lang="en-US" altLang="zh-CN" dirty="0"/>
              <a:t> Docker Volume Plugin</a:t>
            </a:r>
            <a:r>
              <a:rPr lang="zh-CN" altLang="zh-CN" dirty="0"/>
              <a:t>的使用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执行</a:t>
            </a:r>
            <a:r>
              <a:rPr lang="en-US" altLang="zh-CN" dirty="0" err="1"/>
              <a:t>docker</a:t>
            </a:r>
            <a:r>
              <a:rPr lang="en-US" altLang="zh-CN" dirty="0"/>
              <a:t> run</a:t>
            </a:r>
            <a:r>
              <a:rPr lang="zh-CN" altLang="zh-CN" dirty="0"/>
              <a:t>命令时，指定参数</a:t>
            </a:r>
            <a:r>
              <a:rPr lang="en-US" altLang="zh-CN" dirty="0"/>
              <a:t>--volume-driver=convoy</a:t>
            </a:r>
            <a:r>
              <a:rPr lang="zh-CN" altLang="zh-CN" dirty="0"/>
              <a:t>。</a:t>
            </a:r>
            <a:r>
              <a:rPr lang="en-US" altLang="zh-CN" dirty="0"/>
              <a:t>Docker Daemon</a:t>
            </a:r>
            <a:r>
              <a:rPr lang="zh-CN" altLang="zh-CN" dirty="0"/>
              <a:t>会先从</a:t>
            </a:r>
            <a:r>
              <a:rPr lang="en-US" altLang="zh-CN" dirty="0" err="1"/>
              <a:t>storage.plugins</a:t>
            </a:r>
            <a:r>
              <a:rPr lang="zh-CN" altLang="zh-CN" dirty="0"/>
              <a:t>中寻找</a:t>
            </a:r>
            <a:r>
              <a:rPr lang="en-US" altLang="zh-CN" dirty="0"/>
              <a:t>Plugin</a:t>
            </a:r>
            <a:r>
              <a:rPr lang="zh-CN" altLang="zh-CN" dirty="0"/>
              <a:t>结构，如果没有找到，就发起②的发现流程。找到则直接使用</a:t>
            </a:r>
            <a:r>
              <a:rPr lang="en-US" altLang="zh-CN" dirty="0"/>
              <a:t>Client</a:t>
            </a:r>
            <a:r>
              <a:rPr lang="zh-CN" altLang="zh-CN" dirty="0"/>
              <a:t>构建</a:t>
            </a:r>
            <a:r>
              <a:rPr lang="en-US" altLang="zh-CN" dirty="0"/>
              <a:t>volume Driver Proxy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④</a:t>
            </a:r>
            <a:r>
              <a:rPr lang="en-US" altLang="zh-CN" dirty="0"/>
              <a:t> Docker Daemon</a:t>
            </a:r>
            <a:r>
              <a:rPr lang="zh-CN" altLang="zh-CN" dirty="0"/>
              <a:t>与</a:t>
            </a:r>
            <a:r>
              <a:rPr lang="en-US" altLang="zh-CN" dirty="0"/>
              <a:t>Plugin Daemon</a:t>
            </a:r>
            <a:r>
              <a:rPr lang="zh-CN" altLang="zh-CN" dirty="0"/>
              <a:t>通信的</a:t>
            </a:r>
            <a:r>
              <a:rPr lang="en-US" altLang="zh-CN" dirty="0"/>
              <a:t>API</a:t>
            </a:r>
            <a:br>
              <a:rPr lang="en-US" altLang="zh-CN" dirty="0"/>
            </a:br>
            <a:r>
              <a:rPr lang="zh-CN" altLang="zh-CN" dirty="0"/>
              <a:t>前面已经提到过，</a:t>
            </a:r>
            <a:r>
              <a:rPr lang="en-US" altLang="zh-CN" dirty="0"/>
              <a:t>Docker Daemon</a:t>
            </a:r>
            <a:r>
              <a:rPr lang="zh-CN" altLang="zh-CN" dirty="0"/>
              <a:t>和</a:t>
            </a:r>
            <a:r>
              <a:rPr lang="en-US" altLang="zh-CN" dirty="0"/>
              <a:t>Plugin Daemon</a:t>
            </a:r>
            <a:r>
              <a:rPr lang="zh-CN" altLang="zh-CN" dirty="0"/>
              <a:t>基于</a:t>
            </a:r>
            <a:r>
              <a:rPr lang="en-US" altLang="zh-CN" dirty="0"/>
              <a:t>Unix</a:t>
            </a:r>
            <a:r>
              <a:rPr lang="zh-CN" altLang="zh-CN" dirty="0"/>
              <a:t>域套接字，使用</a:t>
            </a:r>
            <a:r>
              <a:rPr lang="en-US" altLang="zh-CN" dirty="0"/>
              <a:t>Restful API</a:t>
            </a:r>
            <a:r>
              <a:rPr lang="zh-CN" altLang="zh-CN" dirty="0"/>
              <a:t>进行通信，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Volume Driver Adapter : </a:t>
            </a:r>
            <a:r>
              <a:rPr lang="zh-CN" altLang="en-US" dirty="0"/>
              <a:t>实现</a:t>
            </a:r>
            <a:r>
              <a:rPr lang="en-US" altLang="zh-CN" dirty="0"/>
              <a:t>Driver</a:t>
            </a:r>
            <a:r>
              <a:rPr lang="zh-CN" altLang="en-US" dirty="0"/>
              <a:t>接口，用于抽象各种</a:t>
            </a:r>
            <a:r>
              <a:rPr lang="en-US" altLang="zh-CN" dirty="0"/>
              <a:t>Plugin</a:t>
            </a:r>
            <a:r>
              <a:rPr lang="zh-CN" altLang="en-US" dirty="0"/>
              <a:t>的驱动，该类型可以适配所有符合规范的</a:t>
            </a:r>
            <a:r>
              <a:rPr lang="en-US" altLang="zh-CN" dirty="0"/>
              <a:t>Volume Plugin</a:t>
            </a:r>
            <a:r>
              <a:rPr lang="zh-CN" altLang="en-US" dirty="0"/>
              <a:t>，对</a:t>
            </a:r>
            <a:r>
              <a:rPr lang="en-US" altLang="zh-CN" dirty="0"/>
              <a:t>Plugin</a:t>
            </a:r>
            <a:r>
              <a:rPr lang="zh-CN" altLang="en-US" dirty="0"/>
              <a:t>进行管理。 </a:t>
            </a:r>
            <a:endParaRPr lang="en-US" altLang="zh-CN" dirty="0" smtClean="0"/>
          </a:p>
          <a:p>
            <a:r>
              <a:rPr lang="en-US" altLang="zh-CN" dirty="0" smtClean="0"/>
              <a:t>Volume </a:t>
            </a:r>
            <a:r>
              <a:rPr lang="en-US" altLang="zh-CN" dirty="0"/>
              <a:t>Adapter : </a:t>
            </a:r>
            <a:r>
              <a:rPr lang="zh-CN" altLang="en-US" dirty="0"/>
              <a:t>实现</a:t>
            </a:r>
            <a:r>
              <a:rPr lang="en-US" altLang="zh-CN" dirty="0"/>
              <a:t>Volume</a:t>
            </a:r>
            <a:r>
              <a:rPr lang="zh-CN" altLang="en-US" dirty="0"/>
              <a:t>接口，用于抽象所有</a:t>
            </a:r>
            <a:r>
              <a:rPr lang="en-US" altLang="zh-CN" dirty="0"/>
              <a:t>Plugin</a:t>
            </a:r>
            <a:r>
              <a:rPr lang="zh-CN" altLang="en-US" dirty="0"/>
              <a:t>提供的</a:t>
            </a:r>
            <a:r>
              <a:rPr lang="en-US" altLang="zh-CN" dirty="0"/>
              <a:t>Volume</a:t>
            </a:r>
            <a:r>
              <a:rPr lang="zh-CN" altLang="en-US" dirty="0"/>
              <a:t>，该类型可以适配所有符合规范的</a:t>
            </a:r>
            <a:r>
              <a:rPr lang="en-US" altLang="zh-CN" dirty="0"/>
              <a:t>Volume Plugin</a:t>
            </a:r>
            <a:r>
              <a:rPr lang="zh-CN" altLang="en-US" dirty="0"/>
              <a:t>提供的类型，对</a:t>
            </a:r>
            <a:r>
              <a:rPr lang="en-US" altLang="zh-CN" dirty="0"/>
              <a:t>Volume</a:t>
            </a:r>
            <a:r>
              <a:rPr lang="zh-CN" altLang="en-US" dirty="0"/>
              <a:t>进行管理。 通过抽象，对于</a:t>
            </a:r>
            <a:r>
              <a:rPr lang="en-US" altLang="zh-CN" dirty="0"/>
              <a:t>Plugin</a:t>
            </a:r>
            <a:r>
              <a:rPr lang="zh-CN" altLang="en-US" dirty="0"/>
              <a:t>和其提供的</a:t>
            </a:r>
            <a:r>
              <a:rPr lang="en-US" altLang="zh-CN" dirty="0"/>
              <a:t>Volume</a:t>
            </a:r>
            <a:r>
              <a:rPr lang="zh-CN" altLang="en-US" dirty="0"/>
              <a:t>，</a:t>
            </a:r>
            <a:r>
              <a:rPr lang="en-US" altLang="zh-CN" dirty="0"/>
              <a:t>Docker Daemon</a:t>
            </a:r>
            <a:r>
              <a:rPr lang="zh-CN" altLang="en-US" dirty="0"/>
              <a:t>结构和</a:t>
            </a:r>
            <a:r>
              <a:rPr lang="en-US" altLang="zh-CN" dirty="0"/>
              <a:t>Container</a:t>
            </a:r>
            <a:r>
              <a:rPr lang="zh-CN" altLang="en-US" dirty="0"/>
              <a:t>结构使用上述两个适配类型，对</a:t>
            </a:r>
            <a:r>
              <a:rPr lang="en-US" altLang="zh-CN" dirty="0"/>
              <a:t>Plugin</a:t>
            </a:r>
            <a:r>
              <a:rPr lang="zh-CN" altLang="en-US" dirty="0"/>
              <a:t>和</a:t>
            </a:r>
            <a:r>
              <a:rPr lang="en-US" altLang="zh-CN" dirty="0"/>
              <a:t>Volume</a:t>
            </a:r>
            <a:r>
              <a:rPr lang="zh-CN" altLang="en-US" dirty="0"/>
              <a:t>进行管理和使用。</a:t>
            </a:r>
          </a:p>
          <a:p>
            <a:r>
              <a:rPr lang="zh-CN" altLang="en-US" dirty="0"/>
              <a:t>上述两个类型都有一个</a:t>
            </a:r>
            <a:r>
              <a:rPr lang="en-US" altLang="zh-CN" dirty="0"/>
              <a:t>Volume Driver Proxy</a:t>
            </a:r>
            <a:r>
              <a:rPr lang="zh-CN" altLang="en-US" dirty="0"/>
              <a:t>结构变量</a:t>
            </a:r>
            <a:r>
              <a:rPr lang="en-US" altLang="zh-CN" dirty="0"/>
              <a:t>proxy</a:t>
            </a:r>
            <a:r>
              <a:rPr lang="zh-CN" altLang="en-US" dirty="0"/>
              <a:t>，用于与</a:t>
            </a:r>
            <a:r>
              <a:rPr lang="en-US" altLang="zh-CN" dirty="0"/>
              <a:t>Plugin</a:t>
            </a:r>
            <a:r>
              <a:rPr lang="zh-CN" altLang="en-US" dirty="0"/>
              <a:t>进行通信。</a:t>
            </a:r>
            <a:r>
              <a:rPr lang="en-US" altLang="zh-CN" dirty="0"/>
              <a:t>Volume Driver Proxy</a:t>
            </a:r>
            <a:r>
              <a:rPr lang="zh-CN" altLang="en-US" dirty="0"/>
              <a:t>结构实现了与</a:t>
            </a:r>
            <a:r>
              <a:rPr lang="en-US" altLang="zh-CN" dirty="0"/>
              <a:t>plugin</a:t>
            </a:r>
            <a:r>
              <a:rPr lang="zh-CN" altLang="en-US" dirty="0"/>
              <a:t>通信的接口</a:t>
            </a:r>
            <a:r>
              <a:rPr lang="en-US" altLang="zh-CN" dirty="0"/>
              <a:t>volume Driver</a:t>
            </a:r>
            <a:r>
              <a:rPr lang="zh-CN" altLang="en-US" dirty="0"/>
              <a:t>，提供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Remove</a:t>
            </a:r>
            <a:r>
              <a:rPr lang="zh-CN" altLang="en-US" dirty="0"/>
              <a:t>、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Mount</a:t>
            </a:r>
            <a:r>
              <a:rPr lang="zh-CN" altLang="en-US" dirty="0"/>
              <a:t>、</a:t>
            </a:r>
            <a:r>
              <a:rPr lang="en-US" altLang="zh-CN" dirty="0"/>
              <a:t>Unmount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接口与通信。</a:t>
            </a:r>
            <a:r>
              <a:rPr lang="en-US" altLang="zh-CN" dirty="0"/>
              <a:t>Volume Driver Proxy</a:t>
            </a:r>
            <a:r>
              <a:rPr lang="zh-CN" altLang="en-US" dirty="0"/>
              <a:t>结构的</a:t>
            </a:r>
            <a:r>
              <a:rPr lang="en-US" altLang="zh-CN" dirty="0"/>
              <a:t>client</a:t>
            </a:r>
            <a:r>
              <a:rPr lang="zh-CN" altLang="en-US" dirty="0"/>
              <a:t>变量，使用这个变量与</a:t>
            </a:r>
            <a:r>
              <a:rPr lang="en-US" altLang="zh-CN" dirty="0"/>
              <a:t>Plugin Daemon</a:t>
            </a:r>
            <a:r>
              <a:rPr lang="zh-CN" altLang="en-US" dirty="0"/>
              <a:t>进行通信。</a:t>
            </a:r>
            <a:r>
              <a:rPr lang="en-US" altLang="zh-CN" dirty="0"/>
              <a:t>client</a:t>
            </a:r>
            <a:r>
              <a:rPr lang="zh-CN" altLang="en-US" dirty="0"/>
              <a:t>变量是</a:t>
            </a:r>
            <a:r>
              <a:rPr lang="en-US" altLang="zh-CN" dirty="0"/>
              <a:t>Plugin</a:t>
            </a:r>
            <a:r>
              <a:rPr lang="zh-CN" altLang="en-US" dirty="0"/>
              <a:t>结构中的</a:t>
            </a:r>
            <a:r>
              <a:rPr lang="en-US" altLang="zh-CN" dirty="0"/>
              <a:t>Client</a:t>
            </a:r>
            <a:r>
              <a:rPr lang="zh-CN" altLang="en-US" dirty="0"/>
              <a:t>变量是</a:t>
            </a:r>
            <a:r>
              <a:rPr lang="en-US" altLang="zh-CN" dirty="0"/>
              <a:t>Client</a:t>
            </a:r>
            <a:r>
              <a:rPr lang="zh-CN" altLang="en-US" dirty="0"/>
              <a:t>结构类型，包含了</a:t>
            </a:r>
            <a:r>
              <a:rPr lang="en-US" altLang="zh-CN" dirty="0" err="1"/>
              <a:t>http.Client</a:t>
            </a:r>
            <a:r>
              <a:rPr lang="zh-CN" altLang="en-US" dirty="0"/>
              <a:t>类型对象。</a:t>
            </a:r>
          </a:p>
          <a:p>
            <a:r>
              <a:rPr lang="zh-CN" altLang="en-US" dirty="0"/>
              <a:t>，</a:t>
            </a:r>
            <a:r>
              <a:rPr lang="en-US" altLang="zh-CN" dirty="0"/>
              <a:t>Plugins</a:t>
            </a:r>
            <a:r>
              <a:rPr lang="zh-CN" altLang="en-US" dirty="0"/>
              <a:t>结构类型的全局变量</a:t>
            </a:r>
            <a:r>
              <a:rPr lang="en-US" altLang="zh-CN" dirty="0"/>
              <a:t>Storage</a:t>
            </a:r>
            <a:r>
              <a:rPr lang="zh-CN" altLang="en-US" dirty="0"/>
              <a:t>保存所有被</a:t>
            </a:r>
            <a:r>
              <a:rPr lang="en-US" altLang="zh-CN" dirty="0"/>
              <a:t>Docker Daemon</a:t>
            </a:r>
            <a:r>
              <a:rPr lang="zh-CN" altLang="en-US" dirty="0"/>
              <a:t>发现的</a:t>
            </a:r>
            <a:r>
              <a:rPr lang="en-US" altLang="zh-CN" dirty="0"/>
              <a:t>Plugin</a:t>
            </a:r>
            <a:r>
              <a:rPr lang="zh-CN" altLang="en-US" dirty="0"/>
              <a:t>结构，</a:t>
            </a:r>
            <a:r>
              <a:rPr lang="en-US" altLang="zh-CN" dirty="0"/>
              <a:t>Plugin</a:t>
            </a:r>
            <a:r>
              <a:rPr lang="zh-CN" altLang="en-US" dirty="0"/>
              <a:t>结构代表外部插件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313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pos="7491" userDrawn="1">
          <p15:clr>
            <a:srgbClr val="FBAE40"/>
          </p15:clr>
        </p15:guide>
        <p15:guide id="5" orient="horz" pos="413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37E6-C72E-4811-A999-7E3B3249467C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9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kerone.com/uploads/article/20160516/af33e1e67207323d5a6bf6ba7e805561.pn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6.docx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kerone.com/uploads/article/20160516/9718311507fd7a11478c947d4e6d6b88.p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534317"/>
            <a:ext cx="4200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endParaRPr lang="zh-CN" altLang="en-US" sz="8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方正清刻本悦宋简体" panose="020000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243383" y="4056352"/>
            <a:ext cx="544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Docker volume</a:t>
            </a:r>
            <a:r>
              <a:rPr lang="zh-CN" altLang="en-US" sz="36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源码解析</a:t>
            </a:r>
            <a:endParaRPr lang="zh-CN" altLang="en-US" sz="36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1306" y="5068306"/>
            <a:ext cx="1395413" cy="517725"/>
            <a:chOff x="6707978" y="5068306"/>
            <a:chExt cx="1395413" cy="517725"/>
          </a:xfrm>
        </p:grpSpPr>
        <p:sp>
          <p:nvSpPr>
            <p:cNvPr id="52" name="矩形: 圆角 51"/>
            <p:cNvSpPr/>
            <p:nvPr/>
          </p:nvSpPr>
          <p:spPr>
            <a:xfrm>
              <a:off x="6707978" y="5068306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62746" y="5127113"/>
              <a:ext cx="128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臧晓玲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08260" y="5067923"/>
            <a:ext cx="1395413" cy="517725"/>
            <a:chOff x="5214932" y="5067923"/>
            <a:chExt cx="1395413" cy="517725"/>
          </a:xfrm>
        </p:grpSpPr>
        <p:sp>
          <p:nvSpPr>
            <p:cNvPr id="54" name="矩形: 圆角 53"/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1605" y="5167936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ea typeface="+mj-ea"/>
                </a:rPr>
                <a:t>2017.7.28</a:t>
              </a:r>
              <a:endParaRPr lang="zh-CN" altLang="en-US" sz="1600" dirty="0">
                <a:solidFill>
                  <a:schemeClr val="bg1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2345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b="1" dirty="0">
                  <a:latin typeface="+mn-ea"/>
                </a:rPr>
                <a:t>Docker volume </a:t>
              </a:r>
              <a:r>
                <a:rPr lang="zh-CN" altLang="en-US" b="1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err="1"/>
                <a:t>docker</a:t>
              </a:r>
              <a:r>
                <a:rPr lang="en-US" altLang="zh-CN" b="1" dirty="0"/>
                <a:t> volume inspect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7603" y="1250852"/>
            <a:ext cx="1110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输出一个或多个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的详细信息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b="1" dirty="0" err="1">
                <a:solidFill>
                  <a:schemeClr val="bg2"/>
                </a:solidFill>
              </a:rPr>
              <a:t>docker</a:t>
            </a:r>
            <a:r>
              <a:rPr lang="en-US" altLang="zh-CN" sz="2000" b="1" dirty="0">
                <a:solidFill>
                  <a:schemeClr val="bg2"/>
                </a:solidFill>
              </a:rPr>
              <a:t> volume inspect [OPTIONS] VOLUME [VOLUME...]</a:t>
            </a:r>
            <a:endParaRPr lang="zh-CN" altLang="en-US" sz="2000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815" y="2773638"/>
            <a:ext cx="10357165" cy="3970318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85bffb0677236974f93955d8ecc4df55ef5070117b0e53333cc1b443777be24d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inspect 85bffb0677236974f93955d8ecc4df55ef5070117b0e53333cc1b443777be24d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{ </a:t>
            </a: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Name": "85bffb0677236974f93955d8ecc4df55ef5070117b0e53333cc1b443777be24d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",</a:t>
            </a: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"Driver": "local",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Mountpoint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":"/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/lib/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/volumes/85bffb0677236974f93955d8ecc4df55ef5070117b0e53333cc1b443777be24d/_data",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Status": null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} 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inspect --format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‘{{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Mountpoint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}}’ 85bffb067723697…53333cc1b443777be24d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/lib/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/volumes/85bffb0677236974f93955….117b0e53333cc1b443777be24d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/_data</a:t>
            </a:r>
            <a:endParaRPr lang="zh-CN" altLang="en-US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52391"/>
              </p:ext>
            </p:extLst>
          </p:nvPr>
        </p:nvGraphicFramePr>
        <p:xfrm>
          <a:off x="1729966" y="1839270"/>
          <a:ext cx="9075738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文档" r:id="rId4" imgW="9079723" imgH="2020019" progId="Word.Document.12">
                  <p:embed/>
                </p:oleObj>
              </mc:Choice>
              <mc:Fallback>
                <p:oleObj name="文档" r:id="rId4" imgW="9079723" imgH="20200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9966" y="1839270"/>
                        <a:ext cx="9075738" cy="202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4217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895" y="299865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b="1" dirty="0">
                  <a:latin typeface="+mn-ea"/>
                </a:rPr>
                <a:t>Docker volume </a:t>
              </a:r>
              <a:r>
                <a:rPr lang="zh-CN" altLang="en-US" b="1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5224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/>
                <a:t>Docker volume ls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20732" y="1142864"/>
            <a:ext cx="555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List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volumes</a:t>
            </a:r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ls [OPTIONS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]</a:t>
            </a:r>
            <a:endParaRPr lang="zh-CN" altLang="en-US" sz="2000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07595"/>
              </p:ext>
            </p:extLst>
          </p:nvPr>
        </p:nvGraphicFramePr>
        <p:xfrm>
          <a:off x="2635659" y="1539169"/>
          <a:ext cx="6865938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文档" r:id="rId4" imgW="6934487" imgH="3046634" progId="Word.Document.12">
                  <p:embed/>
                </p:oleObj>
              </mc:Choice>
              <mc:Fallback>
                <p:oleObj name="文档" r:id="rId4" imgW="6934487" imgH="3046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659" y="1539169"/>
                        <a:ext cx="6865938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99143" y="3271489"/>
            <a:ext cx="7251826" cy="3477875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ls -f driver=local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DRIVER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NAME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local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rosemary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local </a:t>
            </a:r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tyler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the-doctor --label is-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timelord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=yes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the-doctor </a:t>
            </a: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daleks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--label is-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timelord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=no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daleks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ls --format "{{.Name}}: {{.Driver}}"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vol1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local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vol2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local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0845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b="1" dirty="0">
                  <a:latin typeface="+mn-ea"/>
                </a:rPr>
                <a:t>Docker volume </a:t>
              </a:r>
              <a:r>
                <a:rPr lang="zh-CN" altLang="en-US" b="1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smtClean="0"/>
                <a:t>Docker volume prune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79414" y="1450018"/>
            <a:ext cx="714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删除所有无用的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prune [OPTIONS]</a:t>
            </a:r>
            <a:endParaRPr lang="zh-CN" altLang="en-US" sz="2000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9913" y="3711905"/>
            <a:ext cx="10357165" cy="2246769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prune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WARNING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will remove all volumes not used by at least one container. Are you sure you want to continue? [y/N] y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Deleted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Volumes: 07c7bdf3e34ab76d921894c2b834f073721fccfbbcba792aa7648e3a7a664c2e my-named-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reclaimed space: 36 B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50214"/>
              </p:ext>
            </p:extLst>
          </p:nvPr>
        </p:nvGraphicFramePr>
        <p:xfrm>
          <a:off x="2848211" y="2049451"/>
          <a:ext cx="7383462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文档" r:id="rId4" imgW="7385774" imgH="2427071" progId="Word.Document.12">
                  <p:embed/>
                </p:oleObj>
              </mc:Choice>
              <mc:Fallback>
                <p:oleObj name="文档" r:id="rId4" imgW="7385774" imgH="2427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8211" y="2049451"/>
                        <a:ext cx="7383462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67201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154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b="1" dirty="0">
                  <a:latin typeface="+mn-ea"/>
                </a:rPr>
                <a:t>Docker volume </a:t>
              </a:r>
              <a:r>
                <a:rPr lang="zh-CN" altLang="en-US" b="1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smtClean="0"/>
                <a:t>Docker volume </a:t>
              </a:r>
              <a:r>
                <a:rPr lang="en-US" altLang="zh-CN" b="1" dirty="0" err="1" smtClean="0"/>
                <a:t>rm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41082" y="1450018"/>
            <a:ext cx="63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</a:t>
            </a:r>
            <a:r>
              <a:rPr lang="en-US" altLang="zh-C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[OPTIONS</a:t>
            </a:r>
            <a:r>
              <a:rPr lang="en-US" altLang="zh-C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VOLUME [VOLUME..]</a:t>
            </a:r>
            <a:endParaRPr lang="zh-CN" altLang="en-US" sz="2000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3930"/>
              </p:ext>
            </p:extLst>
          </p:nvPr>
        </p:nvGraphicFramePr>
        <p:xfrm>
          <a:off x="2091117" y="2062932"/>
          <a:ext cx="83153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文档" r:id="rId4" imgW="8407107" imgH="2234607" progId="Word.Document.12">
                  <p:embed/>
                </p:oleObj>
              </mc:Choice>
              <mc:Fallback>
                <p:oleObj name="文档" r:id="rId4" imgW="8407107" imgH="22346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1117" y="2062932"/>
                        <a:ext cx="8315325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7748" y="3340728"/>
            <a:ext cx="7456198" cy="1200329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hello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注：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one or more volume ,you cannot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a volume that is in use by a container</a:t>
            </a:r>
            <a:endParaRPr lang="zh-CN" altLang="en-US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4583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85592" y="2690452"/>
            <a:ext cx="701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D88A9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 Volume Plugin</a:t>
            </a:r>
            <a:endParaRPr lang="zh-CN" altLang="en-US" sz="4800" dirty="0">
              <a:solidFill>
                <a:srgbClr val="D88A9E"/>
              </a:solidFill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 Daemon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Volume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的管理</a:t>
            </a:r>
            <a:endParaRPr lang="en-US" altLang="zh-CN" sz="2400" b="1" dirty="0" smtClean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 volume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400" b="1" dirty="0" smtClean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 plugin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实现原理</a:t>
            </a:r>
            <a:endParaRPr lang="en-US" altLang="zh-CN" sz="2400" b="1" dirty="0" smtClean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7" t="6602" r="1199" b="2581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rcRect t="4819" r="26267" b="21449"/>
            <a:stretch>
              <a:fillRect/>
            </a:stretch>
          </p:blipFill>
          <p:spPr>
            <a:xfrm>
              <a:off x="9437885" y="2015595"/>
              <a:ext cx="2058791" cy="3011708"/>
            </a:xfrm>
            <a:custGeom>
              <a:avLst/>
              <a:gdLst>
                <a:gd name="connsiteX0" fmla="*/ 552937 w 2058791"/>
                <a:gd name="connsiteY0" fmla="*/ 0 h 3011708"/>
                <a:gd name="connsiteX1" fmla="*/ 2058791 w 2058791"/>
                <a:gd name="connsiteY1" fmla="*/ 0 h 3011708"/>
                <a:gd name="connsiteX2" fmla="*/ 2058791 w 2058791"/>
                <a:gd name="connsiteY2" fmla="*/ 1505854 h 3011708"/>
                <a:gd name="connsiteX3" fmla="*/ 552937 w 2058791"/>
                <a:gd name="connsiteY3" fmla="*/ 3011708 h 3011708"/>
                <a:gd name="connsiteX4" fmla="*/ 105142 w 2058791"/>
                <a:gd name="connsiteY4" fmla="*/ 2944008 h 3011708"/>
                <a:gd name="connsiteX5" fmla="*/ 0 w 2058791"/>
                <a:gd name="connsiteY5" fmla="*/ 2905525 h 3011708"/>
                <a:gd name="connsiteX6" fmla="*/ 0 w 2058791"/>
                <a:gd name="connsiteY6" fmla="*/ 106183 h 3011708"/>
                <a:gd name="connsiteX7" fmla="*/ 105142 w 2058791"/>
                <a:gd name="connsiteY7" fmla="*/ 67700 h 3011708"/>
                <a:gd name="connsiteX8" fmla="*/ 552937 w 205879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791" h="3011708">
                  <a:moveTo>
                    <a:pt x="552937" y="0"/>
                  </a:moveTo>
                  <a:lnTo>
                    <a:pt x="2058791" y="0"/>
                  </a:lnTo>
                  <a:lnTo>
                    <a:pt x="2058791" y="1505854"/>
                  </a:lnTo>
                  <a:cubicBezTo>
                    <a:pt x="2058791" y="2337514"/>
                    <a:pt x="1384597" y="3011708"/>
                    <a:pt x="552937" y="3011708"/>
                  </a:cubicBezTo>
                  <a:cubicBezTo>
                    <a:pt x="397001" y="3011708"/>
                    <a:pt x="246600" y="2988006"/>
                    <a:pt x="105142" y="2944008"/>
                  </a:cubicBezTo>
                  <a:lnTo>
                    <a:pt x="0" y="2905525"/>
                  </a:lnTo>
                  <a:lnTo>
                    <a:pt x="0" y="106183"/>
                  </a:lnTo>
                  <a:lnTo>
                    <a:pt x="105142" y="67700"/>
                  </a:lnTo>
                  <a:cubicBezTo>
                    <a:pt x="246600" y="23702"/>
                    <a:pt x="397001" y="0"/>
                    <a:pt x="552937" y="0"/>
                  </a:cubicBezTo>
                  <a:close/>
                </a:path>
              </a:pathLst>
            </a:custGeom>
          </p:spPr>
        </p:pic>
      </p:grpSp>
      <p:sp>
        <p:nvSpPr>
          <p:cNvPr id="16" name="矩形 15"/>
          <p:cNvSpPr/>
          <p:nvPr/>
        </p:nvSpPr>
        <p:spPr>
          <a:xfrm>
            <a:off x="4215903" y="798371"/>
            <a:ext cx="8280000" cy="36000"/>
          </a:xfrm>
          <a:prstGeom prst="rect">
            <a:avLst/>
          </a:prstGeom>
          <a:gradFill flip="none" rotWithShape="1">
            <a:gsLst>
              <a:gs pos="25000">
                <a:srgbClr val="EDAC5D"/>
              </a:gs>
              <a:gs pos="0">
                <a:schemeClr val="accent3"/>
              </a:gs>
              <a:gs pos="25000">
                <a:schemeClr val="accent2"/>
              </a:gs>
              <a:gs pos="50000">
                <a:schemeClr val="accent2"/>
              </a:gs>
              <a:gs pos="100000">
                <a:schemeClr val="accent4"/>
              </a:gs>
              <a:gs pos="75000">
                <a:schemeClr val="accent4"/>
              </a:gs>
              <a:gs pos="74000">
                <a:schemeClr val="accent1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Docker </a:t>
              </a:r>
              <a:r>
                <a:rPr lang="en-US" altLang="zh-CN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volune</a:t>
              </a:r>
              <a:r>
                <a:rPr lang="en-US" altLang="zh-CN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plugin</a:t>
              </a:r>
              <a:endParaRPr lang="zh-CN" altLang="en-US" b="1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70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smtClean="0"/>
                <a:t>Docker Daemon </a:t>
              </a:r>
              <a:r>
                <a:rPr lang="zh-CN" altLang="en-US" b="1" dirty="0" smtClean="0"/>
                <a:t>对</a:t>
              </a:r>
              <a:r>
                <a:rPr lang="en-US" altLang="zh-CN" b="1" dirty="0" smtClean="0"/>
                <a:t>Volume</a:t>
              </a:r>
              <a:r>
                <a:rPr lang="zh-CN" altLang="en-US" b="1" dirty="0" smtClean="0"/>
                <a:t>的管理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916032" y="897288"/>
              <a:ext cx="7281122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 descr="9.pn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2" y="1926124"/>
            <a:ext cx="5634648" cy="325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608599" y="1391962"/>
            <a:ext cx="48254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2"/>
                </a:solidFill>
              </a:rPr>
              <a:t>Docker Daemon</a:t>
            </a:r>
            <a:r>
              <a:rPr lang="zh-CN" altLang="en-US" sz="2000" dirty="0">
                <a:solidFill>
                  <a:schemeClr val="bg2"/>
                </a:solidFill>
              </a:rPr>
              <a:t>通过</a:t>
            </a:r>
            <a:r>
              <a:rPr lang="en-US" altLang="zh-CN" sz="2000" dirty="0">
                <a:solidFill>
                  <a:schemeClr val="bg2"/>
                </a:solidFill>
              </a:rPr>
              <a:t>Volumes</a:t>
            </a:r>
            <a:r>
              <a:rPr lang="zh-CN" altLang="en-US" sz="2000" dirty="0">
                <a:solidFill>
                  <a:schemeClr val="bg2"/>
                </a:solidFill>
              </a:rPr>
              <a:t>变量，就可以管理所有的</a:t>
            </a:r>
            <a:r>
              <a:rPr lang="en-US" altLang="zh-CN" sz="2000" dirty="0" smtClean="0">
                <a:solidFill>
                  <a:schemeClr val="bg2"/>
                </a:solidFill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</a:rPr>
              <a:t>；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bg2"/>
                </a:solidFill>
              </a:rPr>
              <a:t>VolumeStore</a:t>
            </a:r>
            <a:r>
              <a:rPr lang="zh-CN" altLang="en-US" sz="2000" dirty="0" smtClean="0">
                <a:solidFill>
                  <a:schemeClr val="bg2"/>
                </a:solidFill>
              </a:rPr>
              <a:t>包含</a:t>
            </a:r>
            <a:r>
              <a:rPr lang="zh-CN" altLang="en-US" sz="2000" dirty="0">
                <a:solidFill>
                  <a:schemeClr val="bg2"/>
                </a:solidFill>
              </a:rPr>
              <a:t>一组管理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</a:rPr>
              <a:t>的</a:t>
            </a:r>
            <a:r>
              <a:rPr lang="zh-CN" altLang="en-US" sz="2000" dirty="0" smtClean="0">
                <a:solidFill>
                  <a:schemeClr val="bg2"/>
                </a:solidFill>
              </a:rPr>
              <a:t>函数；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/>
                </a:solidFill>
              </a:rPr>
              <a:t>同时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VolumeStore</a:t>
            </a:r>
            <a:r>
              <a:rPr lang="zh-CN" altLang="zh-CN" sz="2000" dirty="0" smtClean="0">
                <a:solidFill>
                  <a:schemeClr val="bg2"/>
                </a:solidFill>
              </a:rPr>
              <a:t>通过</a:t>
            </a:r>
            <a:r>
              <a:rPr lang="en-US" altLang="zh-CN" sz="2000" dirty="0" smtClean="0">
                <a:solidFill>
                  <a:schemeClr val="bg2"/>
                </a:solidFill>
              </a:rPr>
              <a:t>names</a:t>
            </a:r>
            <a:r>
              <a:rPr lang="zh-CN" altLang="en-US" sz="2000" dirty="0" smtClean="0">
                <a:solidFill>
                  <a:schemeClr val="bg2"/>
                </a:solidFill>
              </a:rPr>
              <a:t>和</a:t>
            </a:r>
            <a:r>
              <a:rPr lang="en-US" altLang="zh-CN" sz="2000" dirty="0" smtClean="0">
                <a:solidFill>
                  <a:schemeClr val="bg2"/>
                </a:solidFill>
              </a:rPr>
              <a:t>refs</a:t>
            </a:r>
            <a:r>
              <a:rPr lang="zh-CN" altLang="zh-CN" sz="2000" dirty="0" smtClean="0">
                <a:solidFill>
                  <a:schemeClr val="bg2"/>
                </a:solidFill>
              </a:rPr>
              <a:t>管理</a:t>
            </a:r>
            <a:r>
              <a:rPr lang="en-US" altLang="zh-CN" sz="2000" dirty="0">
                <a:solidFill>
                  <a:schemeClr val="bg2"/>
                </a:solidFill>
              </a:rPr>
              <a:t>Container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zh-CN" altLang="zh-CN" sz="2000" dirty="0" smtClean="0">
                <a:solidFill>
                  <a:schemeClr val="bg2"/>
                </a:solidFill>
              </a:rPr>
              <a:t>关系</a:t>
            </a:r>
            <a:r>
              <a:rPr lang="en-US" altLang="zh-CN" sz="2000" dirty="0">
                <a:solidFill>
                  <a:schemeClr val="bg2"/>
                </a:solidFill>
              </a:rPr>
              <a:t>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chemeClr val="bg2"/>
                </a:solidFill>
              </a:rPr>
              <a:t>names</a:t>
            </a:r>
            <a:r>
              <a:rPr lang="en-US" altLang="zh-CN" sz="2000" dirty="0" smtClean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: k</a:t>
            </a:r>
            <a:r>
              <a:rPr lang="en-US" altLang="zh-CN" sz="2000" dirty="0" smtClean="0">
                <a:solidFill>
                  <a:schemeClr val="bg2"/>
                </a:solidFill>
              </a:rPr>
              <a:t>ey</a:t>
            </a:r>
            <a:r>
              <a:rPr lang="zh-CN" altLang="zh-CN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name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value</a:t>
            </a:r>
            <a:r>
              <a:rPr lang="zh-CN" altLang="zh-CN" sz="2000" dirty="0">
                <a:solidFill>
                  <a:schemeClr val="bg2"/>
                </a:solidFill>
              </a:rPr>
              <a:t>是实现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接口的结构对象。存储该</a:t>
            </a:r>
            <a:r>
              <a:rPr lang="en-US" altLang="zh-CN" sz="2000" dirty="0">
                <a:solidFill>
                  <a:schemeClr val="bg2"/>
                </a:solidFill>
              </a:rPr>
              <a:t>Daemon</a:t>
            </a:r>
            <a:r>
              <a:rPr lang="zh-CN" altLang="zh-CN" sz="2000" dirty="0">
                <a:solidFill>
                  <a:schemeClr val="bg2"/>
                </a:solidFill>
              </a:rPr>
              <a:t>内所有的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chemeClr val="bg2"/>
                </a:solidFill>
              </a:rPr>
              <a:t>refs</a:t>
            </a:r>
            <a:r>
              <a:rPr lang="en-US" altLang="zh-CN" sz="2000" b="1" dirty="0">
                <a:solidFill>
                  <a:schemeClr val="bg2"/>
                </a:solidFill>
              </a:rPr>
              <a:t>: </a:t>
            </a:r>
            <a:r>
              <a:rPr lang="en-US" altLang="zh-CN" sz="2000" dirty="0" smtClean="0">
                <a:solidFill>
                  <a:schemeClr val="bg2"/>
                </a:solidFill>
              </a:rPr>
              <a:t>key</a:t>
            </a:r>
            <a:r>
              <a:rPr lang="zh-CN" altLang="zh-CN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name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value</a:t>
            </a:r>
            <a:r>
              <a:rPr lang="zh-CN" altLang="zh-CN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 smtClean="0">
                <a:solidFill>
                  <a:schemeClr val="bg2"/>
                </a:solidFill>
              </a:rPr>
              <a:t>string</a:t>
            </a:r>
            <a:r>
              <a:rPr lang="zh-CN" altLang="en-US" sz="2000" dirty="0">
                <a:solidFill>
                  <a:schemeClr val="bg2"/>
                </a:solidFill>
              </a:rPr>
              <a:t>列表</a:t>
            </a:r>
            <a:r>
              <a:rPr lang="zh-CN" altLang="zh-CN" sz="2000" dirty="0" smtClean="0">
                <a:solidFill>
                  <a:schemeClr val="bg2"/>
                </a:solidFill>
              </a:rPr>
              <a:t>保存</a:t>
            </a:r>
            <a:r>
              <a:rPr lang="zh-CN" altLang="zh-CN" sz="2000" dirty="0">
                <a:solidFill>
                  <a:schemeClr val="bg2"/>
                </a:solidFill>
              </a:rPr>
              <a:t>引用该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Container ID</a:t>
            </a:r>
            <a:r>
              <a:rPr lang="zh-CN" altLang="zh-CN" sz="2000" dirty="0">
                <a:solidFill>
                  <a:schemeClr val="bg2"/>
                </a:solidFill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2"/>
                </a:solidFill>
              </a:rPr>
              <a:t>Docker Daemon</a:t>
            </a:r>
            <a:r>
              <a:rPr lang="zh-CN" altLang="en-US" sz="2000" dirty="0" smtClean="0">
                <a:solidFill>
                  <a:schemeClr val="bg2"/>
                </a:solidFill>
              </a:rPr>
              <a:t>通过</a:t>
            </a:r>
            <a:r>
              <a:rPr lang="en-US" altLang="zh-CN" sz="2000" dirty="0" smtClean="0">
                <a:solidFill>
                  <a:schemeClr val="bg2"/>
                </a:solidFill>
              </a:rPr>
              <a:t>Volumes</a:t>
            </a:r>
            <a:r>
              <a:rPr lang="zh-CN" altLang="en-US" sz="2000" dirty="0" smtClean="0">
                <a:solidFill>
                  <a:schemeClr val="bg2"/>
                </a:solidFill>
              </a:rPr>
              <a:t>变量管理所有的</a:t>
            </a:r>
            <a:r>
              <a:rPr lang="en-US" altLang="zh-CN" sz="2000" dirty="0" smtClean="0">
                <a:solidFill>
                  <a:schemeClr val="bg2"/>
                </a:solidFill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</a:rPr>
              <a:t>，</a:t>
            </a:r>
            <a:r>
              <a:rPr lang="zh-CN" altLang="en-US" sz="2000" dirty="0">
                <a:solidFill>
                  <a:schemeClr val="bg2"/>
                </a:solidFill>
              </a:rPr>
              <a:t>提供如下命令</a:t>
            </a:r>
            <a:r>
              <a:rPr lang="zh-CN" altLang="en-US" sz="2000" dirty="0" smtClean="0">
                <a:solidFill>
                  <a:schemeClr val="bg2"/>
                </a:solidFill>
              </a:rPr>
              <a:t>：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</a:rPr>
              <a:t>   create</a:t>
            </a:r>
            <a:r>
              <a:rPr lang="zh-CN" altLang="en-US" sz="2000" dirty="0" smtClean="0">
                <a:solidFill>
                  <a:schemeClr val="bg2"/>
                </a:solidFill>
              </a:rPr>
              <a:t>、</a:t>
            </a:r>
            <a:r>
              <a:rPr lang="en-US" altLang="zh-CN" sz="2000" dirty="0" smtClean="0">
                <a:solidFill>
                  <a:schemeClr val="bg2"/>
                </a:solidFill>
              </a:rPr>
              <a:t>inspect</a:t>
            </a:r>
            <a:r>
              <a:rPr lang="zh-CN" altLang="en-US" sz="2000" dirty="0" smtClean="0">
                <a:solidFill>
                  <a:schemeClr val="bg2"/>
                </a:solidFill>
              </a:rPr>
              <a:t>、</a:t>
            </a:r>
            <a:r>
              <a:rPr lang="en-US" altLang="zh-CN" sz="2000" dirty="0" smtClean="0">
                <a:solidFill>
                  <a:schemeClr val="bg2"/>
                </a:solidFill>
              </a:rPr>
              <a:t>ls</a:t>
            </a:r>
            <a:r>
              <a:rPr lang="zh-CN" altLang="en-US" sz="2000" dirty="0" smtClean="0">
                <a:solidFill>
                  <a:schemeClr val="bg2"/>
                </a:solidFill>
              </a:rPr>
              <a:t>、</a:t>
            </a:r>
            <a:r>
              <a:rPr lang="en-US" altLang="zh-CN" sz="2000" dirty="0" smtClean="0">
                <a:solidFill>
                  <a:schemeClr val="bg2"/>
                </a:solidFill>
              </a:rPr>
              <a:t>prune</a:t>
            </a:r>
            <a:r>
              <a:rPr lang="zh-CN" altLang="en-US" sz="2000" dirty="0">
                <a:solidFill>
                  <a:schemeClr val="bg2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rm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86525" y="1258612"/>
            <a:ext cx="5057775" cy="4985980"/>
          </a:xfrm>
          <a:prstGeom prst="roundRect">
            <a:avLst/>
          </a:prstGeom>
          <a:noFill/>
          <a:ln w="19050">
            <a:solidFill>
              <a:srgbClr val="68BAA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037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25" y="780300"/>
            <a:ext cx="6182424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0" y="215708"/>
            <a:ext cx="12197154" cy="687120"/>
            <a:chOff x="0" y="378662"/>
            <a:chExt cx="12197154" cy="68712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plugin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852689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890861" y="579086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2"/>
                </a:solidFill>
              </a:rPr>
              <a:t>docker</a:t>
            </a:r>
            <a:r>
              <a:rPr lang="en-US" altLang="zh-CN" b="1" dirty="0">
                <a:solidFill>
                  <a:schemeClr val="bg2"/>
                </a:solidFill>
              </a:rPr>
              <a:t> volume </a:t>
            </a:r>
            <a:r>
              <a:rPr lang="zh-CN" altLang="en-US" b="1" dirty="0">
                <a:solidFill>
                  <a:schemeClr val="bg2"/>
                </a:solidFill>
              </a:rPr>
              <a:t>管理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267" y="1381772"/>
            <a:ext cx="4895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2"/>
                </a:solidFill>
              </a:rPr>
              <a:t>所有</a:t>
            </a:r>
            <a:r>
              <a:rPr lang="zh-CN" altLang="zh-CN" sz="2000" dirty="0">
                <a:solidFill>
                  <a:schemeClr val="bg2"/>
                </a:solidFill>
              </a:rPr>
              <a:t>提供给</a:t>
            </a:r>
            <a:r>
              <a:rPr lang="en-US" altLang="zh-CN" sz="2000" dirty="0">
                <a:solidFill>
                  <a:schemeClr val="bg2"/>
                </a:solidFill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</a:rPr>
              <a:t>使用</a:t>
            </a:r>
            <a:r>
              <a:rPr lang="zh-CN" altLang="zh-CN" sz="2000" dirty="0" smtClean="0">
                <a:solidFill>
                  <a:schemeClr val="bg2"/>
                </a:solidFill>
              </a:rPr>
              <a:t>的</a:t>
            </a:r>
            <a:r>
              <a:rPr lang="zh-CN" altLang="en-US" sz="2000" dirty="0">
                <a:solidFill>
                  <a:schemeClr val="bg2"/>
                </a:solidFill>
              </a:rPr>
              <a:t>数据卷</a:t>
            </a:r>
            <a:r>
              <a:rPr lang="zh-CN" altLang="zh-CN" sz="2000" dirty="0" smtClean="0">
                <a:solidFill>
                  <a:schemeClr val="bg2"/>
                </a:solidFill>
              </a:rPr>
              <a:t>必须</a:t>
            </a:r>
            <a:r>
              <a:rPr lang="zh-CN" altLang="zh-CN" sz="2000" dirty="0">
                <a:solidFill>
                  <a:schemeClr val="bg2"/>
                </a:solidFill>
              </a:rPr>
              <a:t>实现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 smtClean="0">
                <a:solidFill>
                  <a:schemeClr val="bg2"/>
                </a:solidFill>
              </a:rPr>
              <a:t>接口</a:t>
            </a:r>
            <a:r>
              <a:rPr lang="zh-CN" altLang="en-US" sz="2000" dirty="0" smtClean="0">
                <a:solidFill>
                  <a:schemeClr val="bg2"/>
                </a:solidFill>
              </a:rPr>
              <a:t>，</a:t>
            </a:r>
            <a:r>
              <a:rPr lang="zh-CN" altLang="zh-CN" sz="2000" dirty="0" smtClean="0">
                <a:solidFill>
                  <a:schemeClr val="bg2"/>
                </a:solidFill>
              </a:rPr>
              <a:t>后端</a:t>
            </a:r>
            <a:r>
              <a:rPr lang="zh-CN" altLang="zh-CN" sz="2000" dirty="0">
                <a:solidFill>
                  <a:schemeClr val="bg2"/>
                </a:solidFill>
              </a:rPr>
              <a:t>驱动需要实现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>
                <a:solidFill>
                  <a:schemeClr val="bg2"/>
                </a:solidFill>
              </a:rPr>
              <a:t>接口。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>
                <a:solidFill>
                  <a:schemeClr val="bg2"/>
                </a:solidFill>
              </a:rPr>
              <a:t>是对提供出去的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进行管理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solidFill>
                  <a:schemeClr val="bg2"/>
                </a:solidFill>
              </a:rPr>
              <a:t>基于</a:t>
            </a:r>
            <a:r>
              <a:rPr lang="zh-CN" altLang="zh-CN" sz="2000" b="1" dirty="0">
                <a:solidFill>
                  <a:schemeClr val="bg2"/>
                </a:solidFill>
              </a:rPr>
              <a:t>本地文件系统的</a:t>
            </a:r>
            <a:r>
              <a:rPr lang="en-US" altLang="zh-CN" sz="2000" b="1" dirty="0">
                <a:solidFill>
                  <a:schemeClr val="bg2"/>
                </a:solidFill>
              </a:rPr>
              <a:t>Volume</a:t>
            </a:r>
            <a:r>
              <a:rPr lang="en-US" altLang="zh-CN" sz="2000" dirty="0">
                <a:solidFill>
                  <a:schemeClr val="bg2"/>
                </a:solidFill>
              </a:rPr>
              <a:t/>
            </a:r>
            <a:br>
              <a:rPr lang="en-US" altLang="zh-CN" sz="2000" dirty="0">
                <a:solidFill>
                  <a:schemeClr val="bg2"/>
                </a:solidFill>
              </a:rPr>
            </a:br>
            <a:r>
              <a:rPr lang="en-US" altLang="zh-CN" sz="2000" dirty="0" err="1" smtClean="0">
                <a:solidFill>
                  <a:schemeClr val="bg2"/>
                </a:solidFill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</a:rPr>
              <a:t> create(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</a:rPr>
              <a:t> run )</a:t>
            </a:r>
            <a:r>
              <a:rPr lang="zh-CN" altLang="en-US" sz="2000" dirty="0" smtClean="0">
                <a:solidFill>
                  <a:schemeClr val="bg2"/>
                </a:solidFill>
              </a:rPr>
              <a:t>时，使用</a:t>
            </a:r>
            <a:r>
              <a:rPr lang="en-US" altLang="zh-CN" sz="2000" dirty="0" smtClean="0">
                <a:solidFill>
                  <a:schemeClr val="bg2"/>
                </a:solidFill>
              </a:rPr>
              <a:t>-v</a:t>
            </a:r>
            <a:r>
              <a:rPr lang="zh-CN" altLang="en-US" sz="2000" dirty="0" smtClean="0">
                <a:solidFill>
                  <a:schemeClr val="bg2"/>
                </a:solidFill>
              </a:rPr>
              <a:t>参数；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288000"/>
            <a:r>
              <a:rPr lang="zh-CN" altLang="zh-CN" sz="2000" dirty="0" smtClean="0">
                <a:solidFill>
                  <a:schemeClr val="bg2"/>
                </a:solidFill>
              </a:rPr>
              <a:t>卷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zh-CN" altLang="zh-CN" sz="2000" dirty="0" smtClean="0">
                <a:solidFill>
                  <a:schemeClr val="bg2"/>
                </a:solidFill>
              </a:rPr>
              <a:t>根目录</a:t>
            </a:r>
            <a:r>
              <a:rPr lang="en-US" altLang="zh-CN" sz="2000" dirty="0" smtClean="0">
                <a:solidFill>
                  <a:schemeClr val="bg2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var</a:t>
            </a:r>
            <a:r>
              <a:rPr lang="en-US" altLang="zh-CN" sz="2000" dirty="0" smtClean="0">
                <a:solidFill>
                  <a:schemeClr val="bg2"/>
                </a:solidFill>
              </a:rPr>
              <a:t>/lib/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</a:rPr>
              <a:t>/volumes   </a:t>
            </a:r>
            <a:r>
              <a:rPr lang="zh-CN" altLang="en-US" sz="2000" dirty="0" smtClean="0">
                <a:solidFill>
                  <a:schemeClr val="bg2"/>
                </a:solidFill>
              </a:rPr>
              <a:t>便是</a:t>
            </a:r>
            <a:r>
              <a:rPr lang="en-US" altLang="zh-CN" sz="2000" dirty="0" smtClean="0">
                <a:solidFill>
                  <a:schemeClr val="bg2"/>
                </a:solidFill>
              </a:rPr>
              <a:t>driver</a:t>
            </a:r>
            <a:r>
              <a:rPr lang="zh-CN" altLang="en-US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chemeClr val="bg2"/>
                </a:solidFill>
              </a:rPr>
              <a:t>适配</a:t>
            </a:r>
            <a:r>
              <a:rPr lang="en-US" altLang="zh-CN" sz="2000" b="1" dirty="0">
                <a:solidFill>
                  <a:schemeClr val="bg2"/>
                </a:solidFill>
              </a:rPr>
              <a:t>Plugin</a:t>
            </a:r>
            <a:r>
              <a:rPr lang="zh-CN" altLang="zh-CN" sz="2000" b="1" dirty="0">
                <a:solidFill>
                  <a:schemeClr val="bg2"/>
                </a:solidFill>
              </a:rPr>
              <a:t>的</a:t>
            </a:r>
            <a:r>
              <a:rPr lang="en-US" altLang="zh-CN" sz="2000" b="1" dirty="0">
                <a:solidFill>
                  <a:schemeClr val="bg2"/>
                </a:solidFill>
              </a:rPr>
              <a:t>Volume</a:t>
            </a:r>
          </a:p>
          <a:p>
            <a:pPr marL="288000"/>
            <a:r>
              <a:rPr lang="en-US" altLang="zh-CN" sz="2000" dirty="0" err="1" smtClean="0">
                <a:solidFill>
                  <a:schemeClr val="bg2"/>
                </a:solidFill>
              </a:rPr>
              <a:t>VolumeAdapter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 err="1">
                <a:solidFill>
                  <a:schemeClr val="bg2"/>
                </a:solidFill>
              </a:rPr>
              <a:t>VolumeDriverAdapter</a:t>
            </a:r>
            <a:r>
              <a:rPr lang="zh-CN" altLang="zh-CN" sz="2000" dirty="0">
                <a:solidFill>
                  <a:schemeClr val="bg2"/>
                </a:solidFill>
              </a:rPr>
              <a:t>分别实现了接口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 smtClean="0">
                <a:solidFill>
                  <a:schemeClr val="bg2"/>
                </a:solidFill>
              </a:rPr>
              <a:t>接口</a:t>
            </a:r>
            <a:r>
              <a:rPr lang="zh-CN" altLang="en-US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2"/>
                </a:solidFill>
              </a:rPr>
              <a:t>基于</a:t>
            </a:r>
            <a:r>
              <a:rPr lang="zh-CN" altLang="zh-CN" sz="2000" dirty="0">
                <a:solidFill>
                  <a:schemeClr val="bg2"/>
                </a:solidFill>
              </a:rPr>
              <a:t>本地文件系统的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框架中，全局变量</a:t>
            </a:r>
            <a:r>
              <a:rPr lang="en-US" altLang="zh-CN" sz="2000" dirty="0">
                <a:solidFill>
                  <a:schemeClr val="bg2"/>
                </a:solidFill>
              </a:rPr>
              <a:t>drivers</a:t>
            </a:r>
            <a:r>
              <a:rPr lang="zh-CN" altLang="zh-CN" sz="2000" dirty="0">
                <a:solidFill>
                  <a:schemeClr val="bg2"/>
                </a:solidFill>
              </a:rPr>
              <a:t>保存了所有注册到</a:t>
            </a:r>
            <a:r>
              <a:rPr lang="en-US" altLang="zh-CN" sz="2000" dirty="0">
                <a:solidFill>
                  <a:schemeClr val="bg2"/>
                </a:solidFill>
              </a:rPr>
              <a:t>Docker Daemon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1500" y="1062718"/>
            <a:ext cx="4981576" cy="5278662"/>
          </a:xfrm>
          <a:prstGeom prst="roundRect">
            <a:avLst/>
          </a:prstGeom>
          <a:noFill/>
          <a:ln w="19050">
            <a:solidFill>
              <a:srgbClr val="68BAA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757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553" y="144642"/>
            <a:ext cx="12210497" cy="831947"/>
            <a:chOff x="-13343" y="233814"/>
            <a:chExt cx="12210497" cy="831947"/>
          </a:xfrm>
        </p:grpSpPr>
        <p:grpSp>
          <p:nvGrpSpPr>
            <p:cNvPr id="3" name="组合 2"/>
            <p:cNvGrpSpPr/>
            <p:nvPr/>
          </p:nvGrpSpPr>
          <p:grpSpPr>
            <a:xfrm>
              <a:off x="-13343" y="395636"/>
              <a:ext cx="827619" cy="670125"/>
              <a:chOff x="-78392" y="2881356"/>
              <a:chExt cx="3402862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78392" y="3129904"/>
                <a:ext cx="3348000" cy="2160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233814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plugin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596828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smtClean="0"/>
                <a:t>Docker plugin</a:t>
              </a:r>
              <a:r>
                <a:rPr lang="zh-CN" altLang="en-US" b="1" dirty="0" smtClean="0"/>
                <a:t>实现原理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689735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23" y="821232"/>
            <a:ext cx="7571667" cy="591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976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553" y="144642"/>
            <a:ext cx="12210497" cy="831947"/>
            <a:chOff x="-13343" y="233814"/>
            <a:chExt cx="12210497" cy="831947"/>
          </a:xfrm>
        </p:grpSpPr>
        <p:grpSp>
          <p:nvGrpSpPr>
            <p:cNvPr id="3" name="组合 2"/>
            <p:cNvGrpSpPr/>
            <p:nvPr/>
          </p:nvGrpSpPr>
          <p:grpSpPr>
            <a:xfrm>
              <a:off x="-13343" y="395636"/>
              <a:ext cx="827619" cy="670125"/>
              <a:chOff x="-78392" y="2881356"/>
              <a:chExt cx="3402862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78392" y="3129904"/>
                <a:ext cx="3348000" cy="2160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233814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plugin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596828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smtClean="0"/>
                <a:t>Docker plugin</a:t>
              </a:r>
              <a:r>
                <a:rPr lang="zh-CN" altLang="en-US" b="1" dirty="0" smtClean="0"/>
                <a:t>实现原理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689735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932634"/>
            <a:ext cx="81534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54701" y="6045917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</a:rPr>
              <a:t>Plugin</a:t>
            </a:r>
            <a:r>
              <a:rPr lang="zh-CN" altLang="en-US" b="1" dirty="0" smtClean="0">
                <a:solidFill>
                  <a:schemeClr val="bg2"/>
                </a:solidFill>
              </a:rPr>
              <a:t>发现过程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8365402" y="6156356"/>
            <a:ext cx="389299" cy="184666"/>
          </a:xfrm>
          <a:prstGeom prst="left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778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3429110" cy="732346"/>
            <a:chOff x="0" y="378662"/>
            <a:chExt cx="13429110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plugin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49110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719937"/>
              </p:ext>
            </p:extLst>
          </p:nvPr>
        </p:nvGraphicFramePr>
        <p:xfrm>
          <a:off x="992188" y="1673225"/>
          <a:ext cx="9653587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文档" r:id="rId5" imgW="7226348" imgH="4106991" progId="Word.Document.12">
                  <p:embed/>
                </p:oleObj>
              </mc:Choice>
              <mc:Fallback>
                <p:oleObj name="文档" r:id="rId5" imgW="7226348" imgH="4106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188" y="1673225"/>
                        <a:ext cx="9653587" cy="547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8722" y="1176952"/>
            <a:ext cx="968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</a:rPr>
              <a:t>Docker Daemon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>
                <a:solidFill>
                  <a:schemeClr val="bg2"/>
                </a:solidFill>
              </a:rPr>
              <a:t>Plugin Daemon</a:t>
            </a:r>
            <a:r>
              <a:rPr lang="zh-CN" altLang="zh-CN" sz="2000" dirty="0">
                <a:solidFill>
                  <a:schemeClr val="bg2"/>
                </a:solidFill>
              </a:rPr>
              <a:t>基于</a:t>
            </a:r>
            <a:r>
              <a:rPr lang="en-US" altLang="zh-CN" sz="2000" dirty="0">
                <a:solidFill>
                  <a:schemeClr val="bg2"/>
                </a:solidFill>
              </a:rPr>
              <a:t>Unix</a:t>
            </a:r>
            <a:r>
              <a:rPr lang="zh-CN" altLang="zh-CN" sz="2000" dirty="0">
                <a:solidFill>
                  <a:schemeClr val="bg2"/>
                </a:solidFill>
              </a:rPr>
              <a:t>域套接字，使用</a:t>
            </a:r>
            <a:r>
              <a:rPr lang="en-US" altLang="zh-CN" sz="2000" dirty="0">
                <a:solidFill>
                  <a:schemeClr val="bg2"/>
                </a:solidFill>
              </a:rPr>
              <a:t>Restful API</a:t>
            </a:r>
            <a:r>
              <a:rPr lang="zh-CN" altLang="zh-CN" sz="2000" dirty="0">
                <a:solidFill>
                  <a:schemeClr val="bg2"/>
                </a:solidFill>
              </a:rPr>
              <a:t>进行</a:t>
            </a:r>
            <a:r>
              <a:rPr lang="zh-CN" altLang="zh-CN" sz="2000" dirty="0" smtClean="0">
                <a:solidFill>
                  <a:schemeClr val="bg2"/>
                </a:solidFill>
              </a:rPr>
              <a:t>通信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6029" y="703773"/>
            <a:ext cx="521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Docker Daemon</a:t>
            </a:r>
            <a:r>
              <a:rPr lang="zh-CN" altLang="zh-CN" b="1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Plugin Daemon</a:t>
            </a:r>
            <a:r>
              <a:rPr lang="zh-CN" altLang="zh-CN" b="1" dirty="0">
                <a:solidFill>
                  <a:schemeClr val="bg1">
                    <a:lumMod val="50000"/>
                  </a:schemeClr>
                </a:solidFill>
              </a:rPr>
              <a:t>通信的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756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8" name="矩形 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006566" y="1665782"/>
            <a:ext cx="462518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bg2"/>
                </a:solidFill>
                <a:latin typeface="+mn-ea"/>
              </a:rPr>
              <a:t>docker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</a:rPr>
              <a:t>存储方式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</a:rPr>
              <a:t> </a:t>
            </a:r>
            <a:endParaRPr lang="zh-CN" altLang="zh-CN" sz="2800" b="1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06154" y="2957919"/>
            <a:ext cx="45954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Docker volume 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基本命令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25910" y="4276958"/>
            <a:ext cx="497809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Docker Volume Plugin</a:t>
            </a:r>
            <a:r>
              <a:rPr lang="zh-CN" altLang="zh-CN" sz="2800" b="1" dirty="0">
                <a:solidFill>
                  <a:schemeClr val="bg2"/>
                </a:solidFill>
                <a:latin typeface="+mn-ea"/>
              </a:rPr>
              <a:t>框架</a:t>
            </a:r>
            <a:endParaRPr lang="zh-CN" altLang="en-US" sz="2800" b="1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25910" y="5591607"/>
            <a:ext cx="502557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Docker Volume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命令实现过程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757400" y="2810523"/>
            <a:ext cx="773643" cy="773645"/>
            <a:chOff x="9757400" y="2810523"/>
            <a:chExt cx="773643" cy="773645"/>
          </a:xfrm>
        </p:grpSpPr>
        <p:sp>
          <p:nvSpPr>
            <p:cNvPr id="60" name="泪滴形 59"/>
            <p:cNvSpPr/>
            <p:nvPr/>
          </p:nvSpPr>
          <p:spPr>
            <a:xfrm>
              <a:off x="9757400" y="2810523"/>
              <a:ext cx="773643" cy="77364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rcRect r="15712" b="16961"/>
            <a:stretch>
              <a:fillRect/>
            </a:stretch>
          </p:blipFill>
          <p:spPr>
            <a:xfrm>
              <a:off x="9827047" y="2834919"/>
              <a:ext cx="703996" cy="749249"/>
            </a:xfrm>
            <a:custGeom>
              <a:avLst/>
              <a:gdLst>
                <a:gd name="connsiteX0" fmla="*/ 185946 w 703996"/>
                <a:gd name="connsiteY0" fmla="*/ 0 h 749249"/>
                <a:gd name="connsiteX1" fmla="*/ 703996 w 703996"/>
                <a:gd name="connsiteY1" fmla="*/ 0 h 749249"/>
                <a:gd name="connsiteX2" fmla="*/ 703996 w 703996"/>
                <a:gd name="connsiteY2" fmla="*/ 362427 h 749249"/>
                <a:gd name="connsiteX3" fmla="*/ 317174 w 703996"/>
                <a:gd name="connsiteY3" fmla="*/ 749249 h 749249"/>
                <a:gd name="connsiteX4" fmla="*/ 43650 w 703996"/>
                <a:gd name="connsiteY4" fmla="*/ 635952 h 749249"/>
                <a:gd name="connsiteX5" fmla="*/ 0 w 703996"/>
                <a:gd name="connsiteY5" fmla="*/ 583048 h 749249"/>
                <a:gd name="connsiteX6" fmla="*/ 0 w 703996"/>
                <a:gd name="connsiteY6" fmla="*/ 141808 h 749249"/>
                <a:gd name="connsiteX7" fmla="*/ 43651 w 703996"/>
                <a:gd name="connsiteY7" fmla="*/ 88903 h 749249"/>
                <a:gd name="connsiteX8" fmla="*/ 166606 w 703996"/>
                <a:gd name="connsiteY8" fmla="*/ 6004 h 74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6" h="749249">
                  <a:moveTo>
                    <a:pt x="185946" y="0"/>
                  </a:moveTo>
                  <a:lnTo>
                    <a:pt x="703996" y="0"/>
                  </a:lnTo>
                  <a:lnTo>
                    <a:pt x="703996" y="362427"/>
                  </a:lnTo>
                  <a:cubicBezTo>
                    <a:pt x="703996" y="576063"/>
                    <a:pt x="530810" y="749249"/>
                    <a:pt x="317174" y="749249"/>
                  </a:cubicBezTo>
                  <a:cubicBezTo>
                    <a:pt x="210356" y="749249"/>
                    <a:pt x="113651" y="705953"/>
                    <a:pt x="43650" y="635952"/>
                  </a:cubicBezTo>
                  <a:lnTo>
                    <a:pt x="0" y="583048"/>
                  </a:lnTo>
                  <a:lnTo>
                    <a:pt x="0" y="141808"/>
                  </a:lnTo>
                  <a:lnTo>
                    <a:pt x="43651" y="88903"/>
                  </a:lnTo>
                  <a:cubicBezTo>
                    <a:pt x="78651" y="53902"/>
                    <a:pt x="120328" y="25578"/>
                    <a:pt x="166606" y="6004"/>
                  </a:cubicBezTo>
                  <a:close/>
                </a:path>
              </a:pathLst>
            </a:custGeom>
          </p:spPr>
        </p:pic>
      </p:grpSp>
      <p:grpSp>
        <p:nvGrpSpPr>
          <p:cNvPr id="12" name="组合 11"/>
          <p:cNvGrpSpPr/>
          <p:nvPr/>
        </p:nvGrpSpPr>
        <p:grpSpPr>
          <a:xfrm>
            <a:off x="9763318" y="4107986"/>
            <a:ext cx="773643" cy="773645"/>
            <a:chOff x="9763318" y="4107986"/>
            <a:chExt cx="773643" cy="773645"/>
          </a:xfrm>
        </p:grpSpPr>
        <p:sp>
          <p:nvSpPr>
            <p:cNvPr id="63" name="泪滴形 62"/>
            <p:cNvSpPr/>
            <p:nvPr/>
          </p:nvSpPr>
          <p:spPr>
            <a:xfrm>
              <a:off x="9763318" y="4107986"/>
              <a:ext cx="773643" cy="773643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rcRect r="14746" b="21894"/>
            <a:stretch>
              <a:fillRect/>
            </a:stretch>
          </p:blipFill>
          <p:spPr>
            <a:xfrm>
              <a:off x="9830095" y="4176890"/>
              <a:ext cx="706866" cy="704741"/>
            </a:xfrm>
            <a:custGeom>
              <a:avLst/>
              <a:gdLst>
                <a:gd name="connsiteX0" fmla="*/ 100327 w 706866"/>
                <a:gd name="connsiteY0" fmla="*/ 0 h 704741"/>
                <a:gd name="connsiteX1" fmla="*/ 706866 w 706866"/>
                <a:gd name="connsiteY1" fmla="*/ 0 h 704741"/>
                <a:gd name="connsiteX2" fmla="*/ 706866 w 706866"/>
                <a:gd name="connsiteY2" fmla="*/ 317919 h 704741"/>
                <a:gd name="connsiteX3" fmla="*/ 320044 w 706866"/>
                <a:gd name="connsiteY3" fmla="*/ 704741 h 704741"/>
                <a:gd name="connsiteX4" fmla="*/ 46520 w 706866"/>
                <a:gd name="connsiteY4" fmla="*/ 591444 h 704741"/>
                <a:gd name="connsiteX5" fmla="*/ 0 w 706866"/>
                <a:gd name="connsiteY5" fmla="*/ 535062 h 704741"/>
                <a:gd name="connsiteX6" fmla="*/ 0 w 706866"/>
                <a:gd name="connsiteY6" fmla="*/ 100778 h 704741"/>
                <a:gd name="connsiteX7" fmla="*/ 46521 w 706866"/>
                <a:gd name="connsiteY7" fmla="*/ 44395 h 7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866" h="704741">
                  <a:moveTo>
                    <a:pt x="100327" y="0"/>
                  </a:moveTo>
                  <a:lnTo>
                    <a:pt x="706866" y="0"/>
                  </a:lnTo>
                  <a:lnTo>
                    <a:pt x="706866" y="317919"/>
                  </a:lnTo>
                  <a:cubicBezTo>
                    <a:pt x="706866" y="531555"/>
                    <a:pt x="533680" y="704741"/>
                    <a:pt x="320044" y="704741"/>
                  </a:cubicBezTo>
                  <a:cubicBezTo>
                    <a:pt x="213226" y="704741"/>
                    <a:pt x="116521" y="661445"/>
                    <a:pt x="46520" y="591444"/>
                  </a:cubicBezTo>
                  <a:lnTo>
                    <a:pt x="0" y="535062"/>
                  </a:lnTo>
                  <a:lnTo>
                    <a:pt x="0" y="100778"/>
                  </a:lnTo>
                  <a:lnTo>
                    <a:pt x="46521" y="44395"/>
                  </a:lnTo>
                  <a:close/>
                </a:path>
              </a:pathLst>
            </a:custGeom>
          </p:spPr>
        </p:pic>
      </p:grpSp>
      <p:grpSp>
        <p:nvGrpSpPr>
          <p:cNvPr id="13" name="组合 12"/>
          <p:cNvGrpSpPr/>
          <p:nvPr/>
        </p:nvGrpSpPr>
        <p:grpSpPr>
          <a:xfrm>
            <a:off x="9769236" y="5405450"/>
            <a:ext cx="773643" cy="773645"/>
            <a:chOff x="9769236" y="5405450"/>
            <a:chExt cx="773643" cy="773645"/>
          </a:xfrm>
        </p:grpSpPr>
        <p:sp>
          <p:nvSpPr>
            <p:cNvPr id="66" name="泪滴形 65"/>
            <p:cNvSpPr/>
            <p:nvPr/>
          </p:nvSpPr>
          <p:spPr>
            <a:xfrm>
              <a:off x="9769236" y="5405450"/>
              <a:ext cx="773643" cy="77364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rcRect r="15315" b="18906"/>
            <a:stretch>
              <a:fillRect/>
            </a:stretch>
          </p:blipFill>
          <p:spPr>
            <a:xfrm>
              <a:off x="9830407" y="5452340"/>
              <a:ext cx="712472" cy="726755"/>
            </a:xfrm>
            <a:custGeom>
              <a:avLst/>
              <a:gdLst>
                <a:gd name="connsiteX0" fmla="*/ 144701 w 712472"/>
                <a:gd name="connsiteY0" fmla="*/ 0 h 726755"/>
                <a:gd name="connsiteX1" fmla="*/ 712472 w 712472"/>
                <a:gd name="connsiteY1" fmla="*/ 0 h 726755"/>
                <a:gd name="connsiteX2" fmla="*/ 712472 w 712472"/>
                <a:gd name="connsiteY2" fmla="*/ 339933 h 726755"/>
                <a:gd name="connsiteX3" fmla="*/ 325650 w 712472"/>
                <a:gd name="connsiteY3" fmla="*/ 726755 h 726755"/>
                <a:gd name="connsiteX4" fmla="*/ 4891 w 712472"/>
                <a:gd name="connsiteY4" fmla="*/ 556209 h 726755"/>
                <a:gd name="connsiteX5" fmla="*/ 0 w 712472"/>
                <a:gd name="connsiteY5" fmla="*/ 547198 h 726755"/>
                <a:gd name="connsiteX6" fmla="*/ 0 w 712472"/>
                <a:gd name="connsiteY6" fmla="*/ 132670 h 726755"/>
                <a:gd name="connsiteX7" fmla="*/ 4892 w 712472"/>
                <a:gd name="connsiteY7" fmla="*/ 123657 h 726755"/>
                <a:gd name="connsiteX8" fmla="*/ 109375 w 712472"/>
                <a:gd name="connsiteY8" fmla="*/ 19174 h 72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472" h="726755">
                  <a:moveTo>
                    <a:pt x="144701" y="0"/>
                  </a:moveTo>
                  <a:lnTo>
                    <a:pt x="712472" y="0"/>
                  </a:lnTo>
                  <a:lnTo>
                    <a:pt x="712472" y="339933"/>
                  </a:lnTo>
                  <a:cubicBezTo>
                    <a:pt x="712472" y="553569"/>
                    <a:pt x="539286" y="726755"/>
                    <a:pt x="325650" y="726755"/>
                  </a:cubicBezTo>
                  <a:cubicBezTo>
                    <a:pt x="192128" y="726755"/>
                    <a:pt x="74406" y="659104"/>
                    <a:pt x="4891" y="556209"/>
                  </a:cubicBezTo>
                  <a:lnTo>
                    <a:pt x="0" y="547198"/>
                  </a:lnTo>
                  <a:lnTo>
                    <a:pt x="0" y="132670"/>
                  </a:lnTo>
                  <a:lnTo>
                    <a:pt x="4892" y="123657"/>
                  </a:lnTo>
                  <a:cubicBezTo>
                    <a:pt x="32698" y="82499"/>
                    <a:pt x="68217" y="46980"/>
                    <a:pt x="109375" y="19174"/>
                  </a:cubicBezTo>
                  <a:close/>
                </a:path>
              </a:pathLst>
            </a:custGeom>
          </p:spPr>
        </p:pic>
      </p:grpSp>
      <p:grpSp>
        <p:nvGrpSpPr>
          <p:cNvPr id="3" name="组合 2"/>
          <p:cNvGrpSpPr/>
          <p:nvPr/>
        </p:nvGrpSpPr>
        <p:grpSpPr>
          <a:xfrm>
            <a:off x="9751482" y="1513060"/>
            <a:ext cx="773643" cy="773644"/>
            <a:chOff x="9751482" y="1513060"/>
            <a:chExt cx="773643" cy="773644"/>
          </a:xfrm>
        </p:grpSpPr>
        <p:sp>
          <p:nvSpPr>
            <p:cNvPr id="69" name="泪滴形 68"/>
            <p:cNvSpPr/>
            <p:nvPr/>
          </p:nvSpPr>
          <p:spPr>
            <a:xfrm>
              <a:off x="9751482" y="1513060"/>
              <a:ext cx="773643" cy="773643"/>
            </a:xfrm>
            <a:prstGeom prst="teardrop">
              <a:avLst/>
            </a:prstGeom>
            <a:solidFill>
              <a:srgbClr val="F7C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/>
            <a:srcRect t="423" r="18214" b="18231"/>
            <a:stretch>
              <a:fillRect/>
            </a:stretch>
          </p:blipFill>
          <p:spPr>
            <a:xfrm>
              <a:off x="9926789" y="1513060"/>
              <a:ext cx="598336" cy="773644"/>
            </a:xfrm>
            <a:custGeom>
              <a:avLst/>
              <a:gdLst>
                <a:gd name="connsiteX0" fmla="*/ 211515 w 598336"/>
                <a:gd name="connsiteY0" fmla="*/ 0 h 773644"/>
                <a:gd name="connsiteX1" fmla="*/ 598336 w 598336"/>
                <a:gd name="connsiteY1" fmla="*/ 0 h 773644"/>
                <a:gd name="connsiteX2" fmla="*/ 598336 w 598336"/>
                <a:gd name="connsiteY2" fmla="*/ 386822 h 773644"/>
                <a:gd name="connsiteX3" fmla="*/ 211514 w 598336"/>
                <a:gd name="connsiteY3" fmla="*/ 773644 h 773644"/>
                <a:gd name="connsiteX4" fmla="*/ 60945 w 598336"/>
                <a:gd name="connsiteY4" fmla="*/ 743246 h 773644"/>
                <a:gd name="connsiteX5" fmla="*/ 0 w 598336"/>
                <a:gd name="connsiteY5" fmla="*/ 710166 h 773644"/>
                <a:gd name="connsiteX6" fmla="*/ 0 w 598336"/>
                <a:gd name="connsiteY6" fmla="*/ 63479 h 773644"/>
                <a:gd name="connsiteX7" fmla="*/ 60946 w 598336"/>
                <a:gd name="connsiteY7" fmla="*/ 30398 h 773644"/>
                <a:gd name="connsiteX8" fmla="*/ 211515 w 598336"/>
                <a:gd name="connsiteY8" fmla="*/ 0 h 7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36" h="773644">
                  <a:moveTo>
                    <a:pt x="211515" y="0"/>
                  </a:moveTo>
                  <a:lnTo>
                    <a:pt x="598336" y="0"/>
                  </a:lnTo>
                  <a:lnTo>
                    <a:pt x="598336" y="386822"/>
                  </a:lnTo>
                  <a:cubicBezTo>
                    <a:pt x="598336" y="600458"/>
                    <a:pt x="425150" y="773644"/>
                    <a:pt x="211514" y="773644"/>
                  </a:cubicBezTo>
                  <a:cubicBezTo>
                    <a:pt x="158105" y="773644"/>
                    <a:pt x="107224" y="762820"/>
                    <a:pt x="60945" y="743246"/>
                  </a:cubicBezTo>
                  <a:lnTo>
                    <a:pt x="0" y="710166"/>
                  </a:lnTo>
                  <a:lnTo>
                    <a:pt x="0" y="63479"/>
                  </a:lnTo>
                  <a:lnTo>
                    <a:pt x="60946" y="30398"/>
                  </a:lnTo>
                  <a:cubicBezTo>
                    <a:pt x="107225" y="10824"/>
                    <a:pt x="158106" y="0"/>
                    <a:pt x="211515" y="0"/>
                  </a:cubicBezTo>
                  <a:close/>
                </a:path>
              </a:pathLst>
            </a:custGeom>
          </p:spPr>
        </p:pic>
      </p:grpSp>
      <p:sp>
        <p:nvSpPr>
          <p:cNvPr id="27" name="矩形 26"/>
          <p:cNvSpPr/>
          <p:nvPr/>
        </p:nvSpPr>
        <p:spPr>
          <a:xfrm>
            <a:off x="4215903" y="798371"/>
            <a:ext cx="8280000" cy="36000"/>
          </a:xfrm>
          <a:prstGeom prst="rect">
            <a:avLst/>
          </a:prstGeom>
          <a:gradFill flip="none" rotWithShape="1">
            <a:gsLst>
              <a:gs pos="25000">
                <a:srgbClr val="EDAC5D"/>
              </a:gs>
              <a:gs pos="0">
                <a:schemeClr val="accent3"/>
              </a:gs>
              <a:gs pos="25000">
                <a:schemeClr val="accent2"/>
              </a:gs>
              <a:gs pos="50000">
                <a:schemeClr val="accent2"/>
              </a:gs>
              <a:gs pos="100000">
                <a:schemeClr val="accent4"/>
              </a:gs>
              <a:gs pos="75000">
                <a:schemeClr val="accent4"/>
              </a:gs>
              <a:gs pos="74000">
                <a:schemeClr val="accent1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003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7" grpId="0"/>
      <p:bldP spid="42" grpId="0"/>
      <p:bldP spid="48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97362" y="943602"/>
            <a:ext cx="279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我们的主要工作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" y="307818"/>
            <a:ext cx="12014137" cy="637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1300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84967" y="2015595"/>
            <a:ext cx="3011708" cy="3011708"/>
            <a:chOff x="8484967" y="2015595"/>
            <a:chExt cx="3011708" cy="301170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9" t="6578" r="10395" b="2679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rcRect t="4570" r="27812" b="21587"/>
            <a:stretch>
              <a:fillRect/>
            </a:stretch>
          </p:blipFill>
          <p:spPr>
            <a:xfrm>
              <a:off x="9415025" y="2015595"/>
              <a:ext cx="2081650" cy="3011708"/>
            </a:xfrm>
            <a:custGeom>
              <a:avLst/>
              <a:gdLst>
                <a:gd name="connsiteX0" fmla="*/ 575796 w 2081650"/>
                <a:gd name="connsiteY0" fmla="*/ 0 h 3011708"/>
                <a:gd name="connsiteX1" fmla="*/ 2081650 w 2081650"/>
                <a:gd name="connsiteY1" fmla="*/ 0 h 3011708"/>
                <a:gd name="connsiteX2" fmla="*/ 2081650 w 2081650"/>
                <a:gd name="connsiteY2" fmla="*/ 1505854 h 3011708"/>
                <a:gd name="connsiteX3" fmla="*/ 575796 w 2081650"/>
                <a:gd name="connsiteY3" fmla="*/ 3011708 h 3011708"/>
                <a:gd name="connsiteX4" fmla="*/ 128001 w 2081650"/>
                <a:gd name="connsiteY4" fmla="*/ 2944008 h 3011708"/>
                <a:gd name="connsiteX5" fmla="*/ 0 w 2081650"/>
                <a:gd name="connsiteY5" fmla="*/ 2897159 h 3011708"/>
                <a:gd name="connsiteX6" fmla="*/ 0 w 2081650"/>
                <a:gd name="connsiteY6" fmla="*/ 114549 h 3011708"/>
                <a:gd name="connsiteX7" fmla="*/ 128001 w 2081650"/>
                <a:gd name="connsiteY7" fmla="*/ 67700 h 3011708"/>
                <a:gd name="connsiteX8" fmla="*/ 575796 w 2081650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1650" h="3011708">
                  <a:moveTo>
                    <a:pt x="575796" y="0"/>
                  </a:moveTo>
                  <a:lnTo>
                    <a:pt x="2081650" y="0"/>
                  </a:lnTo>
                  <a:lnTo>
                    <a:pt x="2081650" y="1505854"/>
                  </a:lnTo>
                  <a:cubicBezTo>
                    <a:pt x="2081650" y="2337514"/>
                    <a:pt x="1407456" y="3011708"/>
                    <a:pt x="575796" y="3011708"/>
                  </a:cubicBezTo>
                  <a:cubicBezTo>
                    <a:pt x="419860" y="3011708"/>
                    <a:pt x="269459" y="2988006"/>
                    <a:pt x="128001" y="2944008"/>
                  </a:cubicBezTo>
                  <a:lnTo>
                    <a:pt x="0" y="2897159"/>
                  </a:lnTo>
                  <a:lnTo>
                    <a:pt x="0" y="114549"/>
                  </a:lnTo>
                  <a:lnTo>
                    <a:pt x="128001" y="67700"/>
                  </a:lnTo>
                  <a:cubicBezTo>
                    <a:pt x="269459" y="23702"/>
                    <a:pt x="419860" y="0"/>
                    <a:pt x="575796" y="0"/>
                  </a:cubicBezTo>
                  <a:close/>
                </a:path>
              </a:pathLst>
            </a:custGeom>
          </p:spPr>
        </p:pic>
      </p:grpSp>
      <p:sp>
        <p:nvSpPr>
          <p:cNvPr id="18" name="文本框 17"/>
          <p:cNvSpPr txBox="1"/>
          <p:nvPr/>
        </p:nvSpPr>
        <p:spPr>
          <a:xfrm>
            <a:off x="1132115" y="2889628"/>
            <a:ext cx="726396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68BAAA"/>
                </a:solidFill>
              </a:rPr>
              <a:t>Docker </a:t>
            </a:r>
            <a:r>
              <a:rPr lang="en-US" altLang="zh-CN" sz="3600" b="1" dirty="0">
                <a:solidFill>
                  <a:srgbClr val="68BAAA"/>
                </a:solidFill>
              </a:rPr>
              <a:t>Volume</a:t>
            </a:r>
            <a:r>
              <a:rPr lang="zh-CN" altLang="en-US" sz="3600" b="1" dirty="0" smtClean="0">
                <a:solidFill>
                  <a:srgbClr val="68BAAA"/>
                </a:solidFill>
              </a:rPr>
              <a:t>命令</a:t>
            </a:r>
            <a:r>
              <a:rPr lang="zh-CN" altLang="en-US" sz="3600" b="1" dirty="0">
                <a:solidFill>
                  <a:srgbClr val="68BAAA"/>
                </a:solidFill>
              </a:rPr>
              <a:t>内部</a:t>
            </a:r>
            <a:r>
              <a:rPr lang="zh-CN" altLang="en-US" sz="3600" b="1" dirty="0" smtClean="0">
                <a:solidFill>
                  <a:srgbClr val="68BAAA"/>
                </a:solidFill>
              </a:rPr>
              <a:t>实现</a:t>
            </a:r>
            <a:r>
              <a:rPr lang="zh-CN" altLang="en-US" sz="3600" b="1" dirty="0">
                <a:solidFill>
                  <a:srgbClr val="68BAAA"/>
                </a:solidFill>
              </a:rPr>
              <a:t>过程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5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0" y="7489"/>
            <a:ext cx="12197154" cy="687120"/>
            <a:chOff x="0" y="378662"/>
            <a:chExt cx="12197154" cy="68712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zh-CN" altLang="en-US" dirty="0" smtClean="0"/>
                <a:t>命令实现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890861" y="37086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volume </a:t>
            </a:r>
            <a:r>
              <a:rPr lang="en-US" altLang="zh-CN" dirty="0" smtClean="0">
                <a:solidFill>
                  <a:schemeClr val="bg2"/>
                </a:solidFill>
              </a:rPr>
              <a:t>remove </a:t>
            </a:r>
            <a:r>
              <a:rPr lang="zh-CN" altLang="en-US" dirty="0" smtClean="0">
                <a:solidFill>
                  <a:schemeClr val="bg2"/>
                </a:solidFill>
              </a:rPr>
              <a:t>实现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AutoShape 2" descr="这里写图片描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2775" y="1149789"/>
            <a:ext cx="10450560" cy="5124261"/>
          </a:xfrm>
          <a:prstGeom prst="roundRect">
            <a:avLst/>
          </a:prstGeom>
          <a:noFill/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9" y="1086407"/>
            <a:ext cx="9768689" cy="514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127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5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0" y="7489"/>
            <a:ext cx="12197154" cy="687120"/>
            <a:chOff x="0" y="378662"/>
            <a:chExt cx="12197154" cy="68712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zh-CN" altLang="en-US" dirty="0" smtClean="0"/>
                <a:t>命令实现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890861" y="37086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volume </a:t>
            </a:r>
            <a:r>
              <a:rPr lang="en-US" altLang="zh-CN" dirty="0" smtClean="0">
                <a:solidFill>
                  <a:schemeClr val="bg2"/>
                </a:solidFill>
              </a:rPr>
              <a:t>ls</a:t>
            </a:r>
            <a:r>
              <a:rPr lang="zh-CN" altLang="en-US" dirty="0" smtClean="0">
                <a:solidFill>
                  <a:schemeClr val="bg2"/>
                </a:solidFill>
              </a:rPr>
              <a:t>实现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69" y="986839"/>
            <a:ext cx="9002716" cy="495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13576" y="1376138"/>
            <a:ext cx="9542353" cy="4861711"/>
          </a:xfrm>
          <a:prstGeom prst="roundRect">
            <a:avLst/>
          </a:prstGeom>
          <a:noFill/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27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824601"/>
            <a:ext cx="420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50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谢谢观看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0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14091" y="2690452"/>
            <a:ext cx="523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rgbClr val="F7C17F"/>
                </a:solidFill>
                <a:latin typeface="+mj-ea"/>
                <a:ea typeface="+mj-ea"/>
              </a:rPr>
              <a:t>Docker </a:t>
            </a:r>
            <a:r>
              <a:rPr lang="zh-CN" altLang="en-US" sz="4800" b="1" dirty="0" smtClean="0">
                <a:solidFill>
                  <a:srgbClr val="F7C17F"/>
                </a:solidFill>
                <a:latin typeface="+mj-ea"/>
                <a:ea typeface="+mj-ea"/>
              </a:rPr>
              <a:t>存储方式</a:t>
            </a:r>
            <a:endParaRPr lang="zh-CN" altLang="en-US" sz="4800" b="1" dirty="0">
              <a:solidFill>
                <a:srgbClr val="F7C17F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3310" y="3552721"/>
            <a:ext cx="462165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  <a:latin typeface="+mj-ea"/>
                <a:ea typeface="+mj-ea"/>
              </a:rPr>
              <a:t>为什么</a:t>
            </a:r>
            <a:r>
              <a:rPr lang="zh-CN" altLang="zh-CN" sz="2000" b="1" dirty="0">
                <a:solidFill>
                  <a:schemeClr val="bg2"/>
                </a:solidFill>
                <a:latin typeface="+mj-ea"/>
                <a:ea typeface="+mj-ea"/>
              </a:rPr>
              <a:t>需要</a:t>
            </a:r>
            <a:r>
              <a:rPr lang="en-US" altLang="zh-CN" sz="2000" b="1" dirty="0">
                <a:solidFill>
                  <a:schemeClr val="bg2"/>
                </a:solidFill>
                <a:latin typeface="+mj-ea"/>
                <a:ea typeface="+mj-ea"/>
              </a:rPr>
              <a:t>Volume</a:t>
            </a:r>
            <a:r>
              <a:rPr lang="zh-CN" altLang="zh-CN" sz="2000" b="1" dirty="0">
                <a:solidFill>
                  <a:schemeClr val="bg2"/>
                </a:solidFill>
                <a:latin typeface="+mj-ea"/>
                <a:ea typeface="+mj-ea"/>
              </a:rPr>
              <a:t>这样的数据</a:t>
            </a:r>
            <a:r>
              <a:rPr lang="zh-CN" altLang="zh-CN" sz="2000" b="1" dirty="0" smtClean="0">
                <a:solidFill>
                  <a:schemeClr val="bg2"/>
                </a:solidFill>
                <a:latin typeface="+mj-ea"/>
                <a:ea typeface="+mj-ea"/>
              </a:rPr>
              <a:t>接口</a:t>
            </a:r>
            <a:r>
              <a:rPr lang="zh-CN" altLang="en-US" sz="2000" b="1" dirty="0" smtClean="0">
                <a:solidFill>
                  <a:schemeClr val="bg2"/>
                </a:solidFill>
                <a:latin typeface="+mj-ea"/>
                <a:ea typeface="+mj-ea"/>
              </a:rPr>
              <a:t>？</a:t>
            </a:r>
            <a:endParaRPr lang="en-US" altLang="zh-CN" sz="20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2"/>
                </a:solidFill>
                <a:latin typeface="+mj-ea"/>
                <a:ea typeface="+mj-ea"/>
              </a:rPr>
              <a:t>Volume plugin</a:t>
            </a:r>
            <a:r>
              <a:rPr lang="zh-CN" altLang="en-US" sz="2000" b="1" dirty="0">
                <a:solidFill>
                  <a:schemeClr val="bg2"/>
                </a:solidFill>
                <a:latin typeface="+mj-ea"/>
                <a:ea typeface="+mj-ea"/>
              </a:rPr>
              <a:t> 简介</a:t>
            </a:r>
            <a:r>
              <a:rPr lang="en-US" altLang="zh-CN" sz="2000" b="1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2"/>
                </a:solidFill>
                <a:latin typeface="+mj-ea"/>
                <a:ea typeface="+mj-ea"/>
              </a:rPr>
              <a:t>Container</a:t>
            </a:r>
            <a:r>
              <a:rPr lang="zh-CN" altLang="en-US" sz="2000" b="1" dirty="0" smtClean="0">
                <a:solidFill>
                  <a:schemeClr val="bg2"/>
                </a:solidFill>
                <a:latin typeface="+mj-ea"/>
                <a:ea typeface="+mj-ea"/>
              </a:rPr>
              <a:t>和</a:t>
            </a:r>
            <a:r>
              <a:rPr lang="en-US" altLang="zh-CN" sz="2000" b="1" dirty="0" smtClean="0">
                <a:solidFill>
                  <a:schemeClr val="bg2"/>
                </a:solidFill>
                <a:latin typeface="+mj-ea"/>
                <a:ea typeface="+mj-ea"/>
              </a:rPr>
              <a:t>volume</a:t>
            </a:r>
            <a:endParaRPr lang="en-US" altLang="zh-CN" sz="20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zh-CN" altLang="zh-CN" sz="2000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4215903" y="807424"/>
            <a:ext cx="8280000" cy="36000"/>
          </a:xfrm>
          <a:prstGeom prst="rect">
            <a:avLst/>
          </a:prstGeom>
          <a:gradFill flip="none" rotWithShape="1">
            <a:gsLst>
              <a:gs pos="25000">
                <a:srgbClr val="EDAC5D"/>
              </a:gs>
              <a:gs pos="0">
                <a:schemeClr val="accent3"/>
              </a:gs>
              <a:gs pos="25000">
                <a:schemeClr val="accent2"/>
              </a:gs>
              <a:gs pos="50000">
                <a:schemeClr val="accent2"/>
              </a:gs>
              <a:gs pos="100000">
                <a:schemeClr val="accent4"/>
              </a:gs>
              <a:gs pos="75000">
                <a:schemeClr val="accent4"/>
              </a:gs>
              <a:gs pos="74000">
                <a:schemeClr val="accent1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418823" y="4412078"/>
            <a:ext cx="580242" cy="580242"/>
            <a:chOff x="6909910" y="1822794"/>
            <a:chExt cx="580242" cy="580242"/>
          </a:xfrm>
        </p:grpSpPr>
        <p:sp>
          <p:nvSpPr>
            <p:cNvPr id="60" name="矩形: 圆角 59"/>
            <p:cNvSpPr/>
            <p:nvPr/>
          </p:nvSpPr>
          <p:spPr>
            <a:xfrm rot="2700000">
              <a:off x="6909910" y="1822794"/>
              <a:ext cx="580242" cy="580242"/>
            </a:xfrm>
            <a:prstGeom prst="roundRect">
              <a:avLst>
                <a:gd name="adj" fmla="val 18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80 w 130"/>
                <a:gd name="T1" fmla="*/ 27 h 130"/>
                <a:gd name="T2" fmla="*/ 80 w 130"/>
                <a:gd name="T3" fmla="*/ 50 h 130"/>
                <a:gd name="T4" fmla="*/ 104 w 130"/>
                <a:gd name="T5" fmla="*/ 50 h 130"/>
                <a:gd name="T6" fmla="*/ 104 w 130"/>
                <a:gd name="T7" fmla="*/ 27 h 130"/>
                <a:gd name="T8" fmla="*/ 80 w 130"/>
                <a:gd name="T9" fmla="*/ 27 h 130"/>
                <a:gd name="T10" fmla="*/ 98 w 130"/>
                <a:gd name="T11" fmla="*/ 44 h 130"/>
                <a:gd name="T12" fmla="*/ 86 w 130"/>
                <a:gd name="T13" fmla="*/ 44 h 130"/>
                <a:gd name="T14" fmla="*/ 86 w 130"/>
                <a:gd name="T15" fmla="*/ 32 h 130"/>
                <a:gd name="T16" fmla="*/ 98 w 130"/>
                <a:gd name="T17" fmla="*/ 32 h 130"/>
                <a:gd name="T18" fmla="*/ 98 w 130"/>
                <a:gd name="T19" fmla="*/ 44 h 130"/>
                <a:gd name="T20" fmla="*/ 122 w 130"/>
                <a:gd name="T21" fmla="*/ 0 h 130"/>
                <a:gd name="T22" fmla="*/ 69 w 130"/>
                <a:gd name="T23" fmla="*/ 0 h 130"/>
                <a:gd name="T24" fmla="*/ 60 w 130"/>
                <a:gd name="T25" fmla="*/ 6 h 130"/>
                <a:gd name="T26" fmla="*/ 7 w 130"/>
                <a:gd name="T27" fmla="*/ 59 h 130"/>
                <a:gd name="T28" fmla="*/ 7 w 130"/>
                <a:gd name="T29" fmla="*/ 82 h 130"/>
                <a:gd name="T30" fmla="*/ 48 w 130"/>
                <a:gd name="T31" fmla="*/ 123 h 130"/>
                <a:gd name="T32" fmla="*/ 71 w 130"/>
                <a:gd name="T33" fmla="*/ 123 h 130"/>
                <a:gd name="T34" fmla="*/ 124 w 130"/>
                <a:gd name="T35" fmla="*/ 70 h 130"/>
                <a:gd name="T36" fmla="*/ 130 w 130"/>
                <a:gd name="T37" fmla="*/ 61 h 130"/>
                <a:gd name="T38" fmla="*/ 130 w 130"/>
                <a:gd name="T39" fmla="*/ 8 h 130"/>
                <a:gd name="T40" fmla="*/ 122 w 130"/>
                <a:gd name="T41" fmla="*/ 0 h 130"/>
                <a:gd name="T42" fmla="*/ 66 w 130"/>
                <a:gd name="T43" fmla="*/ 117 h 130"/>
                <a:gd name="T44" fmla="*/ 54 w 130"/>
                <a:gd name="T45" fmla="*/ 117 h 130"/>
                <a:gd name="T46" fmla="*/ 13 w 130"/>
                <a:gd name="T47" fmla="*/ 76 h 130"/>
                <a:gd name="T48" fmla="*/ 13 w 130"/>
                <a:gd name="T49" fmla="*/ 65 h 130"/>
                <a:gd name="T50" fmla="*/ 19 w 130"/>
                <a:gd name="T51" fmla="*/ 59 h 130"/>
                <a:gd name="T52" fmla="*/ 71 w 130"/>
                <a:gd name="T53" fmla="*/ 111 h 130"/>
                <a:gd name="T54" fmla="*/ 66 w 130"/>
                <a:gd name="T55" fmla="*/ 117 h 130"/>
                <a:gd name="T56" fmla="*/ 122 w 130"/>
                <a:gd name="T57" fmla="*/ 57 h 130"/>
                <a:gd name="T58" fmla="*/ 118 w 130"/>
                <a:gd name="T59" fmla="*/ 65 h 130"/>
                <a:gd name="T60" fmla="*/ 77 w 130"/>
                <a:gd name="T61" fmla="*/ 106 h 130"/>
                <a:gd name="T62" fmla="*/ 25 w 130"/>
                <a:gd name="T63" fmla="*/ 53 h 130"/>
                <a:gd name="T64" fmla="*/ 66 w 130"/>
                <a:gd name="T65" fmla="*/ 12 h 130"/>
                <a:gd name="T66" fmla="*/ 73 w 130"/>
                <a:gd name="T67" fmla="*/ 8 h 130"/>
                <a:gd name="T68" fmla="*/ 119 w 130"/>
                <a:gd name="T69" fmla="*/ 8 h 130"/>
                <a:gd name="T70" fmla="*/ 122 w 130"/>
                <a:gd name="T71" fmla="*/ 11 h 130"/>
                <a:gd name="T72" fmla="*/ 122 w 130"/>
                <a:gd name="T7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8823" y="2806185"/>
            <a:ext cx="580242" cy="580242"/>
            <a:chOff x="6905940" y="4641161"/>
            <a:chExt cx="580242" cy="580242"/>
          </a:xfrm>
        </p:grpSpPr>
        <p:sp>
          <p:nvSpPr>
            <p:cNvPr id="68" name="矩形: 圆角 67"/>
            <p:cNvSpPr/>
            <p:nvPr/>
          </p:nvSpPr>
          <p:spPr>
            <a:xfrm rot="2700000">
              <a:off x="6905940" y="4641161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7071998" y="4843524"/>
              <a:ext cx="214788" cy="200916"/>
            </a:xfrm>
            <a:custGeom>
              <a:avLst/>
              <a:gdLst>
                <a:gd name="T0" fmla="*/ 40 w 128"/>
                <a:gd name="T1" fmla="*/ 32 h 120"/>
                <a:gd name="T2" fmla="*/ 30 w 128"/>
                <a:gd name="T3" fmla="*/ 0 h 120"/>
                <a:gd name="T4" fmla="*/ 4 w 128"/>
                <a:gd name="T5" fmla="*/ 0 h 120"/>
                <a:gd name="T6" fmla="*/ 0 w 128"/>
                <a:gd name="T7" fmla="*/ 4 h 120"/>
                <a:gd name="T8" fmla="*/ 4 w 128"/>
                <a:gd name="T9" fmla="*/ 8 h 120"/>
                <a:gd name="T10" fmla="*/ 24 w 128"/>
                <a:gd name="T11" fmla="*/ 8 h 120"/>
                <a:gd name="T12" fmla="*/ 32 w 128"/>
                <a:gd name="T13" fmla="*/ 32 h 120"/>
                <a:gd name="T14" fmla="*/ 32 w 128"/>
                <a:gd name="T15" fmla="*/ 32 h 120"/>
                <a:gd name="T16" fmla="*/ 40 w 128"/>
                <a:gd name="T17" fmla="*/ 80 h 120"/>
                <a:gd name="T18" fmla="*/ 56 w 128"/>
                <a:gd name="T19" fmla="*/ 96 h 120"/>
                <a:gd name="T20" fmla="*/ 100 w 128"/>
                <a:gd name="T21" fmla="*/ 96 h 120"/>
                <a:gd name="T22" fmla="*/ 116 w 128"/>
                <a:gd name="T23" fmla="*/ 80 h 120"/>
                <a:gd name="T24" fmla="*/ 128 w 128"/>
                <a:gd name="T25" fmla="*/ 32 h 120"/>
                <a:gd name="T26" fmla="*/ 40 w 128"/>
                <a:gd name="T27" fmla="*/ 32 h 120"/>
                <a:gd name="T28" fmla="*/ 108 w 128"/>
                <a:gd name="T29" fmla="*/ 80 h 120"/>
                <a:gd name="T30" fmla="*/ 100 w 128"/>
                <a:gd name="T31" fmla="*/ 88 h 120"/>
                <a:gd name="T32" fmla="*/ 56 w 128"/>
                <a:gd name="T33" fmla="*/ 88 h 120"/>
                <a:gd name="T34" fmla="*/ 48 w 128"/>
                <a:gd name="T35" fmla="*/ 80 h 120"/>
                <a:gd name="T36" fmla="*/ 41 w 128"/>
                <a:gd name="T37" fmla="*/ 40 h 120"/>
                <a:gd name="T38" fmla="*/ 118 w 128"/>
                <a:gd name="T39" fmla="*/ 40 h 120"/>
                <a:gd name="T40" fmla="*/ 108 w 128"/>
                <a:gd name="T41" fmla="*/ 80 h 120"/>
                <a:gd name="T42" fmla="*/ 56 w 128"/>
                <a:gd name="T43" fmla="*/ 104 h 120"/>
                <a:gd name="T44" fmla="*/ 48 w 128"/>
                <a:gd name="T45" fmla="*/ 112 h 120"/>
                <a:gd name="T46" fmla="*/ 56 w 128"/>
                <a:gd name="T47" fmla="*/ 120 h 120"/>
                <a:gd name="T48" fmla="*/ 64 w 128"/>
                <a:gd name="T49" fmla="*/ 112 h 120"/>
                <a:gd name="T50" fmla="*/ 56 w 128"/>
                <a:gd name="T51" fmla="*/ 104 h 120"/>
                <a:gd name="T52" fmla="*/ 96 w 128"/>
                <a:gd name="T53" fmla="*/ 104 h 120"/>
                <a:gd name="T54" fmla="*/ 88 w 128"/>
                <a:gd name="T55" fmla="*/ 112 h 120"/>
                <a:gd name="T56" fmla="*/ 96 w 128"/>
                <a:gd name="T57" fmla="*/ 120 h 120"/>
                <a:gd name="T58" fmla="*/ 104 w 128"/>
                <a:gd name="T59" fmla="*/ 112 h 120"/>
                <a:gd name="T60" fmla="*/ 96 w 128"/>
                <a:gd name="T61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40" y="32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9"/>
                    <a:pt x="47" y="96"/>
                    <a:pt x="56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9" y="96"/>
                    <a:pt x="116" y="89"/>
                    <a:pt x="116" y="80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40" y="32"/>
                  </a:lnTo>
                  <a:close/>
                  <a:moveTo>
                    <a:pt x="108" y="80"/>
                  </a:moveTo>
                  <a:cubicBezTo>
                    <a:pt x="108" y="84"/>
                    <a:pt x="104" y="88"/>
                    <a:pt x="100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2" y="88"/>
                    <a:pt x="48" y="84"/>
                    <a:pt x="48" y="8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18" y="40"/>
                    <a:pt x="118" y="40"/>
                    <a:pt x="118" y="40"/>
                  </a:cubicBezTo>
                  <a:lnTo>
                    <a:pt x="108" y="80"/>
                  </a:lnTo>
                  <a:close/>
                  <a:moveTo>
                    <a:pt x="56" y="104"/>
                  </a:moveTo>
                  <a:cubicBezTo>
                    <a:pt x="52" y="104"/>
                    <a:pt x="48" y="108"/>
                    <a:pt x="48" y="112"/>
                  </a:cubicBezTo>
                  <a:cubicBezTo>
                    <a:pt x="48" y="116"/>
                    <a:pt x="52" y="120"/>
                    <a:pt x="56" y="120"/>
                  </a:cubicBezTo>
                  <a:cubicBezTo>
                    <a:pt x="60" y="120"/>
                    <a:pt x="64" y="116"/>
                    <a:pt x="64" y="112"/>
                  </a:cubicBezTo>
                  <a:cubicBezTo>
                    <a:pt x="64" y="108"/>
                    <a:pt x="60" y="104"/>
                    <a:pt x="56" y="104"/>
                  </a:cubicBezTo>
                  <a:close/>
                  <a:moveTo>
                    <a:pt x="96" y="104"/>
                  </a:moveTo>
                  <a:cubicBezTo>
                    <a:pt x="92" y="104"/>
                    <a:pt x="88" y="108"/>
                    <a:pt x="88" y="112"/>
                  </a:cubicBezTo>
                  <a:cubicBezTo>
                    <a:pt x="88" y="116"/>
                    <a:pt x="92" y="120"/>
                    <a:pt x="96" y="120"/>
                  </a:cubicBezTo>
                  <a:cubicBezTo>
                    <a:pt x="100" y="120"/>
                    <a:pt x="104" y="116"/>
                    <a:pt x="104" y="112"/>
                  </a:cubicBezTo>
                  <a:cubicBezTo>
                    <a:pt x="104" y="108"/>
                    <a:pt x="100" y="104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24155" y="1661956"/>
            <a:ext cx="580242" cy="580242"/>
            <a:chOff x="6909911" y="3231978"/>
            <a:chExt cx="580242" cy="580242"/>
          </a:xfrm>
        </p:grpSpPr>
        <p:sp>
          <p:nvSpPr>
            <p:cNvPr id="66" name="矩形: 圆角 65"/>
            <p:cNvSpPr/>
            <p:nvPr/>
          </p:nvSpPr>
          <p:spPr>
            <a:xfrm rot="2700000">
              <a:off x="6909911" y="3231978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7094700" y="3451686"/>
              <a:ext cx="202720" cy="201786"/>
            </a:xfrm>
            <a:custGeom>
              <a:avLst/>
              <a:gdLst>
                <a:gd name="T0" fmla="*/ 64 w 128"/>
                <a:gd name="T1" fmla="*/ 80 h 128"/>
                <a:gd name="T2" fmla="*/ 68 w 128"/>
                <a:gd name="T3" fmla="*/ 76 h 128"/>
                <a:gd name="T4" fmla="*/ 68 w 128"/>
                <a:gd name="T5" fmla="*/ 28 h 128"/>
                <a:gd name="T6" fmla="*/ 64 w 128"/>
                <a:gd name="T7" fmla="*/ 24 h 128"/>
                <a:gd name="T8" fmla="*/ 60 w 128"/>
                <a:gd name="T9" fmla="*/ 28 h 128"/>
                <a:gd name="T10" fmla="*/ 60 w 128"/>
                <a:gd name="T11" fmla="*/ 76 h 128"/>
                <a:gd name="T12" fmla="*/ 64 w 128"/>
                <a:gd name="T13" fmla="*/ 80 h 128"/>
                <a:gd name="T14" fmla="*/ 88 w 128"/>
                <a:gd name="T15" fmla="*/ 80 h 128"/>
                <a:gd name="T16" fmla="*/ 92 w 128"/>
                <a:gd name="T17" fmla="*/ 76 h 128"/>
                <a:gd name="T18" fmla="*/ 92 w 128"/>
                <a:gd name="T19" fmla="*/ 40 h 128"/>
                <a:gd name="T20" fmla="*/ 88 w 128"/>
                <a:gd name="T21" fmla="*/ 36 h 128"/>
                <a:gd name="T22" fmla="*/ 84 w 128"/>
                <a:gd name="T23" fmla="*/ 40 h 128"/>
                <a:gd name="T24" fmla="*/ 84 w 128"/>
                <a:gd name="T25" fmla="*/ 76 h 128"/>
                <a:gd name="T26" fmla="*/ 88 w 128"/>
                <a:gd name="T27" fmla="*/ 80 h 128"/>
                <a:gd name="T28" fmla="*/ 40 w 128"/>
                <a:gd name="T29" fmla="*/ 80 h 128"/>
                <a:gd name="T30" fmla="*/ 44 w 128"/>
                <a:gd name="T31" fmla="*/ 76 h 128"/>
                <a:gd name="T32" fmla="*/ 44 w 128"/>
                <a:gd name="T33" fmla="*/ 60 h 128"/>
                <a:gd name="T34" fmla="*/ 40 w 128"/>
                <a:gd name="T35" fmla="*/ 56 h 128"/>
                <a:gd name="T36" fmla="*/ 36 w 128"/>
                <a:gd name="T37" fmla="*/ 60 h 128"/>
                <a:gd name="T38" fmla="*/ 36 w 128"/>
                <a:gd name="T39" fmla="*/ 76 h 128"/>
                <a:gd name="T40" fmla="*/ 40 w 128"/>
                <a:gd name="T41" fmla="*/ 80 h 128"/>
                <a:gd name="T42" fmla="*/ 0 w 128"/>
                <a:gd name="T43" fmla="*/ 0 h 128"/>
                <a:gd name="T44" fmla="*/ 0 w 128"/>
                <a:gd name="T45" fmla="*/ 8 h 128"/>
                <a:gd name="T46" fmla="*/ 8 w 128"/>
                <a:gd name="T47" fmla="*/ 8 h 128"/>
                <a:gd name="T48" fmla="*/ 8 w 128"/>
                <a:gd name="T49" fmla="*/ 84 h 128"/>
                <a:gd name="T50" fmla="*/ 24 w 128"/>
                <a:gd name="T51" fmla="*/ 100 h 128"/>
                <a:gd name="T52" fmla="*/ 48 w 128"/>
                <a:gd name="T53" fmla="*/ 100 h 128"/>
                <a:gd name="T54" fmla="*/ 32 w 128"/>
                <a:gd name="T55" fmla="*/ 128 h 128"/>
                <a:gd name="T56" fmla="*/ 44 w 128"/>
                <a:gd name="T57" fmla="*/ 128 h 128"/>
                <a:gd name="T58" fmla="*/ 60 w 128"/>
                <a:gd name="T59" fmla="*/ 100 h 128"/>
                <a:gd name="T60" fmla="*/ 68 w 128"/>
                <a:gd name="T61" fmla="*/ 100 h 128"/>
                <a:gd name="T62" fmla="*/ 84 w 128"/>
                <a:gd name="T63" fmla="*/ 128 h 128"/>
                <a:gd name="T64" fmla="*/ 96 w 128"/>
                <a:gd name="T65" fmla="*/ 128 h 128"/>
                <a:gd name="T66" fmla="*/ 80 w 128"/>
                <a:gd name="T67" fmla="*/ 100 h 128"/>
                <a:gd name="T68" fmla="*/ 104 w 128"/>
                <a:gd name="T69" fmla="*/ 100 h 128"/>
                <a:gd name="T70" fmla="*/ 120 w 128"/>
                <a:gd name="T71" fmla="*/ 84 h 128"/>
                <a:gd name="T72" fmla="*/ 120 w 128"/>
                <a:gd name="T73" fmla="*/ 8 h 128"/>
                <a:gd name="T74" fmla="*/ 128 w 128"/>
                <a:gd name="T75" fmla="*/ 8 h 128"/>
                <a:gd name="T76" fmla="*/ 128 w 128"/>
                <a:gd name="T77" fmla="*/ 0 h 128"/>
                <a:gd name="T78" fmla="*/ 0 w 128"/>
                <a:gd name="T79" fmla="*/ 0 h 128"/>
                <a:gd name="T80" fmla="*/ 112 w 128"/>
                <a:gd name="T81" fmla="*/ 84 h 128"/>
                <a:gd name="T82" fmla="*/ 104 w 128"/>
                <a:gd name="T83" fmla="*/ 92 h 128"/>
                <a:gd name="T84" fmla="*/ 24 w 128"/>
                <a:gd name="T85" fmla="*/ 92 h 128"/>
                <a:gd name="T86" fmla="*/ 16 w 128"/>
                <a:gd name="T87" fmla="*/ 84 h 128"/>
                <a:gd name="T88" fmla="*/ 16 w 128"/>
                <a:gd name="T89" fmla="*/ 8 h 128"/>
                <a:gd name="T90" fmla="*/ 112 w 128"/>
                <a:gd name="T91" fmla="*/ 8 h 128"/>
                <a:gd name="T92" fmla="*/ 112 w 128"/>
                <a:gd name="T93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128">
                  <a:moveTo>
                    <a:pt x="64" y="80"/>
                  </a:moveTo>
                  <a:cubicBezTo>
                    <a:pt x="66" y="80"/>
                    <a:pt x="68" y="78"/>
                    <a:pt x="68" y="7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6"/>
                    <a:pt x="66" y="24"/>
                    <a:pt x="64" y="24"/>
                  </a:cubicBezTo>
                  <a:cubicBezTo>
                    <a:pt x="62" y="24"/>
                    <a:pt x="60" y="26"/>
                    <a:pt x="60" y="28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8"/>
                    <a:pt x="62" y="80"/>
                    <a:pt x="64" y="80"/>
                  </a:cubicBezTo>
                  <a:close/>
                  <a:moveTo>
                    <a:pt x="88" y="80"/>
                  </a:moveTo>
                  <a:cubicBezTo>
                    <a:pt x="90" y="80"/>
                    <a:pt x="92" y="78"/>
                    <a:pt x="92" y="76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8"/>
                    <a:pt x="90" y="36"/>
                    <a:pt x="88" y="36"/>
                  </a:cubicBezTo>
                  <a:cubicBezTo>
                    <a:pt x="86" y="36"/>
                    <a:pt x="84" y="38"/>
                    <a:pt x="84" y="40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8"/>
                    <a:pt x="86" y="80"/>
                    <a:pt x="88" y="80"/>
                  </a:cubicBezTo>
                  <a:close/>
                  <a:moveTo>
                    <a:pt x="40" y="80"/>
                  </a:moveTo>
                  <a:cubicBezTo>
                    <a:pt x="42" y="80"/>
                    <a:pt x="44" y="78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2" y="56"/>
                    <a:pt x="40" y="56"/>
                  </a:cubicBezTo>
                  <a:cubicBezTo>
                    <a:pt x="38" y="56"/>
                    <a:pt x="36" y="58"/>
                    <a:pt x="36" y="6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78"/>
                    <a:pt x="38" y="80"/>
                    <a:pt x="40" y="80"/>
                  </a:cubicBezTo>
                  <a:close/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4"/>
                    <a:pt x="8" y="84"/>
                    <a:pt x="8" y="84"/>
                  </a:cubicBezTo>
                  <a:cubicBezTo>
                    <a:pt x="8" y="93"/>
                    <a:pt x="15" y="100"/>
                    <a:pt x="24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13" y="100"/>
                    <a:pt x="120" y="93"/>
                    <a:pt x="120" y="84"/>
                  </a:cubicBezTo>
                  <a:cubicBezTo>
                    <a:pt x="120" y="84"/>
                    <a:pt x="120" y="15"/>
                    <a:pt x="120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0"/>
                  </a:lnTo>
                  <a:close/>
                  <a:moveTo>
                    <a:pt x="112" y="84"/>
                  </a:moveTo>
                  <a:cubicBezTo>
                    <a:pt x="112" y="89"/>
                    <a:pt x="109" y="92"/>
                    <a:pt x="10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9" y="92"/>
                    <a:pt x="16" y="89"/>
                    <a:pt x="16" y="84"/>
                  </a:cubicBezTo>
                  <a:cubicBezTo>
                    <a:pt x="16" y="84"/>
                    <a:pt x="16" y="13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16"/>
                    <a:pt x="112" y="84"/>
                    <a:pt x="112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8230" y="1598585"/>
            <a:ext cx="9789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存储驱动包含：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AUFS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Device mapper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OverlayFS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Btrfs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ZF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，它们提供了接口支持</a:t>
            </a:r>
            <a:r>
              <a:rPr lang="zh-CN" altLang="en-US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镜像分层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与</a:t>
            </a:r>
            <a:r>
              <a:rPr lang="zh-CN" altLang="en-US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写时复制机制</a:t>
            </a:r>
            <a:r>
              <a:rPr lang="en-US" altLang="zh-CN" sz="2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，这两种技术满足了容器的核心价值。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275" y="2616439"/>
            <a:ext cx="8329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容器的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Image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存储分为以下三类：</a:t>
            </a:r>
          </a:p>
          <a:p>
            <a:pPr indent="-457200">
              <a:buFont typeface="+mj-ea"/>
              <a:buAutoNum type="circleNumDbPlain"/>
            </a:pP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AUFS,Overlay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联合文件系统。</a:t>
            </a:r>
          </a:p>
          <a:p>
            <a:pPr indent="-457200">
              <a:buFont typeface="+mj-ea"/>
              <a:buAutoNum type="circleNumDbPlain"/>
            </a:pP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DeviceMapper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块存储。</a:t>
            </a:r>
          </a:p>
          <a:p>
            <a:pPr indent="-457200">
              <a:buFont typeface="+mj-ea"/>
              <a:buAutoNum type="circleNumDbPlain"/>
            </a:pP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ZFS,btrfs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文件系统。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4100" y="4237011"/>
            <a:ext cx="10103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并不推荐采用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Image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的存储方式来存储应用数据。因为应用数据对安全，可用性，共享，性能等方面的要求和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Image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的要求是完全不一样的。</a:t>
            </a:r>
            <a:b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采用了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这样一个独立的数据访问接口，应用通过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去访问相关的数据，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的实现和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的分层文件系统完全独立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0" y="395652"/>
            <a:ext cx="12495903" cy="670130"/>
            <a:chOff x="0" y="395652"/>
            <a:chExt cx="12495903" cy="670130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4215903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6"/>
          <p:cNvSpPr txBox="1"/>
          <p:nvPr/>
        </p:nvSpPr>
        <p:spPr>
          <a:xfrm>
            <a:off x="795224" y="378662"/>
            <a:ext cx="2157412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b="1" dirty="0">
                <a:latin typeface="+mn-ea"/>
              </a:rPr>
              <a:t>Docker</a:t>
            </a:r>
            <a:r>
              <a:rPr lang="zh-CN" altLang="en-US" b="1" dirty="0">
                <a:latin typeface="+mn-ea"/>
              </a:rPr>
              <a:t>存储</a:t>
            </a:r>
          </a:p>
        </p:txBody>
      </p:sp>
      <p:sp>
        <p:nvSpPr>
          <p:cNvPr id="54" name="文本框 57"/>
          <p:cNvSpPr txBox="1"/>
          <p:nvPr/>
        </p:nvSpPr>
        <p:spPr>
          <a:xfrm>
            <a:off x="819039" y="741676"/>
            <a:ext cx="403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b="1" dirty="0"/>
              <a:t>为什么需要</a:t>
            </a:r>
            <a:r>
              <a:rPr lang="en-US" altLang="zh-CN" b="1" dirty="0"/>
              <a:t>Volume</a:t>
            </a:r>
            <a:r>
              <a:rPr lang="zh-CN" altLang="en-US" b="1" dirty="0"/>
              <a:t>数据接口？</a:t>
            </a:r>
          </a:p>
        </p:txBody>
      </p:sp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98605" y="4970080"/>
            <a:ext cx="675330" cy="675330"/>
            <a:chOff x="470353" y="5502821"/>
            <a:chExt cx="822364" cy="822364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470353" y="5502821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05763" y="5762765"/>
              <a:ext cx="351544" cy="348196"/>
            </a:xfrm>
            <a:custGeom>
              <a:avLst/>
              <a:gdLst>
                <a:gd name="T0" fmla="*/ 0 w 128"/>
                <a:gd name="T1" fmla="*/ 60 h 128"/>
                <a:gd name="T2" fmla="*/ 37 w 128"/>
                <a:gd name="T3" fmla="*/ 82 h 128"/>
                <a:gd name="T4" fmla="*/ 124 w 128"/>
                <a:gd name="T5" fmla="*/ 0 h 128"/>
                <a:gd name="T6" fmla="*/ 0 w 128"/>
                <a:gd name="T7" fmla="*/ 60 h 128"/>
                <a:gd name="T8" fmla="*/ 42 w 128"/>
                <a:gd name="T9" fmla="*/ 87 h 128"/>
                <a:gd name="T10" fmla="*/ 64 w 128"/>
                <a:gd name="T11" fmla="*/ 128 h 128"/>
                <a:gd name="T12" fmla="*/ 128 w 128"/>
                <a:gd name="T13" fmla="*/ 4 h 128"/>
                <a:gd name="T14" fmla="*/ 128 w 128"/>
                <a:gd name="T15" fmla="*/ 4 h 128"/>
                <a:gd name="T16" fmla="*/ 42 w 128"/>
                <a:gd name="T17" fmla="*/ 8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8">
                  <a:moveTo>
                    <a:pt x="0" y="60"/>
                  </a:moveTo>
                  <a:cubicBezTo>
                    <a:pt x="0" y="60"/>
                    <a:pt x="29" y="78"/>
                    <a:pt x="37" y="8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4" y="5"/>
                    <a:pt x="0" y="60"/>
                    <a:pt x="0" y="60"/>
                  </a:cubicBezTo>
                  <a:close/>
                  <a:moveTo>
                    <a:pt x="42" y="87"/>
                  </a:moveTo>
                  <a:cubicBezTo>
                    <a:pt x="47" y="97"/>
                    <a:pt x="64" y="128"/>
                    <a:pt x="64" y="128"/>
                  </a:cubicBezTo>
                  <a:cubicBezTo>
                    <a:pt x="64" y="128"/>
                    <a:pt x="127" y="6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42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3872" y="3130444"/>
            <a:ext cx="675330" cy="675330"/>
            <a:chOff x="470355" y="2711997"/>
            <a:chExt cx="822364" cy="822364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470355" y="2711997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699513" y="2942890"/>
              <a:ext cx="364044" cy="360578"/>
            </a:xfrm>
            <a:custGeom>
              <a:avLst/>
              <a:gdLst>
                <a:gd name="T0" fmla="*/ 52 w 128"/>
                <a:gd name="T1" fmla="*/ 12 h 128"/>
                <a:gd name="T2" fmla="*/ 0 w 128"/>
                <a:gd name="T3" fmla="*/ 70 h 128"/>
                <a:gd name="T4" fmla="*/ 58 w 128"/>
                <a:gd name="T5" fmla="*/ 128 h 128"/>
                <a:gd name="T6" fmla="*/ 111 w 128"/>
                <a:gd name="T7" fmla="*/ 94 h 128"/>
                <a:gd name="T8" fmla="*/ 52 w 128"/>
                <a:gd name="T9" fmla="*/ 76 h 128"/>
                <a:gd name="T10" fmla="*/ 52 w 128"/>
                <a:gd name="T11" fmla="*/ 12 h 128"/>
                <a:gd name="T12" fmla="*/ 60 w 128"/>
                <a:gd name="T13" fmla="*/ 0 h 128"/>
                <a:gd name="T14" fmla="*/ 60 w 128"/>
                <a:gd name="T15" fmla="*/ 69 h 128"/>
                <a:gd name="T16" fmla="*/ 124 w 128"/>
                <a:gd name="T17" fmla="*/ 88 h 128"/>
                <a:gd name="T18" fmla="*/ 128 w 128"/>
                <a:gd name="T19" fmla="*/ 66 h 128"/>
                <a:gd name="T20" fmla="*/ 60 w 128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8">
                  <a:moveTo>
                    <a:pt x="52" y="12"/>
                  </a:moveTo>
                  <a:cubicBezTo>
                    <a:pt x="24" y="15"/>
                    <a:pt x="0" y="40"/>
                    <a:pt x="0" y="70"/>
                  </a:cubicBezTo>
                  <a:cubicBezTo>
                    <a:pt x="0" y="102"/>
                    <a:pt x="26" y="128"/>
                    <a:pt x="58" y="128"/>
                  </a:cubicBezTo>
                  <a:cubicBezTo>
                    <a:pt x="82" y="128"/>
                    <a:pt x="102" y="114"/>
                    <a:pt x="111" y="94"/>
                  </a:cubicBezTo>
                  <a:cubicBezTo>
                    <a:pt x="52" y="76"/>
                    <a:pt x="52" y="76"/>
                    <a:pt x="52" y="76"/>
                  </a:cubicBezTo>
                  <a:lnTo>
                    <a:pt x="52" y="12"/>
                  </a:lnTo>
                  <a:close/>
                  <a:moveTo>
                    <a:pt x="60" y="0"/>
                  </a:moveTo>
                  <a:cubicBezTo>
                    <a:pt x="60" y="69"/>
                    <a:pt x="60" y="69"/>
                    <a:pt x="60" y="69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6" y="82"/>
                    <a:pt x="128" y="75"/>
                    <a:pt x="128" y="66"/>
                  </a:cubicBezTo>
                  <a:cubicBezTo>
                    <a:pt x="128" y="30"/>
                    <a:pt x="94" y="0"/>
                    <a:pt x="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3873" y="1549757"/>
            <a:ext cx="675330" cy="675330"/>
            <a:chOff x="470356" y="1316585"/>
            <a:chExt cx="822364" cy="822364"/>
          </a:xfrm>
        </p:grpSpPr>
        <p:sp>
          <p:nvSpPr>
            <p:cNvPr id="4" name="矩形: 圆角 3"/>
            <p:cNvSpPr/>
            <p:nvPr/>
          </p:nvSpPr>
          <p:spPr>
            <a:xfrm rot="2700000">
              <a:off x="470356" y="1316585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58"/>
            <p:cNvSpPr>
              <a:spLocks noEditPoints="1"/>
            </p:cNvSpPr>
            <p:nvPr/>
          </p:nvSpPr>
          <p:spPr bwMode="auto">
            <a:xfrm>
              <a:off x="716277" y="1539649"/>
              <a:ext cx="376236" cy="376236"/>
            </a:xfrm>
            <a:custGeom>
              <a:avLst/>
              <a:gdLst>
                <a:gd name="T0" fmla="*/ 109 w 129"/>
                <a:gd name="T1" fmla="*/ 34 h 129"/>
                <a:gd name="T2" fmla="*/ 112 w 129"/>
                <a:gd name="T3" fmla="*/ 31 h 129"/>
                <a:gd name="T4" fmla="*/ 112 w 129"/>
                <a:gd name="T5" fmla="*/ 28 h 129"/>
                <a:gd name="T6" fmla="*/ 101 w 129"/>
                <a:gd name="T7" fmla="*/ 17 h 129"/>
                <a:gd name="T8" fmla="*/ 98 w 129"/>
                <a:gd name="T9" fmla="*/ 17 h 129"/>
                <a:gd name="T10" fmla="*/ 95 w 129"/>
                <a:gd name="T11" fmla="*/ 20 h 129"/>
                <a:gd name="T12" fmla="*/ 109 w 129"/>
                <a:gd name="T13" fmla="*/ 34 h 129"/>
                <a:gd name="T14" fmla="*/ 60 w 129"/>
                <a:gd name="T15" fmla="*/ 92 h 129"/>
                <a:gd name="T16" fmla="*/ 25 w 129"/>
                <a:gd name="T17" fmla="*/ 110 h 129"/>
                <a:gd name="T18" fmla="*/ 19 w 129"/>
                <a:gd name="T19" fmla="*/ 104 h 129"/>
                <a:gd name="T20" fmla="*/ 36 w 129"/>
                <a:gd name="T21" fmla="*/ 69 h 129"/>
                <a:gd name="T22" fmla="*/ 38 w 129"/>
                <a:gd name="T23" fmla="*/ 65 h 129"/>
                <a:gd name="T24" fmla="*/ 87 w 129"/>
                <a:gd name="T25" fmla="*/ 17 h 129"/>
                <a:gd name="T26" fmla="*/ 11 w 129"/>
                <a:gd name="T27" fmla="*/ 17 h 129"/>
                <a:gd name="T28" fmla="*/ 0 w 129"/>
                <a:gd name="T29" fmla="*/ 28 h 129"/>
                <a:gd name="T30" fmla="*/ 0 w 129"/>
                <a:gd name="T31" fmla="*/ 118 h 129"/>
                <a:gd name="T32" fmla="*/ 11 w 129"/>
                <a:gd name="T33" fmla="*/ 129 h 129"/>
                <a:gd name="T34" fmla="*/ 101 w 129"/>
                <a:gd name="T35" fmla="*/ 129 h 129"/>
                <a:gd name="T36" fmla="*/ 112 w 129"/>
                <a:gd name="T37" fmla="*/ 118 h 129"/>
                <a:gd name="T38" fmla="*/ 112 w 129"/>
                <a:gd name="T39" fmla="*/ 42 h 129"/>
                <a:gd name="T40" fmla="*/ 64 w 129"/>
                <a:gd name="T41" fmla="*/ 90 h 129"/>
                <a:gd name="T42" fmla="*/ 60 w 129"/>
                <a:gd name="T43" fmla="*/ 92 h 129"/>
                <a:gd name="T44" fmla="*/ 27 w 129"/>
                <a:gd name="T45" fmla="*/ 99 h 129"/>
                <a:gd name="T46" fmla="*/ 30 w 129"/>
                <a:gd name="T47" fmla="*/ 102 h 129"/>
                <a:gd name="T48" fmla="*/ 51 w 129"/>
                <a:gd name="T49" fmla="*/ 89 h 129"/>
                <a:gd name="T50" fmla="*/ 40 w 129"/>
                <a:gd name="T51" fmla="*/ 78 h 129"/>
                <a:gd name="T52" fmla="*/ 27 w 129"/>
                <a:gd name="T53" fmla="*/ 99 h 129"/>
                <a:gd name="T54" fmla="*/ 44 w 129"/>
                <a:gd name="T55" fmla="*/ 71 h 129"/>
                <a:gd name="T56" fmla="*/ 58 w 129"/>
                <a:gd name="T57" fmla="*/ 85 h 129"/>
                <a:gd name="T58" fmla="*/ 103 w 129"/>
                <a:gd name="T59" fmla="*/ 40 h 129"/>
                <a:gd name="T60" fmla="*/ 89 w 129"/>
                <a:gd name="T61" fmla="*/ 26 h 129"/>
                <a:gd name="T62" fmla="*/ 44 w 129"/>
                <a:gd name="T63" fmla="*/ 71 h 129"/>
                <a:gd name="T64" fmla="*/ 126 w 129"/>
                <a:gd name="T65" fmla="*/ 17 h 129"/>
                <a:gd name="T66" fmla="*/ 112 w 129"/>
                <a:gd name="T67" fmla="*/ 3 h 129"/>
                <a:gd name="T68" fmla="*/ 100 w 129"/>
                <a:gd name="T69" fmla="*/ 3 h 129"/>
                <a:gd name="T70" fmla="*/ 87 w 129"/>
                <a:gd name="T71" fmla="*/ 17 h 129"/>
                <a:gd name="T72" fmla="*/ 98 w 129"/>
                <a:gd name="T73" fmla="*/ 17 h 129"/>
                <a:gd name="T74" fmla="*/ 103 w 129"/>
                <a:gd name="T75" fmla="*/ 12 h 129"/>
                <a:gd name="T76" fmla="*/ 109 w 129"/>
                <a:gd name="T77" fmla="*/ 12 h 129"/>
                <a:gd name="T78" fmla="*/ 117 w 129"/>
                <a:gd name="T79" fmla="*/ 20 h 129"/>
                <a:gd name="T80" fmla="*/ 117 w 129"/>
                <a:gd name="T81" fmla="*/ 26 h 129"/>
                <a:gd name="T82" fmla="*/ 112 w 129"/>
                <a:gd name="T83" fmla="*/ 31 h 129"/>
                <a:gd name="T84" fmla="*/ 112 w 129"/>
                <a:gd name="T85" fmla="*/ 42 h 129"/>
                <a:gd name="T86" fmla="*/ 126 w 129"/>
                <a:gd name="T87" fmla="*/ 29 h 129"/>
                <a:gd name="T88" fmla="*/ 126 w 129"/>
                <a:gd name="T89" fmla="*/ 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129">
                  <a:moveTo>
                    <a:pt x="109" y="34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2"/>
                    <a:pt x="107" y="17"/>
                    <a:pt x="101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5" y="20"/>
                    <a:pt x="95" y="20"/>
                    <a:pt x="95" y="20"/>
                  </a:cubicBezTo>
                  <a:lnTo>
                    <a:pt x="109" y="34"/>
                  </a:lnTo>
                  <a:close/>
                  <a:moveTo>
                    <a:pt x="60" y="92"/>
                  </a:moveTo>
                  <a:cubicBezTo>
                    <a:pt x="25" y="110"/>
                    <a:pt x="25" y="110"/>
                    <a:pt x="25" y="110"/>
                  </a:cubicBezTo>
                  <a:cubicBezTo>
                    <a:pt x="21" y="112"/>
                    <a:pt x="18" y="108"/>
                    <a:pt x="19" y="104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7" y="68"/>
                    <a:pt x="37" y="66"/>
                    <a:pt x="38" y="65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5" y="17"/>
                    <a:pt x="0" y="22"/>
                    <a:pt x="0" y="2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4"/>
                    <a:pt x="5" y="129"/>
                    <a:pt x="11" y="129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7" y="129"/>
                    <a:pt x="112" y="124"/>
                    <a:pt x="112" y="118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3" y="92"/>
                    <a:pt x="61" y="92"/>
                    <a:pt x="60" y="92"/>
                  </a:cubicBezTo>
                  <a:close/>
                  <a:moveTo>
                    <a:pt x="27" y="99"/>
                  </a:moveTo>
                  <a:cubicBezTo>
                    <a:pt x="26" y="101"/>
                    <a:pt x="28" y="103"/>
                    <a:pt x="30" y="102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40" y="78"/>
                    <a:pt x="40" y="78"/>
                    <a:pt x="40" y="78"/>
                  </a:cubicBezTo>
                  <a:lnTo>
                    <a:pt x="27" y="99"/>
                  </a:lnTo>
                  <a:close/>
                  <a:moveTo>
                    <a:pt x="44" y="71"/>
                  </a:moveTo>
                  <a:cubicBezTo>
                    <a:pt x="46" y="72"/>
                    <a:pt x="53" y="80"/>
                    <a:pt x="58" y="85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89" y="26"/>
                    <a:pt x="89" y="26"/>
                    <a:pt x="89" y="26"/>
                  </a:cubicBezTo>
                  <a:lnTo>
                    <a:pt x="44" y="71"/>
                  </a:lnTo>
                  <a:close/>
                  <a:moveTo>
                    <a:pt x="126" y="17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08" y="0"/>
                    <a:pt x="103" y="0"/>
                    <a:pt x="100" y="3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5" y="10"/>
                    <a:pt x="107" y="10"/>
                    <a:pt x="109" y="12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2"/>
                    <a:pt x="119" y="24"/>
                    <a:pt x="117" y="26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9" y="25"/>
                    <a:pt x="129" y="20"/>
                    <a:pt x="126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09778" y="1295985"/>
            <a:ext cx="240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DAC5D"/>
                </a:solidFill>
                <a:latin typeface="+mj-ea"/>
                <a:ea typeface="+mj-ea"/>
              </a:rPr>
              <a:t>数据持久化</a:t>
            </a:r>
            <a:endParaRPr lang="zh-CN" altLang="en-US" sz="20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5437" y="1616936"/>
            <a:ext cx="57573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容器一个最重要的特性是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disposable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而应用访问的重要数据可不是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disposable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的，这些重要数据需要持久化的存储保持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17315" y="2945928"/>
            <a:ext cx="240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  <a:latin typeface="+mj-ea"/>
                <a:ea typeface="+mj-ea"/>
              </a:rPr>
              <a:t>数据迁移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7314" y="3235824"/>
            <a:ext cx="6060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容器应用迁移的核心其实是数据卷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迁移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数据是存储在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卷里的，所以容器在集群的另外一个服务器甚至云端重新启动的时候，只要挂载同样的数据卷就可以了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92687" y="5069423"/>
            <a:ext cx="6148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数据卷更是容器间共享数据的基础</a:t>
            </a:r>
            <a:r>
              <a:rPr lang="zh-CN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，容器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间共享同样一个数据卷就能共享数据。为此，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容器还推出了数据卷容器这种特殊的</a:t>
            </a:r>
            <a:r>
              <a:rPr lang="zh-CN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容器。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6238" y="4762601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+mj-ea"/>
                <a:ea typeface="+mj-ea"/>
              </a:rPr>
              <a:t>数据共享</a:t>
            </a:r>
            <a:endParaRPr lang="zh-CN" altLang="en-US" sz="24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395652"/>
            <a:ext cx="12495903" cy="670130"/>
            <a:chOff x="0" y="395652"/>
            <a:chExt cx="12495903" cy="670130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215903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5" t="15838"/>
          <a:stretch/>
        </p:blipFill>
        <p:spPr bwMode="auto">
          <a:xfrm>
            <a:off x="7864588" y="3982466"/>
            <a:ext cx="3698071" cy="269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1" r="61936"/>
          <a:stretch/>
        </p:blipFill>
        <p:spPr bwMode="auto">
          <a:xfrm>
            <a:off x="7942766" y="1074378"/>
            <a:ext cx="3685880" cy="283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56"/>
          <p:cNvSpPr txBox="1"/>
          <p:nvPr/>
        </p:nvSpPr>
        <p:spPr>
          <a:xfrm>
            <a:off x="795224" y="378662"/>
            <a:ext cx="2157412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b="1" dirty="0">
                <a:latin typeface="+mn-ea"/>
              </a:rPr>
              <a:t>Docker</a:t>
            </a:r>
            <a:r>
              <a:rPr lang="zh-CN" altLang="en-US" b="1" dirty="0">
                <a:latin typeface="+mn-ea"/>
              </a:rPr>
              <a:t>存储</a:t>
            </a:r>
          </a:p>
        </p:txBody>
      </p:sp>
      <p:sp>
        <p:nvSpPr>
          <p:cNvPr id="30" name="文本框 57"/>
          <p:cNvSpPr txBox="1"/>
          <p:nvPr/>
        </p:nvSpPr>
        <p:spPr>
          <a:xfrm>
            <a:off x="819039" y="741676"/>
            <a:ext cx="403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b="1" dirty="0"/>
              <a:t>为什么需要</a:t>
            </a:r>
            <a:r>
              <a:rPr lang="en-US" altLang="zh-CN" b="1" dirty="0"/>
              <a:t>Volume</a:t>
            </a:r>
            <a:r>
              <a:rPr lang="zh-CN" altLang="en-US" b="1" dirty="0"/>
              <a:t>数据接口？</a:t>
            </a:r>
          </a:p>
        </p:txBody>
      </p:sp>
    </p:spTree>
    <p:extLst>
      <p:ext uri="{BB962C8B-B14F-4D97-AF65-F5344CB8AC3E}">
        <p14:creationId xmlns:p14="http://schemas.microsoft.com/office/powerpoint/2010/main" val="2938670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0" y="378662"/>
            <a:ext cx="12197154" cy="805892"/>
            <a:chOff x="0" y="378662"/>
            <a:chExt cx="12197154" cy="805892"/>
          </a:xfrm>
        </p:grpSpPr>
        <p:grpSp>
          <p:nvGrpSpPr>
            <p:cNvPr id="56" name="组合 5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95224" y="378662"/>
              <a:ext cx="3054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</a:t>
              </a:r>
              <a:r>
                <a:rPr lang="zh-CN" altLang="en-US" dirty="0" smtClean="0"/>
                <a:t>存储方式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9039" y="741676"/>
              <a:ext cx="3357562" cy="44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b="1" dirty="0"/>
                <a:t>Volume plugin</a:t>
              </a:r>
              <a:r>
                <a:rPr lang="zh-CN" altLang="en-US" b="1" dirty="0"/>
                <a:t> 简介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141552" y="897287"/>
              <a:ext cx="9055602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0026" y="1264577"/>
            <a:ext cx="1010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 smtClean="0">
                <a:solidFill>
                  <a:schemeClr val="bg2"/>
                </a:solidFill>
              </a:rPr>
              <a:t>通过</a:t>
            </a:r>
            <a:r>
              <a:rPr lang="en-US" altLang="zh-CN" dirty="0">
                <a:solidFill>
                  <a:schemeClr val="bg2"/>
                </a:solidFill>
              </a:rPr>
              <a:t>Volume</a:t>
            </a:r>
            <a:r>
              <a:rPr lang="zh-CN" altLang="zh-CN" dirty="0">
                <a:solidFill>
                  <a:schemeClr val="bg2"/>
                </a:solidFill>
              </a:rPr>
              <a:t>机制，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可以轻易地将主机目录挂载到容器中；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>
                <a:solidFill>
                  <a:schemeClr val="bg2"/>
                </a:solidFill>
              </a:rPr>
              <a:t>通过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的</a:t>
            </a:r>
            <a:r>
              <a:rPr lang="en-US" altLang="zh-CN" dirty="0">
                <a:solidFill>
                  <a:schemeClr val="bg2"/>
                </a:solidFill>
              </a:rPr>
              <a:t>Volume Plugin</a:t>
            </a:r>
            <a:r>
              <a:rPr lang="zh-CN" altLang="zh-CN" dirty="0">
                <a:solidFill>
                  <a:schemeClr val="bg2"/>
                </a:solidFill>
              </a:rPr>
              <a:t>机制，使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能够方便地整合第三方存储，为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提供</a:t>
            </a:r>
            <a:r>
              <a:rPr lang="en-US" altLang="zh-CN" dirty="0">
                <a:solidFill>
                  <a:schemeClr val="bg2"/>
                </a:solidFill>
              </a:rPr>
              <a:t>Volume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50" name="图片 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9" y="2000826"/>
            <a:ext cx="9098732" cy="421890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312752" y="1955562"/>
            <a:ext cx="9234535" cy="4386481"/>
          </a:xfrm>
          <a:prstGeom prst="roundRect">
            <a:avLst/>
          </a:prstGeom>
          <a:noFill/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48143" y="6425297"/>
            <a:ext cx="6838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https://docs.docker.com/engine/extend/legacy_plugins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2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0" y="378662"/>
            <a:ext cx="12197154" cy="805892"/>
            <a:chOff x="0" y="378662"/>
            <a:chExt cx="12197154" cy="805892"/>
          </a:xfrm>
        </p:grpSpPr>
        <p:grpSp>
          <p:nvGrpSpPr>
            <p:cNvPr id="56" name="组合 5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95224" y="378662"/>
              <a:ext cx="3054246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b="1" dirty="0">
                  <a:latin typeface="+mn-ea"/>
                </a:rPr>
                <a:t>Docker</a:t>
              </a:r>
              <a:r>
                <a:rPr lang="zh-CN" altLang="en-US" b="1" dirty="0">
                  <a:latin typeface="+mn-ea"/>
                </a:rPr>
                <a:t>存储方式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9039" y="741676"/>
              <a:ext cx="3357562" cy="44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b="1" dirty="0"/>
                <a:t>Container and Volume 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141552" y="897287"/>
              <a:ext cx="9055602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2.pn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13" y="1475715"/>
            <a:ext cx="4753069" cy="48798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1314" y="2199993"/>
            <a:ext cx="4501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机制可以使容器访问存储都使用统一的接口（文件接口），对于容器中的进程来说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就是一个已挂载的目录，容器内进程使用该目录就与普通目录一样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是个</a:t>
            </a:r>
            <a:r>
              <a:rPr lang="en-US" altLang="zh-CN" sz="2000" dirty="0">
                <a:solidFill>
                  <a:schemeClr val="bg2"/>
                </a:solidFill>
              </a:rPr>
              <a:t>interface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</a:rPr>
              <a:t>实现两种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 smtClean="0">
                <a:solidFill>
                  <a:schemeClr val="bg2"/>
                </a:solidFill>
              </a:rPr>
              <a:t>：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2"/>
                </a:solidFill>
              </a:rPr>
              <a:t>①</a:t>
            </a:r>
            <a:r>
              <a:rPr lang="zh-CN" altLang="zh-CN" sz="2000" dirty="0">
                <a:solidFill>
                  <a:schemeClr val="bg2"/>
                </a:solidFill>
              </a:rPr>
              <a:t>基于主机文件系统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2"/>
                </a:solidFill>
              </a:rPr>
              <a:t>②</a:t>
            </a:r>
            <a:r>
              <a:rPr lang="zh-CN" altLang="zh-CN" sz="2000" dirty="0">
                <a:solidFill>
                  <a:schemeClr val="bg2"/>
                </a:solidFill>
              </a:rPr>
              <a:t>基于</a:t>
            </a:r>
            <a:r>
              <a:rPr lang="en-US" altLang="zh-CN" sz="2000" dirty="0">
                <a:solidFill>
                  <a:schemeClr val="bg2"/>
                </a:solidFill>
              </a:rPr>
              <a:t>Volume Plugin</a:t>
            </a:r>
            <a:r>
              <a:rPr lang="zh-CN" altLang="zh-CN" sz="20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1314" y="2055137"/>
            <a:ext cx="4573482" cy="3213980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02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991762" y="2690452"/>
            <a:ext cx="6313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D88A9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 </a:t>
            </a:r>
            <a:r>
              <a:rPr lang="en-US" altLang="zh-CN" sz="4800" dirty="0">
                <a:solidFill>
                  <a:srgbClr val="D88A9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</a:t>
            </a:r>
            <a:r>
              <a:rPr lang="zh-CN" altLang="en-US" sz="4800" dirty="0" smtClean="0">
                <a:solidFill>
                  <a:srgbClr val="D88A9E"/>
                </a:solidFill>
                <a:latin typeface="+mn-ea"/>
              </a:rPr>
              <a:t>命令</a:t>
            </a:r>
            <a:endParaRPr lang="zh-CN" altLang="en-US" sz="4800" dirty="0">
              <a:solidFill>
                <a:srgbClr val="D88A9E"/>
              </a:solidFill>
              <a:latin typeface="+mn-ea"/>
            </a:endParaRPr>
          </a:p>
          <a:p>
            <a:pPr algn="r"/>
            <a:endParaRPr lang="zh-CN" alt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6285" y="3544017"/>
            <a:ext cx="519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    Inspect</a:t>
            </a:r>
            <a:r>
              <a:rPr lang="en-US" altLang="zh-CN" sz="24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ls   prune   </a:t>
            </a:r>
            <a:r>
              <a:rPr lang="en-US" altLang="zh-CN" sz="24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</a:t>
            </a:r>
            <a:endParaRPr lang="zh-CN" altLang="en-US" sz="24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37" t="7954" r="6219" b="13887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rcRect t="4895" r="27153" b="20930"/>
            <a:stretch>
              <a:fillRect/>
            </a:stretch>
          </p:blipFill>
          <p:spPr>
            <a:xfrm>
              <a:off x="9431535" y="2015595"/>
              <a:ext cx="2065141" cy="3011708"/>
            </a:xfrm>
            <a:custGeom>
              <a:avLst/>
              <a:gdLst>
                <a:gd name="connsiteX0" fmla="*/ 559287 w 2065141"/>
                <a:gd name="connsiteY0" fmla="*/ 0 h 3011708"/>
                <a:gd name="connsiteX1" fmla="*/ 2065141 w 2065141"/>
                <a:gd name="connsiteY1" fmla="*/ 0 h 3011708"/>
                <a:gd name="connsiteX2" fmla="*/ 2065141 w 2065141"/>
                <a:gd name="connsiteY2" fmla="*/ 1505854 h 3011708"/>
                <a:gd name="connsiteX3" fmla="*/ 559287 w 2065141"/>
                <a:gd name="connsiteY3" fmla="*/ 3011708 h 3011708"/>
                <a:gd name="connsiteX4" fmla="*/ 111492 w 2065141"/>
                <a:gd name="connsiteY4" fmla="*/ 2944008 h 3011708"/>
                <a:gd name="connsiteX5" fmla="*/ 0 w 2065141"/>
                <a:gd name="connsiteY5" fmla="*/ 2903201 h 3011708"/>
                <a:gd name="connsiteX6" fmla="*/ 0 w 2065141"/>
                <a:gd name="connsiteY6" fmla="*/ 108507 h 3011708"/>
                <a:gd name="connsiteX7" fmla="*/ 111492 w 2065141"/>
                <a:gd name="connsiteY7" fmla="*/ 67700 h 3011708"/>
                <a:gd name="connsiteX8" fmla="*/ 559287 w 206514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5141" h="3011708">
                  <a:moveTo>
                    <a:pt x="559287" y="0"/>
                  </a:moveTo>
                  <a:lnTo>
                    <a:pt x="2065141" y="0"/>
                  </a:lnTo>
                  <a:lnTo>
                    <a:pt x="2065141" y="1505854"/>
                  </a:lnTo>
                  <a:cubicBezTo>
                    <a:pt x="2065141" y="2337514"/>
                    <a:pt x="1390947" y="3011708"/>
                    <a:pt x="559287" y="3011708"/>
                  </a:cubicBezTo>
                  <a:cubicBezTo>
                    <a:pt x="403351" y="3011708"/>
                    <a:pt x="252950" y="2988006"/>
                    <a:pt x="111492" y="2944008"/>
                  </a:cubicBezTo>
                  <a:lnTo>
                    <a:pt x="0" y="2903201"/>
                  </a:lnTo>
                  <a:lnTo>
                    <a:pt x="0" y="108507"/>
                  </a:lnTo>
                  <a:lnTo>
                    <a:pt x="111492" y="67700"/>
                  </a:lnTo>
                  <a:cubicBezTo>
                    <a:pt x="252950" y="23702"/>
                    <a:pt x="403351" y="0"/>
                    <a:pt x="55928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172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771996" y="1111008"/>
            <a:ext cx="5142363" cy="5516129"/>
          </a:xfrm>
          <a:prstGeom prst="rect">
            <a:avLst/>
          </a:prstGeom>
          <a:solidFill>
            <a:srgbClr val="68BAAA"/>
          </a:solidFill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b="1" dirty="0">
                  <a:latin typeface="+mn-ea"/>
                </a:rPr>
                <a:t>Docker volume </a:t>
              </a:r>
              <a:r>
                <a:rPr lang="zh-CN" altLang="en-US" b="1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b="1" dirty="0" smtClean="0"/>
                <a:t>Docker volume create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5053" y="1850128"/>
            <a:ext cx="591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创建一个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：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1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[OPTIONS] [VOLUME]</a:t>
            </a:r>
            <a:endParaRPr lang="zh-CN" altLang="en-US" sz="2000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13044"/>
              </p:ext>
            </p:extLst>
          </p:nvPr>
        </p:nvGraphicFramePr>
        <p:xfrm>
          <a:off x="304774" y="2745350"/>
          <a:ext cx="650240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文档" r:id="rId4" imgW="6505873" imgH="2234607" progId="Word.Document.12">
                  <p:embed/>
                </p:oleObj>
              </mc:Choice>
              <mc:Fallback>
                <p:oleObj name="文档" r:id="rId4" imgW="6505873" imgH="22346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74" y="2745350"/>
                        <a:ext cx="6502400" cy="220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778719" y="1065782"/>
            <a:ext cx="502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run -d -v hello:/world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busybox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ls /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world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--driver fake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tardis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=blue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--opt timey=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wimey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oo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--driver local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type=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tmpfs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device=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tmpfs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o=size=100m,uid=1000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foo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--driver local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--opt type=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nfs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o=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=192.168.1.1,rw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device=:/path/to/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15483179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3078</TotalTime>
  <Words>1200</Words>
  <Application>Microsoft Office PowerPoint</Application>
  <PresentationFormat>自定义</PresentationFormat>
  <Paragraphs>170</Paragraphs>
  <Slides>24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Theme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zangxiaoling</dc:creator>
  <cp:lastModifiedBy>zangxiaoling</cp:lastModifiedBy>
  <cp:revision>202</cp:revision>
  <dcterms:created xsi:type="dcterms:W3CDTF">2016-10-10T06:25:58Z</dcterms:created>
  <dcterms:modified xsi:type="dcterms:W3CDTF">2017-07-27T16:28:31Z</dcterms:modified>
</cp:coreProperties>
</file>