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259" r:id="rId4"/>
    <p:sldId id="293" r:id="rId6"/>
    <p:sldId id="332" r:id="rId7"/>
    <p:sldId id="397" r:id="rId8"/>
    <p:sldId id="418" r:id="rId9"/>
    <p:sldId id="407" r:id="rId10"/>
    <p:sldId id="419" r:id="rId11"/>
    <p:sldId id="399" r:id="rId12"/>
    <p:sldId id="422" r:id="rId13"/>
    <p:sldId id="420" r:id="rId14"/>
    <p:sldId id="400" r:id="rId15"/>
    <p:sldId id="427" r:id="rId16"/>
    <p:sldId id="430" r:id="rId17"/>
    <p:sldId id="428" r:id="rId18"/>
    <p:sldId id="429" r:id="rId19"/>
    <p:sldId id="257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C000"/>
    <a:srgbClr val="8EB4E3"/>
    <a:srgbClr val="F5F5F5"/>
    <a:srgbClr val="0091FE"/>
    <a:srgbClr val="66D9E8"/>
    <a:srgbClr val="007DDA"/>
    <a:srgbClr val="005DA2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294" autoAdjust="0"/>
    <p:restoredTop sz="94712" autoAdjust="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17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5A317-4EAC-4930-BCE8-D9BF31AEC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1" t="44185" b="32243"/>
          <a:stretch>
            <a:fillRect/>
          </a:stretch>
        </p:blipFill>
        <p:spPr>
          <a:xfrm>
            <a:off x="-1" y="3507854"/>
            <a:ext cx="4948121" cy="163564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251520" y="1995704"/>
            <a:ext cx="468504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财务数据统计分析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539552" y="3675677"/>
            <a:ext cx="373667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公司：上海韩创电子科技有限公司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地址：上海市浦东新区康桥路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86-021-58122857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ycscs_1992@163.com</a:t>
            </a:r>
            <a:endParaRPr lang="zh-CN" alt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EditPoints="1"/>
          </p:cNvSpPr>
          <p:nvPr userDrawn="1"/>
        </p:nvSpPr>
        <p:spPr bwMode="auto">
          <a:xfrm>
            <a:off x="395536" y="2859393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568" y="2827667"/>
            <a:ext cx="1574754" cy="31545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报告人：张三丰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8" y="276964"/>
            <a:ext cx="1477000" cy="6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 ISUKE-微笑版-绿色-r"/>
          <p:cNvPicPr>
            <a:picLocks noChangeAspect="1"/>
          </p:cNvPicPr>
          <p:nvPr userDrawn="1"/>
        </p:nvPicPr>
        <p:blipFill>
          <a:blip r:embed="rId12">
            <a:lum bright="6000"/>
          </a:blip>
          <a:stretch>
            <a:fillRect/>
          </a:stretch>
        </p:blipFill>
        <p:spPr>
          <a:xfrm>
            <a:off x="8244205" y="4660265"/>
            <a:ext cx="671794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print">
            <a:alphaModFix amt="15000"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30973" y="1995704"/>
            <a:ext cx="4685043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平台降费月度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</a:t>
            </a:r>
            <a:endParaRPr lang="zh-CN" altLang="en-US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909014" y="3899620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96975" y="3867785"/>
            <a:ext cx="2824480" cy="55943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报告部门：运营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一部  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报告时间：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2022.3.5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237" y="2798038"/>
            <a:ext cx="4002697" cy="276225"/>
          </a:xfrm>
          <a:prstGeom prst="rect">
            <a:avLst/>
          </a:prstGeom>
        </p:spPr>
        <p:txBody>
          <a:bodyPr wrap="square" lIns="61722" tIns="30861" rIns="61722" bIns="30861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工作重心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 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核心成员 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 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策略与计划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logo ISUKE-微笑版-绿色-r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23850" y="123825"/>
            <a:ext cx="672208" cy="360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广告占比偏高的品类特性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240790" y="833755"/>
          <a:ext cx="5870575" cy="360743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54100"/>
                <a:gridCol w="1742440"/>
                <a:gridCol w="1595755"/>
                <a:gridCol w="1478280"/>
              </a:tblGrid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一月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销售额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广告花费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广告占比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硅胶类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￥4,466,451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￥985,404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22.1%</a:t>
                      </a:r>
                      <a:endParaRPr lang="en-US" altLang="en-US" sz="10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玻璃类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￥7,322,498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￥1,553,534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21.2%</a:t>
                      </a:r>
                      <a:endParaRPr lang="en-US" altLang="en-US" sz="10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PET类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￥2,026,582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￥460,149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22.7%</a:t>
                      </a:r>
                      <a:endParaRPr lang="en-US" altLang="en-US" sz="10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车载类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￥6,909,142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￥1,139,703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16.5%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运动类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￥676,842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￥129,515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19.1%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7749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774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二月</a:t>
                      </a:r>
                      <a:endParaRPr lang="zh-CN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销售额</a:t>
                      </a:r>
                      <a:endParaRPr lang="zh-CN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广告花费</a:t>
                      </a:r>
                      <a:endParaRPr lang="zh-CN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000" b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广告占比</a:t>
                      </a:r>
                      <a:endParaRPr lang="zh-CN" sz="1000" b="1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硅胶类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￥4,290,000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￥1,048,379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24.4%</a:t>
                      </a:r>
                      <a:endParaRPr lang="en-US" altLang="en-US" sz="10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玻璃类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￥6,400,000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￥1,445,825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22.6%</a:t>
                      </a:r>
                      <a:endParaRPr lang="en-US" altLang="en-US" sz="10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PET类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￥2,850,000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￥456,249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16.0%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车载类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￥5,400,000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￥892,939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16.5%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运动类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￥590,000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￥117,580</a:t>
                      </a: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19.9%</a:t>
                      </a:r>
                      <a:endParaRPr lang="en-US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广告降费策略</a:t>
            </a: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硅胶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1005" y="1052195"/>
            <a:ext cx="960755" cy="821544"/>
            <a:chOff x="6842760" y="2637270"/>
            <a:chExt cx="1203960" cy="1051560"/>
          </a:xfrm>
          <a:gradFill>
            <a:gsLst>
              <a:gs pos="0">
                <a:srgbClr val="CD4585"/>
              </a:gs>
              <a:gs pos="71000">
                <a:srgbClr val="66397C"/>
              </a:gs>
            </a:gsLst>
            <a:lin ang="16200000" scaled="0"/>
          </a:gra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六边形 54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FFB80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文本框 61"/>
            <p:cNvSpPr txBox="1"/>
            <p:nvPr/>
          </p:nvSpPr>
          <p:spPr>
            <a:xfrm>
              <a:off x="7024263" y="2809108"/>
              <a:ext cx="820724" cy="7469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flipH="1">
            <a:off x="1336305" y="1041956"/>
            <a:ext cx="800612" cy="238304"/>
            <a:chOff x="4255294" y="1661160"/>
            <a:chExt cx="1505426" cy="262890"/>
          </a:xfrm>
        </p:grpSpPr>
        <p:cxnSp>
          <p:nvCxnSpPr>
            <p:cNvPr id="85" name="直接连接符 84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140585" y="859790"/>
            <a:ext cx="669163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硅胶项目组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转化率由目前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18%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提升至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30%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1.13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硅胶递增打法测试（减少前期投入，密切关注广告投入产出比）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分时段测试（有限广告预算最大化提升转化率）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高转化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词库（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多颜色变体）的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广告推广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贴纸测试（降低退货率，提升好评率）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4495" y="1968500"/>
            <a:ext cx="960755" cy="821544"/>
            <a:chOff x="6842760" y="2637270"/>
            <a:chExt cx="1203960" cy="1051560"/>
          </a:xfrm>
          <a:gradFill>
            <a:gsLst>
              <a:gs pos="0">
                <a:srgbClr val="CD4585"/>
              </a:gs>
              <a:gs pos="71000">
                <a:srgbClr val="66397C"/>
              </a:gs>
            </a:gsLst>
            <a:lin ang="16200000" scaled="0"/>
          </a:gra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六边形 1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61"/>
            <p:cNvSpPr txBox="1"/>
            <p:nvPr/>
          </p:nvSpPr>
          <p:spPr>
            <a:xfrm>
              <a:off x="7024263" y="2809108"/>
              <a:ext cx="820724" cy="7469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7985" y="2884805"/>
            <a:ext cx="960755" cy="821544"/>
            <a:chOff x="6842760" y="2637270"/>
            <a:chExt cx="1203960" cy="1051560"/>
          </a:xfrm>
          <a:solidFill>
            <a:srgbClr val="0070C0"/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六边形 13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61"/>
            <p:cNvSpPr txBox="1"/>
            <p:nvPr/>
          </p:nvSpPr>
          <p:spPr>
            <a:xfrm>
              <a:off x="7044879" y="2808768"/>
              <a:ext cx="799722" cy="746952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1475" y="3801110"/>
            <a:ext cx="960755" cy="821544"/>
            <a:chOff x="6842760" y="2637270"/>
            <a:chExt cx="1203960" cy="1051560"/>
          </a:xfrm>
          <a:solidFill>
            <a:srgbClr val="0070C0"/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六边形 2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61"/>
            <p:cNvSpPr txBox="1"/>
            <p:nvPr/>
          </p:nvSpPr>
          <p:spPr>
            <a:xfrm>
              <a:off x="7044879" y="2808768"/>
              <a:ext cx="799722" cy="746952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5" name="表格 24"/>
          <p:cNvGraphicFramePr/>
          <p:nvPr>
            <p:custDataLst>
              <p:tags r:id="rId1"/>
            </p:custDataLst>
          </p:nvPr>
        </p:nvGraphicFramePr>
        <p:xfrm>
          <a:off x="1605280" y="2321560"/>
          <a:ext cx="8726170" cy="210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30"/>
                <a:gridCol w="387350"/>
                <a:gridCol w="476250"/>
                <a:gridCol w="500380"/>
                <a:gridCol w="514985"/>
                <a:gridCol w="570865"/>
                <a:gridCol w="530860"/>
                <a:gridCol w="519430"/>
                <a:gridCol w="586105"/>
                <a:gridCol w="622300"/>
                <a:gridCol w="429260"/>
                <a:gridCol w="427990"/>
                <a:gridCol w="545465"/>
              </a:tblGrid>
              <a:tr h="327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品名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销量_综合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销量_广告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转化率_综合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转化率_广告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点击率_广告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访客量_综合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点击量_广告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单次点击费用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广告花费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广告占比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主词排名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退货率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WK6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140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86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19.00%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13.00%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0.30%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737 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662 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$1.10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$728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40.0%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实际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160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84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19.46%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12.94%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0.62%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822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649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$1.00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$648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36.2%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WK7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175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94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19.00%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12.00%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0.50%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921 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786 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$1.10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$865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38.0%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  <a:tr h="2273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实际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173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96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20.52%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13.75%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0.63%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843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698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$1.02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$714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35.6%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WK8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210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109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20.00%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12.00%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0.60%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1,050 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907 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$1.10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$998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38.0%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  <a:tr h="2038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6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实际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184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127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20.91%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14.25%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0.64%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880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891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$1.00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$894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44.5%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P2-5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5.5%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WK9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210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119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20.00%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12.00%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0.60%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1,050 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988 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$1.05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$1,037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38.0%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  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  <a:tr h="226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WK10</a:t>
                      </a:r>
                      <a:endParaRPr lang="en-US" altLang="en-US" sz="6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280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127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20.00%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12.00%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 0.60% 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1,400 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1,062 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$1.20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$1,274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35.0%</a:t>
                      </a:r>
                      <a:endParaRPr lang="en-US" altLang="en-US" sz="600" b="0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广告降费策略</a:t>
            </a: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硅胶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21005" y="1052195"/>
            <a:ext cx="960755" cy="821544"/>
            <a:chOff x="6842760" y="2637270"/>
            <a:chExt cx="1203960" cy="1051560"/>
          </a:xfrm>
          <a:gradFill>
            <a:gsLst>
              <a:gs pos="0">
                <a:srgbClr val="CD4585"/>
              </a:gs>
              <a:gs pos="71000">
                <a:srgbClr val="66397C"/>
              </a:gs>
            </a:gsLst>
            <a:lin ang="16200000" scaled="0"/>
          </a:gra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六边形 54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FFB80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文本框 61"/>
            <p:cNvSpPr txBox="1"/>
            <p:nvPr/>
          </p:nvSpPr>
          <p:spPr>
            <a:xfrm>
              <a:off x="7024263" y="2809108"/>
              <a:ext cx="820724" cy="7469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flipH="1">
            <a:off x="1336305" y="1041956"/>
            <a:ext cx="800612" cy="238304"/>
            <a:chOff x="4255294" y="1661160"/>
            <a:chExt cx="1505426" cy="262890"/>
          </a:xfrm>
        </p:grpSpPr>
        <p:cxnSp>
          <p:nvCxnSpPr>
            <p:cNvPr id="85" name="直接连接符 84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136775" y="843915"/>
            <a:ext cx="66916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硅胶项目组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策略/目标值：提升硅胶壳类转化率10%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计划1：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3-6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月广告词库否词工作的持续推进，减少错误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低转化流量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3-5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月通过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 3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上新，优化页内图文内容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3-6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月重要链接增加颜色变体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色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月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月中完成词库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分时段测试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月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开启赠品测试，提升好评率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降低退货率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：销量递增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计划：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2-3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IP13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系列的递增测试，完成精细化运营的探索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4495" y="1968500"/>
            <a:ext cx="960755" cy="821544"/>
            <a:chOff x="6842760" y="2637270"/>
            <a:chExt cx="1203960" cy="1051560"/>
          </a:xfrm>
          <a:gradFill>
            <a:gsLst>
              <a:gs pos="0">
                <a:srgbClr val="CD4585"/>
              </a:gs>
              <a:gs pos="71000">
                <a:srgbClr val="66397C"/>
              </a:gs>
            </a:gsLst>
            <a:lin ang="16200000" scaled="0"/>
          </a:gra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六边形 1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61"/>
            <p:cNvSpPr txBox="1"/>
            <p:nvPr/>
          </p:nvSpPr>
          <p:spPr>
            <a:xfrm>
              <a:off x="7024263" y="2809108"/>
              <a:ext cx="820724" cy="7469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7985" y="2884805"/>
            <a:ext cx="960755" cy="821544"/>
            <a:chOff x="6842760" y="2637270"/>
            <a:chExt cx="1203960" cy="1051560"/>
          </a:xfrm>
          <a:solidFill>
            <a:srgbClr val="0070C0"/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六边形 13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61"/>
            <p:cNvSpPr txBox="1"/>
            <p:nvPr/>
          </p:nvSpPr>
          <p:spPr>
            <a:xfrm>
              <a:off x="7044879" y="2808768"/>
              <a:ext cx="799722" cy="746952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1475" y="3801110"/>
            <a:ext cx="960755" cy="821544"/>
            <a:chOff x="6842760" y="2637270"/>
            <a:chExt cx="1203960" cy="1051560"/>
          </a:xfrm>
          <a:solidFill>
            <a:srgbClr val="0070C0"/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六边形 2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61"/>
            <p:cNvSpPr txBox="1"/>
            <p:nvPr/>
          </p:nvSpPr>
          <p:spPr>
            <a:xfrm>
              <a:off x="7044879" y="2808768"/>
              <a:ext cx="799722" cy="746952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广告降费策略</a:t>
            </a: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硅胶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500058" y="2382883"/>
            <a:ext cx="554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421005" y="1052195"/>
            <a:ext cx="960755" cy="821544"/>
            <a:chOff x="6842760" y="2637270"/>
            <a:chExt cx="1203960" cy="1051560"/>
          </a:xfrm>
          <a:gradFill>
            <a:gsLst>
              <a:gs pos="0">
                <a:srgbClr val="CD4585"/>
              </a:gs>
              <a:gs pos="71000">
                <a:srgbClr val="66397C"/>
              </a:gs>
            </a:gsLst>
            <a:lin ang="16200000" scaled="0"/>
          </a:gra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六边形 54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FFB80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文本框 61"/>
            <p:cNvSpPr txBox="1"/>
            <p:nvPr/>
          </p:nvSpPr>
          <p:spPr>
            <a:xfrm>
              <a:off x="7024263" y="2809108"/>
              <a:ext cx="820724" cy="7469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flipH="1">
            <a:off x="1336305" y="1041956"/>
            <a:ext cx="800612" cy="238304"/>
            <a:chOff x="4255294" y="1661160"/>
            <a:chExt cx="1505426" cy="262890"/>
          </a:xfrm>
        </p:grpSpPr>
        <p:cxnSp>
          <p:nvCxnSpPr>
            <p:cNvPr id="85" name="直接连接符 84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136775" y="843915"/>
            <a:ext cx="669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硅胶项目组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1060" y="2198370"/>
            <a:ext cx="640143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上下盖项目组</a:t>
            </a:r>
            <a:endParaRPr lang="zh-CN" altLang="en-US" b="1"/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目标值：销量排名提升降低广告占比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6%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3-6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月增加颜色变体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品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月进行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广告主推变体的切换测试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3-4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月销量稳定期间进行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价格调整测试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完成上下盖体验升级，降低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退货率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4495" y="1968500"/>
            <a:ext cx="960755" cy="821544"/>
            <a:chOff x="6842760" y="2637270"/>
            <a:chExt cx="1203960" cy="1051560"/>
          </a:xfrm>
          <a:gradFill>
            <a:gsLst>
              <a:gs pos="0">
                <a:srgbClr val="CD4585"/>
              </a:gs>
              <a:gs pos="71000">
                <a:srgbClr val="66397C"/>
              </a:gs>
            </a:gsLst>
            <a:lin ang="16200000" scaled="0"/>
          </a:gra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六边形 1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61"/>
            <p:cNvSpPr txBox="1"/>
            <p:nvPr/>
          </p:nvSpPr>
          <p:spPr>
            <a:xfrm>
              <a:off x="7024263" y="2809108"/>
              <a:ext cx="820724" cy="7469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7985" y="2884805"/>
            <a:ext cx="960755" cy="821544"/>
            <a:chOff x="6842760" y="2637270"/>
            <a:chExt cx="1203960" cy="1051560"/>
          </a:xfrm>
          <a:solidFill>
            <a:srgbClr val="0070C0"/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六边形 13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61"/>
            <p:cNvSpPr txBox="1"/>
            <p:nvPr/>
          </p:nvSpPr>
          <p:spPr>
            <a:xfrm>
              <a:off x="7044879" y="2808768"/>
              <a:ext cx="799722" cy="746952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1475" y="3801110"/>
            <a:ext cx="960755" cy="821544"/>
            <a:chOff x="6842760" y="2637270"/>
            <a:chExt cx="1203960" cy="1051560"/>
          </a:xfrm>
          <a:solidFill>
            <a:srgbClr val="0070C0"/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六边形 2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61"/>
            <p:cNvSpPr txBox="1"/>
            <p:nvPr/>
          </p:nvSpPr>
          <p:spPr>
            <a:xfrm>
              <a:off x="7044879" y="2808768"/>
              <a:ext cx="799722" cy="746952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广告降费策略</a:t>
            </a: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硅胶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500058" y="2382883"/>
            <a:ext cx="554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421005" y="1052195"/>
            <a:ext cx="960755" cy="821544"/>
            <a:chOff x="6842760" y="2637270"/>
            <a:chExt cx="1203960" cy="1051560"/>
          </a:xfrm>
          <a:gradFill>
            <a:gsLst>
              <a:gs pos="0">
                <a:srgbClr val="CD4585"/>
              </a:gs>
              <a:gs pos="71000">
                <a:srgbClr val="66397C"/>
              </a:gs>
            </a:gsLst>
            <a:lin ang="16200000" scaled="0"/>
          </a:gra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六边形 54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FFB80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文本框 61"/>
            <p:cNvSpPr txBox="1"/>
            <p:nvPr/>
          </p:nvSpPr>
          <p:spPr>
            <a:xfrm>
              <a:off x="7024263" y="2809108"/>
              <a:ext cx="820724" cy="7469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flipH="1">
            <a:off x="1336305" y="1041956"/>
            <a:ext cx="800612" cy="238304"/>
            <a:chOff x="4255294" y="1661160"/>
            <a:chExt cx="1505426" cy="262890"/>
          </a:xfrm>
        </p:grpSpPr>
        <p:cxnSp>
          <p:nvCxnSpPr>
            <p:cNvPr id="85" name="直接连接符 84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140585" y="859790"/>
            <a:ext cx="66916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硅胶项目组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1060" y="2198370"/>
            <a:ext cx="640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上下盖项目组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4495" y="1968500"/>
            <a:ext cx="960755" cy="821544"/>
            <a:chOff x="6842760" y="2637270"/>
            <a:chExt cx="1203960" cy="1051560"/>
          </a:xfrm>
          <a:gradFill>
            <a:gsLst>
              <a:gs pos="0">
                <a:srgbClr val="CD4585"/>
              </a:gs>
              <a:gs pos="71000">
                <a:srgbClr val="66397C"/>
              </a:gs>
            </a:gsLst>
            <a:lin ang="16200000" scaled="0"/>
          </a:gra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六边形 1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61"/>
            <p:cNvSpPr txBox="1"/>
            <p:nvPr/>
          </p:nvSpPr>
          <p:spPr>
            <a:xfrm>
              <a:off x="7024263" y="2809108"/>
              <a:ext cx="820724" cy="7469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7985" y="2884805"/>
            <a:ext cx="960755" cy="821544"/>
            <a:chOff x="6842760" y="2637270"/>
            <a:chExt cx="1203960" cy="1051560"/>
          </a:xfrm>
          <a:solidFill>
            <a:srgbClr val="0070C0"/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六边形 13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61"/>
            <p:cNvSpPr txBox="1"/>
            <p:nvPr/>
          </p:nvSpPr>
          <p:spPr>
            <a:xfrm>
              <a:off x="7044879" y="2808768"/>
              <a:ext cx="799722" cy="746952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1475" y="3801110"/>
            <a:ext cx="960755" cy="821544"/>
            <a:chOff x="6842760" y="2637270"/>
            <a:chExt cx="1203960" cy="1051560"/>
          </a:xfrm>
          <a:solidFill>
            <a:srgbClr val="0070C0"/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六边形 2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61"/>
            <p:cNvSpPr txBox="1"/>
            <p:nvPr/>
          </p:nvSpPr>
          <p:spPr>
            <a:xfrm>
              <a:off x="7044879" y="2808768"/>
              <a:ext cx="799722" cy="746952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114550" y="3114675"/>
            <a:ext cx="6401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车载</a:t>
            </a:r>
            <a:r>
              <a:rPr lang="zh-CN" altLang="en-US" b="1"/>
              <a:t>支架项目组</a:t>
            </a:r>
            <a:endParaRPr lang="zh-CN" altLang="en-US" b="1"/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目标值：提升支架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类业绩占比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%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增加上新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款式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副品牌的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搭建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1483548" y="3299188"/>
            <a:ext cx="554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广告降费策略</a:t>
            </a:r>
            <a:r>
              <a: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- 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硅胶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组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1500058" y="2382883"/>
            <a:ext cx="554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421005" y="1052195"/>
            <a:ext cx="960755" cy="821544"/>
            <a:chOff x="6842760" y="2637270"/>
            <a:chExt cx="1203960" cy="1051560"/>
          </a:xfrm>
          <a:gradFill>
            <a:gsLst>
              <a:gs pos="0">
                <a:srgbClr val="CD4585"/>
              </a:gs>
              <a:gs pos="71000">
                <a:srgbClr val="66397C"/>
              </a:gs>
            </a:gsLst>
            <a:lin ang="16200000" scaled="0"/>
          </a:gra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六边形 54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FFB80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6" name="文本框 61"/>
            <p:cNvSpPr txBox="1"/>
            <p:nvPr/>
          </p:nvSpPr>
          <p:spPr>
            <a:xfrm>
              <a:off x="7024263" y="2809108"/>
              <a:ext cx="820724" cy="7469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flipH="1">
            <a:off x="1336305" y="1041956"/>
            <a:ext cx="800612" cy="238304"/>
            <a:chOff x="4255294" y="1661160"/>
            <a:chExt cx="1505426" cy="262890"/>
          </a:xfrm>
        </p:grpSpPr>
        <p:cxnSp>
          <p:nvCxnSpPr>
            <p:cNvPr id="85" name="直接连接符 84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4255294" y="1663541"/>
              <a:ext cx="115728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140585" y="859790"/>
            <a:ext cx="66916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硅胶项目组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1060" y="2198370"/>
            <a:ext cx="640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上下盖项目组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4495" y="1968500"/>
            <a:ext cx="960755" cy="821544"/>
            <a:chOff x="6842760" y="2637270"/>
            <a:chExt cx="1203960" cy="1051560"/>
          </a:xfrm>
          <a:gradFill>
            <a:gsLst>
              <a:gs pos="0">
                <a:srgbClr val="CD4585"/>
              </a:gs>
              <a:gs pos="71000">
                <a:srgbClr val="66397C"/>
              </a:gs>
            </a:gsLst>
            <a:lin ang="16200000" scaled="0"/>
          </a:gra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六边形 1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61"/>
            <p:cNvSpPr txBox="1"/>
            <p:nvPr/>
          </p:nvSpPr>
          <p:spPr>
            <a:xfrm>
              <a:off x="7024263" y="2809108"/>
              <a:ext cx="820724" cy="7469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7985" y="2884805"/>
            <a:ext cx="960755" cy="821544"/>
            <a:chOff x="6842760" y="2637270"/>
            <a:chExt cx="1203960" cy="1051560"/>
          </a:xfrm>
          <a:solidFill>
            <a:srgbClr val="0070C0"/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六边形 13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61"/>
            <p:cNvSpPr txBox="1"/>
            <p:nvPr/>
          </p:nvSpPr>
          <p:spPr>
            <a:xfrm>
              <a:off x="7044879" y="2808768"/>
              <a:ext cx="799722" cy="746952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1475" y="3801110"/>
            <a:ext cx="960755" cy="821544"/>
            <a:chOff x="6842760" y="2637270"/>
            <a:chExt cx="1203960" cy="1051560"/>
          </a:xfrm>
          <a:solidFill>
            <a:srgbClr val="0070C0"/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六边形 20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13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" name="文本框 61"/>
            <p:cNvSpPr txBox="1"/>
            <p:nvPr/>
          </p:nvSpPr>
          <p:spPr>
            <a:xfrm>
              <a:off x="7044879" y="2808768"/>
              <a:ext cx="799722" cy="746952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zh-CN" altLang="en-US" sz="32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114550" y="3114675"/>
            <a:ext cx="640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车载</a:t>
            </a:r>
            <a:r>
              <a:rPr lang="zh-CN" altLang="en-US" b="1"/>
              <a:t>支架项目组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1483548" y="3299188"/>
            <a:ext cx="554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155825" y="4011930"/>
            <a:ext cx="5888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硅胶衍生</a:t>
            </a:r>
            <a:r>
              <a:rPr lang="en-US" altLang="zh-CN" b="1"/>
              <a:t>/</a:t>
            </a:r>
            <a:r>
              <a:rPr lang="zh-CN" altLang="en-US" b="1"/>
              <a:t>新机会项目组</a:t>
            </a:r>
            <a:endParaRPr lang="zh-CN" altLang="en-US" b="1"/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目标值：提升产品附加值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客单价降低广告占比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10%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月上架推广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 3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搭配钢化膜，测试单价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18.99/PC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计划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Q2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完成卫士系列的试销，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Q3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实现单款型的销量突破指导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 14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系列的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规划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1467038" y="4215493"/>
            <a:ext cx="554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print">
            <a:alphaModFix amt="1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18"/>
          <p:cNvSpPr txBox="1"/>
          <p:nvPr/>
        </p:nvSpPr>
        <p:spPr>
          <a:xfrm>
            <a:off x="754941" y="2187238"/>
            <a:ext cx="288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22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感谢聆听</a:t>
            </a:r>
            <a:endParaRPr lang="zh-CN" altLang="en-US" sz="4400" b="1" spc="22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 descr="logo ISUKE-微笑版-绿色-r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323850" y="123825"/>
            <a:ext cx="672303" cy="360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755576" y="0"/>
            <a:ext cx="2346338" cy="1290646"/>
          </a:xfrm>
          <a:prstGeom prst="triangle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/>
        </p:nvSpPr>
        <p:spPr>
          <a:xfrm flipV="1">
            <a:off x="286730" y="0"/>
            <a:ext cx="2582390" cy="142049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34" tIns="49917" rIns="99834" bIns="49917"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85390" y="2054225"/>
            <a:ext cx="4838065" cy="1035685"/>
            <a:chOff x="4423" y="3012"/>
            <a:chExt cx="7619" cy="1633"/>
          </a:xfrm>
        </p:grpSpPr>
        <p:sp>
          <p:nvSpPr>
            <p:cNvPr id="25" name="椭圆 3"/>
            <p:cNvSpPr/>
            <p:nvPr/>
          </p:nvSpPr>
          <p:spPr bwMode="auto">
            <a:xfrm rot="3152971">
              <a:off x="3660" y="3775"/>
              <a:ext cx="1633" cy="107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50000"/>
                    <a:alpha val="27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613" y="3485"/>
              <a:ext cx="751" cy="902"/>
              <a:chOff x="3059833" y="2972599"/>
              <a:chExt cx="477195" cy="572758"/>
            </a:xfrm>
          </p:grpSpPr>
          <p:sp>
            <p:nvSpPr>
              <p:cNvPr id="27" name="椭圆 6"/>
              <p:cNvSpPr/>
              <p:nvPr/>
            </p:nvSpPr>
            <p:spPr bwMode="auto">
              <a:xfrm rot="3152971">
                <a:off x="2999449" y="3032982"/>
                <a:ext cx="568567" cy="447800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1925181">
                    <a:moveTo>
                      <a:pt x="1224136" y="0"/>
                    </a:moveTo>
                    <a:cubicBezTo>
                      <a:pt x="1900208" y="0"/>
                      <a:pt x="2448272" y="548064"/>
                      <a:pt x="2448272" y="1224136"/>
                    </a:cubicBezTo>
                    <a:cubicBezTo>
                      <a:pt x="2448272" y="1485100"/>
                      <a:pt x="2366613" y="1726991"/>
                      <a:pt x="2226782" y="1925181"/>
                    </a:cubicBezTo>
                    <a:lnTo>
                      <a:pt x="221490" y="1925181"/>
                    </a:lnTo>
                    <a:cubicBezTo>
                      <a:pt x="81659" y="1726991"/>
                      <a:pt x="0" y="1485100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6200000" sx="101000" sy="101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椭圆 6"/>
              <p:cNvSpPr/>
              <p:nvPr/>
            </p:nvSpPr>
            <p:spPr bwMode="auto">
              <a:xfrm rot="3152971">
                <a:off x="3006108" y="3061749"/>
                <a:ext cx="536335" cy="421831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1925181">
                    <a:moveTo>
                      <a:pt x="1224136" y="0"/>
                    </a:moveTo>
                    <a:cubicBezTo>
                      <a:pt x="1900208" y="0"/>
                      <a:pt x="2448272" y="548064"/>
                      <a:pt x="2448272" y="1224136"/>
                    </a:cubicBezTo>
                    <a:cubicBezTo>
                      <a:pt x="2448272" y="1485100"/>
                      <a:pt x="2366613" y="1726991"/>
                      <a:pt x="2226782" y="1925181"/>
                    </a:cubicBezTo>
                    <a:lnTo>
                      <a:pt x="221490" y="1925181"/>
                    </a:lnTo>
                    <a:cubicBezTo>
                      <a:pt x="81659" y="1726991"/>
                      <a:pt x="0" y="1485100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TextBox 49"/>
              <p:cNvSpPr txBox="1">
                <a:spLocks noChangeArrowheads="1"/>
              </p:cNvSpPr>
              <p:nvPr/>
            </p:nvSpPr>
            <p:spPr bwMode="auto">
              <a:xfrm>
                <a:off x="3101612" y="3084982"/>
                <a:ext cx="43541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7" name="矩形 55"/>
            <p:cNvSpPr>
              <a:spLocks noChangeArrowheads="1"/>
            </p:cNvSpPr>
            <p:nvPr/>
          </p:nvSpPr>
          <p:spPr bwMode="auto">
            <a:xfrm>
              <a:off x="5517" y="3619"/>
              <a:ext cx="6525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核心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成员</a:t>
              </a:r>
              <a:endPara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85390" y="3311525"/>
            <a:ext cx="4352925" cy="1036320"/>
            <a:chOff x="4535" y="4699"/>
            <a:chExt cx="6855" cy="1633"/>
          </a:xfrm>
        </p:grpSpPr>
        <p:grpSp>
          <p:nvGrpSpPr>
            <p:cNvPr id="47" name="组合 46"/>
            <p:cNvGrpSpPr/>
            <p:nvPr/>
          </p:nvGrpSpPr>
          <p:grpSpPr>
            <a:xfrm>
              <a:off x="4612" y="4948"/>
              <a:ext cx="751" cy="902"/>
              <a:chOff x="3059833" y="2972599"/>
              <a:chExt cx="477195" cy="572758"/>
            </a:xfrm>
          </p:grpSpPr>
          <p:sp>
            <p:nvSpPr>
              <p:cNvPr id="48" name="椭圆 6"/>
              <p:cNvSpPr/>
              <p:nvPr/>
            </p:nvSpPr>
            <p:spPr bwMode="auto">
              <a:xfrm rot="3152971">
                <a:off x="2999449" y="3032982"/>
                <a:ext cx="568567" cy="447800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1925181">
                    <a:moveTo>
                      <a:pt x="1224136" y="0"/>
                    </a:moveTo>
                    <a:cubicBezTo>
                      <a:pt x="1900208" y="0"/>
                      <a:pt x="2448272" y="548064"/>
                      <a:pt x="2448272" y="1224136"/>
                    </a:cubicBezTo>
                    <a:cubicBezTo>
                      <a:pt x="2448272" y="1485100"/>
                      <a:pt x="2366613" y="1726991"/>
                      <a:pt x="2226782" y="1925181"/>
                    </a:cubicBezTo>
                    <a:lnTo>
                      <a:pt x="221490" y="1925181"/>
                    </a:lnTo>
                    <a:cubicBezTo>
                      <a:pt x="81659" y="1726991"/>
                      <a:pt x="0" y="1485100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6200000" sx="101000" sy="101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椭圆 6"/>
              <p:cNvSpPr/>
              <p:nvPr/>
            </p:nvSpPr>
            <p:spPr bwMode="auto">
              <a:xfrm rot="3152971">
                <a:off x="3006108" y="3061749"/>
                <a:ext cx="536335" cy="421831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1925181">
                    <a:moveTo>
                      <a:pt x="1224136" y="0"/>
                    </a:moveTo>
                    <a:cubicBezTo>
                      <a:pt x="1900208" y="0"/>
                      <a:pt x="2448272" y="548064"/>
                      <a:pt x="2448272" y="1224136"/>
                    </a:cubicBezTo>
                    <a:cubicBezTo>
                      <a:pt x="2448272" y="1485100"/>
                      <a:pt x="2366613" y="1726991"/>
                      <a:pt x="2226782" y="1925181"/>
                    </a:cubicBezTo>
                    <a:lnTo>
                      <a:pt x="221490" y="1925181"/>
                    </a:lnTo>
                    <a:cubicBezTo>
                      <a:pt x="81659" y="1726991"/>
                      <a:pt x="0" y="1485100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3101612" y="3084982"/>
                <a:ext cx="43541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51" name="矩形 55"/>
            <p:cNvSpPr>
              <a:spLocks noChangeArrowheads="1"/>
            </p:cNvSpPr>
            <p:nvPr/>
          </p:nvSpPr>
          <p:spPr bwMode="auto">
            <a:xfrm>
              <a:off x="5512" y="5060"/>
              <a:ext cx="5878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椭圆 3"/>
            <p:cNvSpPr/>
            <p:nvPr/>
          </p:nvSpPr>
          <p:spPr bwMode="auto">
            <a:xfrm rot="3152971">
              <a:off x="3772" y="5462"/>
              <a:ext cx="1633" cy="107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50000"/>
                    <a:alpha val="27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66" y="5060"/>
              <a:ext cx="3088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达成策略与</a:t>
              </a:r>
              <a:r>
                <a:rPr 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计划</a:t>
              </a:r>
              <a:endParaRPr 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85390" y="795655"/>
            <a:ext cx="4980940" cy="1036955"/>
            <a:chOff x="4423" y="1549"/>
            <a:chExt cx="7844" cy="1633"/>
          </a:xfrm>
        </p:grpSpPr>
        <p:sp>
          <p:nvSpPr>
            <p:cNvPr id="32" name="椭圆 3"/>
            <p:cNvSpPr/>
            <p:nvPr/>
          </p:nvSpPr>
          <p:spPr bwMode="auto">
            <a:xfrm rot="3152971">
              <a:off x="3660" y="2312"/>
              <a:ext cx="1633" cy="107"/>
            </a:xfrm>
            <a:custGeom>
              <a:avLst/>
              <a:gdLst/>
              <a:ahLst/>
              <a:cxnLst/>
              <a:rect l="l" t="t" r="r" b="b"/>
              <a:pathLst>
                <a:path w="5967726" h="372256">
                  <a:moveTo>
                    <a:pt x="2983863" y="0"/>
                  </a:moveTo>
                  <a:cubicBezTo>
                    <a:pt x="4505610" y="0"/>
                    <a:pt x="5763890" y="161740"/>
                    <a:pt x="5967726" y="372256"/>
                  </a:cubicBezTo>
                  <a:lnTo>
                    <a:pt x="0" y="372256"/>
                  </a:lnTo>
                  <a:cubicBezTo>
                    <a:pt x="203837" y="161740"/>
                    <a:pt x="1462116" y="0"/>
                    <a:pt x="298386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50000"/>
                    <a:alpha val="27000"/>
                  </a:schemeClr>
                </a:gs>
                <a:gs pos="26000">
                  <a:schemeClr val="bg1">
                    <a:lumMod val="9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8" name="组合 44"/>
            <p:cNvGrpSpPr/>
            <p:nvPr/>
          </p:nvGrpSpPr>
          <p:grpSpPr>
            <a:xfrm>
              <a:off x="4613" y="2022"/>
              <a:ext cx="756" cy="902"/>
              <a:chOff x="3059832" y="2068459"/>
              <a:chExt cx="480156" cy="572758"/>
            </a:xfrm>
          </p:grpSpPr>
          <p:sp>
            <p:nvSpPr>
              <p:cNvPr id="33" name="椭圆 6"/>
              <p:cNvSpPr/>
              <p:nvPr/>
            </p:nvSpPr>
            <p:spPr bwMode="auto">
              <a:xfrm rot="3152971">
                <a:off x="2997311" y="2130980"/>
                <a:ext cx="568567" cy="443525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1925181">
                    <a:moveTo>
                      <a:pt x="1224136" y="0"/>
                    </a:moveTo>
                    <a:cubicBezTo>
                      <a:pt x="1900208" y="0"/>
                      <a:pt x="2448272" y="548064"/>
                      <a:pt x="2448272" y="1224136"/>
                    </a:cubicBezTo>
                    <a:cubicBezTo>
                      <a:pt x="2448272" y="1485100"/>
                      <a:pt x="2366613" y="1726991"/>
                      <a:pt x="2226782" y="1925181"/>
                    </a:cubicBezTo>
                    <a:lnTo>
                      <a:pt x="221490" y="1925181"/>
                    </a:lnTo>
                    <a:cubicBezTo>
                      <a:pt x="81659" y="1726991"/>
                      <a:pt x="0" y="1485100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16200000" sx="101000" sy="101000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椭圆 6"/>
              <p:cNvSpPr/>
              <p:nvPr/>
            </p:nvSpPr>
            <p:spPr bwMode="auto">
              <a:xfrm rot="3152971">
                <a:off x="3006107" y="2157610"/>
                <a:ext cx="536335" cy="421830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1925181">
                    <a:moveTo>
                      <a:pt x="1224136" y="0"/>
                    </a:moveTo>
                    <a:cubicBezTo>
                      <a:pt x="1900208" y="0"/>
                      <a:pt x="2448272" y="548064"/>
                      <a:pt x="2448272" y="1224136"/>
                    </a:cubicBezTo>
                    <a:cubicBezTo>
                      <a:pt x="2448272" y="1485100"/>
                      <a:pt x="2366613" y="1726991"/>
                      <a:pt x="2226782" y="1925181"/>
                    </a:cubicBezTo>
                    <a:lnTo>
                      <a:pt x="221490" y="1925181"/>
                    </a:lnTo>
                    <a:cubicBezTo>
                      <a:pt x="81659" y="1726991"/>
                      <a:pt x="0" y="1485100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TextBox 48"/>
              <p:cNvSpPr txBox="1">
                <a:spLocks noChangeArrowheads="1"/>
              </p:cNvSpPr>
              <p:nvPr/>
            </p:nvSpPr>
            <p:spPr bwMode="auto">
              <a:xfrm>
                <a:off x="3104572" y="2180842"/>
                <a:ext cx="435416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5" name="矩形 54"/>
            <p:cNvSpPr>
              <a:spLocks noChangeArrowheads="1"/>
            </p:cNvSpPr>
            <p:nvPr/>
          </p:nvSpPr>
          <p:spPr bwMode="auto">
            <a:xfrm>
              <a:off x="5517" y="2181"/>
              <a:ext cx="675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平台降费的工作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重心</a:t>
              </a:r>
              <a:endPara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24968" y="60982"/>
            <a:ext cx="1729667" cy="638560"/>
          </a:xfrm>
          <a:prstGeom prst="rect">
            <a:avLst/>
          </a:prstGeom>
          <a:noFill/>
        </p:spPr>
        <p:txBody>
          <a:bodyPr wrap="square" lIns="99834" tIns="49917" rIns="99834" bIns="49917" rtlCol="0">
            <a:spAutoFit/>
          </a:bodyPr>
          <a:lstStyle/>
          <a:p>
            <a:r>
              <a:rPr lang="zh-CN" altLang="en-US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目录页</a:t>
            </a:r>
            <a:endParaRPr lang="zh-CN" altLang="en-US" sz="3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2"/>
          <p:cNvSpPr/>
          <p:nvPr/>
        </p:nvSpPr>
        <p:spPr>
          <a:xfrm>
            <a:off x="0" y="-22820"/>
            <a:ext cx="9144000" cy="5166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630386"/>
            <a:ext cx="9144000" cy="12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04000" y="1324898"/>
            <a:ext cx="936000" cy="936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480" y="2928940"/>
            <a:ext cx="609348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平台降费的工作重心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759894"/>
            <a:ext cx="9144000" cy="108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 descr="logo ISUKE-微笑版-绿色-r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23850" y="123825"/>
            <a:ext cx="672303" cy="360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平台降费模块 2022 年的工作重点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260" y="1680210"/>
            <a:ext cx="7141210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降低广告占比（下降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5%-6%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/>
              <a:t>让广告</a:t>
            </a:r>
            <a:r>
              <a:rPr lang="zh-CN" altLang="en-US" sz="1400">
                <a:sym typeface="+mn-ea"/>
              </a:rPr>
              <a:t>回归到</a:t>
            </a:r>
            <a:r>
              <a:rPr lang="zh-CN" altLang="en-US" sz="1400"/>
              <a:t>推新环节，而不是给失去竞争力的链接吊命。大力推广前，聚焦链接基础属性的打造。广告投入不是层层加码，而是张弛有度，反周期应对潮涨潮落。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促销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/>
              <a:t>促销是我们保 障销量的有效手段，但会增加我们的平台费用，我们需要在寻求平台降费的大框架下，</a:t>
            </a:r>
            <a:r>
              <a:rPr lang="zh-CN" altLang="en-US" sz="1400" b="1"/>
              <a:t>正确的时机</a:t>
            </a:r>
            <a:r>
              <a:rPr lang="zh-CN" altLang="en-US" sz="1400"/>
              <a:t>介入，</a:t>
            </a:r>
            <a:r>
              <a:rPr lang="zh-CN" altLang="en-US" sz="1400" b="1"/>
              <a:t>配合广告</a:t>
            </a:r>
            <a:r>
              <a:rPr lang="zh-CN" altLang="en-US" sz="1400"/>
              <a:t>在新品期占据优势位置，有规划</a:t>
            </a:r>
            <a:r>
              <a:rPr lang="zh-CN" altLang="en-US" sz="1400"/>
              <a:t>的维持老品销量。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2"/>
          <p:cNvSpPr/>
          <p:nvPr/>
        </p:nvSpPr>
        <p:spPr>
          <a:xfrm>
            <a:off x="0" y="-22820"/>
            <a:ext cx="9144000" cy="5166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630386"/>
            <a:ext cx="9144000" cy="12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04000" y="1324898"/>
            <a:ext cx="936000" cy="936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480" y="2928940"/>
            <a:ext cx="609348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759894"/>
            <a:ext cx="9144000" cy="108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 descr="logo ISUKE-微笑版-绿色-r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23850" y="123825"/>
            <a:ext cx="672303" cy="360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</a:t>
            </a: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395605" y="1275715"/>
          <a:ext cx="8184515" cy="24447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1625"/>
                <a:gridCol w="727710"/>
                <a:gridCol w="1849755"/>
                <a:gridCol w="1925320"/>
                <a:gridCol w="2110105"/>
              </a:tblGrid>
              <a:tr h="726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经营管理项目</a:t>
                      </a:r>
                      <a:endParaRPr lang="zh-CN" altLang="en-US" sz="1400"/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组长</a:t>
                      </a:r>
                      <a:endParaRPr lang="zh-CN" altLang="en-US" sz="14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核心成员（目标）</a:t>
                      </a:r>
                      <a:endParaRPr lang="zh-CN" altLang="en-US" sz="14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重要成员（策略/路径）</a:t>
                      </a:r>
                      <a:endParaRPr lang="zh-CN" altLang="en-US" sz="14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400"/>
                        <a:t>执行成员</a:t>
                      </a:r>
                      <a:endParaRPr lang="zh-CN" altLang="en-US" sz="14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7183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平台降费</a:t>
                      </a:r>
                      <a:endParaRPr lang="zh-CN" sz="1200"/>
                    </a:p>
                    <a:p>
                      <a:pPr indent="0" algn="ctr">
                        <a:buNone/>
                      </a:pPr>
                      <a:r>
                        <a:rPr lang="zh-CN" sz="1200"/>
                        <a:t>（广告/促销/退货等）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杨三奇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曹鑫 - 硅胶组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王贵金 - 车载支架组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林小强 - 上下盖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张晗 - 新机会点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200"/>
                        <a:t>品牌影响力/流量：冯红梅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客户满意度/退货：龙旦平，马文俊</a:t>
                      </a:r>
                      <a:endParaRPr lang="zh-CN" sz="1200"/>
                    </a:p>
                    <a:p>
                      <a:pPr indent="0">
                        <a:buNone/>
                      </a:pPr>
                      <a:endParaRPr lang="zh-CN" sz="1200"/>
                    </a:p>
                    <a:p>
                      <a:pPr indent="0">
                        <a:buNone/>
                      </a:pPr>
                      <a:r>
                        <a:rPr lang="zh-CN" sz="1200"/>
                        <a:t>转化率：冯红梅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全体运营，设计组，客服组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2"/>
          <p:cNvSpPr/>
          <p:nvPr/>
        </p:nvSpPr>
        <p:spPr>
          <a:xfrm>
            <a:off x="0" y="-22820"/>
            <a:ext cx="9144000" cy="5166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630386"/>
            <a:ext cx="9144000" cy="12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104000" y="1324898"/>
            <a:ext cx="936000" cy="93600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4480" y="2928940"/>
            <a:ext cx="609348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达成策略与计划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759894"/>
            <a:ext cx="9144000" cy="108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 descr="logo ISUKE-微笑版-绿色-r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23850" y="123825"/>
            <a:ext cx="672303" cy="360000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预算管控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66688" y="792702"/>
          <a:ext cx="4799330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"/>
                <a:gridCol w="692785"/>
                <a:gridCol w="675640"/>
                <a:gridCol w="467995"/>
                <a:gridCol w="259715"/>
                <a:gridCol w="327025"/>
                <a:gridCol w="786130"/>
                <a:gridCol w="700405"/>
                <a:gridCol w="486410"/>
              </a:tblGrid>
              <a:tr h="2832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月份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2021</a:t>
                      </a: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月销售收入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CPC</a:t>
                      </a: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费用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占比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月份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6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2022</a:t>
                      </a:r>
                      <a:r>
                        <a:rPr lang="en-US" sz="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月销售收入</a:t>
                      </a:r>
                      <a:endParaRPr lang="en-US" altLang="en-US" sz="6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CPC费用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广告占比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25,747,059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4,350,707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16.90%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22,923,597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4,951,497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21.60%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17,145,246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3,064,690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17.87%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22,972,356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5,053,918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22.0%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21,521,436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3,592,380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16.69%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26,140,156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5,358,732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20.5%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21,817,574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5,395,015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24.73%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27,236,237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5,174,885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19.0%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27,408,683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7,674,651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28.00%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5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29,109,044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5,094,083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17.5%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31,323,368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8,290,057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26.47%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6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30,769,805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4,923,169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16.0%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28,693,592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6,807,909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23.73%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34,248,089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5,137,213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15.0%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29,068,147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5,609,340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19.30%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33,411,816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5,011,772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15.0%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29,338,391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9,178,748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31.50%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34,607,822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7,267,643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21.0%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29,318,674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9,677,546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33.28%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43,123,505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9,055,936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21.0%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25,783,968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6,551,137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25.41%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11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45,220,130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9,496,227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21.0%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29,206,818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5,238,663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17.94%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</a:t>
                      </a: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月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50,156,566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8,526,616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17.0%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总计</a:t>
                      </a:r>
                      <a:endParaRPr lang="en-US" altLang="en-US" sz="700" b="0" i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316,372,955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75,430,842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23.84%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300"/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0" i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总计</a:t>
                      </a:r>
                      <a:endParaRPr lang="en-US" altLang="en-US" sz="700" b="0" i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399,919,121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75,051,691 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18.8%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312410" y="1146810"/>
            <a:ext cx="33166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2022</a:t>
            </a:r>
            <a:r>
              <a:rPr lang="zh-CN" altLang="en-US"/>
              <a:t>全年广告预算</a:t>
            </a:r>
            <a:r>
              <a:rPr lang="en-US" altLang="zh-CN"/>
              <a:t>7500W</a:t>
            </a:r>
            <a:endParaRPr lang="en-US" altLang="zh-CN"/>
          </a:p>
          <a:p>
            <a:r>
              <a:rPr lang="zh-CN" altLang="en-US"/>
              <a:t>广告占比目标：</a:t>
            </a:r>
            <a:r>
              <a:rPr lang="en-US" altLang="zh-CN"/>
              <a:t>-5%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根据上新规划与季节趋势分解每月</a:t>
            </a:r>
            <a:r>
              <a:rPr lang="zh-CN" altLang="en-US"/>
              <a:t>预算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9144000" cy="627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27542"/>
            <a:ext cx="9144000" cy="72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683568" y="146124"/>
            <a:ext cx="388843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预算管控</a:t>
            </a:r>
            <a:endParaRPr lang="zh-CN" altLang="en-US" b="1" kern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23478"/>
            <a:ext cx="288000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60" y="267518"/>
            <a:ext cx="216000" cy="216000"/>
          </a:xfrm>
          <a:prstGeom prst="rect">
            <a:avLst/>
          </a:prstGeom>
          <a:solidFill>
            <a:srgbClr val="66D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043305" y="1058545"/>
          <a:ext cx="6640195" cy="340423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50570"/>
                <a:gridCol w="1060450"/>
                <a:gridCol w="807085"/>
                <a:gridCol w="892810"/>
                <a:gridCol w="911860"/>
                <a:gridCol w="854710"/>
                <a:gridCol w="1362710"/>
              </a:tblGrid>
              <a:tr h="58483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00"/>
                    </a:p>
                  </a:txBody>
                  <a:tcPr marL="12700" marR="12700" marT="12700" vert="horz" anchor="ctr" anchorCtr="0">
                    <a:lnL w="6350" cap="flat" cmpd="sng" algn="ctr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2月广告费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广告占比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3月广告预算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调整幅度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广告占比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/>
                        <a:t>日均广告预算</a:t>
                      </a:r>
                      <a:endParaRPr lang="zh-CN" altLang="en-US" sz="12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97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chemeClr val="bg1"/>
                          </a:solidFill>
                        </a:rPr>
                        <a:t>A组合计</a:t>
                      </a:r>
                      <a:endParaRPr lang="zh-CN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￥1,243,236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20.9%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￥1,429,721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15%上浮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17.6%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$7,321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62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chemeClr val="bg1"/>
                          </a:solidFill>
                        </a:rPr>
                        <a:t>B组合计</a:t>
                      </a:r>
                      <a:endParaRPr lang="zh-CN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￥1,418,906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25.6%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￥1,631,742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15%上浮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24.9%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$8,355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chemeClr val="bg1"/>
                          </a:solidFill>
                        </a:rPr>
                        <a:t>C组合计</a:t>
                      </a:r>
                      <a:endParaRPr lang="zh-CN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￥782,443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16.8%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￥1,017,176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30%上浮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19.8%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$5,208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chemeClr val="bg1"/>
                          </a:solidFill>
                        </a:rPr>
                        <a:t>D组合计</a:t>
                      </a:r>
                      <a:endParaRPr lang="zh-CN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￥368,944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17.4%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￥479,627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30%上浮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19.0%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$2,456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7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chemeClr val="bg1"/>
                          </a:solidFill>
                        </a:rPr>
                        <a:t>E组合计</a:t>
                      </a:r>
                      <a:endParaRPr lang="zh-CN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￥235,445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29.4%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￥270,762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15%上浮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21.9%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$1,386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合计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￥4,048,973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21.2%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/>
                        <a:t>￥4,829,027</a:t>
                      </a:r>
                      <a:endParaRPr lang="zh-CN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20.5%</a:t>
                      </a: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/>
                    </a:p>
                  </a:txBody>
                  <a:tcPr marL="12700" marR="12700" marT="12700" vert="horz" anchor="ctr" anchorCtr="0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b705d6d-38c6-4466-a711-3479670e7913}"/>
  <p:tag name="TABLE_ENDDRAG_ORIGIN_RECT" val="626*192"/>
  <p:tag name="TABLE_ENDDRAG_RECT" val="31*100*626*192"/>
</p:tagLst>
</file>

<file path=ppt/tags/tag2.xml><?xml version="1.0" encoding="utf-8"?>
<p:tagLst xmlns:p="http://schemas.openxmlformats.org/presentationml/2006/main">
  <p:tag name="KSO_WM_UNIT_TABLE_BEAUTIFY" val="smartTable{4db191b6-c4b6-4b49-a7fe-032d269043ee}"/>
</p:tagLst>
</file>

<file path=ppt/tags/tag3.xml><?xml version="1.0" encoding="utf-8"?>
<p:tagLst xmlns:p="http://schemas.openxmlformats.org/presentationml/2006/main">
  <p:tag name="KSO_WM_UNIT_TABLE_BEAUTIFY" val="smartTable{e1338b14-a1d2-4540-8742-b349c7f2899f}"/>
  <p:tag name="TABLE_ENDDRAG_ORIGIN_RECT" val="440*238"/>
  <p:tag name="TABLE_ENDDRAG_RECT" val="87*111*440*238"/>
</p:tagLst>
</file>

<file path=ppt/tags/tag4.xml><?xml version="1.0" encoding="utf-8"?>
<p:tagLst xmlns:p="http://schemas.openxmlformats.org/presentationml/2006/main">
  <p:tag name="KSO_WM_UNIT_TABLE_BEAUTIFY" val="smartTable{905d9cec-4c01-4668-a764-1d05189d535e}"/>
  <p:tag name="TABLE_ENDDRAG_ORIGIN_RECT" val="462*283"/>
  <p:tag name="TABLE_ENDDRAG_RECT" val="97*82*462*283"/>
</p:tagLst>
</file>

<file path=ppt/tags/tag5.xml><?xml version="1.0" encoding="utf-8"?>
<p:tagLst xmlns:p="http://schemas.openxmlformats.org/presentationml/2006/main">
  <p:tag name="KSO_WM_UNIT_TABLE_BEAUTIFY" val="smartTable{586ea830-cf39-4c0b-83c7-ab018e6695c7}"/>
  <p:tag name="TABLE_ENDDRAG_ORIGIN_RECT" val="687*166"/>
  <p:tag name="TABLE_ENDDRAG_RECT" val="19*92*687*166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3181</Words>
  <Application>WPS 演示</Application>
  <PresentationFormat>全屏显示(16:9)</PresentationFormat>
  <Paragraphs>810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Calibri</vt:lpstr>
      <vt:lpstr>Arial Unicode MS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数据统计金融银行报表财务报告ppt模板</dc:title>
  <dc:creator>dell</dc:creator>
  <cp:lastModifiedBy>夏子曰：</cp:lastModifiedBy>
  <cp:revision>40</cp:revision>
  <dcterms:created xsi:type="dcterms:W3CDTF">2020-11-06T03:16:00Z</dcterms:created>
  <dcterms:modified xsi:type="dcterms:W3CDTF">2022-03-05T00:58:26Z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0A350C2A3A264AB68CC6E675BD7B3F1A</vt:lpwstr>
  </property>
</Properties>
</file>