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2"/>
  </p:notesMasterIdLst>
  <p:sldIdLst>
    <p:sldId id="293" r:id="rId3"/>
    <p:sldId id="525" r:id="rId4"/>
    <p:sldId id="515" r:id="rId5"/>
    <p:sldId id="536" r:id="rId6"/>
    <p:sldId id="540" r:id="rId7"/>
    <p:sldId id="496" r:id="rId8"/>
    <p:sldId id="514" r:id="rId9"/>
    <p:sldId id="538" r:id="rId10"/>
    <p:sldId id="526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4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icBook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7C80"/>
    <a:srgbClr val="DBEEF4"/>
    <a:srgbClr val="8EB4E3"/>
    <a:srgbClr val="F5F5F5"/>
    <a:srgbClr val="0091FE"/>
    <a:srgbClr val="66D9E8"/>
    <a:srgbClr val="007DDA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5" autoAdjust="0"/>
    <p:restoredTop sz="96424" autoAdjust="0"/>
  </p:normalViewPr>
  <p:slideViewPr>
    <p:cSldViewPr>
      <p:cViewPr varScale="1">
        <p:scale>
          <a:sx n="148" d="100"/>
          <a:sy n="148" d="100"/>
        </p:scale>
        <p:origin x="678" y="114"/>
      </p:cViewPr>
      <p:guideLst>
        <p:guide orient="horz" pos="1654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5A317-4EAC-4930-BCE8-D9BF31AECCB5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9F45-0981-41A9-96BA-B8F5013B3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1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2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1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6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3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3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65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3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824" y="1190040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1" t="44185" b="32243"/>
          <a:stretch>
            <a:fillRect/>
          </a:stretch>
        </p:blipFill>
        <p:spPr>
          <a:xfrm>
            <a:off x="-1" y="3507854"/>
            <a:ext cx="4948121" cy="163564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251520" y="1995704"/>
            <a:ext cx="468504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财务数据统计分析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539552" y="3675677"/>
            <a:ext cx="373667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公司：上海韩创电子科技有限公司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地址：上海市浦东新区康桥路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86-021-58122857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ycscs_1992@163.com</a:t>
            </a:r>
            <a:endParaRPr lang="zh-CN" alt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 noEditPoints="1"/>
          </p:cNvSpPr>
          <p:nvPr userDrawn="1"/>
        </p:nvSpPr>
        <p:spPr bwMode="auto">
          <a:xfrm>
            <a:off x="395536" y="2859393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568" y="2827667"/>
            <a:ext cx="1574754" cy="315453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报告人：张三丰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8" y="276964"/>
            <a:ext cx="1477000" cy="63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 descr="C:\Users\iBreezee107\Desktop\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86643" y="4714890"/>
            <a:ext cx="679138" cy="357190"/>
          </a:xfrm>
          <a:prstGeom prst="rect">
            <a:avLst/>
          </a:prstGeom>
          <a:noFill/>
        </p:spPr>
      </p:pic>
      <p:pic>
        <p:nvPicPr>
          <p:cNvPr id="8" name="Picture 5" descr="C:\Users\iBreezee107\Desktop\VUP 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43899" y="4786328"/>
            <a:ext cx="971645" cy="214314"/>
          </a:xfrm>
          <a:prstGeom prst="rect">
            <a:avLst/>
          </a:prstGeom>
          <a:noFill/>
        </p:spPr>
      </p:pic>
      <p:pic>
        <p:nvPicPr>
          <p:cNvPr id="9" name="Picture 6" descr="C:\Users\iBreezee107\Desktop\iBreezeeLOG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4643452"/>
            <a:ext cx="340730" cy="4286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ent\Desktop\&#26426;&#20250;\3C&#24179;&#21488;\&#25237;&#20837;&#27979;&#31639;.xls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7"/>
          <p:cNvSpPr>
            <a:spLocks noEditPoints="1"/>
          </p:cNvSpPr>
          <p:nvPr/>
        </p:nvSpPr>
        <p:spPr bwMode="auto">
          <a:xfrm>
            <a:off x="1125038" y="3637867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669357" y="1616963"/>
            <a:ext cx="5400600" cy="1579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r>
              <a:rPr lang="zh-CN" altLang="en-US" sz="8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zh-CN" altLang="en-US" sz="8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37434" y="267494"/>
            <a:ext cx="5109091" cy="171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苏仁公司</a:t>
            </a:r>
            <a:endParaRPr lang="en-US" altLang="zh-CN" sz="9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79171" y="4452120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2022/3/5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78714" y="414095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锋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0489" y="2991291"/>
            <a:ext cx="5262980" cy="12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运动商城规划</a:t>
            </a:r>
            <a:endParaRPr lang="zh-CN" altLang="en-US" sz="6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54"/>
          <p:cNvSpPr>
            <a:spLocks noChangeArrowheads="1"/>
          </p:cNvSpPr>
          <p:nvPr/>
        </p:nvSpPr>
        <p:spPr bwMode="auto">
          <a:xfrm>
            <a:off x="2483767" y="3527461"/>
            <a:ext cx="560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运动商城的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年度经营指标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55"/>
          <p:cNvSpPr>
            <a:spLocks noChangeArrowheads="1"/>
          </p:cNvSpPr>
          <p:nvPr/>
        </p:nvSpPr>
        <p:spPr bwMode="auto">
          <a:xfrm>
            <a:off x="2445515" y="1379728"/>
            <a:ext cx="56570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运动商城的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实现策略（路径）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54"/>
          <p:cNvSpPr>
            <a:spLocks noChangeArrowheads="1"/>
          </p:cNvSpPr>
          <p:nvPr/>
        </p:nvSpPr>
        <p:spPr bwMode="auto">
          <a:xfrm>
            <a:off x="2445515" y="749837"/>
            <a:ext cx="4972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运动商城的</a:t>
            </a:r>
            <a:r>
              <a:rPr 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度业务目标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55"/>
          <p:cNvSpPr>
            <a:spLocks noChangeArrowheads="1"/>
          </p:cNvSpPr>
          <p:nvPr/>
        </p:nvSpPr>
        <p:spPr bwMode="auto">
          <a:xfrm>
            <a:off x="2483768" y="2067694"/>
            <a:ext cx="56570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运动商城的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实现计划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矩形 55"/>
          <p:cNvSpPr>
            <a:spLocks noChangeArrowheads="1"/>
          </p:cNvSpPr>
          <p:nvPr/>
        </p:nvSpPr>
        <p:spPr bwMode="auto">
          <a:xfrm>
            <a:off x="2456165" y="2812998"/>
            <a:ext cx="56570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运动商城的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资源配置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泪滴形 6"/>
          <p:cNvSpPr/>
          <p:nvPr/>
        </p:nvSpPr>
        <p:spPr>
          <a:xfrm>
            <a:off x="1679910" y="868680"/>
            <a:ext cx="288000" cy="288000"/>
          </a:xfrm>
          <a:prstGeom prst="teardrop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1" name="泪滴形 50"/>
          <p:cNvSpPr/>
          <p:nvPr/>
        </p:nvSpPr>
        <p:spPr>
          <a:xfrm rot="19022422">
            <a:off x="2155667" y="1585719"/>
            <a:ext cx="216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泪滴形 51"/>
          <p:cNvSpPr/>
          <p:nvPr/>
        </p:nvSpPr>
        <p:spPr>
          <a:xfrm rot="19022422">
            <a:off x="2175511" y="938264"/>
            <a:ext cx="180000" cy="180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泪滴形 52"/>
          <p:cNvSpPr/>
          <p:nvPr/>
        </p:nvSpPr>
        <p:spPr>
          <a:xfrm rot="19022422">
            <a:off x="2126568" y="2230587"/>
            <a:ext cx="270000" cy="270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泪滴形 53"/>
          <p:cNvSpPr/>
          <p:nvPr/>
        </p:nvSpPr>
        <p:spPr>
          <a:xfrm rot="19022422">
            <a:off x="2099160" y="2950322"/>
            <a:ext cx="324000" cy="324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泪滴形 54"/>
          <p:cNvSpPr/>
          <p:nvPr/>
        </p:nvSpPr>
        <p:spPr>
          <a:xfrm rot="19022422">
            <a:off x="2061549" y="3711149"/>
            <a:ext cx="396000" cy="39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9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2105" y="946733"/>
            <a:ext cx="7568325" cy="3096778"/>
            <a:chOff x="722105" y="946733"/>
            <a:chExt cx="7568325" cy="3096778"/>
          </a:xfrm>
        </p:grpSpPr>
        <p:cxnSp>
          <p:nvCxnSpPr>
            <p:cNvPr id="54" name="直接连接符 53"/>
            <p:cNvCxnSpPr>
              <a:stCxn id="2" idx="3"/>
            </p:cNvCxnSpPr>
            <p:nvPr/>
          </p:nvCxnSpPr>
          <p:spPr>
            <a:xfrm>
              <a:off x="722105" y="4043511"/>
              <a:ext cx="7442982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30430" y="3291532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23709" y="2566187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23709" y="1738272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30430" y="946733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10" name="组合 9"/>
          <p:cNvGrpSpPr/>
          <p:nvPr/>
        </p:nvGrpSpPr>
        <p:grpSpPr>
          <a:xfrm>
            <a:off x="2339752" y="4069677"/>
            <a:ext cx="729688" cy="720000"/>
            <a:chOff x="3518685" y="4044027"/>
            <a:chExt cx="729688" cy="720000"/>
          </a:xfrm>
        </p:grpSpPr>
        <p:sp>
          <p:nvSpPr>
            <p:cNvPr id="18" name="椭圆 17"/>
            <p:cNvSpPr/>
            <p:nvPr/>
          </p:nvSpPr>
          <p:spPr>
            <a:xfrm>
              <a:off x="3527921" y="4044027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18685" y="4144781"/>
              <a:ext cx="729688" cy="52322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43929" y="325575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M$</a:t>
            </a:r>
            <a:endParaRPr lang="zh-CN" altLang="en-US" sz="1400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64517" y="339502"/>
            <a:ext cx="7920000" cy="4729786"/>
            <a:chOff x="664517" y="339502"/>
            <a:chExt cx="7920000" cy="4729786"/>
          </a:xfrm>
        </p:grpSpPr>
        <p:cxnSp>
          <p:nvCxnSpPr>
            <p:cNvPr id="43" name="直接连接符 42"/>
            <p:cNvCxnSpPr/>
            <p:nvPr/>
          </p:nvCxnSpPr>
          <p:spPr>
            <a:xfrm flipH="1" flipV="1">
              <a:off x="4435069" y="501532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664517" y="339502"/>
              <a:ext cx="7920000" cy="4483546"/>
              <a:chOff x="664517" y="339502"/>
              <a:chExt cx="7920000" cy="4483546"/>
            </a:xfrm>
          </p:grpSpPr>
          <p:cxnSp>
            <p:nvCxnSpPr>
              <p:cNvPr id="44" name="直接箭头连接符 43"/>
              <p:cNvCxnSpPr/>
              <p:nvPr/>
            </p:nvCxnSpPr>
            <p:spPr>
              <a:xfrm flipV="1">
                <a:off x="664517" y="4823048"/>
                <a:ext cx="792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683568" y="339502"/>
                <a:ext cx="6460" cy="4464497"/>
              </a:xfrm>
              <a:prstGeom prst="straightConnector1">
                <a:avLst/>
              </a:prstGeom>
              <a:ln w="38100" cap="sq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755576" y="4814650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Mar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.</a:t>
              </a:r>
              <a:endParaRPr lang="zh-CN" altLang="en-US" sz="1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105641" y="4823067"/>
              <a:ext cx="38343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Jul.</a:t>
              </a: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769480" y="4811042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Dec.</a:t>
              </a:r>
              <a:endParaRPr lang="zh-CN" altLang="en-US" sz="1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15807" y="4811484"/>
              <a:ext cx="4187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Apr.</a:t>
              </a:r>
              <a:endParaRPr lang="zh-CN" altLang="en-US" sz="10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434800" y="4816716"/>
              <a:ext cx="4619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May.</a:t>
              </a:r>
              <a:endParaRPr lang="zh-CN" altLang="en-US" sz="1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790663" y="4818782"/>
              <a:ext cx="425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Jun.</a:t>
              </a:r>
              <a:endParaRPr lang="zh-CN" altLang="en-US" sz="10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90859" y="4811042"/>
              <a:ext cx="4459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Aug.</a:t>
              </a:r>
              <a:endParaRPr lang="zh-CN" altLang="en-US" sz="10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73638" y="4811042"/>
              <a:ext cx="4459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Sep.</a:t>
              </a:r>
              <a:endParaRPr lang="zh-CN" altLang="en-US" sz="10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932040" y="4811042"/>
              <a:ext cx="4187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Oct.</a:t>
              </a:r>
              <a:endParaRPr lang="zh-CN" altLang="en-US" sz="1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6317054" y="4817929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Nov.</a:t>
              </a:r>
              <a:endParaRPr lang="zh-CN" altLang="en-US" sz="1000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 flipV="1">
              <a:off x="1797164" y="444027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2786998" y="476085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901417" y="1789578"/>
            <a:ext cx="1260000" cy="1260000"/>
            <a:chOff x="5594408" y="2031532"/>
            <a:chExt cx="1260000" cy="1260000"/>
          </a:xfrm>
        </p:grpSpPr>
        <p:sp>
          <p:nvSpPr>
            <p:cNvPr id="46" name="椭圆 45"/>
            <p:cNvSpPr/>
            <p:nvPr/>
          </p:nvSpPr>
          <p:spPr>
            <a:xfrm>
              <a:off x="5594408" y="2031532"/>
              <a:ext cx="1260000" cy="126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594408" y="2199867"/>
              <a:ext cx="1234633" cy="92333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059991" y="950025"/>
            <a:ext cx="1368000" cy="1368000"/>
            <a:chOff x="6995866" y="1509882"/>
            <a:chExt cx="1368000" cy="1368000"/>
          </a:xfrm>
        </p:grpSpPr>
        <p:sp>
          <p:nvSpPr>
            <p:cNvPr id="21" name="椭圆 20"/>
            <p:cNvSpPr/>
            <p:nvPr/>
          </p:nvSpPr>
          <p:spPr>
            <a:xfrm>
              <a:off x="6995866" y="1509882"/>
              <a:ext cx="1368000" cy="1368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50288" y="1674987"/>
              <a:ext cx="659155" cy="1015663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41873" y="3912706"/>
            <a:ext cx="380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0.5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0198" y="3156776"/>
            <a:ext cx="380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1.0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0198" y="2435382"/>
            <a:ext cx="380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1.5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4694" y="1576218"/>
            <a:ext cx="380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2.0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7054" y="842574"/>
            <a:ext cx="380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2.5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39031" y="3477709"/>
            <a:ext cx="1080000" cy="1080000"/>
            <a:chOff x="4428104" y="3103456"/>
            <a:chExt cx="1080000" cy="1080000"/>
          </a:xfrm>
        </p:grpSpPr>
        <p:sp>
          <p:nvSpPr>
            <p:cNvPr id="20" name="椭圆 19"/>
            <p:cNvSpPr/>
            <p:nvPr/>
          </p:nvSpPr>
          <p:spPr>
            <a:xfrm>
              <a:off x="4428104" y="3103456"/>
              <a:ext cx="1080000" cy="108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46968" y="3258735"/>
              <a:ext cx="1042273" cy="769441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1013115" y="153544"/>
            <a:ext cx="3547766" cy="101566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对外营收 </a:t>
            </a:r>
            <a:r>
              <a:rPr lang="en-US" altLang="zh-CN" sz="4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$5M</a:t>
            </a:r>
          </a:p>
        </p:txBody>
      </p:sp>
      <p:sp>
        <p:nvSpPr>
          <p:cNvPr id="52" name="TextBox 14"/>
          <p:cNvSpPr txBox="1">
            <a:spLocks noChangeArrowheads="1"/>
          </p:cNvSpPr>
          <p:nvPr/>
        </p:nvSpPr>
        <p:spPr bwMode="auto">
          <a:xfrm>
            <a:off x="1003775" y="750384"/>
            <a:ext cx="3579826" cy="10618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4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Nov.</a:t>
            </a:r>
            <a:r>
              <a:rPr lang="zh-CN" altLang="en-US" sz="42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盈亏平衡</a:t>
            </a:r>
            <a:endParaRPr lang="en-US" altLang="zh-CN" sz="42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1038412" y="1511285"/>
            <a:ext cx="3477234" cy="87716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产品销量</a:t>
            </a:r>
            <a:r>
              <a:rPr lang="en-US" altLang="zh-CN" sz="3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7</a:t>
            </a:r>
            <a:r>
              <a:rPr lang="zh-CN" altLang="en-US" sz="3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万</a:t>
            </a:r>
            <a:r>
              <a:rPr lang="en-US" altLang="zh-CN" sz="3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PCS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4621216" y="2682883"/>
            <a:ext cx="1260000" cy="1260000"/>
            <a:chOff x="5594408" y="2031532"/>
            <a:chExt cx="1260000" cy="1260000"/>
          </a:xfrm>
        </p:grpSpPr>
        <p:sp>
          <p:nvSpPr>
            <p:cNvPr id="60" name="椭圆 59"/>
            <p:cNvSpPr/>
            <p:nvPr/>
          </p:nvSpPr>
          <p:spPr>
            <a:xfrm>
              <a:off x="5594408" y="2031532"/>
              <a:ext cx="1260000" cy="126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5594408" y="2199867"/>
              <a:ext cx="1234633" cy="92333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6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1691680" y="259733"/>
            <a:ext cx="5179538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运动商城</a:t>
            </a:r>
            <a:r>
              <a:rPr lang="zh-CN" altLang="en-US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实现策略</a:t>
            </a:r>
            <a:endParaRPr lang="zh-CN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208" y="4371950"/>
            <a:ext cx="2699792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9187" y="958347"/>
            <a:ext cx="80021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25399" y="1973367"/>
            <a:ext cx="461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08003" y="959557"/>
            <a:ext cx="80021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策略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00809" y="970658"/>
            <a:ext cx="90281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1971" y="2911834"/>
            <a:ext cx="141577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商品选择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584" y="1975730"/>
            <a:ext cx="141577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9865" y="1501291"/>
            <a:ext cx="141577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目标市场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67544" y="1491630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467544" y="1995686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67544" y="2448863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67544" y="2931790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57646" y="1491630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亚马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逊覆盖市场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05330" y="2926566"/>
            <a:ext cx="226215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运动器材及相关耗材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1972" y="2437395"/>
            <a:ext cx="141577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463520" y="3383793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940731" y="2415045"/>
            <a:ext cx="1723549" cy="516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最受运动爱好者欢迎的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运动设备采购平台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14126" y="200026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运动爱好者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58094" y="2444711"/>
            <a:ext cx="31566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内容营销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站内转化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数据粘性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462801" y="3867894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116074" y="3902480"/>
            <a:ext cx="80021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12856" y="3892311"/>
            <a:ext cx="1467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虚拟海外仓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462801" y="4364635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054029" y="1502848"/>
            <a:ext cx="3204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先做美国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北美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做欧日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472" y="3388307"/>
            <a:ext cx="141577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销售模式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06486" y="3417832"/>
            <a:ext cx="1210589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先销后采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26713" y="2957085"/>
            <a:ext cx="203132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高附加值热门产品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22856" y="3409671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海外仓借货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21801" y="3883750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虚拟仓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键代发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50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610622" y="4652842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40270" y="499045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zh-CN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33810" y="339264"/>
            <a:ext cx="7920000" cy="4710843"/>
            <a:chOff x="1457366" y="358677"/>
            <a:chExt cx="7920000" cy="4710843"/>
          </a:xfrm>
        </p:grpSpPr>
        <p:grpSp>
          <p:nvGrpSpPr>
            <p:cNvPr id="19" name="组合 18"/>
            <p:cNvGrpSpPr/>
            <p:nvPr/>
          </p:nvGrpSpPr>
          <p:grpSpPr>
            <a:xfrm>
              <a:off x="1457366" y="358677"/>
              <a:ext cx="7920000" cy="4470846"/>
              <a:chOff x="1457366" y="358677"/>
              <a:chExt cx="7920000" cy="4470846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 flipV="1">
                <a:off x="1457366" y="4829523"/>
                <a:ext cx="792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1457366" y="358677"/>
                <a:ext cx="6460" cy="4464497"/>
              </a:xfrm>
              <a:prstGeom prst="straightConnector1">
                <a:avLst/>
              </a:prstGeom>
              <a:ln w="38100" cap="sq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1934102" y="4814650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Mar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.</a:t>
              </a:r>
              <a:endParaRPr lang="zh-CN" altLang="en-US" sz="1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499992" y="4809904"/>
              <a:ext cx="38343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Jul.</a:t>
              </a:r>
              <a:endParaRPr lang="zh-CN" altLang="en-US" sz="1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084882" y="4814650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Dec.</a:t>
              </a:r>
              <a:endParaRPr lang="zh-CN" altLang="en-US" sz="1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47678" y="4814859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Feb.</a:t>
              </a:r>
              <a:endParaRPr lang="zh-CN" altLang="en-US" sz="1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21532" y="4816858"/>
              <a:ext cx="4187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Apr.</a:t>
              </a:r>
              <a:endParaRPr lang="zh-CN" altLang="en-US" sz="10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088983" y="4823299"/>
              <a:ext cx="4619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May.</a:t>
              </a:r>
              <a:endParaRPr lang="zh-CN" altLang="en-US" sz="1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810844" y="4823299"/>
              <a:ext cx="425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Jun.</a:t>
              </a: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291650" y="4809904"/>
              <a:ext cx="4459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Aug.</a:t>
              </a:r>
              <a:endParaRPr lang="zh-CN" altLang="en-US" sz="1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02449" y="4803999"/>
              <a:ext cx="4459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Sep.</a:t>
              </a:r>
              <a:endParaRPr lang="zh-CN" altLang="en-US" sz="1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713248" y="4803999"/>
              <a:ext cx="4187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Oct.</a:t>
              </a:r>
              <a:endParaRPr lang="zh-CN" altLang="en-US" sz="10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7371513" y="4803999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Nov.</a:t>
              </a:r>
              <a:endParaRPr lang="zh-CN" altLang="en-US" sz="1000" dirty="0"/>
            </a:p>
          </p:txBody>
        </p:sp>
        <p:cxnSp>
          <p:nvCxnSpPr>
            <p:cNvPr id="3" name="直接连接符 2"/>
            <p:cNvCxnSpPr/>
            <p:nvPr/>
          </p:nvCxnSpPr>
          <p:spPr>
            <a:xfrm flipH="1" flipV="1">
              <a:off x="2381291" y="494650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4932040" y="476085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7164288" y="476085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矩形 72"/>
          <p:cNvSpPr/>
          <p:nvPr/>
        </p:nvSpPr>
        <p:spPr>
          <a:xfrm>
            <a:off x="3563888" y="1982524"/>
            <a:ext cx="4791696" cy="30777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跑步机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楼梯机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风阻单车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椭圆机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直立坐姿单车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弧步训练机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397831" y="3802647"/>
            <a:ext cx="1949573" cy="30777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哑铃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壶铃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杠铃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握力器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2155923" y="1779822"/>
            <a:ext cx="1440000" cy="1440000"/>
            <a:chOff x="6955901" y="1467514"/>
            <a:chExt cx="1440000" cy="1440000"/>
          </a:xfrm>
        </p:grpSpPr>
        <p:sp>
          <p:nvSpPr>
            <p:cNvPr id="87" name="椭圆 86"/>
            <p:cNvSpPr/>
            <p:nvPr/>
          </p:nvSpPr>
          <p:spPr>
            <a:xfrm>
              <a:off x="6955901" y="1467514"/>
              <a:ext cx="1440000" cy="144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6972458" y="1916415"/>
              <a:ext cx="1415772" cy="461665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有氧运动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616279" y="2306790"/>
            <a:ext cx="4572000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划船机</a:t>
            </a: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横握式踏步机</a:t>
            </a: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横握式自行车</a:t>
            </a:r>
            <a:r>
              <a:rPr lang="en-US" altLang="zh-CN" sz="1400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手臂测功机</a:t>
            </a:r>
          </a:p>
        </p:txBody>
      </p:sp>
      <p:sp>
        <p:nvSpPr>
          <p:cNvPr id="20" name="矩形 19"/>
          <p:cNvSpPr/>
          <p:nvPr/>
        </p:nvSpPr>
        <p:spPr>
          <a:xfrm>
            <a:off x="3630901" y="2624777"/>
            <a:ext cx="4572000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球类：棒球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羽毛球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网球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篮球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足球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41249" y="2967334"/>
            <a:ext cx="701800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跳绳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176143" y="2970891"/>
            <a:ext cx="701800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游泳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3245528" y="3540674"/>
            <a:ext cx="1090766" cy="1080000"/>
            <a:chOff x="6995867" y="1509882"/>
            <a:chExt cx="1466951" cy="1368000"/>
          </a:xfrm>
        </p:grpSpPr>
        <p:sp>
          <p:nvSpPr>
            <p:cNvPr id="91" name="椭圆 90"/>
            <p:cNvSpPr/>
            <p:nvPr/>
          </p:nvSpPr>
          <p:spPr>
            <a:xfrm>
              <a:off x="6995867" y="1509882"/>
              <a:ext cx="1452472" cy="1368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7010346" y="1916415"/>
              <a:ext cx="1452472" cy="467821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无氧运动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666583" y="753867"/>
            <a:ext cx="1080000" cy="1080000"/>
            <a:chOff x="6995866" y="1509882"/>
            <a:chExt cx="1080000" cy="1080000"/>
          </a:xfrm>
        </p:grpSpPr>
        <p:sp>
          <p:nvSpPr>
            <p:cNvPr id="94" name="椭圆 93"/>
            <p:cNvSpPr/>
            <p:nvPr/>
          </p:nvSpPr>
          <p:spPr>
            <a:xfrm>
              <a:off x="6995866" y="1509882"/>
              <a:ext cx="1080000" cy="108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7020218" y="1854068"/>
              <a:ext cx="1005403" cy="338554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智能设备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849278" y="1140291"/>
            <a:ext cx="2438488" cy="30777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运动手环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运动计</a:t>
            </a: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多轴运动计</a:t>
            </a:r>
            <a:endParaRPr lang="zh-CN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2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31632" y="3200658"/>
            <a:ext cx="902811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</a:rPr>
              <a:t>立项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9829" y="388192"/>
            <a:ext cx="578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Task</a:t>
            </a:r>
            <a:endParaRPr lang="zh-CN" altLang="en-US" sz="14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664517" y="339502"/>
            <a:ext cx="7920000" cy="4730018"/>
            <a:chOff x="664517" y="339502"/>
            <a:chExt cx="7920000" cy="4730018"/>
          </a:xfrm>
        </p:grpSpPr>
        <p:grpSp>
          <p:nvGrpSpPr>
            <p:cNvPr id="19" name="组合 18"/>
            <p:cNvGrpSpPr/>
            <p:nvPr/>
          </p:nvGrpSpPr>
          <p:grpSpPr>
            <a:xfrm>
              <a:off x="664517" y="339502"/>
              <a:ext cx="7920000" cy="4483546"/>
              <a:chOff x="664517" y="339502"/>
              <a:chExt cx="7920000" cy="4483546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 flipV="1">
                <a:off x="664517" y="4823048"/>
                <a:ext cx="792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683568" y="339502"/>
                <a:ext cx="6460" cy="4464497"/>
              </a:xfrm>
              <a:prstGeom prst="straightConnector1">
                <a:avLst/>
              </a:prstGeom>
              <a:ln w="38100" cap="sq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1750250" y="4814650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Mar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.</a:t>
              </a:r>
              <a:endParaRPr lang="zh-CN" altLang="en-US" sz="1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499992" y="4809904"/>
              <a:ext cx="38343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Jul.</a:t>
              </a:r>
              <a:endParaRPr lang="zh-CN" altLang="en-US" sz="1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8084882" y="4814650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Dec.</a:t>
              </a:r>
              <a:endParaRPr lang="zh-CN" altLang="en-US" sz="1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93588" y="4817816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Feb.</a:t>
              </a:r>
              <a:endParaRPr lang="zh-CN" altLang="en-US" sz="1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21532" y="4816858"/>
              <a:ext cx="4187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Apr.</a:t>
              </a:r>
              <a:endParaRPr lang="zh-CN" altLang="en-US" sz="10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088983" y="4823299"/>
              <a:ext cx="4619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May.</a:t>
              </a:r>
              <a:endParaRPr lang="zh-CN" altLang="en-US" sz="1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810844" y="4823299"/>
              <a:ext cx="425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Jun.</a:t>
              </a: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291650" y="4809904"/>
              <a:ext cx="4459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Aug.</a:t>
              </a:r>
              <a:endParaRPr lang="zh-CN" altLang="en-US" sz="1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02449" y="4803999"/>
              <a:ext cx="4459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Sep.</a:t>
              </a:r>
              <a:endParaRPr lang="zh-CN" altLang="en-US" sz="1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713248" y="4803999"/>
              <a:ext cx="4187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Oct.</a:t>
              </a:r>
              <a:endParaRPr lang="zh-CN" altLang="en-US" sz="10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7371513" y="4803999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Nov.</a:t>
              </a:r>
              <a:endParaRPr lang="zh-CN" altLang="en-US" sz="1000" dirty="0"/>
            </a:p>
          </p:txBody>
        </p:sp>
        <p:cxnSp>
          <p:nvCxnSpPr>
            <p:cNvPr id="3" name="直接连接符 2"/>
            <p:cNvCxnSpPr/>
            <p:nvPr/>
          </p:nvCxnSpPr>
          <p:spPr>
            <a:xfrm flipH="1" flipV="1">
              <a:off x="2381291" y="494650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4932040" y="476085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7164288" y="476085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848707" y="4196381"/>
            <a:ext cx="902811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筹备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269" y="2061408"/>
            <a:ext cx="902811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推广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32471" y="3704714"/>
            <a:ext cx="902811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组队</a:t>
            </a:r>
          </a:p>
        </p:txBody>
      </p:sp>
      <p:sp>
        <p:nvSpPr>
          <p:cNvPr id="42" name="矩形 41"/>
          <p:cNvSpPr/>
          <p:nvPr/>
        </p:nvSpPr>
        <p:spPr>
          <a:xfrm>
            <a:off x="4317261" y="1444430"/>
            <a:ext cx="902811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上架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68333" y="2696602"/>
            <a:ext cx="1620957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平台开发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89289" y="2670075"/>
            <a:ext cx="902811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内测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54961" y="1397145"/>
            <a:ext cx="902811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选品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33900" y="811395"/>
            <a:ext cx="902811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</a:rPr>
              <a:t>开售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89289" y="2067961"/>
            <a:ext cx="902811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内容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89289" y="824061"/>
            <a:ext cx="902811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2060"/>
                </a:solidFill>
              </a:rPr>
              <a:t>物流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06382" y="1456380"/>
            <a:ext cx="902811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2060"/>
                </a:solidFill>
              </a:rPr>
              <a:t>测评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37828" y="817763"/>
            <a:ext cx="902811" cy="5232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2060"/>
                </a:solidFill>
              </a:rPr>
              <a:t>客服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2123728" y="267494"/>
            <a:ext cx="4766162" cy="707886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投入预算（每月）</a:t>
            </a:r>
            <a:endParaRPr lang="zh-CN" sz="4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208" y="4371950"/>
            <a:ext cx="2699792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57213"/>
              </p:ext>
            </p:extLst>
          </p:nvPr>
        </p:nvGraphicFramePr>
        <p:xfrm>
          <a:off x="539553" y="1131591"/>
          <a:ext cx="8064895" cy="352839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50780"/>
                <a:gridCol w="1202174"/>
                <a:gridCol w="1116304"/>
                <a:gridCol w="1111261"/>
                <a:gridCol w="1550694"/>
                <a:gridCol w="1833682"/>
              </a:tblGrid>
              <a:tr h="10801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单项合计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折合资金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CNY)</a:t>
                      </a:r>
                      <a:endParaRPr lang="zh-CN" altLang="en-US" sz="24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altLang="en-US" sz="2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zh-CN" altLang="en-US" sz="2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72000" marT="0" marB="18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r>
                        <a:rPr lang="zh-CN" altLang="en-US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</a:t>
                      </a:r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72000" marT="0" marB="18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</a:t>
                      </a:r>
                      <a:endParaRPr lang="zh-CN" altLang="en-US" sz="28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72000" marT="0" marB="216000"/>
                </a:tc>
              </a:tr>
              <a:tr h="656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</a:t>
                      </a:r>
                      <a:endParaRPr lang="zh-CN" altLang="en-US" sz="2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" marR="7200" marT="7200" marB="1800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</a:p>
                  </a:txBody>
                  <a:tcPr marL="7200" marR="7200" marT="7200" marB="1800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28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</a:p>
                  </a:txBody>
                  <a:tcPr marL="7200" marR="7200" marT="0" marB="180000"/>
                </a:tc>
              </a:tr>
              <a:tr h="77211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en-US" altLang="zh-CN" sz="2400" b="1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570</a:t>
                      </a:r>
                      <a:endParaRPr lang="zh-CN" altLang="en-US" sz="28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619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1259632" y="555526"/>
            <a:ext cx="6120680" cy="646331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经营指标（测算）</a:t>
            </a:r>
            <a:endParaRPr lang="zh-CN" sz="36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208" y="4371950"/>
            <a:ext cx="2699792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动作按钮: 结束 8">
            <a:hlinkClick r:id="rId3" action="ppaction://hlinkfile" highlightClick="1"/>
          </p:cNvPr>
          <p:cNvSpPr/>
          <p:nvPr/>
        </p:nvSpPr>
        <p:spPr>
          <a:xfrm>
            <a:off x="8388424" y="4609051"/>
            <a:ext cx="394344" cy="294510"/>
          </a:xfrm>
          <a:prstGeom prst="actionButtonEnd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353340" y="3809750"/>
            <a:ext cx="8712968" cy="87716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2022</a:t>
            </a: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年度</a:t>
            </a: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(5</a:t>
            </a: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个月销售额</a:t>
            </a: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毛利率约为</a:t>
            </a:r>
            <a:r>
              <a:rPr lang="en-US" altLang="zh-CN" sz="3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-10%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8" y="1273865"/>
            <a:ext cx="9059986" cy="169375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8" y="3039632"/>
            <a:ext cx="9059986" cy="7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44208" y="4371950"/>
            <a:ext cx="2699792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8"/>
          <p:cNvSpPr txBox="1"/>
          <p:nvPr/>
        </p:nvSpPr>
        <p:spPr>
          <a:xfrm>
            <a:off x="1547664" y="3507854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历经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风雨  迎接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彩虹</a:t>
            </a:r>
            <a:endParaRPr lang="zh-CN" altLang="en-US" sz="4000" b="1" spc="2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/>
        </p:nvSpPr>
        <p:spPr>
          <a:xfrm>
            <a:off x="1626601" y="2266320"/>
            <a:ext cx="5544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400" b="1" spc="225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苏仁公司</a:t>
            </a:r>
            <a:endParaRPr lang="zh-CN" altLang="en-US" sz="8400" b="1" spc="22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5578" y="563377"/>
            <a:ext cx="466666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800" b="1" spc="22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756163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16064</TotalTime>
  <Words>384</Words>
  <Application>Microsoft Office PowerPoint</Application>
  <PresentationFormat>全屏显示(16:9)</PresentationFormat>
  <Paragraphs>139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数据统计金融银行报表财务报告ppt模板</dc:title>
  <dc:creator>dell</dc:creator>
  <cp:lastModifiedBy>kent</cp:lastModifiedBy>
  <cp:revision>977</cp:revision>
  <dcterms:created xsi:type="dcterms:W3CDTF">2020-11-06T03:16:00Z</dcterms:created>
  <dcterms:modified xsi:type="dcterms:W3CDTF">2022-03-04T15:09:32Z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0DDA8F94B4404498B81D0FC392B02FB3</vt:lpwstr>
  </property>
  <property fmtid="{D5CDD505-2E9C-101B-9397-08002B2CF9AE}" pid="4" name="KSOSaveFontToCloudKey">
    <vt:lpwstr>643875865_btnclosed</vt:lpwstr>
  </property>
</Properties>
</file>