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7"/>
  </p:notesMasterIdLst>
  <p:sldIdLst>
    <p:sldId id="293" r:id="rId3"/>
    <p:sldId id="496" r:id="rId4"/>
    <p:sldId id="530" r:id="rId5"/>
    <p:sldId id="515" r:id="rId6"/>
    <p:sldId id="528" r:id="rId7"/>
    <p:sldId id="516" r:id="rId8"/>
    <p:sldId id="529" r:id="rId9"/>
    <p:sldId id="517" r:id="rId10"/>
    <p:sldId id="518" r:id="rId11"/>
    <p:sldId id="519" r:id="rId12"/>
    <p:sldId id="520" r:id="rId13"/>
    <p:sldId id="523" r:id="rId14"/>
    <p:sldId id="524" r:id="rId15"/>
    <p:sldId id="526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4">
          <p15:clr>
            <a:srgbClr val="A4A3A4"/>
          </p15:clr>
        </p15:guide>
        <p15:guide id="2" pos="27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gicBook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993300"/>
    <a:srgbClr val="FFC000"/>
    <a:srgbClr val="FF7C80"/>
    <a:srgbClr val="DBEEF4"/>
    <a:srgbClr val="8EB4E3"/>
    <a:srgbClr val="F5F5F5"/>
    <a:srgbClr val="0091FE"/>
    <a:srgbClr val="66D9E8"/>
    <a:srgbClr val="007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730" autoAdjust="0"/>
    <p:restoredTop sz="96424" autoAdjust="0"/>
  </p:normalViewPr>
  <p:slideViewPr>
    <p:cSldViewPr>
      <p:cViewPr varScale="1">
        <p:scale>
          <a:sx n="148" d="100"/>
          <a:sy n="148" d="100"/>
        </p:scale>
        <p:origin x="150" y="114"/>
      </p:cViewPr>
      <p:guideLst>
        <p:guide orient="horz" pos="1654"/>
        <p:guide pos="272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5A317-4EAC-4930-BCE8-D9BF31AECCB5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D9F45-0981-41A9-96BA-B8F5013B3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01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079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9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15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93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21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14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659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9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0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FD9F45-0981-41A9-96BA-B8F5013B376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1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02412" y="1731661"/>
            <a:ext cx="8139178" cy="674375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2444" y="2674144"/>
            <a:ext cx="8139113" cy="60102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0824" y="1190040"/>
            <a:ext cx="8229600" cy="33944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635646"/>
            <a:ext cx="9144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5" t="3927" r="12086" b="2849"/>
          <a:stretch>
            <a:fillRect/>
          </a:stretch>
        </p:blipFill>
        <p:spPr>
          <a:xfrm>
            <a:off x="4480418" y="627534"/>
            <a:ext cx="4663582" cy="39980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1" t="44185" b="32243"/>
          <a:stretch>
            <a:fillRect/>
          </a:stretch>
        </p:blipFill>
        <p:spPr>
          <a:xfrm>
            <a:off x="-1" y="3507854"/>
            <a:ext cx="4948121" cy="163564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251520" y="1995704"/>
            <a:ext cx="4685043" cy="63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财务数据统计分析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6"/>
          <p:cNvSpPr txBox="1"/>
          <p:nvPr userDrawn="1"/>
        </p:nvSpPr>
        <p:spPr>
          <a:xfrm>
            <a:off x="539552" y="3675677"/>
            <a:ext cx="373667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公司：上海韩创电子科技有限公司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地址：上海市浦东新区康桥路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endParaRPr lang="en-US" altLang="zh-CN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86-021-58122857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12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ycscs_1992@163.com</a:t>
            </a:r>
            <a:endParaRPr lang="zh-CN" alt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7"/>
          <p:cNvSpPr>
            <a:spLocks noEditPoints="1"/>
          </p:cNvSpPr>
          <p:nvPr userDrawn="1"/>
        </p:nvSpPr>
        <p:spPr bwMode="auto">
          <a:xfrm>
            <a:off x="395536" y="2859393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3568" y="2827667"/>
            <a:ext cx="1574754" cy="315453"/>
          </a:xfrm>
          <a:prstGeom prst="rect">
            <a:avLst/>
          </a:prstGeom>
          <a:noFill/>
        </p:spPr>
        <p:txBody>
          <a:bodyPr wrap="non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报告人：张三丰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88" y="276964"/>
            <a:ext cx="1477000" cy="63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0079" y="545783"/>
            <a:ext cx="2948940" cy="836295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3853815" y="545783"/>
            <a:ext cx="4629150" cy="4052411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630079" y="1679734"/>
            <a:ext cx="2948940" cy="2918936"/>
          </a:xfr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502444" y="4203859"/>
            <a:ext cx="8139113" cy="418624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502444" y="481013"/>
            <a:ext cx="8139113" cy="341709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7334" cy="515112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350996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4715828" y="423863"/>
            <a:ext cx="4050030" cy="4295775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2412" y="467693"/>
            <a:ext cx="8139178" cy="674375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502412" y="435919"/>
            <a:ext cx="8139178" cy="486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502444" y="1131094"/>
            <a:ext cx="8139113" cy="356187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4" descr="C:\Users\iBreezee107\Desktop\logo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86643" y="4714890"/>
            <a:ext cx="679138" cy="357190"/>
          </a:xfrm>
          <a:prstGeom prst="rect">
            <a:avLst/>
          </a:prstGeom>
          <a:noFill/>
        </p:spPr>
      </p:pic>
      <p:pic>
        <p:nvPicPr>
          <p:cNvPr id="8" name="Picture 5" descr="C:\Users\iBreezee107\Desktop\VUP LOGO.pn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43899" y="4786328"/>
            <a:ext cx="971645" cy="214314"/>
          </a:xfrm>
          <a:prstGeom prst="rect">
            <a:avLst/>
          </a:prstGeom>
          <a:noFill/>
        </p:spPr>
      </p:pic>
      <p:pic>
        <p:nvPicPr>
          <p:cNvPr id="9" name="Picture 6" descr="C:\Users\iBreezee107\Desktop\iBreezeeLOGO.pn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4643452"/>
            <a:ext cx="340730" cy="42862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7"/>
          <p:cNvSpPr>
            <a:spLocks noEditPoints="1"/>
          </p:cNvSpPr>
          <p:nvPr/>
        </p:nvSpPr>
        <p:spPr bwMode="auto">
          <a:xfrm>
            <a:off x="1125038" y="3728558"/>
            <a:ext cx="252000" cy="252000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TextBox 17"/>
          <p:cNvSpPr txBox="1"/>
          <p:nvPr/>
        </p:nvSpPr>
        <p:spPr>
          <a:xfrm>
            <a:off x="1531539" y="3428112"/>
            <a:ext cx="2824480" cy="561674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报告部门：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CEO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报告时间：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2022-01-22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691680" y="2411803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6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r>
              <a:rPr lang="zh-CN" altLang="en-US" sz="6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年度规划</a:t>
            </a:r>
          </a:p>
        </p:txBody>
      </p:sp>
      <p:sp>
        <p:nvSpPr>
          <p:cNvPr id="56" name="矩形 55"/>
          <p:cNvSpPr/>
          <p:nvPr/>
        </p:nvSpPr>
        <p:spPr>
          <a:xfrm>
            <a:off x="1765426" y="942968"/>
            <a:ext cx="5109091" cy="17148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9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苏仁公司</a:t>
            </a:r>
            <a:endParaRPr lang="en-US" altLang="zh-CN" sz="9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87847" y="4320346"/>
            <a:ext cx="1258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2022/3/5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755173" y="3966239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CEO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王锋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796136" y="1723971"/>
            <a:ext cx="2448000" cy="2448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073411" y="1165654"/>
            <a:ext cx="2520000" cy="25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8246" y="2614539"/>
            <a:ext cx="2160000" cy="21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986883" y="160475"/>
            <a:ext cx="3877985" cy="9233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人均产值（人年）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79863" y="1754897"/>
            <a:ext cx="2084225" cy="13234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480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88068" y="2167372"/>
            <a:ext cx="2464136" cy="15696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1378" y="3052544"/>
            <a:ext cx="2084225" cy="13234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390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537140" y="481744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2020</a:t>
            </a:r>
            <a:endParaRPr lang="zh-CN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4042306" y="481744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2021</a:t>
            </a:r>
            <a:endParaRPr lang="zh-CN" altLang="en-US" sz="1400" b="1" dirty="0"/>
          </a:p>
        </p:txBody>
      </p:sp>
      <p:sp>
        <p:nvSpPr>
          <p:cNvPr id="25" name="矩形 24"/>
          <p:cNvSpPr/>
          <p:nvPr/>
        </p:nvSpPr>
        <p:spPr>
          <a:xfrm>
            <a:off x="6948264" y="480399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2022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24971" y="468251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百万元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986883" y="814824"/>
            <a:ext cx="3010761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环比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增长</a:t>
            </a:r>
            <a:r>
              <a:rPr lang="en-US" altLang="zh-CN" sz="32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-6.6%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6653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508104" y="1491630"/>
            <a:ext cx="2520000" cy="252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77144" y="2504190"/>
            <a:ext cx="2160000" cy="21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8" name="椭圆 17"/>
          <p:cNvSpPr/>
          <p:nvPr/>
        </p:nvSpPr>
        <p:spPr>
          <a:xfrm>
            <a:off x="766097" y="1174067"/>
            <a:ext cx="2520000" cy="252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2458108" y="249412"/>
            <a:ext cx="3877985" cy="9233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人均收入（人年）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450772" y="2787774"/>
            <a:ext cx="1765227" cy="16312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0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10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79209" y="1694137"/>
            <a:ext cx="2367957" cy="2215991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13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6510" y="1541515"/>
            <a:ext cx="1925527" cy="17851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110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703928" y="480399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2020</a:t>
            </a:r>
            <a:endParaRPr lang="zh-CN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4167350" y="483425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2021</a:t>
            </a:r>
            <a:endParaRPr lang="zh-CN" altLang="en-US" sz="1400" b="1" dirty="0"/>
          </a:p>
        </p:txBody>
      </p:sp>
      <p:sp>
        <p:nvSpPr>
          <p:cNvPr id="25" name="矩形 24"/>
          <p:cNvSpPr/>
          <p:nvPr/>
        </p:nvSpPr>
        <p:spPr>
          <a:xfrm>
            <a:off x="6965527" y="479685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2022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167671" y="40330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万元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2990118" y="838289"/>
            <a:ext cx="30315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环比</a:t>
            </a:r>
            <a:r>
              <a:rPr lang="zh-CN" altLang="en-US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增长</a:t>
            </a:r>
            <a:r>
              <a:rPr lang="en-US" altLang="zh-CN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20%</a:t>
            </a:r>
            <a:endParaRPr lang="en-US" altLang="zh-CN" sz="3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21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885479" y="2504190"/>
            <a:ext cx="1980000" cy="198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277144" y="2504190"/>
            <a:ext cx="1980000" cy="19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8" name="椭圆 17"/>
          <p:cNvSpPr/>
          <p:nvPr/>
        </p:nvSpPr>
        <p:spPr>
          <a:xfrm>
            <a:off x="766097" y="1174067"/>
            <a:ext cx="2520000" cy="252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1475656" y="209753"/>
            <a:ext cx="4801314" cy="9233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人均利润贡献（人年）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1927" y="2678582"/>
            <a:ext cx="1765227" cy="16312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0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0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93810" y="2696211"/>
            <a:ext cx="1765227" cy="16312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0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10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06510" y="1541515"/>
            <a:ext cx="1925527" cy="17851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110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703928" y="480399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2020</a:t>
            </a:r>
            <a:endParaRPr lang="zh-CN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4167350" y="483425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2021</a:t>
            </a:r>
            <a:endParaRPr lang="zh-CN" altLang="en-US" sz="1400" b="1" dirty="0"/>
          </a:p>
        </p:txBody>
      </p:sp>
      <p:sp>
        <p:nvSpPr>
          <p:cNvPr id="25" name="矩形 24"/>
          <p:cNvSpPr/>
          <p:nvPr/>
        </p:nvSpPr>
        <p:spPr>
          <a:xfrm>
            <a:off x="6965527" y="479685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2022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167671" y="403300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万元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3696283" y="832806"/>
            <a:ext cx="2236510" cy="906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</a:t>
            </a:r>
            <a:r>
              <a:rPr lang="zh-CN" altLang="en-US" sz="4000" b="1" kern="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比</a:t>
            </a:r>
            <a:r>
              <a:rPr lang="zh-CN" altLang="en-US" sz="4000" b="1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持平</a:t>
            </a:r>
            <a:endParaRPr lang="en-US" altLang="zh-CN" sz="4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14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736046" y="1385566"/>
            <a:ext cx="2520000" cy="252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304013" y="2591209"/>
            <a:ext cx="2160000" cy="216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8" name="椭圆 17"/>
          <p:cNvSpPr/>
          <p:nvPr/>
        </p:nvSpPr>
        <p:spPr>
          <a:xfrm>
            <a:off x="744152" y="1400514"/>
            <a:ext cx="2520000" cy="252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2384713" y="148728"/>
            <a:ext cx="3063659" cy="9233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年薪</a:t>
            </a:r>
            <a:r>
              <a:rPr lang="en-US" altLang="zh-CN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30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万人数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99730" y="2811171"/>
            <a:ext cx="2002471" cy="18620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96595" y="1662386"/>
            <a:ext cx="2002471" cy="18620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56850" y="1601642"/>
            <a:ext cx="2271776" cy="212365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132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703928" y="4803999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2020</a:t>
            </a:r>
            <a:endParaRPr lang="zh-CN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4211960" y="481649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2021</a:t>
            </a:r>
            <a:endParaRPr lang="zh-CN" altLang="en-US" sz="1400" b="1" dirty="0"/>
          </a:p>
        </p:txBody>
      </p:sp>
      <p:sp>
        <p:nvSpPr>
          <p:cNvPr id="25" name="矩形 24"/>
          <p:cNvSpPr/>
          <p:nvPr/>
        </p:nvSpPr>
        <p:spPr>
          <a:xfrm>
            <a:off x="6804248" y="480676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2022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347207" y="403300"/>
            <a:ext cx="364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人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2448252" y="729505"/>
            <a:ext cx="30315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环比</a:t>
            </a:r>
            <a:r>
              <a:rPr lang="zh-CN" altLang="en-US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增长</a:t>
            </a:r>
            <a:r>
              <a:rPr lang="en-US" altLang="zh-CN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30%</a:t>
            </a:r>
            <a:endParaRPr lang="en-US" altLang="zh-CN" sz="3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82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44208" y="4371950"/>
            <a:ext cx="2699792" cy="7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8"/>
          <p:cNvSpPr txBox="1"/>
          <p:nvPr/>
        </p:nvSpPr>
        <p:spPr>
          <a:xfrm>
            <a:off x="1547664" y="3507854"/>
            <a:ext cx="5544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历经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风雨  迎接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彩虹</a:t>
            </a:r>
            <a:endParaRPr lang="zh-CN" altLang="en-US" sz="4000" b="1" spc="225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18"/>
          <p:cNvSpPr txBox="1"/>
          <p:nvPr/>
        </p:nvSpPr>
        <p:spPr>
          <a:xfrm>
            <a:off x="1626601" y="2266320"/>
            <a:ext cx="5544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400" b="1" spc="225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苏仁公司</a:t>
            </a:r>
            <a:endParaRPr lang="zh-CN" altLang="en-US" sz="8400" b="1" spc="225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65578" y="563377"/>
            <a:ext cx="4666662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800" b="1" spc="22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endParaRPr lang="zh-CN" altLang="en-US" sz="13800" dirty="0"/>
          </a:p>
        </p:txBody>
      </p:sp>
    </p:spTree>
    <p:extLst>
      <p:ext uri="{BB962C8B-B14F-4D97-AF65-F5344CB8AC3E}">
        <p14:creationId xmlns:p14="http://schemas.microsoft.com/office/powerpoint/2010/main" val="19756163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452860" y="711077"/>
            <a:ext cx="3060000" cy="30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08246" y="1707934"/>
            <a:ext cx="2520000" cy="25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8246" y="2614539"/>
            <a:ext cx="2160000" cy="21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986883" y="160475"/>
            <a:ext cx="2954655" cy="8254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集团生产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总值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59832" y="2139702"/>
            <a:ext cx="2132315" cy="16312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0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endParaRPr lang="zh-CN" altLang="en-US" sz="10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9147" y="1275606"/>
            <a:ext cx="2424062" cy="18620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6052" y="3075806"/>
            <a:ext cx="1744388" cy="13234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 cap="sq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537140" y="481744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2020</a:t>
            </a:r>
            <a:endParaRPr lang="zh-CN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4042306" y="481744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2021</a:t>
            </a:r>
            <a:endParaRPr lang="zh-CN" altLang="en-US" sz="1400" b="1" dirty="0"/>
          </a:p>
        </p:txBody>
      </p:sp>
      <p:sp>
        <p:nvSpPr>
          <p:cNvPr id="25" name="矩形 24"/>
          <p:cNvSpPr/>
          <p:nvPr/>
        </p:nvSpPr>
        <p:spPr>
          <a:xfrm>
            <a:off x="6948264" y="480399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2022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139829" y="38819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亿元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1025210" y="800641"/>
            <a:ext cx="30315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环比增长</a:t>
            </a:r>
            <a:r>
              <a:rPr lang="en-US" altLang="zh-CN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37%</a:t>
            </a:r>
            <a:endParaRPr lang="en-US" altLang="zh-CN" sz="3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3011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4517" y="946733"/>
            <a:ext cx="7625913" cy="3063358"/>
            <a:chOff x="664517" y="946733"/>
            <a:chExt cx="7625913" cy="3063358"/>
          </a:xfrm>
        </p:grpSpPr>
        <p:cxnSp>
          <p:nvCxnSpPr>
            <p:cNvPr id="54" name="直接连接符 53"/>
            <p:cNvCxnSpPr>
              <a:stCxn id="2" idx="3"/>
            </p:cNvCxnSpPr>
            <p:nvPr/>
          </p:nvCxnSpPr>
          <p:spPr>
            <a:xfrm>
              <a:off x="664517" y="4010091"/>
              <a:ext cx="7481454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30430" y="3291532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23709" y="2566187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23709" y="1738272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30430" y="946733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6" name="矩形 25"/>
          <p:cNvSpPr/>
          <p:nvPr/>
        </p:nvSpPr>
        <p:spPr>
          <a:xfrm>
            <a:off x="347923" y="394994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</a:t>
            </a:r>
            <a:endParaRPr lang="zh-CN" altLang="en-US" sz="140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64517" y="339502"/>
            <a:ext cx="7920000" cy="4754126"/>
            <a:chOff x="664517" y="339502"/>
            <a:chExt cx="7920000" cy="4754126"/>
          </a:xfrm>
        </p:grpSpPr>
        <p:cxnSp>
          <p:nvCxnSpPr>
            <p:cNvPr id="43" name="直接连接符 42"/>
            <p:cNvCxnSpPr/>
            <p:nvPr/>
          </p:nvCxnSpPr>
          <p:spPr>
            <a:xfrm flipH="1" flipV="1">
              <a:off x="4435069" y="501532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664517" y="339502"/>
              <a:ext cx="7920000" cy="4483546"/>
              <a:chOff x="664517" y="339502"/>
              <a:chExt cx="7920000" cy="4483546"/>
            </a:xfrm>
          </p:grpSpPr>
          <p:cxnSp>
            <p:nvCxnSpPr>
              <p:cNvPr id="44" name="直接箭头连接符 43"/>
              <p:cNvCxnSpPr/>
              <p:nvPr/>
            </p:nvCxnSpPr>
            <p:spPr>
              <a:xfrm flipV="1">
                <a:off x="664517" y="4823048"/>
                <a:ext cx="79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683568" y="339502"/>
                <a:ext cx="6460" cy="4464497"/>
              </a:xfrm>
              <a:prstGeom prst="straightConnector1">
                <a:avLst/>
              </a:prstGeom>
              <a:ln w="38100" cap="sq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1524599" y="4846373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业务链</a:t>
              </a:r>
              <a:endParaRPr lang="zh-CN" altLang="en-US" sz="1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748133" y="4846373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供应链</a:t>
              </a:r>
              <a:endParaRPr lang="zh-CN" altLang="en-US" sz="1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940152" y="4847407"/>
              <a:ext cx="59640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注塑厂</a:t>
              </a:r>
              <a:endParaRPr lang="zh-CN" altLang="en-US" sz="1000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 flipV="1">
              <a:off x="1797164" y="444027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2786998" y="476085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249679" y="1878714"/>
            <a:ext cx="1800000" cy="1800000"/>
            <a:chOff x="5594408" y="2031532"/>
            <a:chExt cx="1800000" cy="1800000"/>
          </a:xfrm>
        </p:grpSpPr>
        <p:sp>
          <p:nvSpPr>
            <p:cNvPr id="46" name="椭圆 45"/>
            <p:cNvSpPr/>
            <p:nvPr/>
          </p:nvSpPr>
          <p:spPr>
            <a:xfrm>
              <a:off x="5594408" y="2031532"/>
              <a:ext cx="1800000" cy="180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699209" y="2212433"/>
              <a:ext cx="1576073" cy="144655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92</a:t>
              </a:r>
              <a:endParaRPr lang="zh-CN" altLang="en-US" sz="8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22945" y="210818"/>
            <a:ext cx="2160000" cy="2160000"/>
            <a:chOff x="6587559" y="1362453"/>
            <a:chExt cx="2160000" cy="2160000"/>
          </a:xfrm>
        </p:grpSpPr>
        <p:sp>
          <p:nvSpPr>
            <p:cNvPr id="21" name="椭圆 20"/>
            <p:cNvSpPr/>
            <p:nvPr/>
          </p:nvSpPr>
          <p:spPr>
            <a:xfrm>
              <a:off x="6587559" y="1362453"/>
              <a:ext cx="2160000" cy="216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88102" y="1804757"/>
              <a:ext cx="2084225" cy="1323439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8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460</a:t>
              </a:r>
              <a:endParaRPr lang="zh-CN" altLang="en-US" sz="8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22757" y="3879286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25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0198" y="3156776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9116" y="2435382"/>
            <a:ext cx="4203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100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3160" y="1596822"/>
            <a:ext cx="4203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250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7737" y="848471"/>
            <a:ext cx="4203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500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4161511" y="241106"/>
            <a:ext cx="4423006" cy="9233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集团生产总值 </a:t>
            </a:r>
            <a:r>
              <a:rPr lang="en-US" altLang="zh-CN" sz="3600" dirty="0" smtClean="0">
                <a:solidFill>
                  <a:srgbClr val="C00000"/>
                </a:solidFill>
                <a:sym typeface="Wingdings" panose="05000000000000000000" pitchFamily="2" charset="2"/>
              </a:rPr>
              <a:t>580M</a:t>
            </a:r>
            <a:endParaRPr lang="en-US" altLang="zh-CN" sz="36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5132100" y="828856"/>
            <a:ext cx="3416320" cy="8254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各版块产值贡献</a:t>
            </a:r>
            <a:endParaRPr lang="en-US" altLang="zh-CN" sz="36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605913" y="3152638"/>
            <a:ext cx="1188000" cy="1188000"/>
            <a:chOff x="5594408" y="2031532"/>
            <a:chExt cx="1188000" cy="1188000"/>
          </a:xfrm>
        </p:grpSpPr>
        <p:sp>
          <p:nvSpPr>
            <p:cNvPr id="60" name="椭圆 59"/>
            <p:cNvSpPr/>
            <p:nvPr/>
          </p:nvSpPr>
          <p:spPr>
            <a:xfrm>
              <a:off x="5594408" y="2031532"/>
              <a:ext cx="1188000" cy="118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5666893" y="2158229"/>
              <a:ext cx="1037465" cy="92333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38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0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603129" y="881701"/>
            <a:ext cx="2880000" cy="288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073420" y="1863604"/>
            <a:ext cx="2160000" cy="216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4930" y="2839667"/>
            <a:ext cx="1800000" cy="180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986883" y="160475"/>
            <a:ext cx="2031325" cy="9233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对外营收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059832" y="2139702"/>
            <a:ext cx="2132315" cy="16312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0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endParaRPr lang="zh-CN" altLang="en-US" sz="10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69147" y="1275606"/>
            <a:ext cx="2424062" cy="1862048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15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4.6</a:t>
            </a:r>
            <a:endParaRPr lang="zh-CN" altLang="en-US" sz="115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6053" y="3075806"/>
            <a:ext cx="1744388" cy="13234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537140" y="481744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2020</a:t>
            </a:r>
            <a:endParaRPr lang="zh-CN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4042306" y="481744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2021</a:t>
            </a:r>
            <a:endParaRPr lang="zh-CN" altLang="en-US" sz="1400" b="1" dirty="0"/>
          </a:p>
        </p:txBody>
      </p:sp>
      <p:sp>
        <p:nvSpPr>
          <p:cNvPr id="25" name="矩形 24"/>
          <p:cNvSpPr/>
          <p:nvPr/>
        </p:nvSpPr>
        <p:spPr>
          <a:xfrm>
            <a:off x="6948264" y="480399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2022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139829" y="38819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亿元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1025210" y="800641"/>
            <a:ext cx="30315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环比</a:t>
            </a:r>
            <a:r>
              <a:rPr lang="zh-CN" altLang="en-US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增长</a:t>
            </a:r>
            <a:r>
              <a:rPr lang="en-US" altLang="zh-CN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30%</a:t>
            </a:r>
            <a:endParaRPr lang="en-US" altLang="zh-CN" sz="3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836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94875" y="946733"/>
            <a:ext cx="7595555" cy="3092869"/>
            <a:chOff x="694875" y="946733"/>
            <a:chExt cx="7595555" cy="3092869"/>
          </a:xfrm>
        </p:grpSpPr>
        <p:cxnSp>
          <p:nvCxnSpPr>
            <p:cNvPr id="54" name="直接连接符 53"/>
            <p:cNvCxnSpPr>
              <a:stCxn id="2" idx="3"/>
            </p:cNvCxnSpPr>
            <p:nvPr/>
          </p:nvCxnSpPr>
          <p:spPr>
            <a:xfrm>
              <a:off x="694875" y="4039602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30430" y="3291532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23709" y="2566187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23709" y="1738272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30430" y="946733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grpSp>
        <p:nvGrpSpPr>
          <p:cNvPr id="10" name="组合 9"/>
          <p:cNvGrpSpPr/>
          <p:nvPr/>
        </p:nvGrpSpPr>
        <p:grpSpPr>
          <a:xfrm>
            <a:off x="7024562" y="3849715"/>
            <a:ext cx="720000" cy="720000"/>
            <a:chOff x="3527921" y="4044027"/>
            <a:chExt cx="720000" cy="720000"/>
          </a:xfrm>
        </p:grpSpPr>
        <p:sp>
          <p:nvSpPr>
            <p:cNvPr id="18" name="椭圆 17"/>
            <p:cNvSpPr/>
            <p:nvPr/>
          </p:nvSpPr>
          <p:spPr>
            <a:xfrm>
              <a:off x="3527921" y="4044027"/>
              <a:ext cx="720000" cy="72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680589" y="4144781"/>
              <a:ext cx="405880" cy="52322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47923" y="394994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</a:t>
            </a:r>
            <a:endParaRPr lang="zh-CN" altLang="en-US" sz="140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64517" y="339502"/>
            <a:ext cx="7920000" cy="4753092"/>
            <a:chOff x="664517" y="339502"/>
            <a:chExt cx="7920000" cy="4753092"/>
          </a:xfrm>
        </p:grpSpPr>
        <p:cxnSp>
          <p:nvCxnSpPr>
            <p:cNvPr id="43" name="直接连接符 42"/>
            <p:cNvCxnSpPr/>
            <p:nvPr/>
          </p:nvCxnSpPr>
          <p:spPr>
            <a:xfrm flipH="1" flipV="1">
              <a:off x="4435069" y="501532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664517" y="339502"/>
              <a:ext cx="7920000" cy="4483546"/>
              <a:chOff x="664517" y="339502"/>
              <a:chExt cx="7920000" cy="4483546"/>
            </a:xfrm>
          </p:grpSpPr>
          <p:cxnSp>
            <p:nvCxnSpPr>
              <p:cNvPr id="44" name="直接箭头连接符 43"/>
              <p:cNvCxnSpPr/>
              <p:nvPr/>
            </p:nvCxnSpPr>
            <p:spPr>
              <a:xfrm flipV="1">
                <a:off x="664517" y="4823048"/>
                <a:ext cx="79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683568" y="339502"/>
                <a:ext cx="6460" cy="4464497"/>
              </a:xfrm>
              <a:prstGeom prst="straightConnector1">
                <a:avLst/>
              </a:prstGeom>
              <a:ln w="38100" cap="sq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1524599" y="4846373"/>
              <a:ext cx="6527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Amazon</a:t>
              </a: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850203" y="4837736"/>
              <a:ext cx="95404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退税及补贴</a:t>
              </a:r>
              <a:endParaRPr lang="zh-CN" altLang="en-US" sz="1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297872" y="4832259"/>
              <a:ext cx="425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B2B</a:t>
              </a:r>
              <a:endParaRPr lang="zh-CN" altLang="en-US" sz="1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024562" y="4808361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苏仁智能</a:t>
              </a:r>
              <a:endParaRPr lang="zh-CN" altLang="en-US" sz="1000" dirty="0"/>
            </a:p>
          </p:txBody>
        </p:sp>
        <p:sp>
          <p:nvSpPr>
            <p:cNvPr id="40" name="矩形 39"/>
            <p:cNvSpPr/>
            <p:nvPr/>
          </p:nvSpPr>
          <p:spPr>
            <a:xfrm>
              <a:off x="2921420" y="4837736"/>
              <a:ext cx="71447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运动商城</a:t>
              </a:r>
              <a:endParaRPr lang="zh-CN" altLang="en-US" sz="1000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 flipV="1">
              <a:off x="1797164" y="444027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2786998" y="476085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2617070" y="2227791"/>
            <a:ext cx="1260000" cy="1260000"/>
            <a:chOff x="5594408" y="2031532"/>
            <a:chExt cx="1260000" cy="1260000"/>
          </a:xfrm>
        </p:grpSpPr>
        <p:sp>
          <p:nvSpPr>
            <p:cNvPr id="46" name="椭圆 45"/>
            <p:cNvSpPr/>
            <p:nvPr/>
          </p:nvSpPr>
          <p:spPr>
            <a:xfrm>
              <a:off x="5594408" y="2031532"/>
              <a:ext cx="1260000" cy="126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692992" y="2199867"/>
              <a:ext cx="1037465" cy="92333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70707" y="346948"/>
            <a:ext cx="1800000" cy="1800000"/>
            <a:chOff x="6635321" y="1498583"/>
            <a:chExt cx="1800000" cy="1800000"/>
          </a:xfrm>
        </p:grpSpPr>
        <p:sp>
          <p:nvSpPr>
            <p:cNvPr id="21" name="椭圆 20"/>
            <p:cNvSpPr/>
            <p:nvPr/>
          </p:nvSpPr>
          <p:spPr>
            <a:xfrm>
              <a:off x="6635321" y="1498583"/>
              <a:ext cx="1800000" cy="180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723231" y="1868857"/>
              <a:ext cx="1608134" cy="1015663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6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390</a:t>
              </a:r>
              <a:endParaRPr lang="zh-CN" altLang="en-US" sz="6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31661" y="3908797"/>
            <a:ext cx="263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0198" y="3156776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10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0198" y="2435382"/>
            <a:ext cx="3417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50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3160" y="1596822"/>
            <a:ext cx="4203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100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7737" y="848471"/>
            <a:ext cx="4203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400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601750" y="3332512"/>
            <a:ext cx="1080000" cy="1080000"/>
            <a:chOff x="4428104" y="3103456"/>
            <a:chExt cx="1080000" cy="1080000"/>
          </a:xfrm>
        </p:grpSpPr>
        <p:sp>
          <p:nvSpPr>
            <p:cNvPr id="20" name="椭圆 19"/>
            <p:cNvSpPr/>
            <p:nvPr/>
          </p:nvSpPr>
          <p:spPr>
            <a:xfrm>
              <a:off x="4428104" y="3103456"/>
              <a:ext cx="1080000" cy="108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701846" y="3258735"/>
              <a:ext cx="532517" cy="76944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4438869" y="240460"/>
            <a:ext cx="4233851" cy="110799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对外营收 </a:t>
            </a:r>
            <a:r>
              <a:rPr lang="en-US" altLang="zh-CN" sz="4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460M</a:t>
            </a:r>
            <a:endParaRPr lang="en-US" altLang="zh-CN" sz="44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4495870" y="912789"/>
            <a:ext cx="4134465" cy="110799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各版块业务贡献</a:t>
            </a:r>
            <a:endParaRPr lang="en-US" altLang="zh-CN" sz="44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026861" y="2444058"/>
            <a:ext cx="1188000" cy="1188000"/>
            <a:chOff x="5594408" y="2031532"/>
            <a:chExt cx="1188000" cy="1188000"/>
          </a:xfrm>
        </p:grpSpPr>
        <p:sp>
          <p:nvSpPr>
            <p:cNvPr id="60" name="椭圆 59"/>
            <p:cNvSpPr/>
            <p:nvPr/>
          </p:nvSpPr>
          <p:spPr>
            <a:xfrm>
              <a:off x="5594408" y="2031532"/>
              <a:ext cx="1188000" cy="118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5666893" y="2158229"/>
              <a:ext cx="1037465" cy="92333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0147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705527" y="1390981"/>
            <a:ext cx="2520000" cy="252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752498" y="3003998"/>
            <a:ext cx="1800000" cy="180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 smtClean="0"/>
          </a:p>
        </p:txBody>
      </p:sp>
      <p:sp>
        <p:nvSpPr>
          <p:cNvPr id="18" name="椭圆 17"/>
          <p:cNvSpPr/>
          <p:nvPr/>
        </p:nvSpPr>
        <p:spPr>
          <a:xfrm>
            <a:off x="735034" y="793673"/>
            <a:ext cx="3060000" cy="30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3257394" y="9929"/>
            <a:ext cx="2492990" cy="9233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平均毛利率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48736" y="3355672"/>
            <a:ext cx="1612941" cy="120032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8%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51706" y="1961642"/>
            <a:ext cx="2627642" cy="144655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16%</a:t>
            </a:r>
            <a:endParaRPr lang="zh-CN" altLang="en-US" sz="88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3297" y="1417175"/>
            <a:ext cx="3238386" cy="178510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19%</a:t>
            </a:r>
            <a:endParaRPr lang="zh-CN" altLang="en-US" sz="11000" dirty="0">
              <a:solidFill>
                <a:schemeClr val="bg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951385" y="480399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2020</a:t>
            </a:r>
            <a:endParaRPr lang="zh-CN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4458456" y="483572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2021</a:t>
            </a:r>
            <a:endParaRPr lang="zh-CN" altLang="en-US" sz="1400" b="1" dirty="0"/>
          </a:p>
        </p:txBody>
      </p:sp>
      <p:sp>
        <p:nvSpPr>
          <p:cNvPr id="25" name="矩形 24"/>
          <p:cNvSpPr/>
          <p:nvPr/>
        </p:nvSpPr>
        <p:spPr>
          <a:xfrm>
            <a:off x="6965527" y="4796854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2022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68285" y="403300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100%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3281018" y="565562"/>
            <a:ext cx="3316934" cy="825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环比</a:t>
            </a:r>
            <a:r>
              <a:rPr lang="zh-CN" altLang="en-US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增长</a:t>
            </a:r>
            <a:r>
              <a:rPr lang="en-US" altLang="zh-CN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100</a:t>
            </a:r>
            <a:r>
              <a:rPr lang="en-US" altLang="zh-CN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</a:t>
            </a:r>
            <a:endParaRPr lang="en-US" altLang="zh-CN" sz="3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3439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11776" y="946733"/>
            <a:ext cx="7578654" cy="3081369"/>
            <a:chOff x="711776" y="946733"/>
            <a:chExt cx="7578654" cy="3081369"/>
          </a:xfrm>
        </p:grpSpPr>
        <p:cxnSp>
          <p:nvCxnSpPr>
            <p:cNvPr id="54" name="直接连接符 53"/>
            <p:cNvCxnSpPr>
              <a:stCxn id="2" idx="3"/>
            </p:cNvCxnSpPr>
            <p:nvPr/>
          </p:nvCxnSpPr>
          <p:spPr>
            <a:xfrm>
              <a:off x="711776" y="4028102"/>
              <a:ext cx="7434966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30430" y="3291532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723709" y="2566187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23709" y="1738272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730430" y="946733"/>
              <a:ext cx="7560000" cy="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/>
          <p:nvPr/>
        </p:nvSpPr>
        <p:spPr>
          <a:xfrm>
            <a:off x="347923" y="394994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</a:t>
            </a:r>
            <a:endParaRPr lang="zh-CN" altLang="en-US" sz="1400" b="1" dirty="0"/>
          </a:p>
        </p:txBody>
      </p:sp>
      <p:grpSp>
        <p:nvGrpSpPr>
          <p:cNvPr id="23" name="组合 22"/>
          <p:cNvGrpSpPr/>
          <p:nvPr/>
        </p:nvGrpSpPr>
        <p:grpSpPr>
          <a:xfrm>
            <a:off x="664517" y="339502"/>
            <a:ext cx="7920000" cy="4739766"/>
            <a:chOff x="664517" y="339502"/>
            <a:chExt cx="7920000" cy="4739766"/>
          </a:xfrm>
        </p:grpSpPr>
        <p:cxnSp>
          <p:nvCxnSpPr>
            <p:cNvPr id="43" name="直接连接符 42"/>
            <p:cNvCxnSpPr/>
            <p:nvPr/>
          </p:nvCxnSpPr>
          <p:spPr>
            <a:xfrm flipH="1" flipV="1">
              <a:off x="4435069" y="501532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664517" y="339502"/>
              <a:ext cx="7920000" cy="4483546"/>
              <a:chOff x="664517" y="339502"/>
              <a:chExt cx="7920000" cy="4483546"/>
            </a:xfrm>
          </p:grpSpPr>
          <p:cxnSp>
            <p:nvCxnSpPr>
              <p:cNvPr id="44" name="直接箭头连接符 43"/>
              <p:cNvCxnSpPr/>
              <p:nvPr/>
            </p:nvCxnSpPr>
            <p:spPr>
              <a:xfrm flipV="1">
                <a:off x="664517" y="4823048"/>
                <a:ext cx="7920000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683568" y="339502"/>
                <a:ext cx="6460" cy="4464497"/>
              </a:xfrm>
              <a:prstGeom prst="straightConnector1">
                <a:avLst/>
              </a:prstGeom>
              <a:ln w="38100" cap="sq"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1462063" y="4821218"/>
              <a:ext cx="69762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苏仁智能</a:t>
              </a:r>
              <a:endParaRPr lang="zh-CN" altLang="en-US" sz="1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399354" y="4821217"/>
              <a:ext cx="66014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Amazon</a:t>
              </a:r>
              <a:endParaRPr lang="zh-CN" altLang="en-US" sz="10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4028932" y="4824847"/>
              <a:ext cx="4251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B2B</a:t>
              </a:r>
              <a:endParaRPr lang="zh-CN" altLang="en-US" sz="10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2794565" y="4833047"/>
              <a:ext cx="56938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注塑厂</a:t>
              </a: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387712" y="4827079"/>
              <a:ext cx="694756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sym typeface="Wingdings" panose="05000000000000000000" pitchFamily="2" charset="2"/>
                </a:rPr>
                <a:t>运动商城</a:t>
              </a:r>
              <a:endParaRPr lang="zh-CN" altLang="en-US" sz="1000" dirty="0"/>
            </a:p>
          </p:txBody>
        </p:sp>
        <p:cxnSp>
          <p:nvCxnSpPr>
            <p:cNvPr id="41" name="直接连接符 40"/>
            <p:cNvCxnSpPr/>
            <p:nvPr/>
          </p:nvCxnSpPr>
          <p:spPr>
            <a:xfrm flipH="1" flipV="1">
              <a:off x="1797164" y="444027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2786998" y="476085"/>
              <a:ext cx="0" cy="4320000"/>
            </a:xfrm>
            <a:prstGeom prst="line">
              <a:avLst/>
            </a:prstGeom>
            <a:ln w="0">
              <a:solidFill>
                <a:schemeClr val="bg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3736902" y="1529325"/>
            <a:ext cx="1293944" cy="1260000"/>
            <a:chOff x="5577436" y="2031532"/>
            <a:chExt cx="1293944" cy="1260000"/>
          </a:xfrm>
        </p:grpSpPr>
        <p:sp>
          <p:nvSpPr>
            <p:cNvPr id="46" name="椭圆 45"/>
            <p:cNvSpPr/>
            <p:nvPr/>
          </p:nvSpPr>
          <p:spPr>
            <a:xfrm>
              <a:off x="5594408" y="2031532"/>
              <a:ext cx="1260000" cy="126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577436" y="2307482"/>
              <a:ext cx="1293944" cy="707886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23%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97577" y="295679"/>
            <a:ext cx="1681871" cy="1620000"/>
            <a:chOff x="6686362" y="1589641"/>
            <a:chExt cx="1681871" cy="1620000"/>
          </a:xfrm>
        </p:grpSpPr>
        <p:sp>
          <p:nvSpPr>
            <p:cNvPr id="21" name="椭圆 20"/>
            <p:cNvSpPr/>
            <p:nvPr/>
          </p:nvSpPr>
          <p:spPr>
            <a:xfrm>
              <a:off x="6712363" y="1589641"/>
              <a:ext cx="1620000" cy="16200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86362" y="1868857"/>
              <a:ext cx="1681871" cy="923330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5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30%</a:t>
              </a:r>
              <a:endParaRPr lang="zh-CN" altLang="en-US" sz="5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23528" y="3897297"/>
            <a:ext cx="38824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5%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65626" y="842866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30%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3636" y="3166815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15%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74779" y="2349099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20%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89356" y="1600748"/>
            <a:ext cx="466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 smtClean="0">
                <a:solidFill>
                  <a:schemeClr val="bg2">
                    <a:lumMod val="50000"/>
                  </a:schemeClr>
                </a:solidFill>
              </a:rPr>
              <a:t>25%</a:t>
            </a:r>
            <a:endParaRPr lang="zh-CN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165903" y="3471030"/>
            <a:ext cx="978153" cy="900000"/>
            <a:chOff x="4381214" y="3183717"/>
            <a:chExt cx="1173784" cy="1080000"/>
          </a:xfrm>
        </p:grpSpPr>
        <p:sp>
          <p:nvSpPr>
            <p:cNvPr id="20" name="椭圆 19"/>
            <p:cNvSpPr/>
            <p:nvPr/>
          </p:nvSpPr>
          <p:spPr>
            <a:xfrm>
              <a:off x="4428104" y="3183717"/>
              <a:ext cx="1080000" cy="1080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81214" y="3313211"/>
              <a:ext cx="1173784" cy="849463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8%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4341458" y="326987"/>
            <a:ext cx="4092787" cy="8254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各板块毛利率 </a:t>
            </a:r>
            <a:r>
              <a:rPr lang="en-US" altLang="zh-CN" sz="3600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15%</a:t>
            </a:r>
            <a:endParaRPr lang="en-US" altLang="zh-CN" sz="3600" dirty="0" smtClean="0">
              <a:solidFill>
                <a:schemeClr val="accent6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53" name="TextBox 14"/>
          <p:cNvSpPr txBox="1">
            <a:spLocks noChangeArrowheads="1"/>
          </p:cNvSpPr>
          <p:nvPr/>
        </p:nvSpPr>
        <p:spPr bwMode="auto">
          <a:xfrm>
            <a:off x="4960110" y="899041"/>
            <a:ext cx="3416320" cy="8254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各板块毛利贡献</a:t>
            </a:r>
            <a:endParaRPr lang="en-US" altLang="zh-CN" sz="3600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912683" y="2187433"/>
            <a:ext cx="1293944" cy="1188000"/>
            <a:chOff x="5546096" y="2031532"/>
            <a:chExt cx="1293944" cy="1188000"/>
          </a:xfrm>
        </p:grpSpPr>
        <p:sp>
          <p:nvSpPr>
            <p:cNvPr id="60" name="椭圆 59"/>
            <p:cNvSpPr/>
            <p:nvPr/>
          </p:nvSpPr>
          <p:spPr>
            <a:xfrm>
              <a:off x="5594408" y="2031532"/>
              <a:ext cx="1188000" cy="1188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1" name="矩形 60"/>
            <p:cNvSpPr/>
            <p:nvPr/>
          </p:nvSpPr>
          <p:spPr>
            <a:xfrm>
              <a:off x="5546096" y="2280409"/>
              <a:ext cx="1293944" cy="707886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18%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21298" y="2844678"/>
            <a:ext cx="1293944" cy="1080000"/>
            <a:chOff x="5546096" y="2063811"/>
            <a:chExt cx="1293944" cy="1080000"/>
          </a:xfrm>
        </p:grpSpPr>
        <p:sp>
          <p:nvSpPr>
            <p:cNvPr id="62" name="椭圆 61"/>
            <p:cNvSpPr/>
            <p:nvPr/>
          </p:nvSpPr>
          <p:spPr>
            <a:xfrm>
              <a:off x="5666653" y="2063811"/>
              <a:ext cx="1080000" cy="1080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3" name="矩形 62"/>
            <p:cNvSpPr/>
            <p:nvPr/>
          </p:nvSpPr>
          <p:spPr>
            <a:xfrm>
              <a:off x="5546096" y="2280409"/>
              <a:ext cx="1293944" cy="707886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0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15%</a:t>
              </a:r>
              <a:endParaRPr lang="zh-CN" altLang="en-US" sz="4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5280006" y="4821218"/>
            <a:ext cx="66014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供应链</a:t>
            </a:r>
            <a:endParaRPr lang="zh-CN" altLang="en-US" sz="1000" dirty="0"/>
          </a:p>
        </p:txBody>
      </p:sp>
      <p:grpSp>
        <p:nvGrpSpPr>
          <p:cNvPr id="66" name="组合 65"/>
          <p:cNvGrpSpPr/>
          <p:nvPr/>
        </p:nvGrpSpPr>
        <p:grpSpPr>
          <a:xfrm>
            <a:off x="2365540" y="1131523"/>
            <a:ext cx="1406155" cy="1368000"/>
            <a:chOff x="5566286" y="2031532"/>
            <a:chExt cx="1406155" cy="1368000"/>
          </a:xfrm>
        </p:grpSpPr>
        <p:sp>
          <p:nvSpPr>
            <p:cNvPr id="67" name="椭圆 66"/>
            <p:cNvSpPr/>
            <p:nvPr/>
          </p:nvSpPr>
          <p:spPr>
            <a:xfrm>
              <a:off x="5594408" y="2031532"/>
              <a:ext cx="1368000" cy="1368000"/>
            </a:xfrm>
            <a:prstGeom prst="ellipse">
              <a:avLst/>
            </a:prstGeom>
            <a:solidFill>
              <a:srgbClr val="99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68" name="矩形 67"/>
            <p:cNvSpPr/>
            <p:nvPr/>
          </p:nvSpPr>
          <p:spPr>
            <a:xfrm>
              <a:off x="5566286" y="2316784"/>
              <a:ext cx="1406155" cy="769441"/>
            </a:xfrm>
            <a:prstGeom prst="rect">
              <a:avLst/>
            </a:prstGeo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4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lang="zh-CN" altLang="en-US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39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452860" y="711077"/>
            <a:ext cx="3060000" cy="30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08246" y="1707934"/>
            <a:ext cx="2520000" cy="25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8246" y="2614539"/>
            <a:ext cx="2160000" cy="21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986883" y="160475"/>
            <a:ext cx="4903907" cy="82541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总人年数</a:t>
            </a: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（业务链人数）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50342" y="1923257"/>
            <a:ext cx="1765227" cy="1631216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10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endParaRPr lang="zh-CN" altLang="en-US" sz="10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52120" y="1127917"/>
            <a:ext cx="2464136" cy="156966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129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53468" y="2766288"/>
            <a:ext cx="1451038" cy="13234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537140" y="481744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2020</a:t>
            </a:r>
            <a:endParaRPr lang="zh-CN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4042306" y="481744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2021</a:t>
            </a:r>
            <a:endParaRPr lang="zh-CN" altLang="en-US" sz="1400" b="1" dirty="0"/>
          </a:p>
        </p:txBody>
      </p:sp>
      <p:sp>
        <p:nvSpPr>
          <p:cNvPr id="25" name="矩形 24"/>
          <p:cNvSpPr/>
          <p:nvPr/>
        </p:nvSpPr>
        <p:spPr>
          <a:xfrm>
            <a:off x="6948264" y="480399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2022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139829" y="38819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人年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1025210" y="800641"/>
            <a:ext cx="30315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kern="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环比</a:t>
            </a:r>
            <a:r>
              <a:rPr lang="zh-CN" altLang="en-US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增长</a:t>
            </a:r>
            <a:r>
              <a:rPr lang="en-US" altLang="zh-CN" sz="3600" b="1" kern="0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13%</a:t>
            </a:r>
            <a:endParaRPr lang="en-US" altLang="zh-CN" sz="3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8726" y="3811998"/>
            <a:ext cx="1511952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1518" y="3279816"/>
            <a:ext cx="1678665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794161" y="2494213"/>
            <a:ext cx="2422458" cy="9233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</a:t>
            </a:r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682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5574572" y="1742550"/>
            <a:ext cx="2340000" cy="234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934626" y="1038543"/>
            <a:ext cx="2520000" cy="252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48246" y="2614539"/>
            <a:ext cx="2160000" cy="21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14"/>
          <p:cNvSpPr txBox="1">
            <a:spLocks noChangeArrowheads="1"/>
          </p:cNvSpPr>
          <p:nvPr/>
        </p:nvSpPr>
        <p:spPr bwMode="auto">
          <a:xfrm>
            <a:off x="986883" y="160475"/>
            <a:ext cx="3877985" cy="92333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业务链人均销售额</a:t>
            </a:r>
            <a:endParaRPr lang="en-US" altLang="zh-CN" sz="3200" dirty="0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23720" y="4616154"/>
            <a:ext cx="2520280" cy="460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14680" y="1645654"/>
            <a:ext cx="2717412" cy="13234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1100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02459" y="2278929"/>
            <a:ext cx="2084225" cy="13234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960</a:t>
            </a:r>
            <a:endParaRPr lang="zh-CN" altLang="en-US" sz="80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91378" y="3052544"/>
            <a:ext cx="2084225" cy="13234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880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64517" y="339502"/>
            <a:ext cx="7920000" cy="4483546"/>
            <a:chOff x="664517" y="339502"/>
            <a:chExt cx="7920000" cy="4483546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664517" y="4823048"/>
              <a:ext cx="7920000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683568" y="339502"/>
              <a:ext cx="6460" cy="4464497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1537140" y="481744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2020</a:t>
            </a:r>
            <a:endParaRPr lang="zh-CN" altLang="en-US" sz="1400" b="1" dirty="0"/>
          </a:p>
        </p:txBody>
      </p:sp>
      <p:sp>
        <p:nvSpPr>
          <p:cNvPr id="24" name="矩形 23"/>
          <p:cNvSpPr/>
          <p:nvPr/>
        </p:nvSpPr>
        <p:spPr>
          <a:xfrm>
            <a:off x="4042306" y="4817441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2021</a:t>
            </a:r>
            <a:endParaRPr lang="zh-CN" altLang="en-US" sz="1400" b="1" dirty="0"/>
          </a:p>
        </p:txBody>
      </p:sp>
      <p:sp>
        <p:nvSpPr>
          <p:cNvPr id="25" name="矩形 24"/>
          <p:cNvSpPr/>
          <p:nvPr/>
        </p:nvSpPr>
        <p:spPr>
          <a:xfrm>
            <a:off x="6948264" y="4803998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2022</a:t>
            </a:r>
            <a:endParaRPr lang="zh-CN" altLang="en-US" sz="1400" b="1" dirty="0"/>
          </a:p>
        </p:txBody>
      </p:sp>
      <p:sp>
        <p:nvSpPr>
          <p:cNvPr id="26" name="矩形 25"/>
          <p:cNvSpPr/>
          <p:nvPr/>
        </p:nvSpPr>
        <p:spPr>
          <a:xfrm>
            <a:off x="156" y="46536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百万元</a:t>
            </a:r>
            <a:endParaRPr lang="zh-CN" altLang="en-US" sz="1400" b="1" dirty="0"/>
          </a:p>
        </p:txBody>
      </p:sp>
      <p:sp>
        <p:nvSpPr>
          <p:cNvPr id="27" name="矩形 26"/>
          <p:cNvSpPr/>
          <p:nvPr/>
        </p:nvSpPr>
        <p:spPr>
          <a:xfrm>
            <a:off x="986883" y="804191"/>
            <a:ext cx="2893741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环比</a:t>
            </a:r>
            <a:r>
              <a:rPr lang="zh-CN" altLang="en-US" sz="32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增长</a:t>
            </a:r>
            <a:r>
              <a:rPr lang="en-US" altLang="zh-CN" sz="32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-13%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28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10947</TotalTime>
  <Words>301</Words>
  <Application>Microsoft Office PowerPoint</Application>
  <PresentationFormat>全屏显示(16:9)</PresentationFormat>
  <Paragraphs>158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数据统计金融银行报表财务报告ppt模板</dc:title>
  <dc:creator>dell</dc:creator>
  <cp:lastModifiedBy>kent</cp:lastModifiedBy>
  <cp:revision>829</cp:revision>
  <dcterms:created xsi:type="dcterms:W3CDTF">2020-11-06T03:16:00Z</dcterms:created>
  <dcterms:modified xsi:type="dcterms:W3CDTF">2022-03-04T15:11:13Z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0DDA8F94B4404498B81D0FC392B02FB3</vt:lpwstr>
  </property>
  <property fmtid="{D5CDD505-2E9C-101B-9397-08002B2CF9AE}" pid="4" name="KSOSaveFontToCloudKey">
    <vt:lpwstr>643875865_btnclosed</vt:lpwstr>
  </property>
</Properties>
</file>