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7"/>
  </p:notesMasterIdLst>
  <p:sldIdLst>
    <p:sldId id="293" r:id="rId3"/>
    <p:sldId id="525" r:id="rId4"/>
    <p:sldId id="515" r:id="rId5"/>
    <p:sldId id="541" r:id="rId6"/>
    <p:sldId id="536" r:id="rId7"/>
    <p:sldId id="496" r:id="rId8"/>
    <p:sldId id="540" r:id="rId9"/>
    <p:sldId id="545" r:id="rId10"/>
    <p:sldId id="542" r:id="rId11"/>
    <p:sldId id="546" r:id="rId12"/>
    <p:sldId id="543" r:id="rId13"/>
    <p:sldId id="514" r:id="rId14"/>
    <p:sldId id="538" r:id="rId15"/>
    <p:sldId id="526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icBook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C000"/>
    <a:srgbClr val="FF7C80"/>
    <a:srgbClr val="DBEEF4"/>
    <a:srgbClr val="8EB4E3"/>
    <a:srgbClr val="F5F5F5"/>
    <a:srgbClr val="0091FE"/>
    <a:srgbClr val="66D9E8"/>
    <a:srgbClr val="007DDA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6424" autoAdjust="0"/>
  </p:normalViewPr>
  <p:slideViewPr>
    <p:cSldViewPr>
      <p:cViewPr varScale="1">
        <p:scale>
          <a:sx n="148" d="100"/>
          <a:sy n="148" d="100"/>
        </p:scale>
        <p:origin x="462" y="114"/>
      </p:cViewPr>
      <p:guideLst>
        <p:guide orient="horz" pos="1654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t\Desktop\&#26426;&#20250;\&#36816;&#21160;IOT\&#30005;&#26799;&#24191;&#21578;&#25237;&#25918;&#25253;&#20215;1125%20updat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t\Desktop\&#26426;&#20250;\&#36816;&#21160;IOT\&#30005;&#26799;&#24191;&#21578;&#25237;&#25918;&#25253;&#20215;1125%20updat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nt\Desktop\&#26426;&#20250;\&#36816;&#21160;IOT\&#30005;&#26799;&#24191;&#21578;&#25237;&#25918;&#25253;&#20215;1125%20update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投入产出测算!$A$98</c:f>
              <c:strCache>
                <c:ptCount val="1"/>
                <c:pt idx="0">
                  <c:v>月度销售额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>
                <c:manualLayout>
                  <c:x val="-2.095557438756071E-2"/>
                  <c:y val="-2.45834788259953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投入产出测算!$B$97:$M$97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投入产出测算!$B$98:$M$98</c:f>
              <c:numCache>
                <c:formatCode>0</c:formatCode>
                <c:ptCount val="12"/>
                <c:pt idx="0">
                  <c:v>22.439233999999999</c:v>
                </c:pt>
                <c:pt idx="1">
                  <c:v>19.540946999999999</c:v>
                </c:pt>
                <c:pt idx="2">
                  <c:v>23.958893</c:v>
                </c:pt>
                <c:pt idx="3">
                  <c:v>27.129846000000001</c:v>
                </c:pt>
                <c:pt idx="4">
                  <c:v>29.385308999999999</c:v>
                </c:pt>
                <c:pt idx="5">
                  <c:v>31.172981</c:v>
                </c:pt>
                <c:pt idx="6">
                  <c:v>38.871913999999997</c:v>
                </c:pt>
                <c:pt idx="7">
                  <c:v>34.002420999999998</c:v>
                </c:pt>
                <c:pt idx="8">
                  <c:v>36.213971000000001</c:v>
                </c:pt>
                <c:pt idx="9">
                  <c:v>45.173481000000002</c:v>
                </c:pt>
                <c:pt idx="10">
                  <c:v>50.876449000000001</c:v>
                </c:pt>
                <c:pt idx="11">
                  <c:v>59.147100000000002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投入产出测算!$A$99</c:f>
              <c:strCache>
                <c:ptCount val="1"/>
                <c:pt idx="0">
                  <c:v>月销量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>
                <c:manualLayout>
                  <c:x val="-1.7852203295731228E-2"/>
                  <c:y val="4.02867944759938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投入产出测算!$B$97:$M$97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投入产出测算!$B$99:$M$99</c:f>
              <c:numCache>
                <c:formatCode>0</c:formatCode>
                <c:ptCount val="12"/>
                <c:pt idx="0">
                  <c:v>23.012</c:v>
                </c:pt>
                <c:pt idx="1">
                  <c:v>22.071000000000002</c:v>
                </c:pt>
                <c:pt idx="2">
                  <c:v>25.4132</c:v>
                </c:pt>
                <c:pt idx="3">
                  <c:v>27.095600000000001</c:v>
                </c:pt>
                <c:pt idx="4">
                  <c:v>29.6371</c:v>
                </c:pt>
                <c:pt idx="5">
                  <c:v>31.8962</c:v>
                </c:pt>
                <c:pt idx="6">
                  <c:v>36.000799999999998</c:v>
                </c:pt>
                <c:pt idx="7">
                  <c:v>35.472700000000003</c:v>
                </c:pt>
                <c:pt idx="8">
                  <c:v>40.767899999999997</c:v>
                </c:pt>
                <c:pt idx="9">
                  <c:v>49.024299999999997</c:v>
                </c:pt>
                <c:pt idx="10">
                  <c:v>53.005499999999998</c:v>
                </c:pt>
                <c:pt idx="11">
                  <c:v>62.851700000000001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5806512"/>
        <c:axId val="905798352"/>
      </c:lineChart>
      <c:catAx>
        <c:axId val="90580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798352"/>
        <c:crosses val="autoZero"/>
        <c:auto val="1"/>
        <c:lblAlgn val="ctr"/>
        <c:lblOffset val="100"/>
        <c:noMultiLvlLbl val="0"/>
      </c:catAx>
      <c:valAx>
        <c:axId val="905798352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80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010072516252389E-2"/>
          <c:y val="8.6225546104440207E-2"/>
          <c:w val="0.22344271861172282"/>
          <c:h val="5.0092093145638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投入产出测算!$A$47</c:f>
              <c:strCache>
                <c:ptCount val="1"/>
                <c:pt idx="0">
                  <c:v>运营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2.2749907833847866E-2"/>
                  <c:y val="2.55320075734347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9954659755580969E-2"/>
                  <c:y val="2.28465423683942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投入产出测算!$B$47:$M$47</c:f>
              <c:numCache>
                <c:formatCode>0%</c:formatCode>
                <c:ptCount val="12"/>
                <c:pt idx="0">
                  <c:v>0.08</c:v>
                </c:pt>
                <c:pt idx="1">
                  <c:v>0.09</c:v>
                </c:pt>
                <c:pt idx="2">
                  <c:v>0.11</c:v>
                </c:pt>
                <c:pt idx="3">
                  <c:v>0.11</c:v>
                </c:pt>
                <c:pt idx="4">
                  <c:v>0.12</c:v>
                </c:pt>
                <c:pt idx="5">
                  <c:v>0.13</c:v>
                </c:pt>
                <c:pt idx="6">
                  <c:v>0.12</c:v>
                </c:pt>
                <c:pt idx="7">
                  <c:v>0.13</c:v>
                </c:pt>
                <c:pt idx="8">
                  <c:v>0.11</c:v>
                </c:pt>
                <c:pt idx="9">
                  <c:v>0.11</c:v>
                </c:pt>
                <c:pt idx="10">
                  <c:v>0.13</c:v>
                </c:pt>
                <c:pt idx="11">
                  <c:v>0.15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投入产出测算!$A$48</c:f>
              <c:strCache>
                <c:ptCount val="1"/>
                <c:pt idx="0">
                  <c:v>产品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投入产出测算!$B$48:$M$48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%">
                  <c:v>1E-3</c:v>
                </c:pt>
                <c:pt idx="5" formatCode="0.00%">
                  <c:v>5.0000000000000001E-3</c:v>
                </c:pt>
                <c:pt idx="6" formatCode="0.0%">
                  <c:v>0.01</c:v>
                </c:pt>
                <c:pt idx="7" formatCode="0.0%">
                  <c:v>0.02</c:v>
                </c:pt>
                <c:pt idx="8" formatCode="0.0%">
                  <c:v>0.03</c:v>
                </c:pt>
                <c:pt idx="9" formatCode="0.0%">
                  <c:v>0.04</c:v>
                </c:pt>
                <c:pt idx="10" formatCode="0.0%">
                  <c:v>0.05</c:v>
                </c:pt>
                <c:pt idx="11" formatCode="0.0%">
                  <c:v>0.06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投入产出测算!$A$49</c:f>
              <c:strCache>
                <c:ptCount val="1"/>
                <c:pt idx="0">
                  <c:v>市场</c:v>
                </c:pt>
              </c:strCache>
            </c:strRef>
          </c:tx>
          <c:spPr>
            <a:ln w="12700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投入产出测算!$B$49:$M$49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 formatCode="0.00%">
                  <c:v>1E-3</c:v>
                </c:pt>
                <c:pt idx="5" formatCode="0.00%">
                  <c:v>5.0000000000000001E-3</c:v>
                </c:pt>
                <c:pt idx="6" formatCode="0.0%">
                  <c:v>0.01</c:v>
                </c:pt>
                <c:pt idx="7" formatCode="0.0%">
                  <c:v>0.02</c:v>
                </c:pt>
                <c:pt idx="8" formatCode="0.0%">
                  <c:v>0.03</c:v>
                </c:pt>
                <c:pt idx="9" formatCode="0.0%">
                  <c:v>0.04</c:v>
                </c:pt>
                <c:pt idx="10" formatCode="0.0%">
                  <c:v>0.05</c:v>
                </c:pt>
                <c:pt idx="11" formatCode="0.0%">
                  <c:v>0.06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投入产出测算!$A$50</c:f>
              <c:strCache>
                <c:ptCount val="1"/>
                <c:pt idx="0">
                  <c:v>合计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2.1352283794714339E-2"/>
                  <c:y val="2.55320075734347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投入产出测算!$B$50:$M$50</c:f>
              <c:numCache>
                <c:formatCode>0%</c:formatCode>
                <c:ptCount val="12"/>
                <c:pt idx="0">
                  <c:v>0.08</c:v>
                </c:pt>
                <c:pt idx="1">
                  <c:v>0.09</c:v>
                </c:pt>
                <c:pt idx="2">
                  <c:v>0.11</c:v>
                </c:pt>
                <c:pt idx="3">
                  <c:v>0.11</c:v>
                </c:pt>
                <c:pt idx="4">
                  <c:v>0.122</c:v>
                </c:pt>
                <c:pt idx="5">
                  <c:v>0.14000000000000001</c:v>
                </c:pt>
                <c:pt idx="6">
                  <c:v>0.14000000000000001</c:v>
                </c:pt>
                <c:pt idx="7">
                  <c:v>0.16999999999999998</c:v>
                </c:pt>
                <c:pt idx="8">
                  <c:v>0.17</c:v>
                </c:pt>
                <c:pt idx="9">
                  <c:v>0.19</c:v>
                </c:pt>
                <c:pt idx="10">
                  <c:v>0.22999999999999998</c:v>
                </c:pt>
                <c:pt idx="11">
                  <c:v>0.27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5799984"/>
        <c:axId val="905800528"/>
      </c:lineChart>
      <c:catAx>
        <c:axId val="90579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800528"/>
        <c:crosses val="autoZero"/>
        <c:auto val="1"/>
        <c:lblAlgn val="ctr"/>
        <c:lblOffset val="100"/>
        <c:noMultiLvlLbl val="0"/>
      </c:catAx>
      <c:valAx>
        <c:axId val="90580052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79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9010068693592279E-2"/>
          <c:y val="8.5763920967633828E-2"/>
          <c:w val="0.34336139187032577"/>
          <c:h val="6.4000792229081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投入产出测算!$B$73</c:f>
              <c:strCache>
                <c:ptCount val="1"/>
                <c:pt idx="0">
                  <c:v>加拿大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投入产出测算!$C$72:$N$72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投入产出测算!$C$73:$N$73</c:f>
              <c:numCache>
                <c:formatCode>0</c:formatCode>
                <c:ptCount val="12"/>
                <c:pt idx="0">
                  <c:v>106.7756</c:v>
                </c:pt>
                <c:pt idx="1">
                  <c:v>102.9294</c:v>
                </c:pt>
                <c:pt idx="2">
                  <c:v>128.24369999999999</c:v>
                </c:pt>
                <c:pt idx="3">
                  <c:v>147.94820000000001</c:v>
                </c:pt>
                <c:pt idx="4">
                  <c:v>168.23750000000001</c:v>
                </c:pt>
                <c:pt idx="5">
                  <c:v>190.46889999999999</c:v>
                </c:pt>
                <c:pt idx="6">
                  <c:v>229.715</c:v>
                </c:pt>
                <c:pt idx="7">
                  <c:v>226.62260000000001</c:v>
                </c:pt>
                <c:pt idx="8">
                  <c:v>276.44490000000002</c:v>
                </c:pt>
                <c:pt idx="9">
                  <c:v>323.79759999999999</c:v>
                </c:pt>
                <c:pt idx="10">
                  <c:v>384.31119999999999</c:v>
                </c:pt>
                <c:pt idx="11">
                  <c:v>360.67419999999998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投入产出测算!$B$74</c:f>
              <c:strCache>
                <c:ptCount val="1"/>
                <c:pt idx="0">
                  <c:v>澳大利亚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投入产出测算!$C$72:$N$72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投入产出测算!$C$74:$N$74</c:f>
              <c:numCache>
                <c:formatCode>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2.7465999999999999</c:v>
                </c:pt>
                <c:pt idx="3">
                  <c:v>8.7207000000000008</c:v>
                </c:pt>
                <c:pt idx="4">
                  <c:v>17.235499999999998</c:v>
                </c:pt>
                <c:pt idx="5">
                  <c:v>28.428000000000001</c:v>
                </c:pt>
                <c:pt idx="6">
                  <c:v>40.9253</c:v>
                </c:pt>
                <c:pt idx="7">
                  <c:v>53.972099999999998</c:v>
                </c:pt>
                <c:pt idx="8">
                  <c:v>63.860700000000001</c:v>
                </c:pt>
                <c:pt idx="9">
                  <c:v>62.281999999999996</c:v>
                </c:pt>
                <c:pt idx="10">
                  <c:v>55.964399999999998</c:v>
                </c:pt>
                <c:pt idx="11">
                  <c:v>40.651200000000003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投入产出测算!$B$75</c:f>
              <c:strCache>
                <c:ptCount val="1"/>
                <c:pt idx="0">
                  <c:v>日本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投入产出测算!$C$72:$N$72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投入产出测算!$C$75:$N$75</c:f>
              <c:numCache>
                <c:formatCode>0</c:formatCode>
                <c:ptCount val="12"/>
                <c:pt idx="0">
                  <c:v>63.3</c:v>
                </c:pt>
                <c:pt idx="1">
                  <c:v>60.9</c:v>
                </c:pt>
                <c:pt idx="2">
                  <c:v>78.186300000000003</c:v>
                </c:pt>
                <c:pt idx="3">
                  <c:v>87.274100000000004</c:v>
                </c:pt>
                <c:pt idx="4">
                  <c:v>102.4331</c:v>
                </c:pt>
                <c:pt idx="5">
                  <c:v>109.1352</c:v>
                </c:pt>
                <c:pt idx="6">
                  <c:v>141.13820000000001</c:v>
                </c:pt>
                <c:pt idx="7">
                  <c:v>139.20760000000001</c:v>
                </c:pt>
                <c:pt idx="8">
                  <c:v>145.20509999999999</c:v>
                </c:pt>
                <c:pt idx="9">
                  <c:v>165.8083</c:v>
                </c:pt>
                <c:pt idx="10">
                  <c:v>173.4597</c:v>
                </c:pt>
                <c:pt idx="11">
                  <c:v>159.14760000000001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905807056"/>
        <c:axId val="905810320"/>
      </c:lineChart>
      <c:catAx>
        <c:axId val="9058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810320"/>
        <c:crosses val="autoZero"/>
        <c:auto val="1"/>
        <c:lblAlgn val="ctr"/>
        <c:lblOffset val="100"/>
        <c:noMultiLvlLbl val="0"/>
      </c:catAx>
      <c:valAx>
        <c:axId val="90581032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580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4197409633610772E-2"/>
          <c:y val="0.17081254760091394"/>
          <c:w val="0.27469291609385221"/>
          <c:h val="5.6016798468639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5A317-4EAC-4930-BCE8-D9BF31AECCB5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9F45-0981-41A9-96BA-B8F5013B3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1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92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53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65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3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2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1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2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6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3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3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93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3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824" y="1190040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44185" b="32243"/>
          <a:stretch>
            <a:fillRect/>
          </a:stretch>
        </p:blipFill>
        <p:spPr>
          <a:xfrm>
            <a:off x="-1" y="3507854"/>
            <a:ext cx="4948121" cy="163564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51520" y="1995704"/>
            <a:ext cx="468504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财务数据统计分析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539552" y="3675677"/>
            <a:ext cx="37366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公司：上海韩创电子科技有限公司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地址：上海市浦东新区康桥路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86-021-58122857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ycscs_1992@163.com</a:t>
            </a:r>
            <a:endParaRPr lang="zh-CN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 userDrawn="1"/>
        </p:nvSpPr>
        <p:spPr bwMode="auto">
          <a:xfrm>
            <a:off x="395536" y="285939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568" y="2827667"/>
            <a:ext cx="1574754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报告人：张三丰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8" y="276964"/>
            <a:ext cx="1477000" cy="6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C:\Users\iBreezee107\Desktop\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86643" y="4714890"/>
            <a:ext cx="679138" cy="357190"/>
          </a:xfrm>
          <a:prstGeom prst="rect">
            <a:avLst/>
          </a:prstGeom>
          <a:noFill/>
        </p:spPr>
      </p:pic>
      <p:pic>
        <p:nvPicPr>
          <p:cNvPr id="8" name="Picture 5" descr="C:\Users\iBreezee107\Desktop\VUP 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43899" y="4786328"/>
            <a:ext cx="971645" cy="214314"/>
          </a:xfrm>
          <a:prstGeom prst="rect">
            <a:avLst/>
          </a:prstGeom>
          <a:noFill/>
        </p:spPr>
      </p:pic>
      <p:pic>
        <p:nvPicPr>
          <p:cNvPr id="9" name="Picture 6" descr="C:\Users\iBreezee107\Desktop\iBreezee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4643452"/>
            <a:ext cx="340730" cy="4286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7"/>
          <p:cNvSpPr>
            <a:spLocks noEditPoints="1"/>
          </p:cNvSpPr>
          <p:nvPr/>
        </p:nvSpPr>
        <p:spPr bwMode="auto">
          <a:xfrm>
            <a:off x="1125038" y="3637867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69357" y="1616963"/>
            <a:ext cx="5400600" cy="1579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8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</a:t>
            </a:r>
            <a:endParaRPr lang="zh-CN" altLang="en-US" sz="8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837434" y="267494"/>
            <a:ext cx="5109091" cy="171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苏仁公司</a:t>
            </a:r>
            <a:endParaRPr lang="en-US" altLang="zh-CN" sz="9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79171" y="4452120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2022/3/5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91518" y="40827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王锋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7355" y="2991291"/>
            <a:ext cx="5189241" cy="903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Amazon</a:t>
            </a:r>
            <a:r>
              <a:rPr lang="zh-CN" altLang="en-US" sz="48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业务规划</a:t>
            </a:r>
            <a:endParaRPr lang="zh-CN" altLang="en-US" sz="4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954695" y="172749"/>
            <a:ext cx="2954655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市场能力建设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9552" y="2904448"/>
            <a:ext cx="2100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站外引流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9552" y="1923678"/>
            <a:ext cx="2036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品牌建设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539552" y="1662838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39552" y="2765196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50050" y="3539527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491864" y="987574"/>
            <a:ext cx="162095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关键事件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3568" y="1033106"/>
            <a:ext cx="1415773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目标项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7474" y="1005156"/>
            <a:ext cx="902812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560" y="3755841"/>
            <a:ext cx="1656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产品展示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能力提升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539552" y="4948014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670708" y="1913766"/>
            <a:ext cx="2908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3~5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完成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Miracase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品牌框架建设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70708" y="2252320"/>
            <a:ext cx="2908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6~8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月完成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VUP+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商城品牌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框架建设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61841" y="1653937"/>
            <a:ext cx="3168351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树立产品体系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区分品牌特性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定义品牌故事，确定品牌定位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确立品牌视觉规范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创意品牌营销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媒体整合传播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2169" y="2809701"/>
            <a:ext cx="3108539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建立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重点推广品牌传播渠道矩阵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渠道整合营销体系</a:t>
            </a:r>
          </a:p>
        </p:txBody>
      </p:sp>
      <p:sp>
        <p:nvSpPr>
          <p:cNvPr id="3" name="矩形 2"/>
          <p:cNvSpPr/>
          <p:nvPr/>
        </p:nvSpPr>
        <p:spPr>
          <a:xfrm>
            <a:off x="2339752" y="3554397"/>
            <a:ext cx="360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组建创意视觉团队，补充团队创意及品牌缺失能力，降低流失率； 搭建创意学习型组织，建立合作对接流程，提升效率，与业务强关联；对外增设培训及海外视野开拓活动</a:t>
            </a:r>
          </a:p>
        </p:txBody>
      </p:sp>
      <p:sp>
        <p:nvSpPr>
          <p:cNvPr id="21" name="矩形 20"/>
          <p:cNvSpPr/>
          <p:nvPr/>
        </p:nvSpPr>
        <p:spPr>
          <a:xfrm>
            <a:off x="5693310" y="2821878"/>
            <a:ext cx="2908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3~5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完成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Miracase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推广渠道建设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3310" y="3160432"/>
            <a:ext cx="2908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6~8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月完成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VUP+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商城推广渠道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建设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59014" y="3878081"/>
            <a:ext cx="242324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月底前完成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Miracase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全品类的产品展示升级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831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723864" y="172749"/>
            <a:ext cx="3416320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精细化运营管理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5648" y="2542133"/>
            <a:ext cx="189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转化率提升</a:t>
            </a:r>
          </a:p>
        </p:txBody>
      </p:sp>
      <p:sp>
        <p:nvSpPr>
          <p:cNvPr id="40" name="矩形 39"/>
          <p:cNvSpPr/>
          <p:nvPr/>
        </p:nvSpPr>
        <p:spPr>
          <a:xfrm>
            <a:off x="850150" y="3327592"/>
            <a:ext cx="189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好评率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提升</a:t>
            </a:r>
          </a:p>
        </p:txBody>
      </p:sp>
      <p:sp>
        <p:nvSpPr>
          <p:cNvPr id="41" name="矩形 40"/>
          <p:cNvSpPr/>
          <p:nvPr/>
        </p:nvSpPr>
        <p:spPr>
          <a:xfrm>
            <a:off x="825648" y="4192950"/>
            <a:ext cx="1898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退货率下降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2467" y="1799003"/>
            <a:ext cx="2093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广告效率提升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323528" y="1635646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323528" y="2355726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23528" y="3159662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23528" y="3926157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323528" y="4948014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053564" y="1006729"/>
            <a:ext cx="902812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目标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38643" y="987574"/>
            <a:ext cx="902811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1600" y="1044676"/>
            <a:ext cx="1415773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目标项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3689" y="4503286"/>
            <a:ext cx="299272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3~5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月份优化售后服务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124384" y="3873721"/>
            <a:ext cx="299272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Q2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完成现有产品的迭代升级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71800" y="4203209"/>
            <a:ext cx="367562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月份开始所有订单实现附送礼品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308304" y="4145857"/>
            <a:ext cx="5180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63456" y="3148516"/>
            <a:ext cx="299272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Q2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完成现有产品的迭代升级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768581" y="3478004"/>
            <a:ext cx="367562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月份开始所有订单实现附送礼品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307093" y="3274261"/>
            <a:ext cx="505267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0.2</a:t>
            </a:r>
          </a:p>
        </p:txBody>
      </p:sp>
      <p:sp>
        <p:nvSpPr>
          <p:cNvPr id="67" name="矩形 66"/>
          <p:cNvSpPr/>
          <p:nvPr/>
        </p:nvSpPr>
        <p:spPr>
          <a:xfrm>
            <a:off x="2773307" y="2335130"/>
            <a:ext cx="41024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3~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月份提升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人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）页面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价格测试 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3~6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月份增加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（色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品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月）颜色变体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259288" y="2468594"/>
            <a:ext cx="646331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726334" y="1616288"/>
            <a:ext cx="446449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Q2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完成不同品类广告投放主体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词库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分时验证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514888" y="1923678"/>
            <a:ext cx="4464496" cy="41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Q2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完成广告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组合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验证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75083" y="1708487"/>
            <a:ext cx="518091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5%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3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2123728" y="267494"/>
            <a:ext cx="4766162" cy="707886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投入预算（每月）</a:t>
            </a:r>
            <a:endParaRPr lang="zh-CN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4371950"/>
            <a:ext cx="2699792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80191"/>
              </p:ext>
            </p:extLst>
          </p:nvPr>
        </p:nvGraphicFramePr>
        <p:xfrm>
          <a:off x="539553" y="1131591"/>
          <a:ext cx="8064895" cy="3528391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50780"/>
                <a:gridCol w="1202174"/>
                <a:gridCol w="1116304"/>
                <a:gridCol w="1183269"/>
                <a:gridCol w="1478686"/>
                <a:gridCol w="1833682"/>
              </a:tblGrid>
              <a:tr h="10801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市场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运营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产品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（含技术）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单项合计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折合资金</a:t>
                      </a:r>
                      <a:endParaRPr lang="en-US" altLang="zh-CN" sz="2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</a:t>
                      </a:r>
                      <a:r>
                        <a:rPr lang="en-US" altLang="zh-CN" sz="2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CNY)</a:t>
                      </a:r>
                      <a:endParaRPr lang="zh-CN" altLang="en-US" sz="2400" b="1" i="0" u="none" strike="noStrike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B="0" anchor="ctr"/>
                </a:tc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endParaRPr lang="zh-CN" altLang="en-US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18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18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</a:t>
                      </a:r>
                      <a:endParaRPr lang="zh-CN" altLang="en-US" sz="28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0" marR="72000" marT="0" marB="216000"/>
                </a:tc>
              </a:tr>
              <a:tr h="6560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</a:t>
                      </a:r>
                      <a:endParaRPr lang="zh-CN" altLang="en-US" sz="28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25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625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200" marR="7200" marT="7200" marB="180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670</a:t>
                      </a:r>
                    </a:p>
                  </a:txBody>
                  <a:tcPr marL="7200" marR="7200" marT="7200" marB="180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28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670</a:t>
                      </a:r>
                    </a:p>
                  </a:txBody>
                  <a:tcPr marL="7200" marR="7200" marT="0" marB="180000"/>
                </a:tc>
              </a:tr>
              <a:tr h="77211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  <a:endParaRPr lang="en-US" altLang="zh-CN" sz="2400" b="1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98" marR="7398" marT="739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20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b="1" i="0" u="none" strike="no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750</a:t>
                      </a:r>
                      <a:endParaRPr lang="zh-CN" altLang="en-US" sz="2800" b="1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619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1259632" y="555526"/>
            <a:ext cx="6120680" cy="646331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经营指标（测算）</a:t>
            </a:r>
            <a:endParaRPr lang="zh-CN" sz="36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4371950"/>
            <a:ext cx="2699792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755576" y="3347309"/>
            <a:ext cx="8712968" cy="7847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年度</a:t>
            </a:r>
            <a:r>
              <a:rPr lang="en-US" altLang="zh-CN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Amazon</a:t>
            </a:r>
            <a:r>
              <a:rPr lang="zh-CN" alt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毛利率约为</a:t>
            </a:r>
            <a:r>
              <a:rPr lang="en-US" altLang="zh-CN" sz="3400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15%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6" y="1851670"/>
            <a:ext cx="9007954" cy="14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44208" y="4371950"/>
            <a:ext cx="2699792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8"/>
          <p:cNvSpPr txBox="1"/>
          <p:nvPr/>
        </p:nvSpPr>
        <p:spPr>
          <a:xfrm>
            <a:off x="1547664" y="3507854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历经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风雨  迎接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彩虹</a:t>
            </a:r>
            <a:endParaRPr lang="zh-CN" altLang="en-US" sz="4000" b="1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1626601" y="2266320"/>
            <a:ext cx="5544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400" b="1" spc="225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苏仁公司</a:t>
            </a:r>
            <a:endParaRPr lang="zh-CN" altLang="en-US" sz="8400" b="1" spc="22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5578" y="563377"/>
            <a:ext cx="466666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b="1" spc="22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75616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54"/>
          <p:cNvSpPr>
            <a:spLocks noChangeArrowheads="1"/>
          </p:cNvSpPr>
          <p:nvPr/>
        </p:nvSpPr>
        <p:spPr bwMode="auto">
          <a:xfrm>
            <a:off x="2483767" y="3527461"/>
            <a:ext cx="5609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Amazon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的年度经营指标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55"/>
          <p:cNvSpPr>
            <a:spLocks noChangeArrowheads="1"/>
          </p:cNvSpPr>
          <p:nvPr/>
        </p:nvSpPr>
        <p:spPr bwMode="auto">
          <a:xfrm>
            <a:off x="2445515" y="1379728"/>
            <a:ext cx="5657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Amazon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的实现策略（路径）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54"/>
          <p:cNvSpPr>
            <a:spLocks noChangeArrowheads="1"/>
          </p:cNvSpPr>
          <p:nvPr/>
        </p:nvSpPr>
        <p:spPr bwMode="auto">
          <a:xfrm>
            <a:off x="2445515" y="749837"/>
            <a:ext cx="4972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Amazon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度业务目标</a:t>
            </a:r>
            <a:endParaRPr 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55"/>
          <p:cNvSpPr>
            <a:spLocks noChangeArrowheads="1"/>
          </p:cNvSpPr>
          <p:nvPr/>
        </p:nvSpPr>
        <p:spPr bwMode="auto">
          <a:xfrm>
            <a:off x="2483768" y="2067694"/>
            <a:ext cx="5657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Amazon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的实现计划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55"/>
          <p:cNvSpPr>
            <a:spLocks noChangeArrowheads="1"/>
          </p:cNvSpPr>
          <p:nvPr/>
        </p:nvSpPr>
        <p:spPr bwMode="auto">
          <a:xfrm>
            <a:off x="2456165" y="2812998"/>
            <a:ext cx="5657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Amazon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的资源配置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>
            <a:off x="1679910" y="868680"/>
            <a:ext cx="288000" cy="288000"/>
          </a:xfrm>
          <a:prstGeom prst="teardrop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1" name="泪滴形 50"/>
          <p:cNvSpPr/>
          <p:nvPr/>
        </p:nvSpPr>
        <p:spPr>
          <a:xfrm rot="19022422">
            <a:off x="2155667" y="1585719"/>
            <a:ext cx="216000" cy="21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泪滴形 51"/>
          <p:cNvSpPr/>
          <p:nvPr/>
        </p:nvSpPr>
        <p:spPr>
          <a:xfrm rot="19022422">
            <a:off x="2175511" y="938264"/>
            <a:ext cx="180000" cy="180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泪滴形 52"/>
          <p:cNvSpPr/>
          <p:nvPr/>
        </p:nvSpPr>
        <p:spPr>
          <a:xfrm rot="19022422">
            <a:off x="2126568" y="2230587"/>
            <a:ext cx="270000" cy="270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泪滴形 53"/>
          <p:cNvSpPr/>
          <p:nvPr/>
        </p:nvSpPr>
        <p:spPr>
          <a:xfrm rot="19022422">
            <a:off x="2099160" y="2950322"/>
            <a:ext cx="324000" cy="324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泪滴形 54"/>
          <p:cNvSpPr/>
          <p:nvPr/>
        </p:nvSpPr>
        <p:spPr>
          <a:xfrm rot="19022422">
            <a:off x="2061549" y="3711149"/>
            <a:ext cx="396000" cy="396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9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83633" y="946733"/>
            <a:ext cx="7606797" cy="3096778"/>
            <a:chOff x="683633" y="946733"/>
            <a:chExt cx="7606797" cy="3096778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683633" y="4043511"/>
              <a:ext cx="7481454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30430" y="329153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23709" y="2566187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23709" y="173827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30430" y="946733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166307" y="44006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百万</a:t>
            </a:r>
            <a:endParaRPr lang="zh-CN" altLang="en-US" sz="1400" b="1" dirty="0"/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4355976" y="526268"/>
            <a:ext cx="0" cy="4320000"/>
          </a:xfrm>
          <a:prstGeom prst="line">
            <a:avLst/>
          </a:prstGeom>
          <a:ln w="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44" name="直接箭头连接符 43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 cap="sq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连接符 40"/>
          <p:cNvCxnSpPr/>
          <p:nvPr/>
        </p:nvCxnSpPr>
        <p:spPr>
          <a:xfrm flipH="1" flipV="1">
            <a:off x="2555776" y="491042"/>
            <a:ext cx="0" cy="4320000"/>
          </a:xfrm>
          <a:prstGeom prst="line">
            <a:avLst/>
          </a:prstGeom>
          <a:ln w="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300192" y="479463"/>
            <a:ext cx="0" cy="4320000"/>
          </a:xfrm>
          <a:prstGeom prst="line">
            <a:avLst/>
          </a:prstGeom>
          <a:ln w="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1034910" y="352915"/>
            <a:ext cx="4238661" cy="8309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对外营收目标</a:t>
            </a:r>
            <a:r>
              <a:rPr lang="zh-CN" alt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￥</a:t>
            </a:r>
            <a:r>
              <a:rPr lang="en-US" altLang="zh-CN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390M</a:t>
            </a: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992906" y="871860"/>
            <a:ext cx="4240263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产品销量</a:t>
            </a:r>
            <a:r>
              <a:rPr lang="en-US" altLang="zh-CN" sz="3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318</a:t>
            </a:r>
            <a:r>
              <a:rPr lang="zh-CN" altLang="en-US" sz="3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万</a:t>
            </a:r>
            <a:r>
              <a:rPr lang="en-US" altLang="zh-CN" sz="3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PCS</a:t>
            </a:r>
          </a:p>
        </p:txBody>
      </p:sp>
      <p:graphicFrame>
        <p:nvGraphicFramePr>
          <p:cNvPr id="66" name="图表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02156"/>
              </p:ext>
            </p:extLst>
          </p:nvPr>
        </p:nvGraphicFramePr>
        <p:xfrm>
          <a:off x="347792" y="1357265"/>
          <a:ext cx="8184648" cy="404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36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327166" y="37237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endParaRPr lang="zh-CN" altLang="en-US" sz="1400" b="1" dirty="0"/>
          </a:p>
        </p:txBody>
      </p:sp>
      <p:cxnSp>
        <p:nvCxnSpPr>
          <p:cNvPr id="43" name="直接连接符 42"/>
          <p:cNvCxnSpPr/>
          <p:nvPr/>
        </p:nvCxnSpPr>
        <p:spPr>
          <a:xfrm flipH="1" flipV="1">
            <a:off x="4355976" y="526268"/>
            <a:ext cx="0" cy="4320000"/>
          </a:xfrm>
          <a:prstGeom prst="line">
            <a:avLst/>
          </a:prstGeom>
          <a:ln w="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44" name="直接箭头连接符 43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 cap="sq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直接连接符 40"/>
          <p:cNvCxnSpPr/>
          <p:nvPr/>
        </p:nvCxnSpPr>
        <p:spPr>
          <a:xfrm flipH="1" flipV="1">
            <a:off x="2555776" y="491042"/>
            <a:ext cx="0" cy="4320000"/>
          </a:xfrm>
          <a:prstGeom prst="line">
            <a:avLst/>
          </a:prstGeom>
          <a:ln w="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6300192" y="479463"/>
            <a:ext cx="0" cy="4320000"/>
          </a:xfrm>
          <a:prstGeom prst="line">
            <a:avLst/>
          </a:prstGeom>
          <a:ln w="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1013115" y="153544"/>
            <a:ext cx="3498073" cy="90691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毛利目标 </a:t>
            </a:r>
            <a:r>
              <a:rPr lang="en-US" altLang="zh-CN" sz="4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15%</a:t>
            </a:r>
          </a:p>
        </p:txBody>
      </p:sp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273608"/>
              </p:ext>
            </p:extLst>
          </p:nvPr>
        </p:nvGraphicFramePr>
        <p:xfrm>
          <a:off x="327166" y="680156"/>
          <a:ext cx="8816834" cy="4416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83568" y="2787774"/>
            <a:ext cx="7266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21804" y="2675804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综合月平均值</a:t>
            </a:r>
            <a:endParaRPr lang="zh-CN" altLang="en-US" sz="8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730477" y="3363838"/>
            <a:ext cx="7266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123929" y="3249698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运营月平均值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730477" y="4590702"/>
            <a:ext cx="72663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037274" y="4487157"/>
            <a:ext cx="10486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</a:t>
            </a:r>
            <a:r>
              <a:rPr lang="en-US" altLang="zh-CN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市场月平均值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609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1838231" y="315019"/>
            <a:ext cx="5179538" cy="5847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Amazon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</a:t>
            </a:r>
            <a:r>
              <a:rPr lang="zh-CN" altLang="en-US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实现策略</a:t>
            </a:r>
            <a:endParaRPr lang="zh-CN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44208" y="4076568"/>
            <a:ext cx="2699792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381582" y="1173712"/>
            <a:ext cx="2757486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销售额提升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22%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51510" y="2985198"/>
            <a:ext cx="2020105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Q1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启动部门建设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Q2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落实，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Q3&amp;Q4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成型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08104" y="1164870"/>
            <a:ext cx="261962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毛利提升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150%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55576" y="1213026"/>
            <a:ext cx="1005404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35842" y="4204885"/>
            <a:ext cx="90281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1609" y="3016276"/>
            <a:ext cx="90281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92408" y="1851670"/>
            <a:ext cx="90281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2408" y="2468440"/>
            <a:ext cx="902811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6868" y="1800648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26868" y="2443823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426868" y="2987047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426868" y="3621195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966319" y="1818336"/>
            <a:ext cx="1556836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Listing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提升排名 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多站点横向拓展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92694" y="3685628"/>
            <a:ext cx="2332987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运营 产品 市场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88224" y="2420288"/>
            <a:ext cx="229261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加拿大、日本、澳大利亚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4400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万元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站点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品类业绩贡献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44491" y="4240041"/>
            <a:ext cx="180049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成立宁波分公司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27584" y="3645811"/>
            <a:ext cx="902812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422844" y="4169031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150508" y="1840265"/>
            <a:ext cx="1441420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高毛利产品规划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精细化运营管理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91149" y="3719457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运营 项目 供应链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5572534" y="4230761"/>
            <a:ext cx="272382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成立市场部，优化产品部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582954" y="2484603"/>
            <a:ext cx="27029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强化市场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产品能力建设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467544" y="4734331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536927" y="2998583"/>
            <a:ext cx="2395207" cy="587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月份阻止下滑态势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Q2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筑底，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Q3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整理，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Q4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爬坡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0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731751" y="585281"/>
            <a:ext cx="3544560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2">
                    <a:lumMod val="25000"/>
                  </a:schemeClr>
                </a:solidFill>
              </a:rPr>
              <a:t>Listing</a:t>
            </a:r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排名提升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627784" y="2283866"/>
            <a:ext cx="4104821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持续每月每人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条优化广告预算调配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持续每月每产品增加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颜色变体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55576" y="3366701"/>
            <a:ext cx="21009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提升转化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55576" y="2512542"/>
            <a:ext cx="2036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提高流量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395536" y="2336210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395536" y="3227449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395536" y="4083918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99592" y="1612183"/>
            <a:ext cx="1415773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目标项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129432" y="2492043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959216" y="1642195"/>
            <a:ext cx="902812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目标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112753" y="1623040"/>
            <a:ext cx="902811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731751" y="3240185"/>
            <a:ext cx="41024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3~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月份提升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品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人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 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）页面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价格测试 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3~6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月份增加 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（色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品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月）颜色变体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164288" y="3419137"/>
            <a:ext cx="646331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10%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6610622" y="4652842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827584" y="372379"/>
            <a:ext cx="7920000" cy="4461781"/>
            <a:chOff x="664517" y="-281997"/>
            <a:chExt cx="7920000" cy="5105045"/>
          </a:xfrm>
        </p:grpSpPr>
        <p:cxnSp>
          <p:nvCxnSpPr>
            <p:cNvPr id="43" name="直接箭头连接符 42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664517" y="-281997"/>
              <a:ext cx="19051" cy="5085997"/>
            </a:xfrm>
            <a:prstGeom prst="straightConnector1">
              <a:avLst/>
            </a:prstGeom>
            <a:ln w="38100" cap="sq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2843808" y="339502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b="1" dirty="0"/>
              <a:t>多站点横向拓展</a:t>
            </a:r>
            <a:endParaRPr lang="zh-CN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302896" y="55552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万元</a:t>
            </a:r>
            <a:endParaRPr lang="zh-CN" altLang="en-US" sz="1400" b="1" dirty="0"/>
          </a:p>
        </p:txBody>
      </p:sp>
      <p:graphicFrame>
        <p:nvGraphicFramePr>
          <p:cNvPr id="51" name="图表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934023"/>
              </p:ext>
            </p:extLst>
          </p:nvPr>
        </p:nvGraphicFramePr>
        <p:xfrm>
          <a:off x="467544" y="915566"/>
          <a:ext cx="8676456" cy="420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矩形 51"/>
          <p:cNvSpPr/>
          <p:nvPr/>
        </p:nvSpPr>
        <p:spPr>
          <a:xfrm>
            <a:off x="971600" y="1167151"/>
            <a:ext cx="324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3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b="1" dirty="0"/>
              <a:t>新</a:t>
            </a:r>
            <a:r>
              <a:rPr lang="zh-CN" altLang="en-US" sz="2400" b="1" dirty="0" smtClean="0"/>
              <a:t>拓站点目标值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￥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44M</a:t>
            </a:r>
            <a:endParaRPr lang="zh-CN" altLang="zh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2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06" y="2337630"/>
            <a:ext cx="709939" cy="816494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715" y="1396780"/>
            <a:ext cx="1618017" cy="1251573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08" y="3249742"/>
            <a:ext cx="1084173" cy="10502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6289" y="47087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新品</a:t>
            </a:r>
            <a:endParaRPr lang="zh-CN" altLang="en-US" sz="14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 cap="sq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连接符 2"/>
          <p:cNvCxnSpPr/>
          <p:nvPr/>
        </p:nvCxnSpPr>
        <p:spPr>
          <a:xfrm flipH="1" flipV="1">
            <a:off x="2540853" y="476085"/>
            <a:ext cx="0" cy="4320000"/>
          </a:xfrm>
          <a:prstGeom prst="line">
            <a:avLst/>
          </a:prstGeom>
          <a:ln w="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4432023" y="476085"/>
            <a:ext cx="0" cy="4320000"/>
          </a:xfrm>
          <a:prstGeom prst="line">
            <a:avLst/>
          </a:prstGeom>
          <a:ln w="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6372200" y="476085"/>
            <a:ext cx="0" cy="4320000"/>
          </a:xfrm>
          <a:prstGeom prst="line">
            <a:avLst/>
          </a:prstGeom>
          <a:ln w="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723863" y="172749"/>
            <a:ext cx="3416320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高毛利产品规划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6600" y="4802793"/>
            <a:ext cx="7459816" cy="272925"/>
            <a:chOff x="856600" y="4802793"/>
            <a:chExt cx="7459816" cy="272925"/>
          </a:xfrm>
        </p:grpSpPr>
        <p:sp>
          <p:nvSpPr>
            <p:cNvPr id="22" name="矩形 21"/>
            <p:cNvSpPr/>
            <p:nvPr/>
          </p:nvSpPr>
          <p:spPr>
            <a:xfrm>
              <a:off x="2088129" y="4814650"/>
              <a:ext cx="441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Mar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.</a:t>
              </a:r>
              <a:endParaRPr lang="zh-CN" altLang="en-US" sz="1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52883" y="4829497"/>
              <a:ext cx="3834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Jul.</a:t>
              </a:r>
              <a:endParaRPr lang="zh-CN" altLang="en-US" sz="1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868858" y="4814650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Dec.</a:t>
              </a:r>
              <a:endParaRPr lang="zh-CN" altLang="en-US" sz="1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45999" y="4817816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Feb.</a:t>
              </a:r>
              <a:endParaRPr lang="zh-CN" altLang="en-US" sz="1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683063" y="4816858"/>
              <a:ext cx="4187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Apr.</a:t>
              </a:r>
              <a:endParaRPr lang="zh-CN" altLang="en-US" sz="1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274934" y="4823299"/>
              <a:ext cx="4619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May.</a:t>
              </a:r>
              <a:endParaRPr lang="zh-CN" altLang="en-US" sz="1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3911868" y="4823299"/>
              <a:ext cx="425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Jun.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129072" y="4809904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Aug.</a:t>
              </a:r>
              <a:endParaRPr lang="zh-CN" altLang="en-US" sz="1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841462" y="4816858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Sep.</a:t>
              </a:r>
              <a:endParaRPr lang="zh-CN" altLang="en-US" sz="1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497052" y="4816858"/>
              <a:ext cx="4187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Oct.</a:t>
              </a:r>
              <a:endParaRPr lang="zh-CN" altLang="en-US" sz="10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154775" y="4823299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Nov.</a:t>
              </a:r>
              <a:endParaRPr lang="zh-CN" altLang="en-US" sz="10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856600" y="4802793"/>
              <a:ext cx="4395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Jan.</a:t>
              </a:r>
              <a:endParaRPr lang="zh-CN" altLang="en-US" sz="1000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71" y="1347614"/>
            <a:ext cx="993190" cy="14434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67" y="3291830"/>
            <a:ext cx="575978" cy="10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915816" y="379439"/>
            <a:ext cx="2954655" cy="64633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</a:rPr>
              <a:t>产品能力建设</a:t>
            </a:r>
            <a:endParaRPr lang="zh-CN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86108" y="2373510"/>
            <a:ext cx="3419597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3~6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月份结合市场进行品线延展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496" y="2583775"/>
            <a:ext cx="2880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产品体系搭建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539520" y="2336210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39520" y="3291830"/>
            <a:ext cx="792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207501" y="1526606"/>
            <a:ext cx="902811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5174" y="1612183"/>
            <a:ext cx="1415773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目标项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01878" y="1541220"/>
            <a:ext cx="902811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目标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640558" y="2793799"/>
            <a:ext cx="4533423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5~9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月份依托品牌定位进行产品价值挖掘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69830" y="236559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销售额占比提升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20%</a:t>
            </a:r>
          </a:p>
        </p:txBody>
      </p:sp>
      <p:sp>
        <p:nvSpPr>
          <p:cNvPr id="55" name="矩形 54"/>
          <p:cNvSpPr/>
          <p:nvPr/>
        </p:nvSpPr>
        <p:spPr>
          <a:xfrm>
            <a:off x="6598454" y="2749877"/>
            <a:ext cx="2059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单品毛利率提升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304523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16330</TotalTime>
  <Words>618</Words>
  <Application>Microsoft Office PowerPoint</Application>
  <PresentationFormat>全屏显示(16:9)</PresentationFormat>
  <Paragraphs>159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数据统计金融银行报表财务报告ppt模板</dc:title>
  <dc:creator>dell</dc:creator>
  <cp:lastModifiedBy>kent</cp:lastModifiedBy>
  <cp:revision>1087</cp:revision>
  <dcterms:created xsi:type="dcterms:W3CDTF">2020-11-06T03:16:00Z</dcterms:created>
  <dcterms:modified xsi:type="dcterms:W3CDTF">2022-03-04T15:36:21Z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0DDA8F94B4404498B81D0FC392B02FB3</vt:lpwstr>
  </property>
  <property fmtid="{D5CDD505-2E9C-101B-9397-08002B2CF9AE}" pid="4" name="KSOSaveFontToCloudKey">
    <vt:lpwstr>643875865_btnclosed</vt:lpwstr>
  </property>
</Properties>
</file>