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5"/>
  </p:notesMasterIdLst>
  <p:sldIdLst>
    <p:sldId id="259" r:id="rId3"/>
    <p:sldId id="293" r:id="rId4"/>
    <p:sldId id="358" r:id="rId5"/>
    <p:sldId id="366" r:id="rId6"/>
    <p:sldId id="351" r:id="rId7"/>
    <p:sldId id="371" r:id="rId8"/>
    <p:sldId id="353" r:id="rId9"/>
    <p:sldId id="368" r:id="rId10"/>
    <p:sldId id="370" r:id="rId11"/>
    <p:sldId id="364" r:id="rId12"/>
    <p:sldId id="369" r:id="rId13"/>
    <p:sldId id="35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8EB4E3"/>
    <a:srgbClr val="F5F5F5"/>
    <a:srgbClr val="0091FE"/>
    <a:srgbClr val="66D9E8"/>
    <a:srgbClr val="007DDA"/>
    <a:srgbClr val="005DA2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94" autoAdjust="0"/>
    <p:restoredTop sz="94712" autoAdjust="0"/>
  </p:normalViewPr>
  <p:slideViewPr>
    <p:cSldViewPr>
      <p:cViewPr varScale="1">
        <p:scale>
          <a:sx n="93" d="100"/>
          <a:sy n="93" d="100"/>
        </p:scale>
        <p:origin x="66" y="-36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5A317-4EAC-4930-BCE8-D9BF31AECCB5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9F45-0981-41A9-96BA-B8F5013B37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0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2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4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4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3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44185" b="32243"/>
          <a:stretch>
            <a:fillRect/>
          </a:stretch>
        </p:blipFill>
        <p:spPr>
          <a:xfrm>
            <a:off x="-1" y="3507854"/>
            <a:ext cx="4948121" cy="163564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51520" y="1995704"/>
            <a:ext cx="468504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财务数据统计分析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539552" y="3675677"/>
            <a:ext cx="37366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公司：上海韩创电子科技有限公司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地址：上海市浦东新区康桥路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86-021-58122857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ycscs_1992@163.com</a:t>
            </a:r>
            <a:endParaRPr lang="zh-CN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 userDrawn="1"/>
        </p:nvSpPr>
        <p:spPr bwMode="auto">
          <a:xfrm>
            <a:off x="395536" y="285939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568" y="2827667"/>
            <a:ext cx="1574754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报告人：张三丰</a:t>
            </a:r>
          </a:p>
        </p:txBody>
      </p:sp>
      <p:pic>
        <p:nvPicPr>
          <p:cNvPr id="18" name="图片 17" descr="logo ISUKE-微笑版-绿色-r"/>
          <p:cNvPicPr>
            <a:picLocks noChangeAspect="1"/>
          </p:cNvPicPr>
          <p:nvPr userDrawn="1"/>
        </p:nvPicPr>
        <p:blipFill>
          <a:blip r:embed="rId4">
            <a:lum bright="12000"/>
          </a:blip>
          <a:stretch>
            <a:fillRect/>
          </a:stretch>
        </p:blipFill>
        <p:spPr>
          <a:xfrm>
            <a:off x="10897870" y="6074410"/>
            <a:ext cx="1082040" cy="5797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315" y="123825"/>
            <a:ext cx="730250" cy="39560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 descr="logo ISUKE-微笑版-绿色-r"/>
          <p:cNvPicPr>
            <a:picLocks noChangeAspect="1"/>
          </p:cNvPicPr>
          <p:nvPr userDrawn="1"/>
        </p:nvPicPr>
        <p:blipFill>
          <a:blip r:embed="rId13">
            <a:lum bright="12000"/>
          </a:blip>
          <a:stretch>
            <a:fillRect/>
          </a:stretch>
        </p:blipFill>
        <p:spPr>
          <a:xfrm>
            <a:off x="10897870" y="6083935"/>
            <a:ext cx="1082040" cy="579755"/>
          </a:xfrm>
          <a:prstGeom prst="rect">
            <a:avLst/>
          </a:prstGeom>
        </p:spPr>
      </p:pic>
      <p:pic>
        <p:nvPicPr>
          <p:cNvPr id="10" name="图片 9" descr="logo ISUKE-微笑版-绿色-r"/>
          <p:cNvPicPr>
            <a:picLocks noChangeAspect="1"/>
          </p:cNvPicPr>
          <p:nvPr userDrawn="1"/>
        </p:nvPicPr>
        <p:blipFill>
          <a:blip r:embed="rId13">
            <a:lum bright="12000"/>
          </a:blip>
          <a:stretch>
            <a:fillRect/>
          </a:stretch>
        </p:blipFill>
        <p:spPr>
          <a:xfrm>
            <a:off x="11024870" y="6210935"/>
            <a:ext cx="1082040" cy="579755"/>
          </a:xfrm>
          <a:prstGeom prst="rect">
            <a:avLst/>
          </a:prstGeom>
        </p:spPr>
      </p:pic>
      <p:pic>
        <p:nvPicPr>
          <p:cNvPr id="11" name="图片 10" descr="logo ISUKE-微笑版-绿色-r"/>
          <p:cNvPicPr>
            <a:picLocks noChangeAspect="1"/>
          </p:cNvPicPr>
          <p:nvPr userDrawn="1"/>
        </p:nvPicPr>
        <p:blipFill>
          <a:blip r:embed="rId13">
            <a:lum bright="12000"/>
          </a:blip>
          <a:stretch>
            <a:fillRect/>
          </a:stretch>
        </p:blipFill>
        <p:spPr>
          <a:xfrm>
            <a:off x="11151870" y="6337935"/>
            <a:ext cx="1082040" cy="5797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63255" y="4659630"/>
            <a:ext cx="702945" cy="381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30973" y="1995704"/>
            <a:ext cx="4685043" cy="127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年上半年总结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下半年规划报告</a:t>
            </a: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909014" y="3899620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6975" y="3867785"/>
            <a:ext cx="282448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报告人：刘青松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2022.9.28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4011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01570" y="3886835"/>
            <a:ext cx="459740" cy="218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" y="123190"/>
            <a:ext cx="690880" cy="3746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下半年工作规划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782" y="1635646"/>
            <a:ext cx="4893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鸿蒙继承性认证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继承赛诺多效护颈智能枕（原型机）方案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Isuke</a:t>
            </a:r>
            <a:r>
              <a:rPr lang="zh-CN" altLang="en-US" dirty="0"/>
              <a:t>、</a:t>
            </a:r>
            <a:r>
              <a:rPr lang="en-US" altLang="zh-CN" b="1" dirty="0"/>
              <a:t>MPE</a:t>
            </a:r>
            <a:r>
              <a:rPr lang="zh-CN" altLang="en-US" dirty="0"/>
              <a:t>、</a:t>
            </a:r>
            <a:r>
              <a:rPr lang="zh-CN" altLang="en-US" b="1" dirty="0"/>
              <a:t>仁豪</a:t>
            </a:r>
            <a:r>
              <a:rPr lang="zh-CN" altLang="en-US" dirty="0"/>
              <a:t>等品牌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重点把控</a:t>
            </a:r>
            <a:r>
              <a:rPr lang="zh-CN" altLang="en-US" b="1" dirty="0"/>
              <a:t>硬件适配</a:t>
            </a:r>
            <a:r>
              <a:rPr lang="en-US" altLang="zh-CN" dirty="0"/>
              <a:t>&amp;</a:t>
            </a:r>
            <a:r>
              <a:rPr lang="zh-CN" altLang="en-US" b="1" dirty="0"/>
              <a:t>实验局测试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岗位：</a:t>
            </a:r>
            <a:r>
              <a:rPr lang="en-US" altLang="zh-CN" dirty="0"/>
              <a:t>web</a:t>
            </a:r>
            <a:r>
              <a:rPr lang="zh-CN" altLang="en-US" dirty="0"/>
              <a:t>、测试工程师</a:t>
            </a:r>
            <a:endParaRPr lang="en-US" altLang="zh-CN" dirty="0"/>
          </a:p>
          <a:p>
            <a:r>
              <a:rPr lang="zh-CN" altLang="en-US" dirty="0"/>
              <a:t>预计</a:t>
            </a:r>
            <a:r>
              <a:rPr lang="en-US" altLang="zh-CN" dirty="0"/>
              <a:t>10</a:t>
            </a:r>
            <a:r>
              <a:rPr lang="zh-CN" altLang="en-US" dirty="0"/>
              <a:t>月下旬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563647"/>
            <a:ext cx="3528392" cy="25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216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下半年工作规划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782" y="1635646"/>
            <a:ext cx="4893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智能枕头套件升级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收集市场反馈情况，优化软硬件功能：</a:t>
            </a:r>
            <a:endParaRPr lang="en-US" altLang="zh-CN" dirty="0"/>
          </a:p>
          <a:p>
            <a:r>
              <a:rPr lang="zh-CN" altLang="en-US" dirty="0"/>
              <a:t>硬件外围功耗；</a:t>
            </a:r>
            <a:endParaRPr lang="en-US" altLang="zh-CN" dirty="0"/>
          </a:p>
          <a:p>
            <a:r>
              <a:rPr lang="zh-CN" altLang="en-US" dirty="0"/>
              <a:t>软件校时优化；</a:t>
            </a:r>
            <a:endParaRPr lang="en-US" altLang="zh-CN" dirty="0"/>
          </a:p>
          <a:p>
            <a:r>
              <a:rPr lang="zh-CN" altLang="en-US" dirty="0"/>
              <a:t>偶先报告</a:t>
            </a:r>
            <a:r>
              <a:rPr lang="en-US" altLang="zh-CN" dirty="0"/>
              <a:t>bug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续航更长；电池存放寿命；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岗位：硬件、嵌入式、测试工程师</a:t>
            </a:r>
            <a:endParaRPr lang="en-US" altLang="zh-CN" dirty="0"/>
          </a:p>
          <a:p>
            <a:r>
              <a:rPr lang="zh-CN" altLang="en-US" dirty="0"/>
              <a:t>预计</a:t>
            </a:r>
            <a:r>
              <a:rPr lang="en-US" altLang="zh-CN" dirty="0"/>
              <a:t>12</a:t>
            </a:r>
            <a:r>
              <a:rPr lang="zh-CN" altLang="en-US" dirty="0"/>
              <a:t>月中旬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35646"/>
            <a:ext cx="40005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7462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目标实现路径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8"/>
          <p:cNvSpPr txBox="1"/>
          <p:nvPr/>
        </p:nvSpPr>
        <p:spPr>
          <a:xfrm>
            <a:off x="1074981" y="2370753"/>
            <a:ext cx="2880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2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谢谢大家！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23190"/>
            <a:ext cx="690880" cy="3746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755576" y="0"/>
            <a:ext cx="2346338" cy="1290646"/>
          </a:xfrm>
          <a:prstGeom prst="triangle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flipV="1">
            <a:off x="286730" y="0"/>
            <a:ext cx="2582390" cy="142049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968" y="60982"/>
            <a:ext cx="1729667" cy="638560"/>
          </a:xfrm>
          <a:prstGeom prst="rect">
            <a:avLst/>
          </a:prstGeom>
          <a:noFill/>
        </p:spPr>
        <p:txBody>
          <a:bodyPr wrap="square" lIns="99834" tIns="49917" rIns="99834" bIns="49917" rtlCol="0">
            <a:spAutoFit/>
          </a:bodyPr>
          <a:lstStyle/>
          <a:p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</a:t>
            </a:r>
          </a:p>
        </p:txBody>
      </p:sp>
      <p:sp>
        <p:nvSpPr>
          <p:cNvPr id="40" name="椭圆 3"/>
          <p:cNvSpPr/>
          <p:nvPr/>
        </p:nvSpPr>
        <p:spPr bwMode="auto">
          <a:xfrm rot="3152971">
            <a:off x="2395361" y="1296000"/>
            <a:ext cx="1037094" cy="67645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组合 43"/>
          <p:cNvGrpSpPr/>
          <p:nvPr/>
        </p:nvGrpSpPr>
        <p:grpSpPr>
          <a:xfrm>
            <a:off x="2795638" y="1065600"/>
            <a:ext cx="468000" cy="575348"/>
            <a:chOff x="3059833" y="1164317"/>
            <a:chExt cx="460437" cy="575348"/>
          </a:xfrm>
        </p:grpSpPr>
        <p:sp>
          <p:nvSpPr>
            <p:cNvPr id="41" name="椭圆 6"/>
            <p:cNvSpPr/>
            <p:nvPr/>
          </p:nvSpPr>
          <p:spPr bwMode="auto">
            <a:xfrm rot="3152971">
              <a:off x="3001052" y="1223098"/>
              <a:ext cx="568567" cy="451006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椭圆 6"/>
            <p:cNvSpPr/>
            <p:nvPr/>
          </p:nvSpPr>
          <p:spPr bwMode="auto">
            <a:xfrm rot="3152971">
              <a:off x="3006084" y="1253492"/>
              <a:ext cx="536336" cy="421785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3084901" y="1278000"/>
              <a:ext cx="4353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2" name="椭圆 3"/>
          <p:cNvSpPr/>
          <p:nvPr/>
        </p:nvSpPr>
        <p:spPr bwMode="auto">
          <a:xfrm rot="3152971">
            <a:off x="2395359" y="2446530"/>
            <a:ext cx="1037093" cy="67652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44"/>
          <p:cNvGrpSpPr/>
          <p:nvPr/>
        </p:nvGrpSpPr>
        <p:grpSpPr>
          <a:xfrm>
            <a:off x="2797200" y="2216130"/>
            <a:ext cx="449593" cy="578435"/>
            <a:chOff x="3059832" y="2068459"/>
            <a:chExt cx="461271" cy="576475"/>
          </a:xfrm>
        </p:grpSpPr>
        <p:sp>
          <p:nvSpPr>
            <p:cNvPr id="33" name="椭圆 6"/>
            <p:cNvSpPr/>
            <p:nvPr/>
          </p:nvSpPr>
          <p:spPr bwMode="auto">
            <a:xfrm rot="3152971">
              <a:off x="2997311" y="2130980"/>
              <a:ext cx="568567" cy="443525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椭圆 6"/>
            <p:cNvSpPr/>
            <p:nvPr/>
          </p:nvSpPr>
          <p:spPr bwMode="auto">
            <a:xfrm rot="3152971">
              <a:off x="3006107" y="2157610"/>
              <a:ext cx="536335" cy="42183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TextBox 48"/>
            <p:cNvSpPr txBox="1">
              <a:spLocks noChangeArrowheads="1"/>
            </p:cNvSpPr>
            <p:nvPr/>
          </p:nvSpPr>
          <p:spPr bwMode="auto">
            <a:xfrm>
              <a:off x="3085687" y="2183269"/>
              <a:ext cx="4354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椭圆 3"/>
          <p:cNvSpPr/>
          <p:nvPr/>
        </p:nvSpPr>
        <p:spPr bwMode="auto">
          <a:xfrm rot="3152971">
            <a:off x="2395359" y="3668815"/>
            <a:ext cx="1037093" cy="67652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97200" y="3438416"/>
            <a:ext cx="452226" cy="578433"/>
            <a:chOff x="3059833" y="2972599"/>
            <a:chExt cx="461111" cy="576474"/>
          </a:xfrm>
        </p:grpSpPr>
        <p:sp>
          <p:nvSpPr>
            <p:cNvPr id="27" name="椭圆 6"/>
            <p:cNvSpPr/>
            <p:nvPr/>
          </p:nvSpPr>
          <p:spPr bwMode="auto">
            <a:xfrm rot="3152971">
              <a:off x="2999449" y="3032982"/>
              <a:ext cx="568567" cy="44780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椭圆 6"/>
            <p:cNvSpPr/>
            <p:nvPr/>
          </p:nvSpPr>
          <p:spPr bwMode="auto">
            <a:xfrm rot="3152971">
              <a:off x="3006108" y="3061749"/>
              <a:ext cx="536335" cy="421831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49"/>
            <p:cNvSpPr txBox="1">
              <a:spLocks noChangeArrowheads="1"/>
            </p:cNvSpPr>
            <p:nvPr/>
          </p:nvSpPr>
          <p:spPr bwMode="auto">
            <a:xfrm>
              <a:off x="3085528" y="3087408"/>
              <a:ext cx="4354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7" name="矩形 55"/>
          <p:cNvSpPr>
            <a:spLocks noChangeArrowheads="1"/>
          </p:cNvSpPr>
          <p:nvPr/>
        </p:nvSpPr>
        <p:spPr bwMode="auto">
          <a:xfrm>
            <a:off x="3492175" y="1135692"/>
            <a:ext cx="414340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上半年工作</a:t>
            </a:r>
            <a:r>
              <a:rPr lang="zh-CN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完成情况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91865" y="2284730"/>
            <a:ext cx="38804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问题与不足分析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3491865" y="3507105"/>
            <a:ext cx="36144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下半年工作规划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上半年工作完成情况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32361"/>
              </p:ext>
            </p:extLst>
          </p:nvPr>
        </p:nvGraphicFramePr>
        <p:xfrm>
          <a:off x="251520" y="1068874"/>
          <a:ext cx="820891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62186164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6042483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1941902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44290445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3118848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37423419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582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目标节点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项目计划时长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实际完成节点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实际项目时长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项目及时率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Fitness 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</a:p>
                    <a:p>
                      <a:pPr algn="ctr"/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21.11.16~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22.3.12</a:t>
                      </a:r>
                      <a:r>
                        <a:rPr lang="zh-CN" altLang="en-US" sz="1100" dirty="0" smtClean="0"/>
                        <a:t>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TR5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21.11.16~</a:t>
                      </a:r>
                    </a:p>
                    <a:p>
                      <a:pPr algn="ctr"/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22.7.12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试产直通率</a:t>
                      </a:r>
                      <a:r>
                        <a:rPr lang="en-US" altLang="zh-CN" sz="1400" dirty="0"/>
                        <a:t>77.6%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美的智能枕头套件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</a:t>
                      </a:r>
                    </a:p>
                    <a:p>
                      <a:pPr algn="ctr"/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22.4.21~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22.7.21</a:t>
                      </a:r>
                      <a:r>
                        <a:rPr lang="zh-CN" altLang="en-US" sz="1100" dirty="0" smtClean="0"/>
                        <a:t>）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TR6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22.4.21~</a:t>
                      </a:r>
                    </a:p>
                    <a:p>
                      <a:pPr algn="ctr"/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22.9.24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zh-CN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9.24</a:t>
                      </a:r>
                      <a:r>
                        <a:rPr lang="zh-CN" altLang="en-US" sz="1400" dirty="0" smtClean="0"/>
                        <a:t>完成首批交货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鸿蒙枕头套件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原型机与继承机</a:t>
                      </a:r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均已商用上架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1.5C</a:t>
                      </a:r>
                      <a:r>
                        <a:rPr lang="zh-CN" altLang="en-US" dirty="0"/>
                        <a:t>医疗认证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TR4A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TR4A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人手原因中间暂停数月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4235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9974" y="699542"/>
            <a:ext cx="593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项目管理工作完成情况</a:t>
            </a:r>
            <a:r>
              <a:rPr lang="zh-CN" altLang="en-US" dirty="0" smtClean="0"/>
              <a:t>概述</a:t>
            </a:r>
            <a:r>
              <a:rPr lang="zh-CN" altLang="en-US" sz="1200" dirty="0" smtClean="0"/>
              <a:t>（</a:t>
            </a:r>
            <a:r>
              <a:rPr lang="zh-CN" altLang="en-US" sz="1200" dirty="0" smtClean="0">
                <a:solidFill>
                  <a:srgbClr val="FF0000"/>
                </a:solidFill>
              </a:rPr>
              <a:t>红字</a:t>
            </a:r>
            <a:r>
              <a:rPr lang="zh-CN" altLang="en-US" sz="1200" dirty="0" smtClean="0"/>
              <a:t>经过项目变更）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上半年工作完成情况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90161"/>
              </p:ext>
            </p:extLst>
          </p:nvPr>
        </p:nvGraphicFramePr>
        <p:xfrm>
          <a:off x="539520" y="1356906"/>
          <a:ext cx="7704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72">
                  <a:extLst>
                    <a:ext uri="{9D8B030D-6E8A-4147-A177-3AD203B41FA5}">
                      <a16:colId xmlns:a16="http://schemas.microsoft.com/office/drawing/2014/main" val="362186164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9650549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3582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交付及时率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Fitness tag A</a:t>
                      </a:r>
                      <a:r>
                        <a:rPr lang="zh-CN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已交付，待实验局验证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Fitness tag B</a:t>
                      </a:r>
                      <a:r>
                        <a:rPr lang="zh-CN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距离初版交付还需移植业务代码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7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1.0E</a:t>
                      </a:r>
                      <a:r>
                        <a:rPr lang="en-US" altLang="zh-CN" baseline="0" dirty="0"/>
                        <a:t> 4G</a:t>
                      </a:r>
                      <a:r>
                        <a:rPr lang="zh-CN" altLang="en-US" baseline="0" dirty="0"/>
                        <a:t>降成本方案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已交付，待实验局验证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1.5C</a:t>
                      </a:r>
                      <a:r>
                        <a:rPr lang="zh-CN" altLang="en-US" dirty="0"/>
                        <a:t>医疗认证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已交付，</a:t>
                      </a:r>
                      <a:r>
                        <a:rPr lang="en-US" altLang="zh-CN" dirty="0" smtClean="0"/>
                        <a:t>9.23</a:t>
                      </a:r>
                      <a:r>
                        <a:rPr lang="zh-CN" altLang="en-US" dirty="0" smtClean="0"/>
                        <a:t>交付</a:t>
                      </a:r>
                      <a:r>
                        <a:rPr lang="zh-CN" altLang="en-US" dirty="0"/>
                        <a:t>初版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423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560" y="98757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开发工作完成情况概述</a:t>
            </a:r>
          </a:p>
        </p:txBody>
      </p:sp>
    </p:spTree>
    <p:extLst>
      <p:ext uri="{BB962C8B-B14F-4D97-AF65-F5344CB8AC3E}">
        <p14:creationId xmlns:p14="http://schemas.microsoft.com/office/powerpoint/2010/main" val="122624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问题与不足分析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142" y="987574"/>
            <a:ext cx="8316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存在哪些问题？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zh-CN" altLang="en-US" b="1" dirty="0" smtClean="0"/>
              <a:t>方案选择过于草率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方案没有综合考虑</a:t>
            </a:r>
            <a:r>
              <a:rPr lang="zh-CN" altLang="en-US" smtClean="0"/>
              <a:t>可实现性与市场因素。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zh-CN" altLang="en-US" b="1" dirty="0" smtClean="0"/>
              <a:t> 新技术开发过程中问题涌现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eg: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硬件高温注塑问题涌现、模具起鼓、驱动功耗高。美的驱动开发方案时间超过预期。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③</a:t>
            </a:r>
            <a:r>
              <a:rPr lang="zh-CN" altLang="en-US" b="1" dirty="0" smtClean="0"/>
              <a:t>外部合作效率低、需求变更或新增。</a:t>
            </a:r>
            <a:endParaRPr lang="en-US" altLang="zh-CN" b="1" dirty="0" smtClean="0"/>
          </a:p>
          <a:p>
            <a:r>
              <a:rPr lang="en-US" altLang="zh-CN" dirty="0" smtClean="0"/>
              <a:t>Eg</a:t>
            </a:r>
            <a:r>
              <a:rPr lang="zh-CN" altLang="en-US" dirty="0" smtClean="0"/>
              <a:t>：美的、华为合作时协同开发的效率低，难以管控对方进度。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问题与不足分析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731680"/>
            <a:ext cx="83164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项目管理方面：</a:t>
            </a:r>
            <a:endParaRPr lang="en-US" altLang="zh-CN" dirty="0"/>
          </a:p>
          <a:p>
            <a:r>
              <a:rPr lang="zh-CN" altLang="en-US" dirty="0"/>
              <a:t>①需求沟通：未做好项目留痕，未重视文档规范性。</a:t>
            </a:r>
            <a:endParaRPr lang="en-US" altLang="zh-CN" dirty="0"/>
          </a:p>
          <a:p>
            <a:r>
              <a:rPr lang="zh-CN" altLang="en-US" dirty="0"/>
              <a:t>②开发规划</a:t>
            </a:r>
            <a:r>
              <a:rPr lang="en-US" altLang="zh-CN" dirty="0"/>
              <a:t>&amp;</a:t>
            </a:r>
            <a:r>
              <a:rPr lang="zh-CN" altLang="en-US" dirty="0"/>
              <a:t>内部技术风险评估不到位，开发过程屡屡碰壁，最终实现方式难度大、工序复杂，项目时间一再变更。</a:t>
            </a:r>
            <a:endParaRPr lang="en-US" altLang="zh-CN" dirty="0"/>
          </a:p>
          <a:p>
            <a:r>
              <a:rPr lang="zh-CN" altLang="en-US" dirty="0"/>
              <a:t>③未协同好外部合作节奏，一呼百应，导致内部费时费力，事倍功半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团队方面：</a:t>
            </a:r>
            <a:endParaRPr lang="en-US" altLang="zh-CN" dirty="0"/>
          </a:p>
          <a:p>
            <a:r>
              <a:rPr lang="zh-CN" altLang="en-US" dirty="0"/>
              <a:t>①人员</a:t>
            </a:r>
            <a:r>
              <a:rPr lang="zh-CN" altLang="en-US" dirty="0" smtClean="0"/>
              <a:t>稳定性低、招聘难度大</a:t>
            </a:r>
            <a:endParaRPr lang="en-US" altLang="zh-CN" dirty="0"/>
          </a:p>
          <a:p>
            <a:r>
              <a:rPr lang="zh-CN" altLang="en-US" dirty="0"/>
              <a:t>②团队专业性未得到保障：多数岗位只有</a:t>
            </a:r>
            <a:r>
              <a:rPr lang="en-US" altLang="zh-CN" dirty="0"/>
              <a:t>1</a:t>
            </a:r>
            <a:r>
              <a:rPr lang="zh-CN" altLang="en-US" dirty="0"/>
              <a:t>人，面对新技术新问题较为棘手。</a:t>
            </a:r>
            <a:endParaRPr lang="en-US" altLang="zh-CN" dirty="0"/>
          </a:p>
          <a:p>
            <a:r>
              <a:rPr lang="zh-CN" altLang="en-US" dirty="0"/>
              <a:t>③需求理解</a:t>
            </a:r>
            <a:r>
              <a:rPr lang="en-US" altLang="zh-CN" dirty="0"/>
              <a:t>&amp;</a:t>
            </a:r>
            <a:r>
              <a:rPr lang="zh-CN" altLang="en-US" dirty="0"/>
              <a:t>评审不够彻底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外部因素：</a:t>
            </a:r>
            <a:endParaRPr lang="en-US" altLang="zh-CN" dirty="0"/>
          </a:p>
          <a:p>
            <a:r>
              <a:rPr lang="zh-CN" altLang="en-US" dirty="0"/>
              <a:t>①部分资源池较少、供应商合作意愿低，配合度差；</a:t>
            </a:r>
            <a:endParaRPr lang="en-US" altLang="zh-CN" dirty="0"/>
          </a:p>
          <a:p>
            <a:r>
              <a:rPr lang="zh-CN" altLang="en-US" dirty="0"/>
              <a:t>②客户</a:t>
            </a:r>
            <a:r>
              <a:rPr lang="en-US" altLang="zh-CN" dirty="0"/>
              <a:t>or</a:t>
            </a:r>
            <a:r>
              <a:rPr lang="zh-CN" altLang="en-US" dirty="0"/>
              <a:t>合作方沟通不够，需求变更时有发生。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06208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下半年工作规划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1" y="1275606"/>
            <a:ext cx="8616275" cy="158417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下半年工作规划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067694"/>
            <a:ext cx="4133850" cy="2133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0782" y="1635646"/>
            <a:ext cx="4965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1.5C </a:t>
            </a:r>
            <a:r>
              <a:rPr lang="zh-CN" altLang="en-US" b="1" dirty="0"/>
              <a:t>降成本替换方案：</a:t>
            </a:r>
            <a:r>
              <a:rPr lang="en-US" altLang="zh-CN" b="1" dirty="0"/>
              <a:t>4G&amp;wifi        </a:t>
            </a:r>
          </a:p>
          <a:p>
            <a:endParaRPr lang="en-US" altLang="zh-CN" dirty="0"/>
          </a:p>
          <a:p>
            <a:r>
              <a:rPr lang="zh-CN" altLang="en-US" dirty="0"/>
              <a:t>降本路径：</a:t>
            </a:r>
            <a:r>
              <a:rPr lang="en-US" altLang="zh-CN" dirty="0"/>
              <a:t>MCU</a:t>
            </a:r>
            <a:r>
              <a:rPr lang="zh-CN" altLang="en-US" dirty="0"/>
              <a:t>、通讯模组更换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测试用例把关：加强实验局管控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生产制程升级：烧录、</a:t>
            </a:r>
            <a:r>
              <a:rPr lang="en-US" altLang="zh-CN" dirty="0"/>
              <a:t>MAC</a:t>
            </a:r>
            <a:r>
              <a:rPr lang="zh-CN" altLang="en-US" dirty="0"/>
              <a:t>写入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岗位：硬件、嵌入式、测试工程师</a:t>
            </a:r>
            <a:endParaRPr lang="en-US" altLang="zh-CN" dirty="0"/>
          </a:p>
          <a:p>
            <a:r>
              <a:rPr lang="zh-CN" altLang="en-US" dirty="0"/>
              <a:t>预计交付日期：</a:t>
            </a:r>
            <a:r>
              <a:rPr lang="en-US" altLang="zh-CN" dirty="0"/>
              <a:t>12</a:t>
            </a:r>
            <a:r>
              <a:rPr lang="zh-CN" altLang="en-US" dirty="0"/>
              <a:t>月初</a:t>
            </a:r>
          </a:p>
        </p:txBody>
      </p:sp>
    </p:spTree>
    <p:extLst>
      <p:ext uri="{BB962C8B-B14F-4D97-AF65-F5344CB8AC3E}">
        <p14:creationId xmlns:p14="http://schemas.microsoft.com/office/powerpoint/2010/main" val="274975097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下半年工作规划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782" y="1635646"/>
            <a:ext cx="4893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智能枕头接入</a:t>
            </a:r>
            <a:r>
              <a:rPr lang="en-US" altLang="zh-CN" b="1" dirty="0"/>
              <a:t>SDK</a:t>
            </a:r>
            <a:r>
              <a:rPr lang="zh-CN" altLang="en-US" b="1" dirty="0"/>
              <a:t>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端客户提供开发</a:t>
            </a:r>
            <a:r>
              <a:rPr lang="en-US" altLang="zh-CN" dirty="0"/>
              <a:t>SDK</a:t>
            </a:r>
            <a:r>
              <a:rPr lang="zh-CN" altLang="en-US" dirty="0"/>
              <a:t>套件，方便进行数据对对接。</a:t>
            </a:r>
            <a:endParaRPr lang="en-US" altLang="zh-CN" dirty="0"/>
          </a:p>
          <a:p>
            <a:r>
              <a:rPr lang="en-US" altLang="zh-CN" dirty="0"/>
              <a:t>APP</a:t>
            </a:r>
            <a:r>
              <a:rPr lang="zh-CN" altLang="en-US" dirty="0"/>
              <a:t>端、前端、后端，一应俱全</a:t>
            </a:r>
            <a:endParaRPr lang="en-US" altLang="zh-CN" dirty="0"/>
          </a:p>
          <a:p>
            <a:r>
              <a:rPr lang="zh-CN" altLang="en-US" dirty="0"/>
              <a:t>帮助客户更快实现产品接入。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岗位：</a:t>
            </a:r>
            <a:r>
              <a:rPr lang="en-US" altLang="zh-CN" dirty="0"/>
              <a:t>APP</a:t>
            </a:r>
            <a:r>
              <a:rPr lang="zh-CN" altLang="en-US" dirty="0"/>
              <a:t>、后端、</a:t>
            </a:r>
            <a:r>
              <a:rPr lang="en-US" altLang="zh-CN" dirty="0"/>
              <a:t>web</a:t>
            </a:r>
            <a:r>
              <a:rPr lang="zh-CN" altLang="en-US" dirty="0"/>
              <a:t>工程师</a:t>
            </a:r>
            <a:endParaRPr lang="en-US" altLang="zh-CN" dirty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月底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6967A1-EC0B-4657-8678-804EB40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563647"/>
            <a:ext cx="3499435" cy="23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9483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663</Words>
  <Application>Microsoft Office PowerPoint</Application>
  <PresentationFormat>全屏显示(16:9)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数据统计金融银行报表财务报告ppt模板</dc:title>
  <dc:creator>dell</dc:creator>
  <cp:lastModifiedBy>Windows User</cp:lastModifiedBy>
  <cp:revision>65</cp:revision>
  <dcterms:created xsi:type="dcterms:W3CDTF">2022-07-12T03:28:31Z</dcterms:created>
  <dcterms:modified xsi:type="dcterms:W3CDTF">2022-09-27T11:25:47Z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4DF02B77E69540AA91297131ED6521BD</vt:lpwstr>
  </property>
</Properties>
</file>