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3" r:id="rId2"/>
    <p:sldId id="469" r:id="rId3"/>
    <p:sldId id="425" r:id="rId4"/>
    <p:sldId id="448" r:id="rId5"/>
    <p:sldId id="470" r:id="rId6"/>
    <p:sldId id="472" r:id="rId7"/>
    <p:sldId id="457" r:id="rId8"/>
    <p:sldId id="467" r:id="rId9"/>
    <p:sldId id="473" r:id="rId10"/>
    <p:sldId id="474" r:id="rId11"/>
    <p:sldId id="475" r:id="rId12"/>
    <p:sldId id="468" r:id="rId13"/>
    <p:sldId id="477" r:id="rId14"/>
    <p:sldId id="478" r:id="rId15"/>
    <p:sldId id="476" r:id="rId16"/>
    <p:sldId id="480" r:id="rId17"/>
    <p:sldId id="4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戎昊" initials="孟" lastIdx="2" clrIdx="0">
    <p:extLst>
      <p:ext uri="{19B8F6BF-5375-455C-9EA6-DF929625EA0E}">
        <p15:presenceInfo xmlns:p15="http://schemas.microsoft.com/office/powerpoint/2012/main" userId="5180a22f3a74a5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CE1"/>
    <a:srgbClr val="C66BB1"/>
    <a:srgbClr val="CA5EBF"/>
    <a:srgbClr val="F9C8AA"/>
    <a:srgbClr val="F8C6A5"/>
    <a:srgbClr val="8E96CE"/>
    <a:srgbClr val="B386D7"/>
    <a:srgbClr val="9E99C4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>
        <p:guide orient="horz" pos="2105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2021/7/19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37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35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0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842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93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83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15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34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52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05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8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81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251-5FD2-45C3-99F5-F440BDBD02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68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78972" y="0"/>
            <a:ext cx="6299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V="1">
            <a:off x="3022600" y="0"/>
            <a:ext cx="6146800" cy="2096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 l="23646" t="3889" r="23646" b="3889"/>
          <a:stretch>
            <a:fillRect/>
          </a:stretch>
        </p:blipFill>
        <p:spPr>
          <a:xfrm>
            <a:off x="3162300" y="541682"/>
            <a:ext cx="5867400" cy="5774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模板下载：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www.1ppt.com/moban/     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行业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模板：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www.1ppt.com/hangye/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节日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模板：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www.1ppt.com/jieri/           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素材下载：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www.1ppt.com/sucai/</a:t>
            </a:r>
          </a:p>
          <a:p>
            <a:pPr latinLnBrk="0"/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背景图片：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www.1ppt.com/beijing/      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图表下载：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www.1ppt.com/tubiao/     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优秀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www.1ppt.com/xiazai/        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教程： 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www.1ppt.com/powerpoint/      </a:t>
            </a:r>
          </a:p>
          <a:p>
            <a:pPr latinLnBrk="0"/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Word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教程： 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www.1ppt.com/word/              Excel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教程：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www.1ppt.com/excel/ 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资料下载：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www.1ppt.com/ziliao/                PPT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课件下载：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www.1ppt.com/kejian/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范文下载：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www.1ppt.com/fanwen/             </a:t>
            </a:r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试卷下载：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www.1ppt.com/shiti/ 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教案下载：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www.1ppt.com/jiaoan/        </a:t>
            </a:r>
          </a:p>
          <a:p>
            <a:pPr latinLnBrk="0"/>
            <a:r>
              <a:rPr lang="zh-CN" altLang="en-US" sz="100" dirty="0">
                <a:solidFill>
                  <a:srgbClr val="0B1123"/>
                </a:solidFill>
                <a:latin typeface="Calibri" panose="020F0502020204030204"/>
              </a:rPr>
              <a:t>字体下载：</a:t>
            </a:r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www.1ppt.com/ziti/</a:t>
            </a:r>
          </a:p>
          <a:p>
            <a:pPr latinLnBrk="0"/>
            <a:r>
              <a:rPr lang="en-US" altLang="zh-CN" sz="100" dirty="0">
                <a:solidFill>
                  <a:srgbClr val="0B1123"/>
                </a:solidFill>
                <a:latin typeface="Calibri" panose="020F0502020204030204"/>
              </a:rPr>
              <a:t> </a:t>
            </a:r>
            <a:endParaRPr lang="zh-CN" altLang="en-US" sz="100" dirty="0">
              <a:solidFill>
                <a:srgbClr val="0B1123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333500"/>
            <a:ext cx="12192000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96366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490-DA7F-4815-8123-E151A1525EC7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FC2-9903-45F2-898D-C6EE2BA565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/>
          <p:nvPr userDrawn="1"/>
        </p:nvSpPr>
        <p:spPr>
          <a:xfrm>
            <a:off x="0" y="290285"/>
            <a:ext cx="1364343" cy="435429"/>
          </a:xfrm>
          <a:custGeom>
            <a:avLst/>
            <a:gdLst>
              <a:gd name="connsiteX0" fmla="*/ 0 w 1364343"/>
              <a:gd name="connsiteY0" fmla="*/ 0 h 435429"/>
              <a:gd name="connsiteX1" fmla="*/ 1364343 w 1364343"/>
              <a:gd name="connsiteY1" fmla="*/ 0 h 435429"/>
              <a:gd name="connsiteX2" fmla="*/ 1364343 w 1364343"/>
              <a:gd name="connsiteY2" fmla="*/ 435429 h 435429"/>
              <a:gd name="connsiteX3" fmla="*/ 0 w 1364343"/>
              <a:gd name="connsiteY3" fmla="*/ 435429 h 435429"/>
              <a:gd name="connsiteX4" fmla="*/ 0 w 1364343"/>
              <a:gd name="connsiteY4" fmla="*/ 0 h 435429"/>
              <a:gd name="connsiteX0-1" fmla="*/ 0 w 1364343"/>
              <a:gd name="connsiteY0-2" fmla="*/ 0 h 435429"/>
              <a:gd name="connsiteX1-3" fmla="*/ 1364343 w 1364343"/>
              <a:gd name="connsiteY1-4" fmla="*/ 0 h 435429"/>
              <a:gd name="connsiteX2-5" fmla="*/ 1190171 w 1364343"/>
              <a:gd name="connsiteY2-6" fmla="*/ 435429 h 435429"/>
              <a:gd name="connsiteX3-7" fmla="*/ 0 w 1364343"/>
              <a:gd name="connsiteY3-8" fmla="*/ 435429 h 435429"/>
              <a:gd name="connsiteX4-9" fmla="*/ 0 w 1364343"/>
              <a:gd name="connsiteY4-10" fmla="*/ 0 h 435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64343" h="435429">
                <a:moveTo>
                  <a:pt x="0" y="0"/>
                </a:moveTo>
                <a:lnTo>
                  <a:pt x="1364343" y="0"/>
                </a:lnTo>
                <a:lnTo>
                  <a:pt x="1190171" y="435429"/>
                </a:lnTo>
                <a:lnTo>
                  <a:pt x="0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22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/>
          <p:cNvSpPr/>
          <p:nvPr userDrawn="1"/>
        </p:nvSpPr>
        <p:spPr>
          <a:xfrm>
            <a:off x="1242276" y="291873"/>
            <a:ext cx="447334" cy="433841"/>
          </a:xfrm>
          <a:prstGeom prst="parallelogram">
            <a:avLst>
              <a:gd name="adj" fmla="val 40109"/>
            </a:avLst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10442104" y="6357256"/>
            <a:ext cx="3860800" cy="217715"/>
          </a:xfrm>
          <a:prstGeom prst="parallelogram">
            <a:avLst/>
          </a:prstGeom>
          <a:solidFill>
            <a:srgbClr val="22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>
            <a:off x="11298447" y="6132544"/>
            <a:ext cx="2826655" cy="159398"/>
          </a:xfrm>
          <a:prstGeom prst="parallelogram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1743075" y="271008"/>
            <a:ext cx="10058400" cy="48101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 dirty="0"/>
              <a:t>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1.xml"/><Relationship Id="rId5" Type="http://schemas.openxmlformats.org/officeDocument/2006/relationships/image" Target="../media/image15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3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8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008465" y="2319680"/>
            <a:ext cx="5375726" cy="1079399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dist">
              <a:defRPr/>
            </a:pP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 panose="020F0502020204030204" pitchFamily="34" charset="0"/>
              </a:rPr>
              <a:t>温矽床垫问题梳理与方案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84666" y="3004527"/>
            <a:ext cx="522332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13944" y="2619717"/>
            <a:ext cx="774482" cy="7696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充电方式及走线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5AB54-EAB8-4705-ADAD-1D281D63CF37}"/>
              </a:ext>
            </a:extLst>
          </p:cNvPr>
          <p:cNvSpPr txBox="1"/>
          <p:nvPr/>
        </p:nvSpPr>
        <p:spPr>
          <a:xfrm>
            <a:off x="1529195" y="2242770"/>
            <a:ext cx="8454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400" dirty="0" smtClean="0">
                <a:latin typeface="+mn-ea"/>
              </a:rPr>
              <a:t>充电</a:t>
            </a:r>
            <a:r>
              <a:rPr lang="zh-CN" altLang="zh-CN" sz="1400" dirty="0">
                <a:latin typeface="+mn-ea"/>
              </a:rPr>
              <a:t>触点位置：导电布缝合在包边上，方便操作；</a:t>
            </a:r>
          </a:p>
          <a:p>
            <a:pPr lvl="0"/>
            <a:r>
              <a:rPr lang="zh-CN" altLang="zh-CN" sz="1400" dirty="0">
                <a:latin typeface="+mn-ea"/>
              </a:rPr>
              <a:t>主机位置：传感器与头在同一侧，主机在脚一侧，充电触点也在脚一侧；</a:t>
            </a:r>
          </a:p>
          <a:p>
            <a:pPr lvl="0"/>
            <a:r>
              <a:rPr lang="zh-CN" altLang="zh-CN" sz="1400" dirty="0">
                <a:latin typeface="+mn-ea"/>
              </a:rPr>
              <a:t>走线：传感器与主机，主机与充电之间等连接线不可直接暴露在乳胶表面，不可触摸到明显的走线，建议乳胶上划扣进行走线；</a:t>
            </a:r>
          </a:p>
          <a:p>
            <a:pPr lvl="0"/>
            <a:endParaRPr lang="zh-CN" altLang="zh-CN" sz="1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44" y="3288050"/>
            <a:ext cx="9440487" cy="3295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7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硬件问题（重要不紧急）：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5AB54-EAB8-4705-ADAD-1D281D63CF37}"/>
              </a:ext>
            </a:extLst>
          </p:cNvPr>
          <p:cNvSpPr txBox="1"/>
          <p:nvPr/>
        </p:nvSpPr>
        <p:spPr>
          <a:xfrm>
            <a:off x="1604011" y="2625156"/>
            <a:ext cx="845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电池续航：长连接</a:t>
            </a:r>
            <a:r>
              <a:rPr lang="zh-CN" altLang="en-US" dirty="0"/>
              <a:t>状态下，需满足每天</a:t>
            </a:r>
            <a:r>
              <a:rPr lang="en-US" altLang="zh-CN" dirty="0" smtClean="0"/>
              <a:t>12h</a:t>
            </a:r>
            <a:r>
              <a:rPr lang="zh-CN" altLang="en-US" dirty="0" smtClean="0"/>
              <a:t>，续航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个月以上</a:t>
            </a:r>
            <a:endParaRPr lang="en-US" altLang="zh-CN" dirty="0" smtClean="0"/>
          </a:p>
          <a:p>
            <a:r>
              <a:rPr lang="zh-CN" altLang="en-US" dirty="0" smtClean="0"/>
              <a:t>电池充电：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小时内充满</a:t>
            </a:r>
            <a:endParaRPr lang="en-US" altLang="zh-CN" dirty="0" smtClean="0"/>
          </a:p>
          <a:p>
            <a:r>
              <a:rPr lang="zh-CN" altLang="en-US" dirty="0" smtClean="0"/>
              <a:t>网关：待验证稳定后，再切换到新网关</a:t>
            </a:r>
            <a:endParaRPr lang="en-US" altLang="zh-CN" dirty="0" smtClean="0"/>
          </a:p>
          <a:p>
            <a:r>
              <a:rPr lang="zh-CN" altLang="en-US" dirty="0" smtClean="0"/>
              <a:t>主芯片：待验证稳定后，再切换到国产芯片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19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用料问题</a:t>
            </a:r>
            <a:r>
              <a:rPr lang="zh-CN" altLang="en-US" b="1" dirty="0"/>
              <a:t>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noProof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难点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BF0BFC-5C36-406F-B5CC-510B21728B12}"/>
              </a:ext>
            </a:extLst>
          </p:cNvPr>
          <p:cNvSpPr txBox="1"/>
          <p:nvPr/>
        </p:nvSpPr>
        <p:spPr>
          <a:xfrm>
            <a:off x="1689584" y="1901468"/>
            <a:ext cx="7933467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effectLst/>
                <a:latin typeface="+mn-ea"/>
                <a:cs typeface="Times New Roman" panose="02020603050405020304" pitchFamily="18" charset="0"/>
              </a:rPr>
              <a:t>客户需求的乳胶床垫硬度难以寻源，目前仅一家满足要求，无相关备选方案</a:t>
            </a:r>
            <a:endParaRPr lang="en-US" altLang="zh-CN" sz="1400" b="1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适配器仅有一家满足客户需求：带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3C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认证，且需有充满指示功能。</a:t>
            </a:r>
            <a:endParaRPr lang="en-US" altLang="zh-CN" sz="1400" b="1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 descr="C:\Users\Administrator\AppData\Roaming\DingTalk\474764037_v2\ImageFiles\5d\lADPBE1XfkxboQLNDMDNCZA_2448_326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81" y="3562792"/>
            <a:ext cx="1987231" cy="249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72" y="3559424"/>
            <a:ext cx="2457970" cy="25056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6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9EADC6-97BA-4063-93E9-7D59ABF222DC}"/>
              </a:ext>
            </a:extLst>
          </p:cNvPr>
          <p:cNvSpPr txBox="1"/>
          <p:nvPr/>
        </p:nvSpPr>
        <p:spPr>
          <a:xfrm>
            <a:off x="893098" y="1691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制程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noProof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难点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30" y="4024845"/>
            <a:ext cx="1862826" cy="24852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BF0BFC-5C36-406F-B5CC-510B21728B12}"/>
              </a:ext>
            </a:extLst>
          </p:cNvPr>
          <p:cNvSpPr txBox="1"/>
          <p:nvPr/>
        </p:nvSpPr>
        <p:spPr>
          <a:xfrm>
            <a:off x="1470218" y="2154946"/>
            <a:ext cx="7933467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传感器的封装：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PP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材质底粘贴上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条传感器，再整体贴合到乳胶表面，再附上一层薄海绵。</a:t>
            </a:r>
            <a:r>
              <a:rPr lang="zh-CN" altLang="en-US" sz="1400" b="1" kern="100" dirty="0">
                <a:latin typeface="+mn-ea"/>
                <a:cs typeface="Times New Roman" panose="02020603050405020304" pitchFamily="18" charset="0"/>
              </a:rPr>
              <a:t> （如何保证一致性？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导电布充电方案：由主板引线出来，再接上导电布，再缝制到床罩表面（如何确保不会短路且牢固？）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sz="1400" b="1" kern="100" dirty="0">
                <a:latin typeface="+mn-ea"/>
                <a:cs typeface="Times New Roman" panose="02020603050405020304" pitchFamily="18" charset="0"/>
              </a:rPr>
              <a:t>客户需求通过视频监控，能看清床垫监测区域。初步方案为放置传感器的一面用两种不同颜色的面料进行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拼接（是否有更好方案？）</a:t>
            </a: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93" y="4215765"/>
            <a:ext cx="7241950" cy="2294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854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9EADC6-97BA-4063-93E9-7D59ABF222DC}"/>
              </a:ext>
            </a:extLst>
          </p:cNvPr>
          <p:cNvSpPr txBox="1"/>
          <p:nvPr/>
        </p:nvSpPr>
        <p:spPr>
          <a:xfrm>
            <a:off x="893098" y="1691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制程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noProof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难点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8" y="1524963"/>
            <a:ext cx="4687683" cy="53330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BF0BFC-5C36-406F-B5CC-510B21728B12}"/>
              </a:ext>
            </a:extLst>
          </p:cNvPr>
          <p:cNvSpPr txBox="1"/>
          <p:nvPr/>
        </p:nvSpPr>
        <p:spPr>
          <a:xfrm>
            <a:off x="1470218" y="2154946"/>
            <a:ext cx="454819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整体制程复杂，工序太多，多数工序都由人工完成，一致性难以保证。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制作周期长</a:t>
            </a: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50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目标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BF0BFC-5C36-406F-B5CC-510B21728B12}"/>
              </a:ext>
            </a:extLst>
          </p:cNvPr>
          <p:cNvSpPr txBox="1"/>
          <p:nvPr/>
        </p:nvSpPr>
        <p:spPr>
          <a:xfrm>
            <a:off x="1545033" y="1841142"/>
            <a:ext cx="793346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重点解决准确性与外观问题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实现产品化（可量产）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8.12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交付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套乳胶床垫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&amp;20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套圆凳监测模组</a:t>
            </a: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项目排期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74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分工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BF0BFC-5C36-406F-B5CC-510B21728B12}"/>
              </a:ext>
            </a:extLst>
          </p:cNvPr>
          <p:cNvSpPr txBox="1"/>
          <p:nvPr/>
        </p:nvSpPr>
        <p:spPr>
          <a:xfrm>
            <a:off x="1545033" y="1841142"/>
            <a:ext cx="7933467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采购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①寻源相关的面料、适配器、组装工厂，取样；②备料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硬件：在原有的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PCB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情况下，改进低功耗问题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sz="1400" b="1" kern="100" dirty="0">
                <a:latin typeface="+mn-ea"/>
                <a:cs typeface="Times New Roman" panose="02020603050405020304" pitchFamily="18" charset="0"/>
              </a:rPr>
              <a:t>驱动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：①在</a:t>
            </a:r>
            <a:r>
              <a:rPr lang="zh-CN" altLang="en-US" sz="1400" b="1" kern="100" dirty="0">
                <a:latin typeface="+mn-ea"/>
                <a:cs typeface="Times New Roman" panose="02020603050405020304" pitchFamily="18" charset="0"/>
              </a:rPr>
              <a:t>原有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的驱动版本，</a:t>
            </a:r>
            <a:r>
              <a:rPr lang="zh-CN" altLang="en-US" sz="1400" b="1" kern="100" dirty="0">
                <a:latin typeface="+mn-ea"/>
                <a:cs typeface="Times New Roman" panose="02020603050405020304" pitchFamily="18" charset="0"/>
              </a:rPr>
              <a:t>改进低功耗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问题；②配合算法调试，集成最新算法库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算法：①根据测试结果及原始数据，优化准确性问题；②改进后一测试人员受前面测试人员影响的情况；③识别重物与人</a:t>
            </a:r>
            <a:endParaRPr lang="en-US" altLang="zh-CN" sz="1400" b="1" kern="100" dirty="0" smtClean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制程：传感器封装、安装制程；</a:t>
            </a:r>
            <a:r>
              <a:rPr lang="en-US" altLang="zh-CN" sz="1400" b="1" kern="100" dirty="0" smtClean="0">
                <a:latin typeface="+mn-ea"/>
                <a:cs typeface="Times New Roman" panose="02020603050405020304" pitchFamily="18" charset="0"/>
              </a:rPr>
              <a:t>SOP</a:t>
            </a:r>
            <a:r>
              <a:rPr lang="zh-CN" altLang="en-US" sz="1400" b="1" kern="100" dirty="0" smtClean="0">
                <a:latin typeface="+mn-ea"/>
                <a:cs typeface="Times New Roman" panose="02020603050405020304" pitchFamily="18" charset="0"/>
              </a:rPr>
              <a:t>文档</a:t>
            </a: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400" b="1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项目排期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83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noProof="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项目排期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462" y="1340895"/>
            <a:ext cx="4714874" cy="5517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6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目录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1719" y="1827737"/>
            <a:ext cx="5863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问题梳理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ea1ChsPeriod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难点梳理</a:t>
            </a:r>
            <a:endParaRPr lang="en-US" altLang="zh-CN" sz="3200" b="1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ea1ChsPeriod"/>
              <a:defRPr/>
            </a:pPr>
            <a:endParaRPr lang="en-US" altLang="zh-CN" sz="3200" b="1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项目排期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898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3C49D-DEEF-4387-BD8D-7D34B7DED262}"/>
              </a:ext>
            </a:extLst>
          </p:cNvPr>
          <p:cNvSpPr txBox="1"/>
          <p:nvPr/>
        </p:nvSpPr>
        <p:spPr>
          <a:xfrm>
            <a:off x="1903797" y="2217102"/>
            <a:ext cx="793346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△</a:t>
            </a:r>
            <a:r>
              <a:rPr lang="zh-CN" altLang="en-US" sz="2400" b="1" kern="100" dirty="0" smtClean="0">
                <a:effectLst/>
                <a:latin typeface="+mj-ea"/>
                <a:ea typeface="+mj-ea"/>
                <a:cs typeface="Times New Roman" panose="02020603050405020304" pitchFamily="18" charset="0"/>
              </a:rPr>
              <a:t>外观（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重要且紧急</a:t>
            </a:r>
            <a:r>
              <a:rPr lang="zh-CN" altLang="en-US" sz="2400" b="1" kern="100" dirty="0" smtClean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400" b="1" kern="100" dirty="0" smtClean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△</a:t>
            </a:r>
            <a:r>
              <a:rPr lang="zh-CN" altLang="en-US" sz="2400" b="1" kern="100" dirty="0" smtClean="0">
                <a:latin typeface="+mj-ea"/>
                <a:ea typeface="+mj-ea"/>
                <a:cs typeface="Times New Roman" panose="02020603050405020304" pitchFamily="18" charset="0"/>
              </a:rPr>
              <a:t>准确度</a:t>
            </a: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（</a:t>
            </a:r>
            <a:r>
              <a:rPr lang="zh-CN" altLang="en-US" sz="2400" b="1" kern="1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重要且紧急</a:t>
            </a:r>
            <a:r>
              <a:rPr lang="zh-CN" altLang="en-US" sz="2400" b="1" kern="100" dirty="0">
                <a:latin typeface="+mj-ea"/>
                <a:cs typeface="Times New Roman" panose="02020603050405020304" pitchFamily="18" charset="0"/>
              </a:rPr>
              <a:t>）</a:t>
            </a:r>
            <a:endParaRPr lang="en-US" altLang="zh-CN" sz="2400" b="1" kern="100" dirty="0">
              <a:latin typeface="+mj-ea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充电方式及走线（</a:t>
            </a:r>
            <a:r>
              <a:rPr lang="zh-CN" altLang="en-US" sz="2400" b="1" kern="1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重要且紧急</a:t>
            </a: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）</a:t>
            </a:r>
            <a:endParaRPr lang="en-US" altLang="zh-CN" sz="2400" b="1" kern="100" dirty="0" smtClean="0">
              <a:latin typeface="+mj-ea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zh-CN" altLang="en-US" sz="2400" b="1" kern="100" dirty="0" smtClean="0">
                <a:latin typeface="+mj-ea"/>
                <a:cs typeface="Times New Roman" panose="02020603050405020304" pitchFamily="18" charset="0"/>
              </a:rPr>
              <a:t>硬件问题（重要不紧急）</a:t>
            </a:r>
            <a:endParaRPr lang="en-US" altLang="zh-CN" sz="2400" b="1" kern="100" dirty="0" smtClean="0">
              <a:latin typeface="+mj-ea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endParaRPr lang="en-US" altLang="zh-CN" sz="1400" b="1" kern="100" dirty="0">
              <a:latin typeface="+mj-ea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altLang="zh-CN" sz="1400" b="1" kern="1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床垫问题：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外观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3C49D-DEEF-4387-BD8D-7D34B7DED262}"/>
              </a:ext>
            </a:extLst>
          </p:cNvPr>
          <p:cNvSpPr txBox="1"/>
          <p:nvPr/>
        </p:nvSpPr>
        <p:spPr>
          <a:xfrm>
            <a:off x="1596227" y="1917844"/>
            <a:ext cx="7933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 smtClean="0">
                <a:latin typeface="+mj-ea"/>
                <a:cs typeface="Times New Roman" panose="02020603050405020304" pitchFamily="18" charset="0"/>
              </a:rPr>
              <a:t>a. </a:t>
            </a:r>
            <a:r>
              <a:rPr lang="zh-CN" altLang="en-US" sz="1400" b="1" kern="100" dirty="0" smtClean="0">
                <a:latin typeface="+mj-ea"/>
                <a:cs typeface="Times New Roman" panose="02020603050405020304" pitchFamily="18" charset="0"/>
              </a:rPr>
              <a:t>包边不够饱满</a:t>
            </a:r>
            <a:endParaRPr lang="en-US" altLang="zh-CN" sz="1400" b="1" kern="100" dirty="0"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08" y="2549697"/>
            <a:ext cx="2778925" cy="3707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3" y="2549697"/>
            <a:ext cx="2780607" cy="37074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8304" y="6396583"/>
            <a:ext cx="594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现状                                               期待效果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外观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3C49D-DEEF-4387-BD8D-7D34B7DED262}"/>
              </a:ext>
            </a:extLst>
          </p:cNvPr>
          <p:cNvSpPr txBox="1"/>
          <p:nvPr/>
        </p:nvSpPr>
        <p:spPr>
          <a:xfrm>
            <a:off x="1596227" y="1917844"/>
            <a:ext cx="7933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 smtClean="0">
                <a:latin typeface="+mj-ea"/>
                <a:cs typeface="Times New Roman" panose="02020603050405020304" pitchFamily="18" charset="0"/>
              </a:rPr>
              <a:t>b. </a:t>
            </a:r>
            <a:r>
              <a:rPr lang="zh-CN" altLang="en-US" sz="1400" b="1" kern="100" dirty="0" smtClean="0">
                <a:latin typeface="+mj-ea"/>
                <a:cs typeface="Times New Roman" panose="02020603050405020304" pitchFamily="18" charset="0"/>
              </a:rPr>
              <a:t>表面不够平整</a:t>
            </a:r>
            <a:endParaRPr lang="en-US" altLang="zh-CN" sz="1400" b="1" kern="100" dirty="0"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9" y="2549697"/>
            <a:ext cx="2776451" cy="3704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7" y="2549698"/>
            <a:ext cx="2778131" cy="3704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5424" y="6393283"/>
            <a:ext cx="594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现状                                               期待效果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3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外观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3C49D-DEEF-4387-BD8D-7D34B7DED262}"/>
              </a:ext>
            </a:extLst>
          </p:cNvPr>
          <p:cNvSpPr txBox="1"/>
          <p:nvPr/>
        </p:nvSpPr>
        <p:spPr>
          <a:xfrm>
            <a:off x="1596227" y="1917844"/>
            <a:ext cx="7933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 smtClean="0">
                <a:latin typeface="+mj-ea"/>
                <a:cs typeface="Times New Roman" panose="02020603050405020304" pitchFamily="18" charset="0"/>
              </a:rPr>
              <a:t>c. </a:t>
            </a:r>
            <a:r>
              <a:rPr lang="zh-CN" altLang="en-US" sz="1400" b="1" kern="100" dirty="0" smtClean="0">
                <a:latin typeface="+mj-ea"/>
                <a:cs typeface="Times New Roman" panose="02020603050405020304" pitchFamily="18" charset="0"/>
              </a:rPr>
              <a:t>只需监测面拼接，反面无需拼接</a:t>
            </a:r>
            <a:endParaRPr lang="en-US" altLang="zh-CN" sz="1400" b="1" kern="100" dirty="0"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9" y="2549697"/>
            <a:ext cx="2776451" cy="37041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6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15AB54-EAB8-4705-ADAD-1D281D63CF37}"/>
              </a:ext>
            </a:extLst>
          </p:cNvPr>
          <p:cNvSpPr txBox="1"/>
          <p:nvPr/>
        </p:nvSpPr>
        <p:spPr>
          <a:xfrm>
            <a:off x="232410" y="2019622"/>
            <a:ext cx="546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测试</a:t>
            </a:r>
            <a:r>
              <a:rPr lang="zh-CN" altLang="en-US" b="1" dirty="0" smtClean="0">
                <a:latin typeface="+mj-ea"/>
                <a:ea typeface="+mj-ea"/>
              </a:rPr>
              <a:t>步骤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测试人员佩带</a:t>
            </a:r>
            <a:r>
              <a:rPr lang="en-US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Mio</a:t>
            </a: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手环或</a:t>
            </a:r>
            <a:r>
              <a:rPr lang="en-US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polar</a:t>
            </a: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心率带后躺在智能床垫上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同时开始记录数据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模拟不同的床垫使用情形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停止记录数据，绘制心率变化图进行分析</a:t>
            </a:r>
          </a:p>
          <a:p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9FD4CF-A87F-4256-88E9-71BE049DA7A1}"/>
              </a:ext>
            </a:extLst>
          </p:cNvPr>
          <p:cNvSpPr txBox="1"/>
          <p:nvPr/>
        </p:nvSpPr>
        <p:spPr>
          <a:xfrm>
            <a:off x="6096000" y="1943029"/>
            <a:ext cx="58635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测试</a:t>
            </a:r>
            <a:r>
              <a:rPr lang="zh-CN" altLang="en-US" b="1" dirty="0" smtClean="0"/>
              <a:t>要求</a:t>
            </a:r>
            <a:endParaRPr lang="en-US" altLang="zh-CN" b="1" dirty="0"/>
          </a:p>
          <a:p>
            <a:pPr marL="342900" lvl="0" indent="-342900" algn="just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每组测试至少间隔</a:t>
            </a:r>
            <a:r>
              <a:rPr lang="en-US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分钟，保证床垫彻底休眠后再开始新的测试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每组测试时长至少为</a:t>
            </a:r>
            <a:r>
              <a:rPr lang="en-US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15</a:t>
            </a: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分钟，保证床垫的心率计算趋于稳定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endParaRPr lang="en-US" altLang="zh-CN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测试人员佩戴</a:t>
            </a:r>
            <a:r>
              <a:rPr lang="en-US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Mio</a:t>
            </a:r>
            <a:r>
              <a:rPr lang="zh-CN" altLang="zh-CN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手环的左手应避免运动，保证手环测量数据的准确性</a:t>
            </a: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endParaRPr lang="en-US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zh-CN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要求测试样本包含平躺、侧躺、正常翻身、坐床</a:t>
            </a:r>
            <a:endParaRPr lang="zh-CN" altLang="zh-CN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准确度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899B88-2000-416C-A118-FBD2786299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11670" r="8756" b="5526"/>
          <a:stretch/>
        </p:blipFill>
        <p:spPr>
          <a:xfrm>
            <a:off x="6235414" y="4577456"/>
            <a:ext cx="2413001" cy="1802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58C4AE-86C3-4684-B0D2-A91A05B24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10599" r="9234" b="5222"/>
          <a:stretch/>
        </p:blipFill>
        <p:spPr>
          <a:xfrm>
            <a:off x="395085" y="4543854"/>
            <a:ext cx="2413000" cy="18319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8E6B33-C7F3-48EE-8792-097EC3CCA7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10978" r="8752" b="6300"/>
          <a:stretch/>
        </p:blipFill>
        <p:spPr>
          <a:xfrm>
            <a:off x="3369677" y="4562904"/>
            <a:ext cx="2422873" cy="18020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70311F-58F7-420F-BBD2-335A506A0C5D}"/>
              </a:ext>
            </a:extLst>
          </p:cNvPr>
          <p:cNvSpPr txBox="1"/>
          <p:nvPr/>
        </p:nvSpPr>
        <p:spPr>
          <a:xfrm>
            <a:off x="395085" y="4100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相关测试样本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B78C7F-CE91-4185-81B2-D308F84999E3}"/>
              </a:ext>
            </a:extLst>
          </p:cNvPr>
          <p:cNvSpPr/>
          <p:nvPr/>
        </p:nvSpPr>
        <p:spPr>
          <a:xfrm>
            <a:off x="3556645" y="4492395"/>
            <a:ext cx="970988" cy="2056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F86C0D-8ECA-4D13-959B-408C738A25AE}"/>
              </a:ext>
            </a:extLst>
          </p:cNvPr>
          <p:cNvSpPr/>
          <p:nvPr/>
        </p:nvSpPr>
        <p:spPr>
          <a:xfrm>
            <a:off x="1993498" y="4888469"/>
            <a:ext cx="903334" cy="1616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A2BD0A-2E10-43AE-B520-F5698EA100B8}"/>
              </a:ext>
            </a:extLst>
          </p:cNvPr>
          <p:cNvSpPr/>
          <p:nvPr/>
        </p:nvSpPr>
        <p:spPr>
          <a:xfrm>
            <a:off x="7225945" y="4520832"/>
            <a:ext cx="970988" cy="2056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77CDCC4-3469-4C2B-926C-071FA744E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829" y="4336251"/>
            <a:ext cx="2945943" cy="2191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0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准确度</a:t>
            </a:r>
            <a:r>
              <a:rPr lang="zh-CN" altLang="en-US" b="1" dirty="0" smtClean="0"/>
              <a:t>问题</a:t>
            </a:r>
            <a:r>
              <a:rPr lang="zh-CN" altLang="en-US" b="1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5AB54-EAB8-4705-ADAD-1D281D63CF37}"/>
              </a:ext>
            </a:extLst>
          </p:cNvPr>
          <p:cNvSpPr txBox="1"/>
          <p:nvPr/>
        </p:nvSpPr>
        <p:spPr>
          <a:xfrm>
            <a:off x="1520883" y="2517090"/>
            <a:ext cx="84543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床垫无法识别重物与人：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用重物压上时，可以持续得到体征值。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测试的结构会受上一个人的数据影响：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假如测试人员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的心率水平为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左右，</a:t>
            </a:r>
            <a:r>
              <a:rPr lang="zh-CN" altLang="en-US" sz="1400" dirty="0"/>
              <a:t>测试</a:t>
            </a:r>
            <a:r>
              <a:rPr lang="zh-CN" altLang="en-US" sz="1400" dirty="0" smtClean="0"/>
              <a:t>人员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心率水平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左右：那么测完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的数据后，过一会马上测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的数据，会出现前面</a:t>
            </a:r>
            <a:r>
              <a:rPr lang="en-US" altLang="zh-CN" sz="1400" dirty="0" smtClean="0"/>
              <a:t>2~5</a:t>
            </a:r>
            <a:r>
              <a:rPr lang="zh-CN" altLang="en-US" sz="1400" dirty="0" smtClean="0"/>
              <a:t>分钟的数据都是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的心率水平。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410" y="212297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梳理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EE066-1C1F-4AFF-AC36-202A90E80556}"/>
              </a:ext>
            </a:extLst>
          </p:cNvPr>
          <p:cNvSpPr txBox="1"/>
          <p:nvPr/>
        </p:nvSpPr>
        <p:spPr>
          <a:xfrm>
            <a:off x="893098" y="147181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充电方式及走线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15AB54-EAB8-4705-ADAD-1D281D63CF37}"/>
              </a:ext>
            </a:extLst>
          </p:cNvPr>
          <p:cNvSpPr txBox="1"/>
          <p:nvPr/>
        </p:nvSpPr>
        <p:spPr>
          <a:xfrm>
            <a:off x="1529195" y="2242770"/>
            <a:ext cx="8454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dirty="0" smtClean="0">
                <a:latin typeface="+mn-ea"/>
              </a:rPr>
              <a:t>充电状态、充满状态有相关指示；</a:t>
            </a:r>
            <a:endParaRPr lang="en-US" altLang="zh-CN" sz="1400" dirty="0" smtClean="0">
              <a:latin typeface="+mn-ea"/>
            </a:endParaRPr>
          </a:p>
          <a:p>
            <a:pPr lvl="0"/>
            <a:r>
              <a:rPr lang="zh-CN" altLang="zh-CN" sz="1400" dirty="0" smtClean="0">
                <a:latin typeface="+mn-ea"/>
              </a:rPr>
              <a:t>基于</a:t>
            </a:r>
            <a:r>
              <a:rPr lang="zh-CN" altLang="zh-CN" sz="1400" dirty="0">
                <a:latin typeface="+mn-ea"/>
              </a:rPr>
              <a:t>导电布的充电方案，考虑可能的压降</a:t>
            </a:r>
            <a:r>
              <a:rPr lang="zh-CN" altLang="zh-CN" sz="1400" dirty="0" smtClean="0">
                <a:latin typeface="+mn-ea"/>
              </a:rPr>
              <a:t>，</a:t>
            </a:r>
            <a:r>
              <a:rPr lang="zh-CN" altLang="en-US" sz="1400" dirty="0" smtClean="0">
                <a:latin typeface="+mn-ea"/>
              </a:rPr>
              <a:t>需要保证</a:t>
            </a:r>
            <a:r>
              <a:rPr lang="zh-CN" altLang="zh-CN" sz="1400" dirty="0" smtClean="0">
                <a:latin typeface="+mn-ea"/>
              </a:rPr>
              <a:t>电池能充</a:t>
            </a:r>
            <a:r>
              <a:rPr lang="zh-CN" altLang="zh-CN" sz="1400" dirty="0">
                <a:latin typeface="+mn-ea"/>
              </a:rPr>
              <a:t>到</a:t>
            </a:r>
            <a:r>
              <a:rPr lang="en-US" altLang="zh-CN" sz="1400" dirty="0">
                <a:latin typeface="+mn-ea"/>
              </a:rPr>
              <a:t>100</a:t>
            </a:r>
            <a:r>
              <a:rPr lang="en-US" altLang="zh-CN" sz="1400" dirty="0" smtClean="0">
                <a:latin typeface="+mn-ea"/>
              </a:rPr>
              <a:t>%</a:t>
            </a:r>
            <a:r>
              <a:rPr lang="zh-CN" altLang="en-US" sz="1400" dirty="0" smtClean="0">
                <a:latin typeface="+mn-ea"/>
              </a:rPr>
              <a:t>；</a:t>
            </a:r>
            <a:endParaRPr lang="zh-CN" altLang="zh-CN" sz="1400" dirty="0">
              <a:latin typeface="+mn-ea"/>
            </a:endParaRPr>
          </a:p>
          <a:p>
            <a:pPr lvl="0"/>
            <a:r>
              <a:rPr lang="zh-CN" altLang="zh-CN" sz="1400" dirty="0">
                <a:latin typeface="+mn-ea"/>
              </a:rPr>
              <a:t>选择单口充电头或者拓展坞充电，结合实际效果和价格进行评估；</a:t>
            </a:r>
          </a:p>
          <a:p>
            <a:pPr lvl="0"/>
            <a:r>
              <a:rPr lang="zh-CN" altLang="zh-CN" sz="1400" dirty="0">
                <a:latin typeface="+mn-ea"/>
              </a:rPr>
              <a:t>充电器必须过</a:t>
            </a:r>
            <a:r>
              <a:rPr lang="en-US" altLang="zh-CN" sz="1400" dirty="0">
                <a:latin typeface="+mn-ea"/>
              </a:rPr>
              <a:t>3C</a:t>
            </a:r>
            <a:r>
              <a:rPr lang="zh-CN" altLang="zh-CN" sz="1400" dirty="0">
                <a:latin typeface="+mn-ea"/>
              </a:rPr>
              <a:t>认证</a:t>
            </a:r>
            <a:r>
              <a:rPr lang="zh-CN" altLang="zh-CN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lvl="0"/>
            <a:endParaRPr lang="en-US" altLang="zh-CN" sz="1400" dirty="0">
              <a:latin typeface="+mn-ea"/>
            </a:endParaRPr>
          </a:p>
        </p:txBody>
      </p:sp>
      <p:pic>
        <p:nvPicPr>
          <p:cNvPr id="6" name="图片 5" descr="C:\Users\Administrator\AppData\Roaming\DingTalk\474764037_v2\ImageFiles\5d\lADPBE1XfkxboQLNDMDNCZA_2448_326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35" y="3678328"/>
            <a:ext cx="1987231" cy="249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91" y="3197306"/>
            <a:ext cx="1617627" cy="3458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745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869</Words>
  <Application>Microsoft Office PowerPoint</Application>
  <PresentationFormat>宽屏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温矽耳机项目</dc:title>
  <dc:creator>Rock</dc:creator>
  <cp:lastModifiedBy>Windows User</cp:lastModifiedBy>
  <cp:revision>213</cp:revision>
  <dcterms:created xsi:type="dcterms:W3CDTF">2019-06-21T06:32:00Z</dcterms:created>
  <dcterms:modified xsi:type="dcterms:W3CDTF">2021-07-20T03:17:49Z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