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10"/>
  </p:notesMasterIdLst>
  <p:sldIdLst>
    <p:sldId id="259" r:id="rId3"/>
    <p:sldId id="371" r:id="rId4"/>
    <p:sldId id="369" r:id="rId5"/>
    <p:sldId id="367" r:id="rId6"/>
    <p:sldId id="366" r:id="rId7"/>
    <p:sldId id="374" r:id="rId8"/>
    <p:sldId id="357" r:id="rId9"/>
  </p:sldIdLst>
  <p:sldSz cx="9144000" cy="5143500" type="screen16x9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8EB4E3"/>
    <a:srgbClr val="F5F5F5"/>
    <a:srgbClr val="0091FE"/>
    <a:srgbClr val="66D9E8"/>
    <a:srgbClr val="007DDA"/>
    <a:srgbClr val="005DA2"/>
    <a:srgbClr val="DB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294" autoAdjust="0"/>
    <p:restoredTop sz="94712" autoAdjust="0"/>
  </p:normalViewPr>
  <p:slideViewPr>
    <p:cSldViewPr showGuides="1">
      <p:cViewPr varScale="1">
        <p:scale>
          <a:sx n="96" d="100"/>
          <a:sy n="96" d="100"/>
        </p:scale>
        <p:origin x="204" y="72"/>
      </p:cViewPr>
      <p:guideLst>
        <p:guide orient="horz" pos="164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5A317-4EAC-4930-BCE8-D9BF31AECCB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D9F45-0981-41A9-96BA-B8F5013B37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67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292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521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766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278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412" y="1731661"/>
            <a:ext cx="8139178" cy="674375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02444" y="2674144"/>
            <a:ext cx="8139113" cy="60102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1878" y="594892"/>
            <a:ext cx="9195331" cy="4030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 userDrawn="1"/>
        </p:nvSpPr>
        <p:spPr>
          <a:xfrm>
            <a:off x="-7940" y="4532921"/>
            <a:ext cx="9191392" cy="612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563" tIns="25778" rIns="51563" bIns="25778" anchor="ctr"/>
          <a:lstStyle/>
          <a:p>
            <a:pPr algn="ctr">
              <a:defRPr/>
            </a:pPr>
            <a:endParaRPr lang="zh-CN" altLang="en-US" sz="100"/>
          </a:p>
        </p:txBody>
      </p:sp>
      <p:pic>
        <p:nvPicPr>
          <p:cNvPr id="8" name="Picture 6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3315639" y="4760386"/>
            <a:ext cx="5831167" cy="20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reeform 2670"/>
          <p:cNvSpPr>
            <a:spLocks noEditPoints="1"/>
          </p:cNvSpPr>
          <p:nvPr userDrawn="1"/>
        </p:nvSpPr>
        <p:spPr bwMode="auto">
          <a:xfrm>
            <a:off x="2786942" y="4706310"/>
            <a:ext cx="403354" cy="304894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</a:ln>
        </p:spPr>
        <p:txBody>
          <a:bodyPr lIns="51563" tIns="25778" rIns="51563" bIns="25778"/>
          <a:lstStyle/>
          <a:p>
            <a:endParaRPr lang="zh-CN" altLang="en-US" sz="475"/>
          </a:p>
        </p:txBody>
      </p:sp>
      <p:sp>
        <p:nvSpPr>
          <p:cNvPr id="6" name="矩形 5"/>
          <p:cNvSpPr/>
          <p:nvPr userDrawn="1"/>
        </p:nvSpPr>
        <p:spPr>
          <a:xfrm>
            <a:off x="-8066" y="0"/>
            <a:ext cx="9190956" cy="5944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266254" y="155010"/>
            <a:ext cx="304871" cy="228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18731" y="269374"/>
            <a:ext cx="228653" cy="171499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30079" y="545783"/>
            <a:ext cx="2948940" cy="836295"/>
          </a:xfrm>
        </p:spPr>
        <p:txBody>
          <a:bodyPr anchor="ctr" anchorCtr="0"/>
          <a:lstStyle>
            <a:lvl1pPr>
              <a:defRPr sz="24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3853815" y="545783"/>
            <a:ext cx="4629150" cy="4052411"/>
          </a:xfrm>
        </p:spPr>
        <p:txBody>
          <a:bodyPr/>
          <a:lstStyle>
            <a:lvl1pPr>
              <a:defRPr sz="1800">
                <a:latin typeface="+mn-ea"/>
                <a:ea typeface="+mn-ea"/>
              </a:defRPr>
            </a:lvl1pPr>
            <a:lvl2pPr marL="342900" indent="0">
              <a:buNone/>
              <a:defRPr sz="18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630079" y="1679734"/>
            <a:ext cx="2948940" cy="2918936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 sz="1800">
                <a:latin typeface="+mn-ea"/>
                <a:ea typeface="+mn-ea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单击此处编辑正文</a:t>
            </a: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502444" y="4203859"/>
            <a:ext cx="8139113" cy="418624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502444" y="481013"/>
            <a:ext cx="8139113" cy="341709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7334" cy="515112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350996" y="423863"/>
            <a:ext cx="4050030" cy="429577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4715828" y="423863"/>
            <a:ext cx="4050030" cy="429577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67693"/>
            <a:ext cx="8139178" cy="674375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635646"/>
            <a:ext cx="9144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5" t="3927" r="12086" b="2849"/>
          <a:stretch>
            <a:fillRect/>
          </a:stretch>
        </p:blipFill>
        <p:spPr>
          <a:xfrm>
            <a:off x="4480418" y="627534"/>
            <a:ext cx="4663582" cy="39980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71" t="44185" b="32243"/>
          <a:stretch>
            <a:fillRect/>
          </a:stretch>
        </p:blipFill>
        <p:spPr>
          <a:xfrm>
            <a:off x="-1" y="3507854"/>
            <a:ext cx="4948121" cy="163564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251520" y="1995704"/>
            <a:ext cx="4685043" cy="6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财务数据统计分析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6"/>
          <p:cNvSpPr txBox="1"/>
          <p:nvPr userDrawn="1"/>
        </p:nvSpPr>
        <p:spPr>
          <a:xfrm>
            <a:off x="539552" y="3675677"/>
            <a:ext cx="373667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公司：上海韩创电子科技有限公司</a:t>
            </a:r>
            <a:endParaRPr lang="en-US" altLang="zh-CN" sz="1200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地址：上海市浦东新区康桥路</a:t>
            </a:r>
            <a:r>
              <a:rPr lang="en-US" altLang="zh-CN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1100</a:t>
            </a:r>
            <a:r>
              <a:rPr lang="zh-CN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200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电话：</a:t>
            </a:r>
            <a:r>
              <a:rPr lang="en-US" altLang="zh-CN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86-021-58122857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ycscs_1992@163.com</a:t>
            </a:r>
            <a:endParaRPr lang="zh-CN" altLang="en-US" sz="1200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7"/>
          <p:cNvSpPr>
            <a:spLocks noEditPoints="1"/>
          </p:cNvSpPr>
          <p:nvPr userDrawn="1"/>
        </p:nvSpPr>
        <p:spPr bwMode="auto">
          <a:xfrm>
            <a:off x="395536" y="2859393"/>
            <a:ext cx="252000" cy="252000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83568" y="2827667"/>
            <a:ext cx="1574754" cy="315453"/>
          </a:xfrm>
          <a:prstGeom prst="rect">
            <a:avLst/>
          </a:prstGeom>
          <a:noFill/>
        </p:spPr>
        <p:txBody>
          <a:bodyPr wrap="non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报告人：张三丰</a:t>
            </a:r>
          </a:p>
        </p:txBody>
      </p:sp>
      <p:pic>
        <p:nvPicPr>
          <p:cNvPr id="18" name="图片 17" descr="logo ISUKE-微笑版-绿色-r"/>
          <p:cNvPicPr>
            <a:picLocks noChangeAspect="1"/>
          </p:cNvPicPr>
          <p:nvPr userDrawn="1"/>
        </p:nvPicPr>
        <p:blipFill>
          <a:blip r:embed="rId4">
            <a:lum bright="12000"/>
          </a:blip>
          <a:stretch>
            <a:fillRect/>
          </a:stretch>
        </p:blipFill>
        <p:spPr>
          <a:xfrm>
            <a:off x="10897870" y="6074410"/>
            <a:ext cx="1082040" cy="57975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7315" y="123825"/>
            <a:ext cx="730250" cy="39560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63255" y="4659630"/>
            <a:ext cx="702945" cy="3816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1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635646"/>
            <a:ext cx="9144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5" t="3927" r="12086" b="2849"/>
          <a:stretch>
            <a:fillRect/>
          </a:stretch>
        </p:blipFill>
        <p:spPr>
          <a:xfrm>
            <a:off x="4480418" y="627534"/>
            <a:ext cx="4663582" cy="39980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/>
          <p:nvPr/>
        </p:nvSpPr>
        <p:spPr>
          <a:xfrm>
            <a:off x="30973" y="1995704"/>
            <a:ext cx="4685043" cy="1272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2022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</a:p>
          <a:p>
            <a:pPr algn="ctr"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述职汇报</a:t>
            </a:r>
          </a:p>
        </p:txBody>
      </p:sp>
      <p:sp>
        <p:nvSpPr>
          <p:cNvPr id="17" name="Freeform 7"/>
          <p:cNvSpPr>
            <a:spLocks noEditPoints="1"/>
          </p:cNvSpPr>
          <p:nvPr/>
        </p:nvSpPr>
        <p:spPr bwMode="auto">
          <a:xfrm>
            <a:off x="909014" y="3899620"/>
            <a:ext cx="252000" cy="252000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96975" y="3867785"/>
            <a:ext cx="2824480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报告人：刘青松</a:t>
            </a:r>
          </a:p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2023.1.30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86025" y="40119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401570" y="3886835"/>
            <a:ext cx="459740" cy="218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50" y="123190"/>
            <a:ext cx="690880" cy="37465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flipV="1">
            <a:off x="755576" y="0"/>
            <a:ext cx="2346338" cy="1290646"/>
          </a:xfrm>
          <a:prstGeom prst="triangle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834" tIns="49917" rIns="99834" bIns="49917"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flipV="1">
            <a:off x="286730" y="0"/>
            <a:ext cx="2582390" cy="142049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834" tIns="49917" rIns="99834" bIns="49917"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4968" y="60982"/>
            <a:ext cx="1729667" cy="638560"/>
          </a:xfrm>
          <a:prstGeom prst="rect">
            <a:avLst/>
          </a:prstGeom>
          <a:noFill/>
        </p:spPr>
        <p:txBody>
          <a:bodyPr wrap="square" lIns="99834" tIns="49917" rIns="99834" bIns="49917" rtlCol="0">
            <a:spAutoFit/>
          </a:bodyPr>
          <a:lstStyle/>
          <a:p>
            <a:r>
              <a:rPr lang="zh-CN" altLang="en-US" sz="3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目录页</a:t>
            </a:r>
          </a:p>
        </p:txBody>
      </p:sp>
      <p:sp>
        <p:nvSpPr>
          <p:cNvPr id="40" name="椭圆 3"/>
          <p:cNvSpPr/>
          <p:nvPr/>
        </p:nvSpPr>
        <p:spPr bwMode="auto">
          <a:xfrm rot="3152971">
            <a:off x="2395361" y="2035281"/>
            <a:ext cx="1037094" cy="67645"/>
          </a:xfrm>
          <a:custGeom>
            <a:avLst/>
            <a:gdLst/>
            <a:ahLst/>
            <a:cxnLst/>
            <a:rect l="l" t="t" r="r" b="b"/>
            <a:pathLst>
              <a:path w="5967726" h="372256">
                <a:moveTo>
                  <a:pt x="2983863" y="0"/>
                </a:moveTo>
                <a:cubicBezTo>
                  <a:pt x="4505610" y="0"/>
                  <a:pt x="5763890" y="161740"/>
                  <a:pt x="5967726" y="372256"/>
                </a:cubicBezTo>
                <a:lnTo>
                  <a:pt x="0" y="372256"/>
                </a:lnTo>
                <a:cubicBezTo>
                  <a:pt x="203837" y="161740"/>
                  <a:pt x="1462116" y="0"/>
                  <a:pt x="2983863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50000"/>
                  <a:alpha val="27000"/>
                </a:schemeClr>
              </a:gs>
              <a:gs pos="2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6" name="组合 43"/>
          <p:cNvGrpSpPr/>
          <p:nvPr/>
        </p:nvGrpSpPr>
        <p:grpSpPr>
          <a:xfrm>
            <a:off x="2795638" y="1804881"/>
            <a:ext cx="468000" cy="575348"/>
            <a:chOff x="3059833" y="1164317"/>
            <a:chExt cx="460437" cy="575348"/>
          </a:xfrm>
        </p:grpSpPr>
        <p:sp>
          <p:nvSpPr>
            <p:cNvPr id="41" name="椭圆 6"/>
            <p:cNvSpPr/>
            <p:nvPr/>
          </p:nvSpPr>
          <p:spPr bwMode="auto">
            <a:xfrm rot="3152971">
              <a:off x="3001052" y="1223098"/>
              <a:ext cx="568567" cy="451006"/>
            </a:xfrm>
            <a:custGeom>
              <a:avLst/>
              <a:gdLst/>
              <a:ahLst/>
              <a:cxnLst/>
              <a:rect l="l" t="t" r="r" b="b"/>
              <a:pathLst>
                <a:path w="2448272" h="1925181">
                  <a:moveTo>
                    <a:pt x="1224136" y="0"/>
                  </a:moveTo>
                  <a:cubicBezTo>
                    <a:pt x="1900208" y="0"/>
                    <a:pt x="2448272" y="548064"/>
                    <a:pt x="2448272" y="1224136"/>
                  </a:cubicBezTo>
                  <a:cubicBezTo>
                    <a:pt x="2448272" y="1485100"/>
                    <a:pt x="2366613" y="1726991"/>
                    <a:pt x="2226782" y="1925181"/>
                  </a:cubicBezTo>
                  <a:lnTo>
                    <a:pt x="221490" y="1925181"/>
                  </a:lnTo>
                  <a:cubicBezTo>
                    <a:pt x="81659" y="1726991"/>
                    <a:pt x="0" y="1485100"/>
                    <a:pt x="0" y="1224136"/>
                  </a:cubicBezTo>
                  <a:cubicBezTo>
                    <a:pt x="0" y="548064"/>
                    <a:pt x="548064" y="0"/>
                    <a:pt x="12241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6200000" sx="101000" sy="101000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2" name="椭圆 6"/>
            <p:cNvSpPr/>
            <p:nvPr/>
          </p:nvSpPr>
          <p:spPr bwMode="auto">
            <a:xfrm rot="3152971">
              <a:off x="3006084" y="1253492"/>
              <a:ext cx="536336" cy="421785"/>
            </a:xfrm>
            <a:custGeom>
              <a:avLst/>
              <a:gdLst/>
              <a:ahLst/>
              <a:cxnLst/>
              <a:rect l="l" t="t" r="r" b="b"/>
              <a:pathLst>
                <a:path w="2448272" h="1925181">
                  <a:moveTo>
                    <a:pt x="1224136" y="0"/>
                  </a:moveTo>
                  <a:cubicBezTo>
                    <a:pt x="1900208" y="0"/>
                    <a:pt x="2448272" y="548064"/>
                    <a:pt x="2448272" y="1224136"/>
                  </a:cubicBezTo>
                  <a:cubicBezTo>
                    <a:pt x="2448272" y="1485100"/>
                    <a:pt x="2366613" y="1726991"/>
                    <a:pt x="2226782" y="1925181"/>
                  </a:cubicBezTo>
                  <a:lnTo>
                    <a:pt x="221490" y="1925181"/>
                  </a:lnTo>
                  <a:cubicBezTo>
                    <a:pt x="81659" y="1726991"/>
                    <a:pt x="0" y="1485100"/>
                    <a:pt x="0" y="1224136"/>
                  </a:cubicBezTo>
                  <a:cubicBezTo>
                    <a:pt x="0" y="548064"/>
                    <a:pt x="548064" y="0"/>
                    <a:pt x="1224136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8" name="TextBox 23"/>
            <p:cNvSpPr txBox="1">
              <a:spLocks noChangeArrowheads="1"/>
            </p:cNvSpPr>
            <p:nvPr/>
          </p:nvSpPr>
          <p:spPr bwMode="auto">
            <a:xfrm>
              <a:off x="3084901" y="1278000"/>
              <a:ext cx="43536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2" name="椭圆 3"/>
          <p:cNvSpPr/>
          <p:nvPr/>
        </p:nvSpPr>
        <p:spPr bwMode="auto">
          <a:xfrm rot="3152971">
            <a:off x="2395359" y="3185811"/>
            <a:ext cx="1037093" cy="67652"/>
          </a:xfrm>
          <a:custGeom>
            <a:avLst/>
            <a:gdLst/>
            <a:ahLst/>
            <a:cxnLst/>
            <a:rect l="l" t="t" r="r" b="b"/>
            <a:pathLst>
              <a:path w="5967726" h="372256">
                <a:moveTo>
                  <a:pt x="2983863" y="0"/>
                </a:moveTo>
                <a:cubicBezTo>
                  <a:pt x="4505610" y="0"/>
                  <a:pt x="5763890" y="161740"/>
                  <a:pt x="5967726" y="372256"/>
                </a:cubicBezTo>
                <a:lnTo>
                  <a:pt x="0" y="372256"/>
                </a:lnTo>
                <a:cubicBezTo>
                  <a:pt x="203837" y="161740"/>
                  <a:pt x="1462116" y="0"/>
                  <a:pt x="2983863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50000"/>
                  <a:alpha val="27000"/>
                </a:schemeClr>
              </a:gs>
              <a:gs pos="2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44"/>
          <p:cNvGrpSpPr/>
          <p:nvPr/>
        </p:nvGrpSpPr>
        <p:grpSpPr>
          <a:xfrm>
            <a:off x="2797200" y="2955411"/>
            <a:ext cx="449593" cy="578435"/>
            <a:chOff x="3059832" y="2068459"/>
            <a:chExt cx="461271" cy="576475"/>
          </a:xfrm>
        </p:grpSpPr>
        <p:sp>
          <p:nvSpPr>
            <p:cNvPr id="33" name="椭圆 6"/>
            <p:cNvSpPr/>
            <p:nvPr/>
          </p:nvSpPr>
          <p:spPr bwMode="auto">
            <a:xfrm rot="3152971">
              <a:off x="2997311" y="2130980"/>
              <a:ext cx="568567" cy="443525"/>
            </a:xfrm>
            <a:custGeom>
              <a:avLst/>
              <a:gdLst/>
              <a:ahLst/>
              <a:cxnLst/>
              <a:rect l="l" t="t" r="r" b="b"/>
              <a:pathLst>
                <a:path w="2448272" h="1925181">
                  <a:moveTo>
                    <a:pt x="1224136" y="0"/>
                  </a:moveTo>
                  <a:cubicBezTo>
                    <a:pt x="1900208" y="0"/>
                    <a:pt x="2448272" y="548064"/>
                    <a:pt x="2448272" y="1224136"/>
                  </a:cubicBezTo>
                  <a:cubicBezTo>
                    <a:pt x="2448272" y="1485100"/>
                    <a:pt x="2366613" y="1726991"/>
                    <a:pt x="2226782" y="1925181"/>
                  </a:cubicBezTo>
                  <a:lnTo>
                    <a:pt x="221490" y="1925181"/>
                  </a:lnTo>
                  <a:cubicBezTo>
                    <a:pt x="81659" y="1726991"/>
                    <a:pt x="0" y="1485100"/>
                    <a:pt x="0" y="1224136"/>
                  </a:cubicBezTo>
                  <a:cubicBezTo>
                    <a:pt x="0" y="548064"/>
                    <a:pt x="548064" y="0"/>
                    <a:pt x="12241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6200000" sx="101000" sy="101000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椭圆 6"/>
            <p:cNvSpPr/>
            <p:nvPr/>
          </p:nvSpPr>
          <p:spPr bwMode="auto">
            <a:xfrm rot="3152971">
              <a:off x="3006107" y="2157610"/>
              <a:ext cx="536335" cy="421830"/>
            </a:xfrm>
            <a:custGeom>
              <a:avLst/>
              <a:gdLst/>
              <a:ahLst/>
              <a:cxnLst/>
              <a:rect l="l" t="t" r="r" b="b"/>
              <a:pathLst>
                <a:path w="2448272" h="1925181">
                  <a:moveTo>
                    <a:pt x="1224136" y="0"/>
                  </a:moveTo>
                  <a:cubicBezTo>
                    <a:pt x="1900208" y="0"/>
                    <a:pt x="2448272" y="548064"/>
                    <a:pt x="2448272" y="1224136"/>
                  </a:cubicBezTo>
                  <a:cubicBezTo>
                    <a:pt x="2448272" y="1485100"/>
                    <a:pt x="2366613" y="1726991"/>
                    <a:pt x="2226782" y="1925181"/>
                  </a:cubicBezTo>
                  <a:lnTo>
                    <a:pt x="221490" y="1925181"/>
                  </a:lnTo>
                  <a:cubicBezTo>
                    <a:pt x="81659" y="1726991"/>
                    <a:pt x="0" y="1485100"/>
                    <a:pt x="0" y="1224136"/>
                  </a:cubicBezTo>
                  <a:cubicBezTo>
                    <a:pt x="0" y="548064"/>
                    <a:pt x="548064" y="0"/>
                    <a:pt x="1224136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0" name="TextBox 48"/>
            <p:cNvSpPr txBox="1">
              <a:spLocks noChangeArrowheads="1"/>
            </p:cNvSpPr>
            <p:nvPr/>
          </p:nvSpPr>
          <p:spPr bwMode="auto">
            <a:xfrm>
              <a:off x="3085687" y="2183269"/>
              <a:ext cx="4354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7" name="矩形 55"/>
          <p:cNvSpPr>
            <a:spLocks noChangeArrowheads="1"/>
          </p:cNvSpPr>
          <p:nvPr/>
        </p:nvSpPr>
        <p:spPr bwMode="auto">
          <a:xfrm>
            <a:off x="3492175" y="1929007"/>
            <a:ext cx="4143404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个人关键作用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516516" y="3067191"/>
            <a:ext cx="388048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明年重点项目</a:t>
            </a:r>
            <a:endParaRPr lang="zh-CN" altLang="en-US" sz="2400" b="1" spc="3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880773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个人关键作用</a:t>
            </a:r>
          </a:p>
        </p:txBody>
      </p:sp>
      <p:sp>
        <p:nvSpPr>
          <p:cNvPr id="5" name="矩形 4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266125" y="923031"/>
            <a:ext cx="597666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项目：美的智能枕头套件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工程师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离职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工作尚未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完成；程序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卡点导致未能验收准出。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解决遗留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卡点，项目准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，按计划完成首批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量产交付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动作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评估对接难度，为按时交付工作，决定亲自接手程序，不等新的工程师接手。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加班完成开发工作。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借助外部力量（模组供应商、同学、前同事），解决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遗留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的软件卡点问题。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避免项目延误，按时完成项目准出；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市场顺利签订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5000PCS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订单；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789" y="1203598"/>
            <a:ext cx="2611637" cy="209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2176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个人关键作用</a:t>
            </a:r>
          </a:p>
        </p:txBody>
      </p:sp>
      <p:sp>
        <p:nvSpPr>
          <p:cNvPr id="5" name="矩形 4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240" y="1095197"/>
            <a:ext cx="2016224" cy="139791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849" y="2571750"/>
            <a:ext cx="1601912" cy="1332174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266124" y="923031"/>
            <a:ext cx="625009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项目：鸿蒙智能枕头套件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由于枕头形状差异，导致少数测试人员的数据异常，实验局验证迟迟无法通过，进而影响上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架、销售。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产品通过鸿蒙认证，上架销售。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动作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优化硬件灵敏度、推进厂家改进传感器安装位置，减少出现该问题的概率。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对接华为相关方，对个体数据异常的情况进行解释，请求重新裁定实验局评判标准，最后华为采纳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意见对实验局标准进行调整。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鸿蒙认证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，产品上架。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鸿蒙智能枕头套件累计签订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2000PCS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订单。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194345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个人关键作用</a:t>
            </a:r>
          </a:p>
        </p:txBody>
      </p:sp>
      <p:sp>
        <p:nvSpPr>
          <p:cNvPr id="5" name="矩形 4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491630"/>
            <a:ext cx="2686861" cy="1817038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266125" y="923031"/>
            <a:ext cx="597666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1.5C 4G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版本降成本方案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1.5C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产品库存告急、开发人员短缺，产品原有方案成本涨价严重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快速完成低成本方案的产品开发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、量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动作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协助硬件完成芯片选型，从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根据资源扩展性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、市场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口碑、移植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难度等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因素综合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选定。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摒除既定的“一个萝卜一个坑”的移植方式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对原有代码进行裁剪、分层开发，快速完成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移植。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完成低成本方案选型。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比预期计划提前完成开发，已进入实验局阶段。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886327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明年重点项目</a:t>
            </a:r>
            <a:endParaRPr lang="zh-CN" altLang="en-US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1491630"/>
            <a:ext cx="3526846" cy="1971013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251520" y="987574"/>
            <a:ext cx="49685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智能枕头套件升级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智能枕头套件目前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智能类出货量最大的单品。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优化内容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数据同步更便捷；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充电更快；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功耗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低；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电池库存管理更加方便；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项目意义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功能优化后，成本不会增加，实现“加量不加价”，增加产品力。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优化工序，降低产品成本，提高产品毛利。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5088348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目标实现路径</a:t>
            </a:r>
            <a:endParaRPr lang="zh-CN" altLang="en-US" b="1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635646"/>
            <a:ext cx="9144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5" t="3927" r="12086" b="2849"/>
          <a:stretch>
            <a:fillRect/>
          </a:stretch>
        </p:blipFill>
        <p:spPr>
          <a:xfrm>
            <a:off x="4480418" y="627534"/>
            <a:ext cx="4663582" cy="39980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文本框 18"/>
          <p:cNvSpPr txBox="1"/>
          <p:nvPr/>
        </p:nvSpPr>
        <p:spPr>
          <a:xfrm>
            <a:off x="1074981" y="2370753"/>
            <a:ext cx="28803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spc="22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谢谢大家！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0" y="123190"/>
            <a:ext cx="690880" cy="37465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3650ec01-f9f3-478a-b6fd-b3aa99e22b67"/>
  <p:tag name="COMMONDATA" val="eyJoZGlkIjoiYTM1YjAzNjM2NWM2NmU5ZGZiZGJjNWI0NjdjNWFjMG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4991</TotalTime>
  <Words>477</Words>
  <Application>Microsoft Office PowerPoint</Application>
  <PresentationFormat>全屏显示(16:9)</PresentationFormat>
  <Paragraphs>82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数据统计金融银行报表财务报告ppt模板</dc:title>
  <dc:creator>dell</dc:creator>
  <cp:lastModifiedBy>Windows User</cp:lastModifiedBy>
  <cp:revision>87</cp:revision>
  <dcterms:created xsi:type="dcterms:W3CDTF">2021-01-13T00:48:00Z</dcterms:created>
  <dcterms:modified xsi:type="dcterms:W3CDTF">2023-01-30T02:38:20Z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77E928801D0A48C5AE2F01071F29EC0B</vt:lpwstr>
  </property>
</Properties>
</file>