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13"/>
  </p:notesMasterIdLst>
  <p:sldIdLst>
    <p:sldId id="259" r:id="rId3"/>
    <p:sldId id="367" r:id="rId4"/>
    <p:sldId id="373" r:id="rId5"/>
    <p:sldId id="371" r:id="rId6"/>
    <p:sldId id="375" r:id="rId7"/>
    <p:sldId id="369" r:id="rId8"/>
    <p:sldId id="374" r:id="rId9"/>
    <p:sldId id="370" r:id="rId10"/>
    <p:sldId id="368" r:id="rId11"/>
    <p:sldId id="357" r:id="rId12"/>
  </p:sldIdLst>
  <p:sldSz cx="9144000" cy="5143500" type="screen16x9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8EB4E3"/>
    <a:srgbClr val="F5F5F5"/>
    <a:srgbClr val="0091FE"/>
    <a:srgbClr val="66D9E8"/>
    <a:srgbClr val="007DDA"/>
    <a:srgbClr val="005DA2"/>
    <a:srgbClr val="DB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294" autoAdjust="0"/>
    <p:restoredTop sz="94712" autoAdjust="0"/>
  </p:normalViewPr>
  <p:slideViewPr>
    <p:cSldViewPr showGuides="1">
      <p:cViewPr varScale="1">
        <p:scale>
          <a:sx n="96" d="100"/>
          <a:sy n="96" d="100"/>
        </p:scale>
        <p:origin x="204" y="72"/>
      </p:cViewPr>
      <p:guideLst>
        <p:guide orient="horz" pos="167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5A317-4EAC-4930-BCE8-D9BF31AECCB5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D9F45-0981-41A9-96BA-B8F5013B37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347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82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111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668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0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648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006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08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412" y="1731661"/>
            <a:ext cx="8139178" cy="674375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02444" y="2674144"/>
            <a:ext cx="8139113" cy="60102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435919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502444" y="1131094"/>
            <a:ext cx="8139113" cy="356187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30079" y="545783"/>
            <a:ext cx="2948940" cy="836295"/>
          </a:xfrm>
        </p:spPr>
        <p:txBody>
          <a:bodyPr anchor="ctr" anchorCtr="0"/>
          <a:lstStyle>
            <a:lvl1pPr>
              <a:defRPr sz="24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3853815" y="545783"/>
            <a:ext cx="4629150" cy="4052411"/>
          </a:xfrm>
        </p:spPr>
        <p:txBody>
          <a:bodyPr/>
          <a:lstStyle>
            <a:lvl1pPr>
              <a:defRPr sz="1800">
                <a:latin typeface="+mn-ea"/>
                <a:ea typeface="+mn-ea"/>
              </a:defRPr>
            </a:lvl1pPr>
            <a:lvl2pPr marL="342900" indent="0">
              <a:buNone/>
              <a:defRPr sz="18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630079" y="1679734"/>
            <a:ext cx="2948940" cy="2918936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 sz="1800">
                <a:latin typeface="+mn-ea"/>
                <a:ea typeface="+mn-ea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单击此处编辑正文</a:t>
            </a: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502444" y="4203859"/>
            <a:ext cx="8139113" cy="418624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502444" y="481013"/>
            <a:ext cx="8139113" cy="341709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7334" cy="515112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350996" y="423863"/>
            <a:ext cx="4050030" cy="429577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4715828" y="423863"/>
            <a:ext cx="4050030" cy="429577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467693"/>
            <a:ext cx="8139178" cy="674375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635646"/>
            <a:ext cx="9144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5" t="3927" r="12086" b="2849"/>
          <a:stretch>
            <a:fillRect/>
          </a:stretch>
        </p:blipFill>
        <p:spPr>
          <a:xfrm>
            <a:off x="4480418" y="627534"/>
            <a:ext cx="4663582" cy="39980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71" t="44185" b="32243"/>
          <a:stretch>
            <a:fillRect/>
          </a:stretch>
        </p:blipFill>
        <p:spPr>
          <a:xfrm>
            <a:off x="-1" y="3507854"/>
            <a:ext cx="4948121" cy="163564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251520" y="1995704"/>
            <a:ext cx="4685043" cy="6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财务数据统计分析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6"/>
          <p:cNvSpPr txBox="1"/>
          <p:nvPr userDrawn="1"/>
        </p:nvSpPr>
        <p:spPr>
          <a:xfrm>
            <a:off x="539552" y="3675677"/>
            <a:ext cx="373667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公司：上海韩创电子科技有限公司</a:t>
            </a:r>
            <a:endParaRPr lang="en-US" altLang="zh-CN" sz="1200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地址：上海市浦东新区康桥路</a:t>
            </a:r>
            <a:r>
              <a:rPr lang="en-US" altLang="zh-CN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1100</a:t>
            </a:r>
            <a:r>
              <a:rPr lang="zh-CN" alt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200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电话：</a:t>
            </a:r>
            <a:r>
              <a:rPr lang="en-US" altLang="zh-CN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86-021-58122857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lang="en-US" altLang="zh-CN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ycscs_1992@163.com</a:t>
            </a:r>
            <a:endParaRPr lang="zh-CN" altLang="en-US" sz="1200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7"/>
          <p:cNvSpPr>
            <a:spLocks noEditPoints="1"/>
          </p:cNvSpPr>
          <p:nvPr userDrawn="1"/>
        </p:nvSpPr>
        <p:spPr bwMode="auto">
          <a:xfrm>
            <a:off x="395536" y="2859393"/>
            <a:ext cx="252000" cy="252000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683568" y="2827667"/>
            <a:ext cx="1574754" cy="315453"/>
          </a:xfrm>
          <a:prstGeom prst="rect">
            <a:avLst/>
          </a:prstGeom>
          <a:noFill/>
        </p:spPr>
        <p:txBody>
          <a:bodyPr wrap="non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报告人：张三丰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315" y="123825"/>
            <a:ext cx="730250" cy="395605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02412" y="435919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502444" y="1131094"/>
            <a:ext cx="8139113" cy="356187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263255" y="4659630"/>
            <a:ext cx="702945" cy="3816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8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1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635646"/>
            <a:ext cx="9144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5" t="3927" r="12086" b="2849"/>
          <a:stretch>
            <a:fillRect/>
          </a:stretch>
        </p:blipFill>
        <p:spPr>
          <a:xfrm>
            <a:off x="5278202" y="382048"/>
            <a:ext cx="4663582" cy="39980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/>
          <p:nvPr/>
        </p:nvSpPr>
        <p:spPr>
          <a:xfrm>
            <a:off x="30973" y="1995704"/>
            <a:ext cx="4685043" cy="1272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2023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</a:p>
          <a:p>
            <a:pPr algn="ctr"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年终总结复盘</a:t>
            </a:r>
          </a:p>
        </p:txBody>
      </p:sp>
      <p:sp>
        <p:nvSpPr>
          <p:cNvPr id="17" name="Freeform 7"/>
          <p:cNvSpPr>
            <a:spLocks noEditPoints="1"/>
          </p:cNvSpPr>
          <p:nvPr/>
        </p:nvSpPr>
        <p:spPr bwMode="auto">
          <a:xfrm>
            <a:off x="909014" y="3899620"/>
            <a:ext cx="252000" cy="252000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96975" y="3867785"/>
            <a:ext cx="2824480" cy="31305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报告人：刘青松   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2024.1</a:t>
            </a:r>
            <a:endParaRPr lang="zh-CN" alt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86025" y="40119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401570" y="3886835"/>
            <a:ext cx="459740" cy="218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50" y="123190"/>
            <a:ext cx="690880" cy="37465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2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683568" y="146124"/>
            <a:ext cx="388843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目标实现路径</a:t>
            </a:r>
            <a:endParaRPr lang="zh-CN" altLang="en-US" b="1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3478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60" y="267518"/>
            <a:ext cx="216000" cy="216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635646"/>
            <a:ext cx="9144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5" t="3927" r="12086" b="2849"/>
          <a:stretch>
            <a:fillRect/>
          </a:stretch>
        </p:blipFill>
        <p:spPr>
          <a:xfrm>
            <a:off x="4480418" y="627534"/>
            <a:ext cx="4663582" cy="39980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文本框 18"/>
          <p:cNvSpPr txBox="1"/>
          <p:nvPr/>
        </p:nvSpPr>
        <p:spPr>
          <a:xfrm>
            <a:off x="1074981" y="2370753"/>
            <a:ext cx="28803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spc="22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谢谢大家！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0" y="123190"/>
            <a:ext cx="690880" cy="37465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2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683568" y="146124"/>
            <a:ext cx="388843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提质增效</a:t>
            </a:r>
            <a:endParaRPr lang="en-US" altLang="zh-CN" b="1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3478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60" y="267518"/>
            <a:ext cx="216000" cy="216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971600" y="1707654"/>
            <a:ext cx="75050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产品完善（以市场需求为导向）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移动入库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45270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2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3478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60" y="267518"/>
            <a:ext cx="216000" cy="216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503560" y="1059972"/>
            <a:ext cx="75050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具体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的工作方法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、借助团队力量解决技术难点：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调试中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发现难以实现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方案，转换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思路，巧用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后台桥接的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，避免重新选型模组、改硬件，较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时间内实现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、协调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外部资源解决卡点问题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设备入网测试出现卡点，驻点工程师两周内依然没法解决，协调外部实验室进行摸底测试及整改，解决卡点，一周内顺利通过测试。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4"/>
          <p:cNvSpPr txBox="1">
            <a:spLocks noChangeArrowheads="1"/>
          </p:cNvSpPr>
          <p:nvPr/>
        </p:nvSpPr>
        <p:spPr bwMode="auto">
          <a:xfrm>
            <a:off x="683568" y="146124"/>
            <a:ext cx="3888432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完善产品</a:t>
            </a:r>
            <a:r>
              <a:rPr lang="en-US" altLang="zh-CN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</a:t>
            </a: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移动入库</a:t>
            </a:r>
            <a:endParaRPr lang="en-US" altLang="zh-CN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defRPr/>
            </a:pPr>
            <a:endParaRPr lang="en-US" altLang="zh-CN" b="1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67560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2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3478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60" y="267518"/>
            <a:ext cx="216000" cy="216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539520" y="932590"/>
            <a:ext cx="75050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具体成果产出：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1.0E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产品完成移动和家亲入库，上架和家亲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。比需求时间晚了一个月。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1.0E 4G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产品完成移动入网认证。比需求时间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了接近一个月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4"/>
          <p:cNvSpPr txBox="1">
            <a:spLocks noChangeArrowheads="1"/>
          </p:cNvSpPr>
          <p:nvPr/>
        </p:nvSpPr>
        <p:spPr bwMode="auto">
          <a:xfrm>
            <a:off x="683568" y="146124"/>
            <a:ext cx="3888432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完善产品</a:t>
            </a:r>
            <a:r>
              <a:rPr lang="en-US" altLang="zh-CN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</a:t>
            </a: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移动入库</a:t>
            </a:r>
            <a:endParaRPr lang="en-US" altLang="zh-CN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defRPr/>
            </a:pPr>
            <a:endParaRPr lang="en-US" altLang="zh-CN" b="1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20" y="3227741"/>
            <a:ext cx="3096344" cy="11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4275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2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683568" y="146124"/>
            <a:ext cx="388843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提质增效</a:t>
            </a:r>
            <a:endParaRPr lang="en-US" altLang="zh-CN" b="1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3478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60" y="267518"/>
            <a:ext cx="216000" cy="216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971600" y="1707654"/>
            <a:ext cx="7505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产品完善（以市场需求为导向）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----Mesh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系列产品研发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3036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2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3478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60" y="267518"/>
            <a:ext cx="216000" cy="216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503560" y="1059972"/>
            <a:ext cx="750506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具体的工作方法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、预研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Mesh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模组，模组选型。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（性能满足、成本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合理、开发资料齐全、配合度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、按照产品规划的应用场景，制定内部私有协议。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主从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机逻辑协议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，易扩展）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、优化主机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联网方式。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简化流程、提升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速率）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、协调厂商协助，以满足需求。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（厂商改进固件，配合调试）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4"/>
          <p:cNvSpPr txBox="1">
            <a:spLocks noChangeArrowheads="1"/>
          </p:cNvSpPr>
          <p:nvPr/>
        </p:nvSpPr>
        <p:spPr bwMode="auto">
          <a:xfrm>
            <a:off x="683568" y="146124"/>
            <a:ext cx="3888432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完善产品</a:t>
            </a:r>
            <a:r>
              <a:rPr lang="en-US" altLang="zh-CN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</a:t>
            </a: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蓝牙</a:t>
            </a:r>
            <a:r>
              <a:rPr lang="en-US" altLang="zh-CN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Mesh</a:t>
            </a: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系列产品</a:t>
            </a:r>
            <a:endParaRPr lang="en-US" altLang="zh-CN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defRPr/>
            </a:pPr>
            <a:endParaRPr lang="en-US" altLang="zh-CN" b="1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27791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2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3478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60" y="267518"/>
            <a:ext cx="216000" cy="216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539750" y="1059815"/>
            <a:ext cx="75050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具体成果产出：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、完成了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Mesh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系列的产品从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的开发，并为后续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Mesh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系列产品的扩展、改进等提供了底层支持。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4"/>
          <p:cNvSpPr txBox="1">
            <a:spLocks noChangeArrowheads="1"/>
          </p:cNvSpPr>
          <p:nvPr/>
        </p:nvSpPr>
        <p:spPr bwMode="auto">
          <a:xfrm>
            <a:off x="683568" y="146124"/>
            <a:ext cx="3888432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完善产品</a:t>
            </a:r>
            <a:r>
              <a:rPr lang="en-US" altLang="zh-CN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</a:t>
            </a: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蓝牙</a:t>
            </a:r>
            <a:r>
              <a:rPr lang="en-US" altLang="zh-CN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Mesh</a:t>
            </a: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系列产品</a:t>
            </a:r>
            <a:endParaRPr lang="en-US" altLang="zh-CN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defRPr/>
            </a:pPr>
            <a:endParaRPr lang="en-US" altLang="zh-CN" b="1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2404393"/>
            <a:ext cx="3528392" cy="209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7602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2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683568" y="146124"/>
            <a:ext cx="3888432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完善产品</a:t>
            </a:r>
            <a:r>
              <a:rPr lang="en-US" altLang="zh-CN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</a:t>
            </a: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蓝牙</a:t>
            </a:r>
            <a:r>
              <a:rPr lang="en-US" altLang="zh-CN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Mesh</a:t>
            </a: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系列产品</a:t>
            </a:r>
            <a:endParaRPr lang="en-US" altLang="zh-CN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defRPr/>
            </a:pPr>
            <a:endParaRPr lang="en-US" altLang="zh-CN" b="1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3478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60" y="267518"/>
            <a:ext cx="216000" cy="216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488549" y="874464"/>
            <a:ext cx="75050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具体成果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产出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Mesh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系列主机与后台的联网流程优化了鉴权过程、以及新选型的模组开机速度较快，联网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速度大幅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提升。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414602"/>
              </p:ext>
            </p:extLst>
          </p:nvPr>
        </p:nvGraphicFramePr>
        <p:xfrm>
          <a:off x="611560" y="2033691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18566079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17020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设备名称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联网时间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24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原有</a:t>
                      </a:r>
                      <a:r>
                        <a:rPr lang="en-US" altLang="zh-CN" dirty="0" smtClean="0"/>
                        <a:t>1.0E</a:t>
                      </a:r>
                      <a:r>
                        <a:rPr lang="zh-CN" altLang="en-US" dirty="0" smtClean="0"/>
                        <a:t>设备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49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离床监测带</a:t>
                      </a:r>
                      <a:r>
                        <a:rPr lang="en-US" altLang="zh-CN" dirty="0" smtClean="0"/>
                        <a:t>1.0E2-H(4G-Mesh)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001862"/>
                  </a:ext>
                </a:extLst>
              </a:tr>
            </a:tbl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95" y="3507854"/>
            <a:ext cx="3096344" cy="11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519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2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683568" y="146124"/>
            <a:ext cx="388843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完善产品</a:t>
            </a:r>
            <a:r>
              <a:rPr lang="en-US" altLang="zh-CN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</a:t>
            </a: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蓝牙</a:t>
            </a:r>
            <a:r>
              <a:rPr lang="en-US" altLang="zh-CN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Mesh</a:t>
            </a: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系列产品</a:t>
            </a:r>
            <a:endParaRPr lang="en-US" altLang="zh-CN" b="1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3478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60" y="267518"/>
            <a:ext cx="216000" cy="216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470497" y="913670"/>
            <a:ext cx="75050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具体成果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产出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、三个月时间内，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交付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三款主机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、两款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102833"/>
              </p:ext>
            </p:extLst>
          </p:nvPr>
        </p:nvGraphicFramePr>
        <p:xfrm>
          <a:off x="519438" y="1563638"/>
          <a:ext cx="7149504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376">
                  <a:extLst>
                    <a:ext uri="{9D8B030D-6E8A-4147-A177-3AD203B41FA5}">
                      <a16:colId xmlns:a16="http://schemas.microsoft.com/office/drawing/2014/main" val="2728434149"/>
                    </a:ext>
                  </a:extLst>
                </a:gridCol>
                <a:gridCol w="1787376">
                  <a:extLst>
                    <a:ext uri="{9D8B030D-6E8A-4147-A177-3AD203B41FA5}">
                      <a16:colId xmlns:a16="http://schemas.microsoft.com/office/drawing/2014/main" val="1465543079"/>
                    </a:ext>
                  </a:extLst>
                </a:gridCol>
                <a:gridCol w="1787376">
                  <a:extLst>
                    <a:ext uri="{9D8B030D-6E8A-4147-A177-3AD203B41FA5}">
                      <a16:colId xmlns:a16="http://schemas.microsoft.com/office/drawing/2014/main" val="3878282474"/>
                    </a:ext>
                  </a:extLst>
                </a:gridCol>
                <a:gridCol w="1787376">
                  <a:extLst>
                    <a:ext uri="{9D8B030D-6E8A-4147-A177-3AD203B41FA5}">
                      <a16:colId xmlns:a16="http://schemas.microsoft.com/office/drawing/2014/main" val="2523163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产品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计划时间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实际完成时间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及时率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07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毫米波雷达主机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11.25</a:t>
                      </a:r>
                      <a:r>
                        <a:rPr lang="zh-CN" altLang="en-US" dirty="0" smtClean="0"/>
                        <a:t>～</a:t>
                      </a:r>
                      <a:r>
                        <a:rPr lang="en-US" altLang="zh-CN" dirty="0" smtClean="0"/>
                        <a:t>12.17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12.22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85%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33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离床监测带主机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12.12</a:t>
                      </a:r>
                      <a:r>
                        <a:rPr lang="zh-CN" altLang="en-US" dirty="0" smtClean="0"/>
                        <a:t>～</a:t>
                      </a:r>
                      <a:r>
                        <a:rPr lang="en-US" altLang="zh-CN" dirty="0" smtClean="0"/>
                        <a:t>12.29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12.26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607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在床睡眠监测带主机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12.17</a:t>
                      </a:r>
                      <a:r>
                        <a:rPr lang="zh-CN" altLang="en-US" dirty="0" smtClean="0"/>
                        <a:t>～</a:t>
                      </a:r>
                      <a:r>
                        <a:rPr lang="en-US" altLang="zh-CN" dirty="0" smtClean="0"/>
                        <a:t>1.5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94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在床睡眠监测带从机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11.30</a:t>
                      </a:r>
                      <a:r>
                        <a:rPr lang="zh-CN" altLang="en-US" dirty="0" smtClean="0"/>
                        <a:t>～</a:t>
                      </a:r>
                      <a:r>
                        <a:rPr lang="en-US" altLang="zh-CN" dirty="0" smtClean="0"/>
                        <a:t>12.17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12.14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4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离床监测带从机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11.13</a:t>
                      </a:r>
                      <a:r>
                        <a:rPr lang="zh-CN" altLang="en-US" dirty="0" smtClean="0"/>
                        <a:t>～</a:t>
                      </a:r>
                      <a:r>
                        <a:rPr lang="en-US" altLang="zh-CN" dirty="0" smtClean="0"/>
                        <a:t>11.30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11.24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125%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4040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427568" y="4443958"/>
            <a:ext cx="75050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项目开发交付及时性总结：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项目整体交付及时率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104%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，其中两款主机开发耗时较久，其他的提前完成。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371450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e52fcdc-53ae-4622-be56-42b881a23c06"/>
  <p:tag name="COMMONDATA" val="eyJoZGlkIjoiZjgyNzRjOTZkM2MxYzQ2ZGQ4NGIzMDQ2OTQ4OTE3OT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4360</TotalTime>
  <Words>534</Words>
  <Application>Microsoft Office PowerPoint</Application>
  <PresentationFormat>全屏显示(16:9)</PresentationFormat>
  <Paragraphs>106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数据统计金融银行报表财务报告ppt模板</dc:title>
  <dc:creator>dell</dc:creator>
  <cp:lastModifiedBy>Windows User</cp:lastModifiedBy>
  <cp:revision>34</cp:revision>
  <dcterms:created xsi:type="dcterms:W3CDTF">2024-01-10T06:26:58Z</dcterms:created>
  <dcterms:modified xsi:type="dcterms:W3CDTF">2024-01-15T09:27:30Z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  <property fmtid="{D5CDD505-2E9C-101B-9397-08002B2CF9AE}" pid="3" name="ICV">
    <vt:lpwstr>0AA9AD9D616D4316BF45BA1385BA890D_13</vt:lpwstr>
  </property>
</Properties>
</file>