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2" r:id="rId3"/>
    <p:sldId id="269" r:id="rId4"/>
    <p:sldId id="274" r:id="rId6"/>
    <p:sldId id="267" r:id="rId7"/>
    <p:sldId id="268" r:id="rId8"/>
    <p:sldId id="266" r:id="rId9"/>
    <p:sldId id="279" r:id="rId10"/>
    <p:sldId id="280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3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9F1"/>
    <a:srgbClr val="FFFFCC"/>
    <a:srgbClr val="FFFFFF"/>
    <a:srgbClr val="DCF0FA"/>
    <a:srgbClr val="FF9999"/>
    <a:srgbClr val="FFCC99"/>
    <a:srgbClr val="FFCCCC"/>
    <a:srgbClr val="CCECFF"/>
    <a:srgbClr val="CCCC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71" autoAdjust="0"/>
    <p:restoredTop sz="94660"/>
  </p:normalViewPr>
  <p:slideViewPr>
    <p:cSldViewPr showGuides="1">
      <p:cViewPr varScale="1">
        <p:scale>
          <a:sx n="127" d="100"/>
          <a:sy n="127" d="100"/>
        </p:scale>
        <p:origin x="966" y="120"/>
      </p:cViewPr>
      <p:guideLst>
        <p:guide orient="horz" pos="1563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BBAA81-237B-44BB-AF30-64C19C0C177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27242-C1B0-4509-A0B0-367918C063F6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78E1A-89DF-41C6-9287-7C9F9D30BF7B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D41C-8771-4EE1-AF83-C92187D5CCE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following slide will be distributed for preparation before </a:t>
            </a:r>
            <a:br>
              <a:rPr lang="en-US" dirty="0" smtClean="0"/>
            </a:br>
            <a:r>
              <a:rPr lang="en-US" dirty="0" smtClean="0"/>
              <a:t>the pre-</a:t>
            </a:r>
            <a:r>
              <a:rPr lang="en-US" dirty="0" err="1" smtClean="0"/>
              <a:t>Mol</a:t>
            </a:r>
            <a:r>
              <a:rPr lang="en-US" dirty="0"/>
              <a:t>-</a:t>
            </a:r>
            <a:r>
              <a:rPr lang="en-US" dirty="0" smtClean="0"/>
              <a:t>MDT meeting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547664" y="2499741"/>
            <a:ext cx="6624736" cy="2094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N</a:t>
            </a:r>
            <a:r>
              <a:rPr lang="en-US" sz="2000" dirty="0" smtClean="0"/>
              <a:t>o clinical data such as </a:t>
            </a:r>
            <a:r>
              <a:rPr lang="en-US" sz="2000" dirty="0">
                <a:sym typeface="+mn-ea"/>
              </a:rPr>
              <a:t>sex, age, year of diagnosis, clinical diagnosis or material block number in the following slide</a:t>
            </a:r>
            <a:r>
              <a:rPr lang="en-US" sz="2000" dirty="0" smtClean="0">
                <a:sym typeface="+mn-ea"/>
              </a:rPr>
              <a:t>.</a:t>
            </a:r>
            <a:endParaRPr lang="en-US" sz="2000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233900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50305040509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50305040509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50305040509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50305040509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50305040509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0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8" name="Rectangle 63"/>
          <p:cNvSpPr/>
          <p:nvPr/>
        </p:nvSpPr>
        <p:spPr>
          <a:xfrm>
            <a:off x="7295040" y="684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5" name="Rectangle 73"/>
          <p:cNvSpPr/>
          <p:nvPr/>
        </p:nvSpPr>
        <p:spPr>
          <a:xfrm>
            <a:off x="1080" y="74880"/>
            <a:ext cx="503640" cy="675654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xx</a:t>
            </a: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0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2022</a:t>
            </a:r>
            <a:endParaRPr lang="en-US" sz="800" b="0" strike="noStrike" spc="-1" dirty="0">
              <a:latin typeface="Arial" panose="020B0604020202090204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 Box 2"/>
          <p:cNvSpPr/>
          <p:nvPr/>
        </p:nvSpPr>
        <p:spPr>
          <a:xfrm>
            <a:off x="1660319" y="1923678"/>
            <a:ext cx="4883001" cy="31686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u="sng" spc="-1" dirty="0" smtClean="0"/>
              <a:t>Description of </a:t>
            </a:r>
            <a:r>
              <a:rPr lang="en-US" sz="800" u="sng" spc="-1" dirty="0" err="1" smtClean="0">
                <a:latin typeface="Calibri"/>
              </a:rPr>
              <a:t>InPreD</a:t>
            </a:r>
            <a:r>
              <a:rPr lang="en-US" sz="800" u="sng" spc="-1" dirty="0" smtClean="0">
                <a:latin typeface="Calibri"/>
              </a:rPr>
              <a:t> calculations: </a:t>
            </a:r>
            <a:endParaRPr lang="en-US" sz="800" u="sng" strike="noStrike" spc="-1" dirty="0" smtClean="0">
              <a:latin typeface="Calibri"/>
            </a:endParaRPr>
          </a:p>
          <a:p>
            <a:r>
              <a:rPr lang="en-US" sz="800" spc="-1" dirty="0"/>
              <a:t>Tumor Mutation </a:t>
            </a:r>
            <a:r>
              <a:rPr lang="en-US" sz="800" spc="-1" dirty="0" smtClean="0"/>
              <a:t>Burden, </a:t>
            </a:r>
            <a:r>
              <a:rPr lang="en-US" sz="800" b="0" strike="noStrike" spc="-1" dirty="0" smtClean="0"/>
              <a:t>TMB (</a:t>
            </a:r>
            <a:r>
              <a:rPr lang="en-US" sz="800" b="0" strike="noStrike" spc="-1" dirty="0"/>
              <a:t>DRUP equivalent): VAF</a:t>
            </a:r>
            <a:r>
              <a:rPr lang="en-US" sz="800" b="0" strike="noStrike" spc="-1" dirty="0" smtClean="0"/>
              <a:t>&gt;=0.05</a:t>
            </a:r>
            <a:r>
              <a:rPr lang="en-US" sz="800" b="0" strike="noStrike" spc="-1" dirty="0"/>
              <a:t>, depth</a:t>
            </a:r>
            <a:r>
              <a:rPr lang="en-US" sz="800" b="0" strike="noStrike" spc="-1" dirty="0" smtClean="0"/>
              <a:t>&gt;=50</a:t>
            </a:r>
            <a:r>
              <a:rPr lang="en-US" sz="800" b="0" strike="noStrike" spc="-1" dirty="0"/>
              <a:t>, </a:t>
            </a:r>
            <a:r>
              <a:rPr lang="en-US" sz="800" b="0" strike="noStrike" spc="-1" dirty="0" smtClean="0"/>
              <a:t>excludes </a:t>
            </a:r>
            <a:r>
              <a:rPr lang="en-US" sz="800" b="0" strike="noStrike" spc="-1" dirty="0"/>
              <a:t>synonymous.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*</a:t>
            </a:r>
            <a:r>
              <a:rPr lang="en-US" sz="800" spc="-1" dirty="0"/>
              <a:t>If tumor only, the somatic and germline origin of some of the assessed variants is uncertain which may cause the TMB value to be overestimated. </a:t>
            </a:r>
            <a:endParaRPr lang="en-US" sz="800" spc="-1" dirty="0" smtClean="0"/>
          </a:p>
          <a:p>
            <a:r>
              <a:rPr lang="en-US" sz="800" b="0" strike="noStrike" spc="-1" dirty="0" smtClean="0"/>
              <a:t>Observed TMB: </a:t>
            </a:r>
            <a:r>
              <a:rPr lang="en-US" sz="800" b="0" strike="noStrike" spc="-1" dirty="0"/>
              <a:t>Eligible variant / Effective Panel </a:t>
            </a:r>
            <a:r>
              <a:rPr lang="en-US" sz="800" spc="-1" dirty="0"/>
              <a:t>Size </a:t>
            </a:r>
            <a:r>
              <a:rPr lang="en-US" sz="800" spc="-1" dirty="0" smtClean="0"/>
              <a:t>(Millions of bases): </a:t>
            </a:r>
            <a:endParaRPr lang="en-US" sz="800" spc="-1" dirty="0" smtClean="0"/>
          </a:p>
          <a:p>
            <a:r>
              <a:rPr lang="en-US" sz="800" spc="-1" dirty="0"/>
              <a:t>TMB is not available (</a:t>
            </a:r>
            <a:r>
              <a:rPr lang="en-US" sz="800" spc="-1" dirty="0" smtClean="0"/>
              <a:t>blank) </a:t>
            </a:r>
            <a:r>
              <a:rPr lang="en-US" sz="800" spc="-1" dirty="0"/>
              <a:t>when Effective Panel Size &lt;  1.14 (90% of the target bases have read depth at least 50). Manual inspection is needed. </a:t>
            </a:r>
            <a:endParaRPr lang="en-US" sz="800" b="0" strike="noStrike" spc="-1" dirty="0" smtClean="0"/>
          </a:p>
          <a:p>
            <a:r>
              <a:rPr lang="en-US" sz="800" spc="-1" dirty="0"/>
              <a:t>Indicative threshold for Microsatellite (MS) status: Unstable if proportion of unstable MS sites ≥ 20%, Likely unstable when between 20% and &gt;=10%, otherwise stable. Unreliable when </a:t>
            </a:r>
            <a:r>
              <a:rPr lang="en-US" sz="800" spc="-1" dirty="0" smtClean="0"/>
              <a:t>number </a:t>
            </a:r>
            <a:r>
              <a:rPr lang="en-US" sz="800" spc="-1" dirty="0"/>
              <a:t>of usable sites is less than </a:t>
            </a:r>
            <a:r>
              <a:rPr lang="en-US" sz="800" spc="-1" dirty="0" smtClean="0"/>
              <a:t>40.</a:t>
            </a:r>
            <a:endParaRPr lang="en-US" sz="800" spc="-1" dirty="0" smtClean="0"/>
          </a:p>
          <a:p>
            <a:endParaRPr lang="en-US" sz="8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800" u="sng" spc="-1" dirty="0" smtClean="0"/>
              <a:t>Reports from the </a:t>
            </a:r>
            <a:r>
              <a:rPr lang="en-US" sz="800" b="0" u="sng" strike="noStrike" spc="-1" dirty="0" err="1" smtClean="0"/>
              <a:t>LocalApp</a:t>
            </a:r>
            <a:r>
              <a:rPr lang="en-US" sz="800" b="0" u="sng" strike="noStrike" spc="-1" dirty="0" smtClean="0"/>
              <a:t> from Illumina:</a:t>
            </a:r>
            <a:endParaRPr lang="en-US" sz="800" b="0" strike="noStrike" spc="-1" dirty="0" smtClean="0"/>
          </a:p>
          <a:p>
            <a:r>
              <a:rPr lang="en-US" sz="800" b="0" strike="noStrike" spc="-1" dirty="0" smtClean="0"/>
              <a:t>TMB </a:t>
            </a:r>
            <a:r>
              <a:rPr lang="en-US" sz="800" spc="-1" dirty="0" smtClean="0"/>
              <a:t>includes </a:t>
            </a:r>
            <a:r>
              <a:rPr lang="en-US" sz="800" spc="-1" dirty="0"/>
              <a:t>synonymous </a:t>
            </a:r>
            <a:r>
              <a:rPr lang="en-US" sz="800" b="0" strike="noStrike" spc="-1" dirty="0" smtClean="0"/>
              <a:t>(eligible variants): </a:t>
            </a:r>
            <a:endParaRPr lang="en-US" sz="800" b="0" strike="noStrike" spc="-1" dirty="0" smtClean="0"/>
          </a:p>
          <a:p>
            <a:r>
              <a:rPr lang="en-US" sz="800" spc="-1" dirty="0"/>
              <a:t>P</a:t>
            </a:r>
            <a:r>
              <a:rPr lang="en-US" sz="800" b="0" strike="noStrike" spc="-1" dirty="0" smtClean="0"/>
              <a:t>ercentage of unstable MS sites </a:t>
            </a:r>
            <a:r>
              <a:rPr lang="en-US" sz="800" b="0" strike="noStrike" spc="-1" dirty="0"/>
              <a:t>(</a:t>
            </a:r>
            <a:r>
              <a:rPr lang="en-US" sz="800" spc="-1" dirty="0"/>
              <a:t>unstable / </a:t>
            </a:r>
            <a:r>
              <a:rPr lang="en-US" sz="800" spc="-1" dirty="0" smtClean="0"/>
              <a:t>usable MS </a:t>
            </a:r>
            <a:r>
              <a:rPr lang="en-US" sz="800" b="0" strike="noStrike" spc="-1" dirty="0" smtClean="0"/>
              <a:t>site count):</a:t>
            </a:r>
            <a:r>
              <a:rPr lang="en-US" sz="800" spc="-1" dirty="0" smtClean="0"/>
              <a:t> </a:t>
            </a:r>
            <a:endParaRPr lang="en-US" sz="800" b="0" strike="noStrike" spc="-1" dirty="0" smtClean="0"/>
          </a:p>
          <a:p>
            <a:r>
              <a:rPr lang="en-US" sz="800" spc="-1" dirty="0" smtClean="0"/>
              <a:t>F</a:t>
            </a:r>
            <a:r>
              <a:rPr lang="en-US" sz="800" b="0" strike="noStrike" spc="-1" dirty="0" smtClean="0"/>
              <a:t>usion filter criteria: at least 3 unique supporting reads, one of which must be a split read (a single read covering the fusion breakpoint). </a:t>
            </a:r>
            <a:r>
              <a:rPr lang="en-US" sz="800" spc="-1" dirty="0" smtClean="0"/>
              <a:t>Splice variant with involved exons in parenthesis.</a:t>
            </a:r>
            <a:endParaRPr lang="en-US" sz="800" b="0" strike="noStrike" spc="-1" dirty="0" smtClean="0"/>
          </a:p>
          <a:p>
            <a:endParaRPr lang="en-US" sz="800" spc="-1" dirty="0"/>
          </a:p>
          <a:p>
            <a:r>
              <a:rPr lang="en-US" sz="800" u="sng" spc="-1" dirty="0" smtClean="0"/>
              <a:t>Initial report: </a:t>
            </a:r>
            <a:endParaRPr lang="en-US" sz="800" u="sng" spc="-1" dirty="0"/>
          </a:p>
          <a:p>
            <a:r>
              <a:rPr lang="en-US" sz="800" spc="-1" dirty="0"/>
              <a:t>Orange header refers to this report being in the initial reporting phase. In the final report for </a:t>
            </a:r>
            <a:r>
              <a:rPr lang="en-US" sz="800" spc="-1" dirty="0" err="1"/>
              <a:t>Mol</a:t>
            </a:r>
            <a:r>
              <a:rPr lang="en-US" sz="800" spc="-1" dirty="0"/>
              <a:t>-MDT the header will be blue. </a:t>
            </a:r>
            <a:endParaRPr lang="en-US" sz="800" spc="-1" dirty="0"/>
          </a:p>
          <a:p>
            <a:r>
              <a:rPr lang="en-US" sz="800" spc="-1" dirty="0">
                <a:sym typeface="+mn-ea"/>
              </a:rPr>
              <a:t>Variants of uncertain significance (VUS) refer to variants with unknown/ unclear / inconclusive / contradictory functional consequence in cancer. Level of evidence for experimental treatment follows ESCAT guidelines and will be defined by the respective study/trial</a:t>
            </a:r>
            <a:r>
              <a:rPr lang="en-US" sz="800" spc="-1" dirty="0" smtClean="0">
                <a:sym typeface="+mn-ea"/>
              </a:rPr>
              <a:t>.</a:t>
            </a:r>
            <a:endParaRPr lang="en-US" sz="800" spc="-1" dirty="0" smtClean="0">
              <a:sym typeface="+mn-ea"/>
            </a:endParaRPr>
          </a:p>
          <a:p>
            <a:r>
              <a:rPr lang="en-US" sz="800" b="0" strike="noStrike" spc="-1" smtClean="0">
                <a:solidFill>
                  <a:schemeClr val="tx1"/>
                </a:solidFill>
                <a:sym typeface="+mn-ea"/>
              </a:rPr>
              <a:t>The tumor </a:t>
            </a:r>
            <a:r>
              <a:rPr lang="en-US" sz="800" b="0" strike="noStrike" spc="-1" dirty="0" smtClean="0">
                <a:solidFill>
                  <a:schemeClr val="tx1"/>
                </a:solidFill>
                <a:sym typeface="+mn-ea"/>
              </a:rPr>
              <a:t>content is estimated by a pathologist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unless</a:t>
            </a:r>
            <a:r>
              <a:rPr lang="en-US" sz="800" b="0" strike="noStrike" spc="-1" dirty="0" smtClean="0">
                <a:solidFill>
                  <a:schemeClr val="tx1"/>
                </a:solidFill>
                <a:sym typeface="+mn-ea"/>
              </a:rPr>
              <a:t> otherwise specified. This tumor content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is used as input in the post </a:t>
            </a:r>
            <a:r>
              <a:rPr lang="en-US" sz="800" spc="-1" dirty="0">
                <a:solidFill>
                  <a:schemeClr val="tx1"/>
                </a:solidFill>
                <a:sym typeface="+mn-ea"/>
              </a:rPr>
              <a:t>processing </a:t>
            </a:r>
            <a:r>
              <a:rPr lang="en-US" sz="800" spc="-1" dirty="0" smtClean="0">
                <a:solidFill>
                  <a:schemeClr val="tx1"/>
                </a:solidFill>
                <a:sym typeface="+mn-ea"/>
              </a:rPr>
              <a:t>pipeline (TSOPPI). </a:t>
            </a:r>
            <a:endParaRPr lang="en-US" sz="800" b="0" strike="noStrike" spc="-1" dirty="0" smtClean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62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Rectangle 53"/>
          <p:cNvSpPr/>
          <p:nvPr/>
        </p:nvSpPr>
        <p:spPr>
          <a:xfrm>
            <a:off x="166080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17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5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5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0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1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3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4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66" name="Bilde 6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63"/>
          <a:stretch>
            <a:fillRect/>
          </a:stretch>
        </p:blipFill>
        <p:spPr>
          <a:xfrm>
            <a:off x="179070" y="4227830"/>
            <a:ext cx="576580" cy="542925"/>
          </a:xfrm>
          <a:prstGeom prst="rect">
            <a:avLst/>
          </a:prstGeom>
        </p:spPr>
      </p:pic>
      <p:sp>
        <p:nvSpPr>
          <p:cNvPr id="67" name="TekstSylinder 66"/>
          <p:cNvSpPr txBox="1"/>
          <p:nvPr/>
        </p:nvSpPr>
        <p:spPr>
          <a:xfrm>
            <a:off x="647065" y="4493895"/>
            <a:ext cx="9182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Infrastructure for </a:t>
            </a:r>
            <a:endParaRPr lang="en-US" sz="600" dirty="0">
              <a:solidFill>
                <a:srgbClr val="00549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Precision Diagnostics</a:t>
            </a:r>
            <a:endParaRPr lang="nb-NO" sz="600" dirty="0">
              <a:solidFill>
                <a:srgbClr val="005495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68" name="Bilde 6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17" r="-3477"/>
          <a:stretch>
            <a:fillRect/>
          </a:stretch>
        </p:blipFill>
        <p:spPr>
          <a:xfrm>
            <a:off x="737235" y="4139565"/>
            <a:ext cx="791845" cy="542925"/>
          </a:xfrm>
          <a:prstGeom prst="rect">
            <a:avLst/>
          </a:prstGeom>
        </p:spPr>
      </p:pic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1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3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53" name="TekstSylinder 52"/>
          <p:cNvSpPr txBox="1"/>
          <p:nvPr/>
        </p:nvSpPr>
        <p:spPr>
          <a:xfrm>
            <a:off x="7109460" y="4911725"/>
            <a:ext cx="203454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</a:t>
            </a:r>
            <a:r>
              <a:rPr lang="nb-NO" altLang="en-US" sz="800" dirty="0"/>
              <a:t>nclear</a:t>
            </a:r>
            <a:r>
              <a:rPr lang="en-US" sz="800" dirty="0"/>
              <a:t> significance (VUS)</a:t>
            </a:r>
            <a:endParaRPr lang="en-US" sz="800" dirty="0"/>
          </a:p>
        </p:txBody>
      </p:sp>
      <p:sp>
        <p:nvSpPr>
          <p:cNvPr id="7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1789707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slides are for </a:t>
            </a:r>
            <a:br>
              <a:rPr lang="en-US" dirty="0" smtClean="0"/>
            </a:br>
            <a:r>
              <a:rPr lang="en-US" dirty="0" smtClean="0"/>
              <a:t>the molecular tumor board</a:t>
            </a:r>
            <a:endParaRPr lang="en-US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2499741"/>
            <a:ext cx="8229600" cy="2094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 smtClean="0"/>
              <a:t>Contains clinical information from the </a:t>
            </a:r>
            <a:r>
              <a:rPr lang="en-US" sz="2000" dirty="0">
                <a:solidFill>
                  <a:schemeClr val="tx1"/>
                </a:solidFill>
              </a:rPr>
              <a:t>file </a:t>
            </a: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 err="1" smtClean="0">
                <a:solidFill>
                  <a:schemeClr val="tx1"/>
                </a:solidFill>
              </a:rPr>
              <a:t>InPreD_PRONTO_metadata</a:t>
            </a:r>
            <a:r>
              <a:rPr lang="en-US" sz="2000" dirty="0" smtClean="0">
                <a:solidFill>
                  <a:schemeClr val="tx1"/>
                </a:solidFill>
              </a:rPr>
              <a:t>”.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49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54" name="Rectangle 95"/>
          <p:cNvSpPr/>
          <p:nvPr/>
        </p:nvSpPr>
        <p:spPr>
          <a:xfrm>
            <a:off x="1691640" y="733320"/>
            <a:ext cx="6779160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CLINICAL CASE:</a:t>
            </a: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100" b="0" strike="noStrike" spc="-1" dirty="0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nb-NO" sz="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Rektangel 87"/>
          <p:cNvSpPr/>
          <p:nvPr/>
        </p:nvSpPr>
        <p:spPr>
          <a:xfrm>
            <a:off x="6621622" y="752436"/>
            <a:ext cx="10423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pc="-1" dirty="0" smtClean="0">
                <a:solidFill>
                  <a:srgbClr val="000000"/>
                </a:solidFill>
              </a:rPr>
              <a:t>BIOMATERIAL:</a:t>
            </a:r>
            <a:endParaRPr lang="en-US" sz="1100" b="1" spc="-1" dirty="0" smtClean="0">
              <a:solidFill>
                <a:srgbClr val="000000"/>
              </a:solidFill>
            </a:endParaRPr>
          </a:p>
        </p:txBody>
      </p:sp>
      <p:sp>
        <p:nvSpPr>
          <p:cNvPr id="1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3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4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5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5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20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21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ktangel 1"/>
          <p:cNvSpPr/>
          <p:nvPr/>
        </p:nvSpPr>
        <p:spPr>
          <a:xfrm>
            <a:off x="128774" y="4940622"/>
            <a:ext cx="649080" cy="196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Inclusion</a:t>
            </a:r>
            <a:r>
              <a:rPr lang="nb-NO" sz="7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nb-NO" sz="700" b="0" strike="noStrike" spc="-1" dirty="0" err="1">
                <a:solidFill>
                  <a:srgbClr val="000000"/>
                </a:solidFill>
                <a:latin typeface="Calibri"/>
              </a:rPr>
              <a:t>site</a:t>
            </a:r>
            <a:endParaRPr lang="en-US" sz="700" b="0" strike="noStrike" spc="-1" dirty="0">
              <a:latin typeface="Arial" panose="020B0604020202090204"/>
            </a:endParaRPr>
          </a:p>
        </p:txBody>
      </p:sp>
      <p:grpSp>
        <p:nvGrpSpPr>
          <p:cNvPr id="86" name="Gruppe 41"/>
          <p:cNvGrpSpPr/>
          <p:nvPr/>
        </p:nvGrpSpPr>
        <p:grpSpPr>
          <a:xfrm>
            <a:off x="68535" y="4904277"/>
            <a:ext cx="149517" cy="222810"/>
            <a:chOff x="171000" y="979920"/>
            <a:chExt cx="182160" cy="263520"/>
          </a:xfrm>
        </p:grpSpPr>
        <p:sp>
          <p:nvSpPr>
            <p:cNvPr id="87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89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90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2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50" name="Gruppe 49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1" name="Bilde 50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52" name="TekstSylinder 51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53" name="Bilde 52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55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57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59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39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grpSp>
        <p:nvGrpSpPr>
          <p:cNvPr id="64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5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39"/>
          <p:cNvSpPr/>
          <p:nvPr/>
        </p:nvSpPr>
        <p:spPr>
          <a:xfrm>
            <a:off x="8233920" y="90720"/>
            <a:ext cx="1223640" cy="486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MTB</a:t>
            </a:r>
            <a:endParaRPr lang="en-US" sz="1600" b="0" strike="noStrike" spc="-1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116" name="Rectangle 55"/>
          <p:cNvSpPr/>
          <p:nvPr/>
        </p:nvSpPr>
        <p:spPr>
          <a:xfrm>
            <a:off x="6630035" y="808355"/>
            <a:ext cx="2447925" cy="6902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Rectangle 57"/>
          <p:cNvSpPr/>
          <p:nvPr/>
        </p:nvSpPr>
        <p:spPr>
          <a:xfrm>
            <a:off x="6665760" y="811800"/>
            <a:ext cx="237600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SEQUENCING FACILITY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118" name="Rectangle 58"/>
          <p:cNvSpPr/>
          <p:nvPr/>
        </p:nvSpPr>
        <p:spPr>
          <a:xfrm>
            <a:off x="6537525" y="1059835"/>
            <a:ext cx="263376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nb-NO" altLang="en-US" sz="1000" b="0" strike="noStrike" spc="-1" dirty="0">
                <a:solidFill>
                  <a:srgbClr val="595959"/>
                </a:solidFill>
                <a:latin typeface="Calibri"/>
              </a:rPr>
              <a:t>Department of Pathology</a:t>
            </a: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, </a:t>
            </a:r>
            <a:endParaRPr lang="en-US" sz="1000" b="0" strike="noStrike" spc="-1" dirty="0">
              <a:solidFill>
                <a:srgbClr val="595959"/>
              </a:solid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Oslo University Hospital</a:t>
            </a:r>
            <a:endParaRPr lang="en-US" sz="1000" b="0" strike="noStrike" spc="-1" dirty="0">
              <a:solidFill>
                <a:srgbClr val="595959"/>
              </a:solidFill>
              <a:latin typeface="Calibri"/>
            </a:endParaRPr>
          </a:p>
        </p:txBody>
      </p:sp>
      <p:sp>
        <p:nvSpPr>
          <p:cNvPr id="120" name="Rectangle 92"/>
          <p:cNvSpPr/>
          <p:nvPr/>
        </p:nvSpPr>
        <p:spPr>
          <a:xfrm>
            <a:off x="1763640" y="338544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pic>
        <p:nvPicPr>
          <p:cNvPr id="122" name="Picture 4" descr="C:\Users\vigdisny\AppData\Local\Microsoft\Windows\INetCache\IE\4VAY8QE2\Green_check.svg[1]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1913231" y="1041173"/>
            <a:ext cx="390600" cy="390600"/>
          </a:xfrm>
          <a:prstGeom prst="rect">
            <a:avLst/>
          </a:prstGeom>
          <a:ln w="0">
            <a:noFill/>
          </a:ln>
        </p:spPr>
      </p:pic>
      <p:sp>
        <p:nvSpPr>
          <p:cNvPr id="125" name="Rectangle 92"/>
          <p:cNvSpPr/>
          <p:nvPr/>
        </p:nvSpPr>
        <p:spPr>
          <a:xfrm>
            <a:off x="1746000" y="1627560"/>
            <a:ext cx="863640" cy="3337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90204"/>
            </a:endParaRPr>
          </a:p>
        </p:txBody>
      </p:sp>
      <p:sp>
        <p:nvSpPr>
          <p:cNvPr id="49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1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53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54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5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2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0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76"/>
          <p:cNvSpPr/>
          <p:nvPr/>
        </p:nvSpPr>
        <p:spPr>
          <a:xfrm>
            <a:off x="1684706" y="718003"/>
            <a:ext cx="4824000" cy="4251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QUALITY CONTROL MEASURES OF SEQUENCING DATA </a:t>
            </a:r>
            <a:endParaRPr lang="en-US" sz="1100" b="0" strike="noStrike" spc="-1" dirty="0">
              <a:latin typeface="Arial" panose="020B0604020202090204"/>
            </a:endParaRPr>
          </a:p>
          <a:p>
            <a:pPr>
              <a:lnSpc>
                <a:spcPct val="100000"/>
              </a:lnSpc>
            </a:pPr>
            <a:r>
              <a:rPr lang="en-US" sz="1100" b="1" strike="noStrike" spc="-1" dirty="0">
                <a:solidFill>
                  <a:srgbClr val="000000"/>
                </a:solidFill>
                <a:latin typeface="Calibri"/>
              </a:rPr>
              <a:t>  </a:t>
            </a:r>
            <a:endParaRPr lang="en-US" sz="1100" b="0" strike="noStrike" spc="-1" dirty="0">
              <a:latin typeface="Arial" panose="020B0604020202090204"/>
            </a:endParaRPr>
          </a:p>
        </p:txBody>
      </p:sp>
      <p:sp>
        <p:nvSpPr>
          <p:cNvPr id="44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57" name="Gruppe 5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58" name="Bilde 5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5" name="TekstSylinder 64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1" name="Bilde 7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81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82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8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88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63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6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6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67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" name="TekstSylinder 1"/>
          <p:cNvSpPr txBox="1"/>
          <p:nvPr/>
        </p:nvSpPr>
        <p:spPr>
          <a:xfrm>
            <a:off x="2261398" y="1000269"/>
            <a:ext cx="27453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tx1"/>
                </a:solidFill>
              </a:rPr>
              <a:t>Approved if observed quality metrics are within regions marked green </a:t>
            </a:r>
            <a:endParaRPr 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8267241" y="90678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816460"/>
                <a:gridCol w="742236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50305040509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50305040509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50305040509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50305040509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50305040509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80" y="1462405"/>
          <a:ext cx="4845200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8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sp>
        <p:nvSpPr>
          <p:cNvPr id="12" name="Rectangle 69"/>
          <p:cNvSpPr/>
          <p:nvPr/>
        </p:nvSpPr>
        <p:spPr>
          <a:xfrm>
            <a:off x="8267400" y="90720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6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FFFFFF"/>
                </a:solidFill>
                <a:latin typeface="Calibri"/>
              </a:rPr>
              <a:t>Report 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73" name="TextBox 60"/>
          <p:cNvSpPr/>
          <p:nvPr/>
        </p:nvSpPr>
        <p:spPr>
          <a:xfrm>
            <a:off x="254000" y="1980000"/>
            <a:ext cx="167894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 smtClean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endParaRPr lang="en-US" sz="800" b="0" strike="noStrike" spc="-1" dirty="0">
              <a:latin typeface="Arial" panose="020B0604020202090204"/>
            </a:endParaRPr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 Box 2"/>
          <p:cNvSpPr/>
          <p:nvPr/>
        </p:nvSpPr>
        <p:spPr>
          <a:xfrm>
            <a:off x="1660320" y="1966273"/>
            <a:ext cx="4883001" cy="36576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900" spc="-1" dirty="0" smtClean="0">
                <a:latin typeface="Calibri"/>
              </a:rPr>
              <a:t>TMB </a:t>
            </a:r>
            <a:r>
              <a:rPr lang="en-US" sz="900" spc="-1" dirty="0" err="1" smtClean="0">
                <a:latin typeface="Calibri"/>
              </a:rPr>
              <a:t>InPreD</a:t>
            </a:r>
            <a:r>
              <a:rPr lang="en-US" sz="900" spc="-1" dirty="0" smtClean="0">
                <a:latin typeface="Calibri"/>
              </a:rPr>
              <a:t> calculated as </a:t>
            </a:r>
            <a:r>
              <a:rPr lang="en-US" sz="900" b="0" strike="noStrike" spc="-1" dirty="0" smtClean="0"/>
              <a:t>Eligible </a:t>
            </a:r>
            <a:r>
              <a:rPr lang="en-US" sz="900" b="0" strike="noStrike" spc="-1" dirty="0"/>
              <a:t>variant / Effective Panel </a:t>
            </a:r>
            <a:r>
              <a:rPr lang="en-US" sz="900" spc="-1" dirty="0"/>
              <a:t>Size </a:t>
            </a:r>
            <a:r>
              <a:rPr lang="en-US" sz="900" spc="-1" dirty="0" smtClean="0"/>
              <a:t>in Millions of bases: </a:t>
            </a:r>
            <a:endParaRPr lang="en-US" sz="900" b="0" strike="noStrike" spc="-1" dirty="0" smtClean="0"/>
          </a:p>
          <a:p>
            <a:pPr>
              <a:lnSpc>
                <a:spcPct val="100000"/>
              </a:lnSpc>
            </a:pPr>
            <a:r>
              <a:rPr lang="en-US" sz="900" spc="-1" dirty="0" smtClean="0"/>
              <a:t>Report </a:t>
            </a:r>
            <a:r>
              <a:rPr lang="en-US" sz="900" spc="-1" dirty="0"/>
              <a:t>from the </a:t>
            </a:r>
            <a:r>
              <a:rPr lang="en-US" sz="900" spc="-1" dirty="0" err="1" smtClean="0"/>
              <a:t>LocalApp</a:t>
            </a:r>
            <a:r>
              <a:rPr lang="en-US" sz="900" spc="-1" dirty="0" smtClean="0"/>
              <a:t> from Illumina: TMB including synonymous </a:t>
            </a:r>
            <a:r>
              <a:rPr lang="en-US" sz="900" spc="-1" dirty="0"/>
              <a:t>(eligible variants</a:t>
            </a:r>
            <a:r>
              <a:rPr lang="en-US" sz="900" spc="-1" dirty="0" smtClean="0"/>
              <a:t>)</a:t>
            </a:r>
            <a:r>
              <a:rPr lang="nb-NO" altLang="en-US" sz="900" spc="-1" dirty="0" smtClean="0"/>
              <a:t>:</a:t>
            </a:r>
            <a:r>
              <a:rPr lang="en-US" sz="900" spc="-1" dirty="0" smtClean="0"/>
              <a:t> </a:t>
            </a:r>
            <a:endParaRPr lang="en-US" sz="900" spc="-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5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8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26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5" name="Gruppe 64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6" name="Bilde 6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7" name="TekstSylinder 66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69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3" name="TekstSylinder 92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4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sp>
        <p:nvSpPr>
          <p:cNvPr id="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grpSp>
        <p:nvGrpSpPr>
          <p:cNvPr id="52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53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4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45"/>
          <p:cNvSpPr/>
          <p:nvPr/>
        </p:nvSpPr>
        <p:spPr>
          <a:xfrm>
            <a:off x="1684706" y="711221"/>
            <a:ext cx="224454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SUMMARY OF KEY FINDINGS </a:t>
            </a:r>
            <a:endParaRPr lang="en-US" sz="1100" b="1" dirty="0"/>
          </a:p>
        </p:txBody>
      </p:sp>
      <p:graphicFrame>
        <p:nvGraphicFramePr>
          <p:cNvPr id="79" name="Table 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0" y="987573"/>
          <a:ext cx="4851641" cy="3200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371118"/>
                <a:gridCol w="1261802"/>
                <a:gridCol w="324000"/>
                <a:gridCol w="707376"/>
                <a:gridCol w="851320"/>
                <a:gridCol w="519566"/>
                <a:gridCol w="816459"/>
              </a:tblGrid>
              <a:tr h="31203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SNVs/</a:t>
                      </a:r>
                      <a:endParaRPr lang="nb-NO" sz="700" b="1" dirty="0" smtClean="0"/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700" b="1" dirty="0" smtClean="0"/>
                        <a:t>indels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Total nr</a:t>
                      </a:r>
                      <a:r>
                        <a:rPr lang="en-US" sz="700" i="1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of SNVs/indels</a:t>
                      </a:r>
                      <a:endParaRPr lang="en-US" sz="700" i="1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protein coding sequence</a:t>
                      </a:r>
                      <a:endParaRPr lang="en-US" sz="700" b="1" i="0" baseline="0" dirty="0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n-lt"/>
                        <a:ea typeface="+mn-ea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700" b="1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alter protein coding sequence</a:t>
                      </a:r>
                      <a:endParaRPr lang="en-US" sz="60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0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700" b="1" dirty="0" smtClean="0">
                        <a:solidFill>
                          <a:schemeClr val="tx1"/>
                        </a:solidFill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/>
                        <a:t>Copy number variants</a:t>
                      </a:r>
                      <a:endParaRPr lang="en-US" sz="7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latin typeface="+mn-lt"/>
                          <a:ea typeface="Times New Roman" panose="02020503050405090304"/>
                        </a:rPr>
                        <a:t>Gene</a:t>
                      </a:r>
                      <a:r>
                        <a:rPr lang="en-US" sz="700" b="1" baseline="0" dirty="0" smtClean="0">
                          <a:latin typeface="+mn-lt"/>
                          <a:ea typeface="Times New Roman" panose="02020503050405090304"/>
                        </a:rPr>
                        <a:t> fusions</a:t>
                      </a:r>
                      <a:endParaRPr lang="en-US" sz="700" b="1" baseline="0" dirty="0" smtClean="0">
                        <a:latin typeface="+mn-lt"/>
                        <a:ea typeface="Times New Roman" panose="02020503050405090304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0" baseline="0" dirty="0" smtClean="0">
                          <a:latin typeface="+mn-lt"/>
                          <a:ea typeface="Times New Roman" panose="02020503050405090304"/>
                        </a:rPr>
                        <a:t> </a:t>
                      </a:r>
                      <a:r>
                        <a:rPr lang="en-US" sz="7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Times New Roman" panose="02020503050405090304"/>
                        </a:rPr>
                        <a:t>RNA</a:t>
                      </a:r>
                      <a:endParaRPr 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0" name="Table 49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691679" y="1462405"/>
          <a:ext cx="4845201" cy="36576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563084"/>
                <a:gridCol w="2942959"/>
                <a:gridCol w="520358"/>
                <a:gridCol w="818800"/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1000" b="0" dirty="0" smtClean="0"/>
                        <a:t>TMB</a:t>
                      </a:r>
                      <a:endParaRPr lang="en-US" sz="1000" b="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1100" b="0" dirty="0" smtClean="0">
                        <a:latin typeface="+mn-lt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nb-NO" sz="800" b="0" dirty="0" smtClean="0">
                          <a:latin typeface="+mn-lt"/>
                          <a:ea typeface="+mn-ea"/>
                        </a:rPr>
                        <a:t>status</a:t>
                      </a:r>
                      <a:endParaRPr lang="en-US" sz="800" b="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50"/>
          <p:cNvSpPr/>
          <p:nvPr/>
        </p:nvSpPr>
        <p:spPr>
          <a:xfrm>
            <a:off x="2483768" y="1544201"/>
            <a:ext cx="2520280" cy="72008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5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5" name="Straight Connector 53"/>
          <p:cNvCxnSpPr/>
          <p:nvPr/>
        </p:nvCxnSpPr>
        <p:spPr>
          <a:xfrm>
            <a:off x="3347864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54"/>
          <p:cNvSpPr txBox="1"/>
          <p:nvPr/>
        </p:nvSpPr>
        <p:spPr>
          <a:xfrm>
            <a:off x="2457568" y="1573456"/>
            <a:ext cx="3482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Low</a:t>
            </a:r>
            <a:endParaRPr lang="en-US" sz="600" i="1" dirty="0"/>
          </a:p>
        </p:txBody>
      </p:sp>
      <p:sp>
        <p:nvSpPr>
          <p:cNvPr id="91" name="TextBox 55"/>
          <p:cNvSpPr txBox="1"/>
          <p:nvPr/>
        </p:nvSpPr>
        <p:spPr>
          <a:xfrm>
            <a:off x="2755081" y="1575266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Intermediate</a:t>
            </a:r>
            <a:endParaRPr lang="en-US" sz="600" i="1" dirty="0"/>
          </a:p>
        </p:txBody>
      </p:sp>
      <p:sp>
        <p:nvSpPr>
          <p:cNvPr id="92" name="TextBox 56"/>
          <p:cNvSpPr txBox="1"/>
          <p:nvPr/>
        </p:nvSpPr>
        <p:spPr>
          <a:xfrm>
            <a:off x="3491880" y="1573972"/>
            <a:ext cx="64807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 smtClean="0"/>
              <a:t>High</a:t>
            </a:r>
            <a:endParaRPr lang="en-US" sz="600" i="1" dirty="0"/>
          </a:p>
        </p:txBody>
      </p:sp>
      <p:sp>
        <p:nvSpPr>
          <p:cNvPr id="116" name="TextBox 60"/>
          <p:cNvSpPr txBox="1"/>
          <p:nvPr/>
        </p:nvSpPr>
        <p:spPr>
          <a:xfrm>
            <a:off x="2669510" y="1605037"/>
            <a:ext cx="23384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5</a:t>
            </a:r>
            <a:endParaRPr lang="en-US" sz="600" b="1" i="1" dirty="0"/>
          </a:p>
        </p:txBody>
      </p:sp>
      <p:sp>
        <p:nvSpPr>
          <p:cNvPr id="122" name="TextBox 61"/>
          <p:cNvSpPr txBox="1"/>
          <p:nvPr/>
        </p:nvSpPr>
        <p:spPr>
          <a:xfrm>
            <a:off x="3207296" y="1612835"/>
            <a:ext cx="2845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1" i="1" dirty="0" smtClean="0"/>
              <a:t>20</a:t>
            </a:r>
            <a:endParaRPr lang="en-US" sz="600" b="1" i="1" dirty="0"/>
          </a:p>
        </p:txBody>
      </p:sp>
      <p:sp>
        <p:nvSpPr>
          <p:cNvPr id="131" name="Rectangle 80"/>
          <p:cNvSpPr/>
          <p:nvPr/>
        </p:nvSpPr>
        <p:spPr>
          <a:xfrm>
            <a:off x="3975800" y="1623394"/>
            <a:ext cx="1188146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Potentially overestimated TMB*</a:t>
            </a:r>
            <a:endParaRPr lang="en-US" sz="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2" name="TextBox 81"/>
          <p:cNvSpPr txBox="1"/>
          <p:nvPr/>
        </p:nvSpPr>
        <p:spPr>
          <a:xfrm>
            <a:off x="3901951" y="1571012"/>
            <a:ext cx="144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FFC000"/>
                </a:solidFill>
              </a:rPr>
              <a:t>o</a:t>
            </a:r>
            <a:endParaRPr lang="en-US" sz="1100" dirty="0">
              <a:solidFill>
                <a:srgbClr val="FFC000"/>
              </a:solidFill>
            </a:endParaRPr>
          </a:p>
        </p:txBody>
      </p:sp>
      <p:sp>
        <p:nvSpPr>
          <p:cNvPr id="103" name="TextBox 54"/>
          <p:cNvSpPr txBox="1"/>
          <p:nvPr/>
        </p:nvSpPr>
        <p:spPr>
          <a:xfrm>
            <a:off x="2197995" y="1473248"/>
            <a:ext cx="348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 err="1" smtClean="0"/>
              <a:t>Mut</a:t>
            </a:r>
            <a:r>
              <a:rPr lang="en-US" sz="600" dirty="0" smtClean="0"/>
              <a:t>/Mb</a:t>
            </a:r>
            <a:endParaRPr lang="en-US" sz="600" dirty="0"/>
          </a:p>
        </p:txBody>
      </p:sp>
      <p:cxnSp>
        <p:nvCxnSpPr>
          <p:cNvPr id="86" name="Straight Connector 53"/>
          <p:cNvCxnSpPr/>
          <p:nvPr/>
        </p:nvCxnSpPr>
        <p:spPr>
          <a:xfrm>
            <a:off x="2771800" y="1544201"/>
            <a:ext cx="0" cy="7200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85"/>
          <p:cNvCxnSpPr/>
          <p:nvPr/>
        </p:nvCxnSpPr>
        <p:spPr>
          <a:xfrm>
            <a:off x="1763688" y="1853532"/>
            <a:ext cx="46805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63"/>
          <p:cNvSpPr/>
          <p:nvPr/>
        </p:nvSpPr>
        <p:spPr>
          <a:xfrm>
            <a:off x="1677954" y="1851670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</a:t>
            </a:r>
            <a:endParaRPr lang="en-US" sz="1100" b="1" dirty="0"/>
          </a:p>
        </p:txBody>
      </p:sp>
      <p:graphicFrame>
        <p:nvGraphicFramePr>
          <p:cNvPr id="108" name="Table 124"/>
          <p:cNvGraphicFramePr>
            <a:graphicFrameLocks noGrp="1"/>
          </p:cNvGraphicFramePr>
          <p:nvPr/>
        </p:nvGraphicFramePr>
        <p:xfrm>
          <a:off x="1685240" y="2139702"/>
          <a:ext cx="4964553" cy="892409"/>
        </p:xfrm>
        <a:graphic>
          <a:graphicData uri="http://schemas.openxmlformats.org/drawingml/2006/table">
            <a:tbl>
              <a:tblPr/>
              <a:tblGrid>
                <a:gridCol w="449508"/>
                <a:gridCol w="541524"/>
                <a:gridCol w="93980"/>
                <a:gridCol w="486049"/>
                <a:gridCol w="432858"/>
                <a:gridCol w="449508"/>
                <a:gridCol w="587816"/>
                <a:gridCol w="539011"/>
                <a:gridCol w="518661"/>
                <a:gridCol w="465641"/>
                <a:gridCol w="399997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 hMerge="1"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 gridSpan="2">
                  <a:tcPr/>
                </a:tc>
                <a:tc vMerge="1" h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--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8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Table 114"/>
          <p:cNvGraphicFramePr>
            <a:graphicFrameLocks noGrp="1"/>
          </p:cNvGraphicFramePr>
          <p:nvPr/>
        </p:nvGraphicFramePr>
        <p:xfrm>
          <a:off x="1727900" y="3521053"/>
          <a:ext cx="4802541" cy="384985"/>
        </p:xfrm>
        <a:graphic>
          <a:graphicData uri="http://schemas.openxmlformats.org/drawingml/2006/table">
            <a:tbl>
              <a:tblPr/>
              <a:tblGrid>
                <a:gridCol w="452493"/>
                <a:gridCol w="556076"/>
                <a:gridCol w="626778"/>
                <a:gridCol w="3167194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503050405090304"/>
                        </a:rPr>
                        <a:t>XXXX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503050405090304"/>
                        </a:rPr>
                        <a:t>xxx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3" name="Rectangle 113"/>
          <p:cNvSpPr/>
          <p:nvPr/>
        </p:nvSpPr>
        <p:spPr>
          <a:xfrm>
            <a:off x="1685239" y="3335322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potential relevance</a:t>
            </a:r>
            <a:endParaRPr lang="en-US" sz="900" b="1" dirty="0"/>
          </a:p>
        </p:txBody>
      </p:sp>
      <p:sp>
        <p:nvSpPr>
          <p:cNvPr id="71" name="Rectangle 54"/>
          <p:cNvSpPr/>
          <p:nvPr/>
        </p:nvSpPr>
        <p:spPr>
          <a:xfrm>
            <a:off x="6678138" y="54000"/>
            <a:ext cx="2412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Rectangle 62"/>
          <p:cNvSpPr/>
          <p:nvPr/>
        </p:nvSpPr>
        <p:spPr>
          <a:xfrm>
            <a:off x="6580509" y="115200"/>
            <a:ext cx="1223640" cy="39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FFFFFF"/>
                </a:solidFill>
                <a:latin typeface="Calibri"/>
              </a:rPr>
              <a:t>TSO500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2" name="Rectangle 63"/>
          <p:cNvSpPr/>
          <p:nvPr/>
        </p:nvSpPr>
        <p:spPr>
          <a:xfrm>
            <a:off x="7302558" y="468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>
                <a:solidFill>
                  <a:srgbClr val="FFFFFF"/>
                </a:solidFill>
                <a:latin typeface="Calibri"/>
              </a:rPr>
              <a:t>DNA</a:t>
            </a:r>
            <a:r>
              <a:rPr lang="en-US" sz="1400" b="0" strike="noStrike" spc="-1" dirty="0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87" name="Rectangle 64"/>
          <p:cNvSpPr/>
          <p:nvPr/>
        </p:nvSpPr>
        <p:spPr>
          <a:xfrm>
            <a:off x="7302558" y="255600"/>
            <a:ext cx="1223640" cy="3337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Calibri"/>
              </a:rPr>
              <a:t>RNA</a:t>
            </a:r>
            <a:r>
              <a:rPr lang="en-US" sz="1400" b="0" strike="noStrike" spc="-1">
                <a:solidFill>
                  <a:srgbClr val="FFFFFF"/>
                </a:solidFill>
                <a:latin typeface="Calibri"/>
              </a:rPr>
              <a:t> </a:t>
            </a:r>
            <a:endParaRPr lang="en-US" sz="1400" b="0" strike="noStrike" spc="-1">
              <a:latin typeface="Arial" panose="020B0604020202090204"/>
            </a:endParaRPr>
          </a:p>
        </p:txBody>
      </p:sp>
      <p:sp>
        <p:nvSpPr>
          <p:cNvPr id="88" name="Straight Connector 65"/>
          <p:cNvSpPr/>
          <p:nvPr/>
        </p:nvSpPr>
        <p:spPr>
          <a:xfrm>
            <a:off x="7662198" y="324000"/>
            <a:ext cx="504000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67"/>
          <p:cNvSpPr/>
          <p:nvPr/>
        </p:nvSpPr>
        <p:spPr>
          <a:xfrm>
            <a:off x="8239389" y="54000"/>
            <a:ext cx="378360" cy="43416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71"/>
          <p:cNvSpPr/>
          <p:nvPr/>
        </p:nvSpPr>
        <p:spPr>
          <a:xfrm>
            <a:off x="53862" y="54000"/>
            <a:ext cx="1548000" cy="5756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Rectangle 72"/>
          <p:cNvSpPr/>
          <p:nvPr/>
        </p:nvSpPr>
        <p:spPr>
          <a:xfrm>
            <a:off x="54000" y="54000"/>
            <a:ext cx="431640" cy="576000"/>
          </a:xfrm>
          <a:prstGeom prst="rect">
            <a:avLst/>
          </a:prstGeom>
          <a:solidFill>
            <a:srgbClr val="0070C0"/>
          </a:solidFill>
          <a:ln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Rectangle 73"/>
          <p:cNvSpPr/>
          <p:nvPr/>
        </p:nvSpPr>
        <p:spPr>
          <a:xfrm>
            <a:off x="1218" y="-5264"/>
            <a:ext cx="503640" cy="6731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xx</a:t>
            </a:r>
            <a:endParaRPr lang="en-US" sz="18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latin typeface="Calibri"/>
              </a:rPr>
              <a:t>XXX</a:t>
            </a:r>
            <a:endParaRPr lang="en-US" sz="1200" b="0" strike="noStrike" spc="-1" dirty="0"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800" b="0" strike="noStrike" spc="-1" dirty="0" smtClean="0">
                <a:solidFill>
                  <a:srgbClr val="FFFFFF"/>
                </a:solidFill>
                <a:latin typeface="Calibri"/>
              </a:rPr>
              <a:t>202</a:t>
            </a:r>
            <a:r>
              <a:rPr lang="nb-NO" altLang="en-US" sz="800" b="0" strike="noStrike" spc="-1" dirty="0" smtClean="0">
                <a:solidFill>
                  <a:srgbClr val="FFFFFF"/>
                </a:solidFill>
                <a:latin typeface="Calibri"/>
              </a:rPr>
              <a:t>5</a:t>
            </a:r>
            <a:endParaRPr lang="nb-NO" altLang="en-US" sz="800" b="0" strike="noStrike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11" name="Rectangle 74"/>
          <p:cNvSpPr/>
          <p:nvPr/>
        </p:nvSpPr>
        <p:spPr>
          <a:xfrm>
            <a:off x="558720" y="29700"/>
            <a:ext cx="93564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FFFFFF"/>
                </a:solidFill>
                <a:latin typeface="Calibri"/>
              </a:rPr>
              <a:t>MDT</a:t>
            </a:r>
            <a:endParaRPr lang="en-US" sz="1400" b="0" strike="noStrike" spc="-1" dirty="0">
              <a:latin typeface="Arial" panose="020B0604020202090204"/>
            </a:endParaRPr>
          </a:p>
        </p:txBody>
      </p:sp>
      <p:sp>
        <p:nvSpPr>
          <p:cNvPr id="133" name="Rectangle 53"/>
          <p:cNvSpPr/>
          <p:nvPr/>
        </p:nvSpPr>
        <p:spPr>
          <a:xfrm>
            <a:off x="1655724" y="54000"/>
            <a:ext cx="4968552" cy="57606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75"/>
          <p:cNvSpPr/>
          <p:nvPr/>
        </p:nvSpPr>
        <p:spPr>
          <a:xfrm>
            <a:off x="54042" y="676380"/>
            <a:ext cx="1547640" cy="42350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Rectangle 40"/>
          <p:cNvSpPr/>
          <p:nvPr/>
        </p:nvSpPr>
        <p:spPr>
          <a:xfrm>
            <a:off x="144145" y="771525"/>
            <a:ext cx="1367790" cy="841375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TextBox 41"/>
          <p:cNvSpPr/>
          <p:nvPr/>
        </p:nvSpPr>
        <p:spPr>
          <a:xfrm>
            <a:off x="75735" y="771623"/>
            <a:ext cx="67968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Patient</a:t>
            </a:r>
            <a:endParaRPr lang="en-US" sz="1000" b="0" strike="noStrike" spc="-1">
              <a:latin typeface="Arial" panose="020B0604020202090204"/>
            </a:endParaRPr>
          </a:p>
        </p:txBody>
      </p:sp>
      <p:grpSp>
        <p:nvGrpSpPr>
          <p:cNvPr id="67" name="Gruppe 66"/>
          <p:cNvGrpSpPr/>
          <p:nvPr/>
        </p:nvGrpSpPr>
        <p:grpSpPr>
          <a:xfrm>
            <a:off x="178883" y="4141493"/>
            <a:ext cx="1386611" cy="631548"/>
            <a:chOff x="178883" y="4141493"/>
            <a:chExt cx="1386611" cy="631548"/>
          </a:xfrm>
        </p:grpSpPr>
        <p:pic>
          <p:nvPicPr>
            <p:cNvPr id="68" name="Bilde 67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5763"/>
            <a:stretch>
              <a:fillRect/>
            </a:stretch>
          </p:blipFill>
          <p:spPr>
            <a:xfrm>
              <a:off x="178883" y="4229919"/>
              <a:ext cx="576693" cy="543122"/>
            </a:xfrm>
            <a:prstGeom prst="rect">
              <a:avLst/>
            </a:prstGeom>
          </p:spPr>
        </p:pic>
        <p:sp>
          <p:nvSpPr>
            <p:cNvPr id="69" name="TekstSylinder 68"/>
            <p:cNvSpPr txBox="1"/>
            <p:nvPr/>
          </p:nvSpPr>
          <p:spPr>
            <a:xfrm>
              <a:off x="647284" y="4495960"/>
              <a:ext cx="918210" cy="27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Infrastructure for </a:t>
              </a:r>
              <a:endParaRPr lang="en-US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  <a:p>
              <a:pPr algn="ctr"/>
              <a:r>
                <a:rPr lang="en-US" sz="600" dirty="0">
                  <a:solidFill>
                    <a:srgbClr val="005495"/>
                  </a:solidFill>
                  <a:latin typeface="Calibri Light" panose="020F0302020204030204" pitchFamily="34" charset="0"/>
                  <a:cs typeface="Calibri Light" panose="020F0302020204030204" pitchFamily="34" charset="0"/>
                </a:rPr>
                <a:t>Precision Diagnostics</a:t>
              </a:r>
              <a:endParaRPr lang="nb-NO" sz="600" dirty="0">
                <a:solidFill>
                  <a:srgbClr val="005495"/>
                </a:solidFill>
                <a:latin typeface="Calibri Light" panose="020F0302020204030204" pitchFamily="34" charset="0"/>
                <a:cs typeface="Calibri Light" panose="020F0302020204030204" pitchFamily="34" charset="0"/>
              </a:endParaRPr>
            </a:p>
          </p:txBody>
        </p:sp>
        <p:pic>
          <p:nvPicPr>
            <p:cNvPr id="70" name="Bilde 6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2717" r="-3477"/>
            <a:stretch>
              <a:fillRect/>
            </a:stretch>
          </p:blipFill>
          <p:spPr>
            <a:xfrm>
              <a:off x="737258" y="4141493"/>
              <a:ext cx="792088" cy="543122"/>
            </a:xfrm>
            <a:prstGeom prst="rect">
              <a:avLst/>
            </a:prstGeom>
          </p:spPr>
        </p:pic>
      </p:grpSp>
      <p:sp>
        <p:nvSpPr>
          <p:cNvPr id="73" name="TextBox 41"/>
          <p:cNvSpPr/>
          <p:nvPr/>
        </p:nvSpPr>
        <p:spPr>
          <a:xfrm>
            <a:off x="56050" y="1044673"/>
            <a:ext cx="679680" cy="21145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spc="-1" dirty="0">
                <a:solidFill>
                  <a:srgbClr val="000000"/>
                </a:solidFill>
                <a:latin typeface="Calibri"/>
                <a:sym typeface="+mn-ea"/>
              </a:rPr>
              <a:t>Y of D: </a:t>
            </a:r>
            <a:endParaRPr lang="en-US" sz="800" b="0" strike="noStrike" spc="-1">
              <a:latin typeface="Arial" panose="020B0604020202090204"/>
            </a:endParaRPr>
          </a:p>
        </p:txBody>
      </p:sp>
      <p:sp>
        <p:nvSpPr>
          <p:cNvPr id="74" name="Rectangle 47"/>
          <p:cNvSpPr/>
          <p:nvPr/>
        </p:nvSpPr>
        <p:spPr>
          <a:xfrm>
            <a:off x="144042" y="1696398"/>
            <a:ext cx="1367640" cy="57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5" name="TextBox 48"/>
          <p:cNvSpPr/>
          <p:nvPr/>
        </p:nvSpPr>
        <p:spPr>
          <a:xfrm>
            <a:off x="75565" y="1785793"/>
            <a:ext cx="651510" cy="3962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>
                <a:solidFill>
                  <a:srgbClr val="595959"/>
                </a:solidFill>
                <a:latin typeface="Calibri"/>
              </a:rPr>
              <a:t>Bio-material</a:t>
            </a:r>
            <a:endParaRPr lang="en-US" sz="1000" b="0" strike="noStrike" spc="-1">
              <a:latin typeface="Arial" panose="020B0604020202090204"/>
            </a:endParaRPr>
          </a:p>
        </p:txBody>
      </p:sp>
      <p:sp>
        <p:nvSpPr>
          <p:cNvPr id="76" name="Rectangle 49"/>
          <p:cNvSpPr/>
          <p:nvPr/>
        </p:nvSpPr>
        <p:spPr>
          <a:xfrm>
            <a:off x="144677" y="2374973"/>
            <a:ext cx="1367640" cy="395640"/>
          </a:xfrm>
          <a:prstGeom prst="rect">
            <a:avLst/>
          </a:prstGeom>
          <a:gradFill rotWithShape="0">
            <a:gsLst>
              <a:gs pos="0">
                <a:srgbClr val="D9D9D9"/>
              </a:gs>
              <a:gs pos="100000">
                <a:srgbClr val="A6A6A6"/>
              </a:gs>
            </a:gsLst>
            <a:lin ang="5400000"/>
          </a:gradFill>
          <a:ln>
            <a:solidFill>
              <a:srgbClr val="FFFFFF">
                <a:lumMod val="85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TextBox 50"/>
          <p:cNvSpPr/>
          <p:nvPr/>
        </p:nvSpPr>
        <p:spPr>
          <a:xfrm>
            <a:off x="76870" y="2375568"/>
            <a:ext cx="6796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rgbClr val="595959"/>
                </a:solidFill>
                <a:latin typeface="Calibri"/>
              </a:rPr>
              <a:t>Tumor content</a:t>
            </a:r>
            <a:endParaRPr lang="en-US" sz="1000" b="0" strike="noStrike" spc="-1" dirty="0">
              <a:latin typeface="Arial" panose="020B0604020202090204"/>
            </a:endParaRPr>
          </a:p>
        </p:txBody>
      </p:sp>
      <p:sp>
        <p:nvSpPr>
          <p:cNvPr id="93" name="Rectangle 94"/>
          <p:cNvSpPr/>
          <p:nvPr/>
        </p:nvSpPr>
        <p:spPr>
          <a:xfrm>
            <a:off x="19645" y="4880472"/>
            <a:ext cx="1743938" cy="275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00" dirty="0" smtClean="0">
                <a:solidFill>
                  <a:schemeClr val="tx1"/>
                </a:solidFill>
              </a:rPr>
              <a:t>VAF=variant allele fraction , </a:t>
            </a:r>
            <a:endParaRPr lang="en-US" sz="600" dirty="0" smtClean="0">
              <a:solidFill>
                <a:schemeClr val="tx1"/>
              </a:solidFill>
            </a:endParaRPr>
          </a:p>
          <a:p>
            <a:r>
              <a:rPr lang="en-US" sz="600" dirty="0" smtClean="0">
                <a:solidFill>
                  <a:schemeClr val="tx1"/>
                </a:solidFill>
              </a:rPr>
              <a:t>CN=copy number </a:t>
            </a:r>
            <a:r>
              <a:rPr lang="en-US" sz="600" dirty="0" smtClean="0">
                <a:solidFill>
                  <a:schemeClr val="tx1"/>
                </a:solidFill>
                <a:sym typeface="+mn-ea"/>
              </a:rPr>
              <a:t>(assumes  ploidy 2).</a:t>
            </a:r>
            <a:r>
              <a:rPr lang="en-US" sz="600" dirty="0" smtClean="0">
                <a:solidFill>
                  <a:srgbClr val="FF0000"/>
                </a:solidFill>
                <a:sym typeface="+mn-ea"/>
              </a:rPr>
              <a:t> </a:t>
            </a:r>
            <a:r>
              <a:rPr lang="en-US" sz="600" dirty="0" smtClean="0">
                <a:solidFill>
                  <a:schemeClr val="tx1"/>
                </a:solidFill>
              </a:rPr>
              <a:t> </a:t>
            </a:r>
            <a:endParaRPr lang="en-US" sz="600" dirty="0" smtClean="0">
              <a:solidFill>
                <a:schemeClr val="tx1"/>
              </a:solidFill>
            </a:endParaRPr>
          </a:p>
        </p:txBody>
      </p:sp>
      <p:sp>
        <p:nvSpPr>
          <p:cNvPr id="94" name="TekstSylinder 93"/>
          <p:cNvSpPr txBox="1"/>
          <p:nvPr/>
        </p:nvSpPr>
        <p:spPr>
          <a:xfrm>
            <a:off x="7110000" y="4910400"/>
            <a:ext cx="2028190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</a:t>
            </a:r>
            <a:r>
              <a:rPr lang="en-US" sz="800" dirty="0" smtClean="0"/>
              <a:t> Variant </a:t>
            </a:r>
            <a:r>
              <a:rPr lang="en-US" sz="800" dirty="0"/>
              <a:t>of un</a:t>
            </a:r>
            <a:r>
              <a:rPr lang="nb-NO" altLang="en-US" sz="800" dirty="0"/>
              <a:t>certain</a:t>
            </a:r>
            <a:r>
              <a:rPr lang="en-US" sz="800" dirty="0"/>
              <a:t> significance (VUS)</a:t>
            </a:r>
            <a:endParaRPr lang="nb-NO" altLang="en-US" sz="800" i="1" dirty="0" smtClean="0">
              <a:sym typeface="+mn-ea"/>
            </a:endParaRPr>
          </a:p>
        </p:txBody>
      </p:sp>
      <p:sp>
        <p:nvSpPr>
          <p:cNvPr id="95" name="Rectangle 69"/>
          <p:cNvSpPr/>
          <p:nvPr/>
        </p:nvSpPr>
        <p:spPr>
          <a:xfrm>
            <a:off x="8226138" y="60425"/>
            <a:ext cx="1223640" cy="490988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chemeClr val="bg1"/>
                </a:solidFill>
                <a:latin typeface="Calibri"/>
              </a:rPr>
              <a:t>MDT</a:t>
            </a:r>
            <a:endParaRPr lang="en-US" sz="1600" b="0" strike="noStrike" spc="-1" dirty="0">
              <a:solidFill>
                <a:schemeClr val="bg1"/>
              </a:solidFill>
              <a:latin typeface="Arial" panose="020B0604020202090204"/>
            </a:endParaRPr>
          </a:p>
          <a:p>
            <a:pPr algn="ctr">
              <a:lnSpc>
                <a:spcPct val="100000"/>
              </a:lnSpc>
            </a:pPr>
            <a:r>
              <a:rPr lang="en-US" sz="1000" b="0" strike="noStrike" spc="-1" dirty="0">
                <a:solidFill>
                  <a:schemeClr val="bg1"/>
                </a:solidFill>
                <a:latin typeface="Calibri"/>
              </a:rPr>
              <a:t>Report </a:t>
            </a:r>
            <a:endParaRPr lang="en-US" sz="1000" b="0" strike="noStrike" spc="-1" dirty="0">
              <a:solidFill>
                <a:schemeClr val="bg1"/>
              </a:solidFill>
              <a:latin typeface="Arial" panose="020B0604020202090204"/>
            </a:endParaRPr>
          </a:p>
        </p:txBody>
      </p:sp>
      <p:grpSp>
        <p:nvGrpSpPr>
          <p:cNvPr id="53" name="Gruppe 41"/>
          <p:cNvGrpSpPr/>
          <p:nvPr/>
        </p:nvGrpSpPr>
        <p:grpSpPr>
          <a:xfrm>
            <a:off x="196462" y="1299222"/>
            <a:ext cx="146716" cy="214722"/>
            <a:chOff x="171000" y="979920"/>
            <a:chExt cx="182160" cy="263520"/>
          </a:xfrm>
        </p:grpSpPr>
        <p:sp>
          <p:nvSpPr>
            <p:cNvPr id="54" name="Ellipse 42"/>
            <p:cNvSpPr/>
            <p:nvPr/>
          </p:nvSpPr>
          <p:spPr>
            <a:xfrm>
              <a:off x="209520" y="1195920"/>
              <a:ext cx="106200" cy="47520"/>
            </a:xfrm>
            <a:prstGeom prst="ellipse">
              <a:avLst/>
            </a:prstGeom>
            <a:gradFill rotWithShape="0">
              <a:gsLst>
                <a:gs pos="0">
                  <a:srgbClr val="8EB4E3"/>
                </a:gs>
                <a:gs pos="100000">
                  <a:srgbClr val="0070C0"/>
                </a:gs>
              </a:gsLst>
              <a:lin ang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5" name="Tåre 43"/>
            <p:cNvSpPr/>
            <p:nvPr/>
          </p:nvSpPr>
          <p:spPr>
            <a:xfrm rot="8045400">
              <a:off x="189000" y="1018080"/>
              <a:ext cx="135360" cy="136800"/>
            </a:xfrm>
            <a:prstGeom prst="teardrop">
              <a:avLst>
                <a:gd name="adj" fmla="val 143023"/>
              </a:avLst>
            </a:prstGeom>
            <a:gradFill rotWithShape="0">
              <a:gsLst>
                <a:gs pos="0">
                  <a:srgbClr val="17375E"/>
                </a:gs>
                <a:gs pos="100000">
                  <a:srgbClr val="C6D9F1"/>
                </a:gs>
              </a:gsLst>
              <a:path path="rect">
                <a:fillToRect l="100000" t="100000"/>
              </a:path>
            </a:gradFill>
            <a:ln w="6350">
              <a:solidFill>
                <a:srgbClr val="FFFFFF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6" name="Ellipse 44"/>
            <p:cNvSpPr/>
            <p:nvPr/>
          </p:nvSpPr>
          <p:spPr>
            <a:xfrm>
              <a:off x="227880" y="1067040"/>
              <a:ext cx="52920" cy="54360"/>
            </a:xfrm>
            <a:prstGeom prst="ellipse">
              <a:avLst/>
            </a:prstGeom>
            <a:solidFill>
              <a:schemeClr val="bg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63"/>
          <p:cNvSpPr/>
          <p:nvPr/>
        </p:nvSpPr>
        <p:spPr>
          <a:xfrm>
            <a:off x="1677954" y="1050447"/>
            <a:ext cx="329807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/>
              <a:t>Biomarkers and variant/gene-drug association</a:t>
            </a:r>
            <a:endParaRPr lang="en-US" sz="1100" b="1" dirty="0"/>
          </a:p>
        </p:txBody>
      </p:sp>
      <p:graphicFrame>
        <p:nvGraphicFramePr>
          <p:cNvPr id="44" name="Table 74"/>
          <p:cNvGraphicFramePr>
            <a:graphicFrameLocks noGrp="1"/>
          </p:cNvGraphicFramePr>
          <p:nvPr/>
        </p:nvGraphicFramePr>
        <p:xfrm>
          <a:off x="1687796" y="1295415"/>
          <a:ext cx="2625876" cy="293752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545756"/>
                <a:gridCol w="1080120"/>
              </a:tblGrid>
              <a:tr h="2937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b-NO" sz="800" b="1" dirty="0" smtClean="0"/>
                        <a:t>Biomarkers potentially</a:t>
                      </a:r>
                      <a:r>
                        <a:rPr lang="nb-NO" sz="800" b="1" baseline="0" dirty="0" smtClean="0"/>
                        <a:t> relevant for immune therapy</a:t>
                      </a:r>
                      <a:endParaRPr lang="en-US" sz="800" b="1" dirty="0">
                        <a:latin typeface="Times New Roman" panose="02020503050405090304"/>
                        <a:ea typeface="Times New Roman" panose="02020503050405090304"/>
                      </a:endParaRPr>
                    </a:p>
                  </a:txBody>
                  <a:tcPr marL="57941" marR="57941" marT="0" marB="0" anchor="ctr"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600" dirty="0" smtClean="0">
                        <a:latin typeface="Times New Roman" panose="02020503050405090304"/>
                        <a:ea typeface="Times New Roman" panose="02020503050405090304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800" dirty="0" smtClean="0">
                          <a:latin typeface="+mn-lt"/>
                          <a:ea typeface="Times New Roman" panose="02020503050405090304"/>
                        </a:rPr>
                        <a:t>None reported</a:t>
                      </a:r>
                      <a:endParaRPr lang="en-US" sz="800" dirty="0" smtClean="0">
                        <a:latin typeface="+mn-lt"/>
                        <a:ea typeface="Times New Roman" panose="02020503050405090304"/>
                      </a:endParaRPr>
                    </a:p>
                  </a:txBody>
                  <a:tcPr marL="57941" marR="5794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9" name="Table 12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691681" y="1655027"/>
          <a:ext cx="4876216" cy="916723"/>
        </p:xfrm>
        <a:graphic>
          <a:graphicData uri="http://schemas.openxmlformats.org/drawingml/2006/table">
            <a:tbl>
              <a:tblPr/>
              <a:tblGrid>
                <a:gridCol w="451785"/>
                <a:gridCol w="486537"/>
                <a:gridCol w="527212"/>
                <a:gridCol w="435051"/>
                <a:gridCol w="451785"/>
                <a:gridCol w="590794"/>
                <a:gridCol w="541741"/>
                <a:gridCol w="521288"/>
                <a:gridCol w="468000"/>
                <a:gridCol w="402023"/>
              </a:tblGrid>
              <a:tr h="141849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Type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Therapeutic context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Level of Evidence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  <a:tc hMerge="1">
                  <a:tcPr/>
                </a:tc>
              </a:tr>
              <a:tr h="310548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5770" algn="l"/>
                        </a:tabLs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Sensitive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Resistant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Patient’s </a:t>
                      </a: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Other tumor type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--</a:t>
                      </a:r>
                      <a:endParaRPr lang="en-US" sz="12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099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i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 classification </a:t>
                      </a:r>
                      <a:endParaRPr lang="en-US" sz="800" i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" name="Rectangle 39"/>
          <p:cNvSpPr/>
          <p:nvPr/>
        </p:nvSpPr>
        <p:spPr>
          <a:xfrm>
            <a:off x="8233900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92" name="Rectangle 69"/>
          <p:cNvSpPr/>
          <p:nvPr/>
        </p:nvSpPr>
        <p:spPr>
          <a:xfrm>
            <a:off x="8267241" y="90679"/>
            <a:ext cx="122413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/>
                </a:solidFill>
              </a:rPr>
              <a:t>MTB</a:t>
            </a:r>
            <a:endParaRPr lang="en-US" sz="1600" dirty="0" smtClean="0">
              <a:solidFill>
                <a:schemeClr val="bg1"/>
              </a:solidFill>
            </a:endParaRPr>
          </a:p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Report 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62" name="Rectangle 113"/>
          <p:cNvSpPr/>
          <p:nvPr/>
        </p:nvSpPr>
        <p:spPr>
          <a:xfrm>
            <a:off x="1706184" y="3331375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Copy number variant </a:t>
            </a:r>
            <a:endParaRPr lang="en-US" sz="900" b="1" dirty="0"/>
          </a:p>
        </p:txBody>
      </p:sp>
      <p:sp>
        <p:nvSpPr>
          <p:cNvPr id="65" name="TekstSylinder 64"/>
          <p:cNvSpPr txBox="1"/>
          <p:nvPr/>
        </p:nvSpPr>
        <p:spPr>
          <a:xfrm>
            <a:off x="6908202" y="2886808"/>
            <a:ext cx="2091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F</a:t>
            </a:r>
            <a:r>
              <a:rPr lang="en-US" sz="800" i="1" dirty="0" smtClean="0"/>
              <a:t>ollowing ESMO guidelines, recommendation for germline testing is borderline with respect to age/tumor type. Treating oncologist may consider discussing this with patient and offer referral to genetic counseling. </a:t>
            </a:r>
            <a:endParaRPr lang="en-US" sz="800" i="1" dirty="0"/>
          </a:p>
        </p:txBody>
      </p:sp>
      <p:sp>
        <p:nvSpPr>
          <p:cNvPr id="69" name="TekstSylinder 68"/>
          <p:cNvSpPr txBox="1"/>
          <p:nvPr/>
        </p:nvSpPr>
        <p:spPr>
          <a:xfrm>
            <a:off x="6878980" y="2382866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 smtClean="0"/>
              <a:t>According to ESMO guidelines, recommendation for genetic counseling does not apply for the variants reported</a:t>
            </a:r>
            <a:endParaRPr lang="en-US" sz="800" i="1" dirty="0"/>
          </a:p>
        </p:txBody>
      </p:sp>
      <p:sp>
        <p:nvSpPr>
          <p:cNvPr id="18" name="Rectangle 70"/>
          <p:cNvSpPr/>
          <p:nvPr/>
        </p:nvSpPr>
        <p:spPr>
          <a:xfrm>
            <a:off x="8077940" y="4443958"/>
            <a:ext cx="92204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503050405090304"/>
              </a:rPr>
              <a:t>Mutation hotspot</a:t>
            </a:r>
            <a:endParaRPr lang="en-US" sz="800" dirty="0"/>
          </a:p>
        </p:txBody>
      </p:sp>
      <p:sp>
        <p:nvSpPr>
          <p:cNvPr id="19" name="Rounded Rectangle 67"/>
          <p:cNvSpPr/>
          <p:nvPr/>
        </p:nvSpPr>
        <p:spPr>
          <a:xfrm>
            <a:off x="7717940" y="4492431"/>
            <a:ext cx="360000" cy="11849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ktangel 19"/>
          <p:cNvSpPr/>
          <p:nvPr/>
        </p:nvSpPr>
        <p:spPr>
          <a:xfrm>
            <a:off x="7614444" y="4621783"/>
            <a:ext cx="700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*</a:t>
            </a:r>
            <a:r>
              <a:rPr lang="en-US" sz="800" dirty="0" err="1" smtClean="0"/>
              <a:t>OncoKB</a:t>
            </a:r>
            <a:endParaRPr lang="en-US" sz="800" dirty="0" smtClean="0"/>
          </a:p>
          <a:p>
            <a:r>
              <a:rPr lang="en-US" sz="800" dirty="0" smtClean="0"/>
              <a:t>**PMID:XX</a:t>
            </a:r>
            <a:endParaRPr lang="en-US" sz="800" dirty="0" smtClean="0"/>
          </a:p>
          <a:p>
            <a:r>
              <a:rPr lang="en-US" sz="800" dirty="0" smtClean="0"/>
              <a:t>***PMID:XX</a:t>
            </a:r>
            <a:endParaRPr lang="nb-NO" dirty="0"/>
          </a:p>
        </p:txBody>
      </p:sp>
      <p:sp>
        <p:nvSpPr>
          <p:cNvPr id="23" name="Tittel 1"/>
          <p:cNvSpPr txBox="1"/>
          <p:nvPr/>
        </p:nvSpPr>
        <p:spPr>
          <a:xfrm>
            <a:off x="66387" y="147982"/>
            <a:ext cx="1449000" cy="23517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" b="1" dirty="0" smtClean="0"/>
              <a:t>Standard templates for text and tables in the report:</a:t>
            </a:r>
            <a:endParaRPr lang="en-US" sz="1500" b="1" dirty="0"/>
          </a:p>
        </p:txBody>
      </p:sp>
      <p:sp>
        <p:nvSpPr>
          <p:cNvPr id="28" name="Rectangle 113"/>
          <p:cNvSpPr/>
          <p:nvPr/>
        </p:nvSpPr>
        <p:spPr>
          <a:xfrm>
            <a:off x="1702168" y="3497139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unknown significance in treatment relevant genes</a:t>
            </a:r>
            <a:endParaRPr lang="en-US" sz="900" b="1" dirty="0"/>
          </a:p>
        </p:txBody>
      </p:sp>
      <p:graphicFrame>
        <p:nvGraphicFramePr>
          <p:cNvPr id="29" name="Table 114"/>
          <p:cNvGraphicFramePr>
            <a:graphicFrameLocks noGrp="1"/>
          </p:cNvGraphicFramePr>
          <p:nvPr/>
        </p:nvGraphicFramePr>
        <p:xfrm>
          <a:off x="1795169" y="2801548"/>
          <a:ext cx="4771282" cy="428864"/>
        </p:xfrm>
        <a:graphic>
          <a:graphicData uri="http://schemas.openxmlformats.org/drawingml/2006/table">
            <a:tbl>
              <a:tblPr/>
              <a:tblGrid>
                <a:gridCol w="449547"/>
                <a:gridCol w="552457"/>
                <a:gridCol w="622699"/>
                <a:gridCol w="3146579"/>
              </a:tblGrid>
              <a:tr h="185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Gene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</a:t>
                      </a:r>
                      <a:r>
                        <a:rPr lang="en-US" sz="800" b="1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r>
                        <a:rPr lang="en-US" sz="800" b="1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endParaRPr lang="en-US" sz="11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Comments</a:t>
                      </a:r>
                      <a:endParaRPr lang="en-US" sz="800" b="1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1999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 panose="02020503050405090304"/>
                        </a:rPr>
                        <a:t>XX</a:t>
                      </a:r>
                      <a:endParaRPr lang="en-US" sz="800" b="1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+mn-lt"/>
                          <a:ea typeface="Calibri"/>
                          <a:cs typeface="Times New Roman" panose="02020503050405090304"/>
                        </a:rPr>
                        <a:t>xx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r>
                        <a:rPr lang="en-US" sz="800" baseline="0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Unknown</a:t>
                      </a:r>
                      <a:endParaRPr lang="en-US" sz="800" baseline="0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Rectangle 113"/>
          <p:cNvSpPr/>
          <p:nvPr/>
        </p:nvSpPr>
        <p:spPr>
          <a:xfrm>
            <a:off x="1752509" y="2615817"/>
            <a:ext cx="459698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/>
              <a:t>Additional results: Variants of </a:t>
            </a:r>
            <a:r>
              <a:rPr lang="en-US" sz="900" b="1" dirty="0"/>
              <a:t>potential biological and diagnostic </a:t>
            </a:r>
            <a:r>
              <a:rPr lang="en-US" sz="900" b="1" dirty="0" smtClean="0"/>
              <a:t>relevance</a:t>
            </a:r>
            <a:endParaRPr lang="en-US" sz="900" b="1" dirty="0"/>
          </a:p>
        </p:txBody>
      </p:sp>
      <p:graphicFrame>
        <p:nvGraphicFramePr>
          <p:cNvPr id="31" name="Tabell 30"/>
          <p:cNvGraphicFramePr>
            <a:graphicFrameLocks noGrp="1"/>
          </p:cNvGraphicFramePr>
          <p:nvPr/>
        </p:nvGraphicFramePr>
        <p:xfrm>
          <a:off x="5407643" y="808516"/>
          <a:ext cx="3645133" cy="5969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4652"/>
                <a:gridCol w="818643"/>
                <a:gridCol w="716312"/>
                <a:gridCol w="613982"/>
                <a:gridCol w="741544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Gene1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>
                          <a:effectLst/>
                        </a:rPr>
                        <a:t>Gene2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PairedAlt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err="1">
                          <a:effectLst/>
                        </a:rPr>
                        <a:t>SplitAlt</a:t>
                      </a:r>
                      <a:r>
                        <a:rPr lang="nb-NO" sz="700" kern="1200" dirty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>
                        <a:lnSpc>
                          <a:spcPts val="825"/>
                        </a:lnSpc>
                        <a:spcAft>
                          <a:spcPts val="0"/>
                        </a:spcAft>
                      </a:pPr>
                      <a:r>
                        <a:rPr lang="nb-NO" sz="700" kern="1200" dirty="0" smtClean="0">
                          <a:effectLst/>
                        </a:rPr>
                        <a:t>Support</a:t>
                      </a:r>
                      <a:r>
                        <a:rPr lang="nb-NO" sz="700" kern="1200" baseline="0" dirty="0" smtClean="0">
                          <a:effectLst/>
                        </a:rPr>
                        <a:t> %</a:t>
                      </a:r>
                      <a:r>
                        <a:rPr lang="nb-NO" sz="700" kern="1200" dirty="0" smtClean="0">
                          <a:effectLst/>
                        </a:rPr>
                        <a:t> </a:t>
                      </a:r>
                      <a:endParaRPr lang="nb-NO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800" b="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nb-NO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exonX</a:t>
                      </a:r>
                      <a:r>
                        <a:rPr lang="nb-NO" sz="800" b="0" kern="12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nb-NO" sz="800" b="0" kern="1200" dirty="0" smtClean="0"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kern="12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Chr</a:t>
                      </a:r>
                      <a:r>
                        <a:rPr lang="en-US" sz="800" b="0" kern="1200" baseline="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 Y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Aft>
                          <a:spcPts val="0"/>
                        </a:spcAft>
                      </a:pPr>
                      <a:r>
                        <a:rPr lang="en-US" sz="800" b="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x%</a:t>
                      </a:r>
                      <a:endParaRPr lang="nb-NO" sz="8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38100" marR="38100" marT="38100" marB="3810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Rectangle 70"/>
          <p:cNvSpPr/>
          <p:nvPr/>
        </p:nvSpPr>
        <p:spPr>
          <a:xfrm>
            <a:off x="8160900" y="587645"/>
            <a:ext cx="92525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>
                <a:solidFill>
                  <a:srgbClr val="000000"/>
                </a:solidFill>
                <a:ea typeface="Calibri"/>
                <a:cs typeface="Times New Roman" panose="02020503050405090304"/>
              </a:rPr>
              <a:t>Reported fusions:</a:t>
            </a:r>
            <a:endParaRPr lang="en-US" sz="800" dirty="0"/>
          </a:p>
        </p:txBody>
      </p:sp>
      <p:sp>
        <p:nvSpPr>
          <p:cNvPr id="36" name="TekstSylinder 35"/>
          <p:cNvSpPr txBox="1"/>
          <p:nvPr/>
        </p:nvSpPr>
        <p:spPr>
          <a:xfrm>
            <a:off x="6881450" y="1878925"/>
            <a:ext cx="196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rgbClr val="00B0F0"/>
                </a:solidFill>
              </a:rPr>
              <a:t>¤</a:t>
            </a:r>
            <a:r>
              <a:rPr lang="en-US" sz="800" i="1" dirty="0"/>
              <a:t> : According to ESMO guidelines, genetic counseling is recommended for the reported XX variant.</a:t>
            </a:r>
            <a:endParaRPr lang="en-US" sz="800" i="1" dirty="0"/>
          </a:p>
        </p:txBody>
      </p:sp>
      <p:sp>
        <p:nvSpPr>
          <p:cNvPr id="51" name="Rectangle 53"/>
          <p:cNvSpPr/>
          <p:nvPr/>
        </p:nvSpPr>
        <p:spPr>
          <a:xfrm>
            <a:off x="1645564" y="48920"/>
            <a:ext cx="4968552" cy="576064"/>
          </a:xfrm>
          <a:prstGeom prst="rect">
            <a:avLst/>
          </a:prstGeom>
          <a:solidFill>
            <a:srgbClr val="0070C0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uppe 44"/>
          <p:cNvGrpSpPr/>
          <p:nvPr/>
        </p:nvGrpSpPr>
        <p:grpSpPr>
          <a:xfrm>
            <a:off x="90245" y="1166143"/>
            <a:ext cx="1538182" cy="829543"/>
            <a:chOff x="130104" y="3181320"/>
            <a:chExt cx="1539251" cy="829543"/>
          </a:xfrm>
        </p:grpSpPr>
        <p:sp>
          <p:nvSpPr>
            <p:cNvPr id="3" name="Rectangle 51"/>
            <p:cNvSpPr/>
            <p:nvPr/>
          </p:nvSpPr>
          <p:spPr>
            <a:xfrm>
              <a:off x="181748" y="3197122"/>
              <a:ext cx="1368951" cy="647280"/>
            </a:xfrm>
            <a:prstGeom prst="rect">
              <a:avLst/>
            </a:prstGeom>
            <a:solidFill>
              <a:schemeClr val="bg1"/>
            </a:solidFill>
            <a:ln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" name="Rectangle 67"/>
            <p:cNvSpPr/>
            <p:nvPr/>
          </p:nvSpPr>
          <p:spPr>
            <a:xfrm>
              <a:off x="183687" y="3196887"/>
              <a:ext cx="395640" cy="648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 w="6350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" name="TextBox 52"/>
            <p:cNvSpPr/>
            <p:nvPr/>
          </p:nvSpPr>
          <p:spPr>
            <a:xfrm>
              <a:off x="130104" y="3232588"/>
              <a:ext cx="659880" cy="575627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50" spc="-1" dirty="0">
                  <a:solidFill>
                    <a:schemeClr val="bg1"/>
                  </a:solidFill>
                </a:rPr>
                <a:t>F1 Liquid CD</a:t>
              </a:r>
              <a:r>
                <a:rPr lang="en-US" sz="1050" b="1" spc="-1" dirty="0">
                  <a:solidFill>
                    <a:schemeClr val="bg1"/>
                  </a:solidFill>
                </a:rPr>
                <a:t>x </a:t>
              </a:r>
              <a:endParaRPr lang="en-US" sz="1050" spc="-1" dirty="0">
                <a:solidFill>
                  <a:schemeClr val="bg1"/>
                </a:solidFill>
                <a:latin typeface="Arial" panose="020B0604020202090204"/>
              </a:endParaRPr>
            </a:p>
          </p:txBody>
        </p:sp>
        <p:sp>
          <p:nvSpPr>
            <p:cNvPr id="6" name="TextBox 55"/>
            <p:cNvSpPr/>
            <p:nvPr/>
          </p:nvSpPr>
          <p:spPr>
            <a:xfrm>
              <a:off x="490604" y="3181320"/>
              <a:ext cx="1178751" cy="82954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rgbClr val="FFFFFF"/>
            </a:lnRef>
            <a:fillRef idx="0">
              <a:srgbClr val="FFFFFF"/>
            </a:fillRef>
            <a:effectRef idx="0">
              <a:srgbClr val="FFFFFF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000" b="0" strike="noStrike" spc="-1" dirty="0" smtClean="0">
                  <a:solidFill>
                    <a:srgbClr val="000000"/>
                  </a:solidFill>
                  <a:latin typeface="Calibri"/>
                </a:rPr>
                <a:t> Gene Alterations</a:t>
              </a:r>
              <a:endParaRPr lang="en-US" sz="1000" b="0" strike="noStrike" spc="-1" dirty="0" smtClean="0">
                <a:solidFill>
                  <a:srgbClr val="000000"/>
                </a:solidFill>
                <a:latin typeface="Calibri"/>
              </a:endParaRPr>
            </a:p>
            <a:p>
              <a:r>
                <a:rPr lang="en-US" sz="700" spc="-1" dirty="0" smtClean="0">
                  <a:solidFill>
                    <a:srgbClr val="000000"/>
                  </a:solidFill>
                </a:rPr>
                <a:t> Any overlap TSO500:  </a:t>
              </a:r>
              <a:endParaRPr lang="en-US" sz="700" spc="-1" dirty="0" smtClean="0">
                <a:solidFill>
                  <a:srgbClr val="000000"/>
                </a:solidFill>
              </a:endParaRPr>
            </a:p>
            <a:p>
              <a:r>
                <a:rPr lang="en-US" sz="700" spc="-1" dirty="0" smtClean="0"/>
                <a:t> Add. biomarkers: </a:t>
              </a:r>
              <a:endParaRPr lang="en-US" sz="700" spc="-1" dirty="0" smtClean="0"/>
            </a:p>
            <a:p>
              <a:r>
                <a:rPr lang="en-US" sz="600" i="1" spc="-1" dirty="0" smtClean="0"/>
                <a:t>  </a:t>
              </a:r>
              <a:endParaRPr lang="en-US" sz="600" i="1" spc="-1" dirty="0"/>
            </a:p>
            <a:p>
              <a:endParaRPr lang="en-US" sz="800" spc="-1" dirty="0">
                <a:latin typeface="Arial" panose="020B0604020202090204"/>
              </a:endParaRPr>
            </a:p>
            <a:p>
              <a:pPr>
                <a:lnSpc>
                  <a:spcPct val="100000"/>
                </a:lnSpc>
              </a:pPr>
              <a:endParaRPr lang="en-US" sz="1000" b="0" strike="noStrike" spc="-1" dirty="0">
                <a:latin typeface="Arial" panose="020B0604020202090204"/>
              </a:endParaRPr>
            </a:p>
          </p:txBody>
        </p:sp>
      </p:grpSp>
      <p:grpSp>
        <p:nvGrpSpPr>
          <p:cNvPr id="39" name="Gruppe 38"/>
          <p:cNvGrpSpPr/>
          <p:nvPr/>
        </p:nvGrpSpPr>
        <p:grpSpPr>
          <a:xfrm>
            <a:off x="65057" y="2231888"/>
            <a:ext cx="1687452" cy="715457"/>
            <a:chOff x="140644" y="3135196"/>
            <a:chExt cx="1688625" cy="715457"/>
          </a:xfrm>
        </p:grpSpPr>
        <p:sp>
          <p:nvSpPr>
            <p:cNvPr id="40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4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42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50" name="TextBox 55"/>
            <p:cNvSpPr/>
            <p:nvPr/>
          </p:nvSpPr>
          <p:spPr>
            <a:xfrm>
              <a:off x="650518" y="3267332"/>
              <a:ext cx="1178751" cy="583321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8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Tumor DNA not represented  </a:t>
              </a:r>
              <a:endParaRPr kumimoji="0" lang="en-US" sz="8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grpSp>
        <p:nvGrpSpPr>
          <p:cNvPr id="52" name="Gruppe 51"/>
          <p:cNvGrpSpPr/>
          <p:nvPr/>
        </p:nvGrpSpPr>
        <p:grpSpPr>
          <a:xfrm>
            <a:off x="65057" y="3285814"/>
            <a:ext cx="1641127" cy="942120"/>
            <a:chOff x="140644" y="3135196"/>
            <a:chExt cx="1642268" cy="942120"/>
          </a:xfrm>
        </p:grpSpPr>
        <p:sp>
          <p:nvSpPr>
            <p:cNvPr id="53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54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55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56" name="TextBox 55"/>
            <p:cNvSpPr/>
            <p:nvPr/>
          </p:nvSpPr>
          <p:spPr>
            <a:xfrm>
              <a:off x="604161" y="3140052"/>
              <a:ext cx="1178751" cy="937264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NO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grpSp>
        <p:nvGrpSpPr>
          <p:cNvPr id="57" name="Gruppe 56"/>
          <p:cNvGrpSpPr/>
          <p:nvPr/>
        </p:nvGrpSpPr>
        <p:grpSpPr>
          <a:xfrm>
            <a:off x="72510" y="4402228"/>
            <a:ext cx="1641127" cy="1049842"/>
            <a:chOff x="140644" y="3135196"/>
            <a:chExt cx="1642268" cy="1049842"/>
          </a:xfrm>
        </p:grpSpPr>
        <p:sp>
          <p:nvSpPr>
            <p:cNvPr id="58" name="Rectangle 51"/>
            <p:cNvSpPr/>
            <p:nvPr/>
          </p:nvSpPr>
          <p:spPr>
            <a:xfrm>
              <a:off x="183687" y="3144986"/>
              <a:ext cx="1368951" cy="647280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  <a:round/>
            </a:ln>
            <a:effectLst/>
          </p:spPr>
        </p:sp>
        <p:sp>
          <p:nvSpPr>
            <p:cNvPr id="61" name="Rectangle 67"/>
            <p:cNvSpPr/>
            <p:nvPr/>
          </p:nvSpPr>
          <p:spPr>
            <a:xfrm>
              <a:off x="183687" y="3135196"/>
              <a:ext cx="490212" cy="657069"/>
            </a:xfrm>
            <a:prstGeom prst="rect">
              <a:avLst/>
            </a:prstGeom>
            <a:solidFill>
              <a:srgbClr val="1F497D">
                <a:lumMod val="60000"/>
                <a:lumOff val="40000"/>
              </a:srgbClr>
            </a:solidFill>
            <a:ln w="6350" cap="flat" cmpd="sng" algn="ctr">
              <a:noFill/>
              <a:prstDash val="solid"/>
              <a:round/>
            </a:ln>
            <a:effectLst/>
          </p:spPr>
        </p:sp>
        <p:sp>
          <p:nvSpPr>
            <p:cNvPr id="64" name="TextBox 52"/>
            <p:cNvSpPr/>
            <p:nvPr/>
          </p:nvSpPr>
          <p:spPr>
            <a:xfrm>
              <a:off x="140644" y="3267332"/>
              <a:ext cx="659880" cy="367878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9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TSO500 </a:t>
              </a:r>
              <a:r>
                <a:rPr kumimoji="0" lang="en-US" sz="900" b="0" i="0" u="none" strike="noStrike" kern="0" cap="none" spc="-1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90204"/>
                  <a:ea typeface="+mn-ea"/>
                  <a:cs typeface="+mn-cs"/>
                </a:rPr>
                <a:t>ctDNA</a:t>
              </a:r>
              <a:endParaRPr kumimoji="0" lang="en-US" sz="900" b="0" i="0" u="none" strike="noStrike" kern="0" cap="none" spc="-1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  <p:sp>
          <p:nvSpPr>
            <p:cNvPr id="66" name="TextBox 55"/>
            <p:cNvSpPr/>
            <p:nvPr/>
          </p:nvSpPr>
          <p:spPr>
            <a:xfrm>
              <a:off x="604161" y="3140052"/>
              <a:ext cx="1178751" cy="1044986"/>
            </a:xfrm>
            <a:prstGeom prst="rect">
              <a:avLst/>
            </a:prstGeom>
            <a:noFill/>
            <a:ln w="0">
              <a:noFill/>
            </a:ln>
            <a:effectLst/>
          </p:spPr>
          <p:txBody>
            <a:bodyPr wrap="square" lIns="90000" tIns="45000" rIns="90000" bIns="4500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000" b="0" i="0" u="none" strike="noStrike" kern="0" cap="none" spc="-1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Somatic variants</a:t>
              </a:r>
              <a:endParaRPr kumimoji="0" lang="en-US" sz="10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Overlap with </a:t>
              </a:r>
              <a:endParaRPr lang="en-US" sz="700" kern="0" spc="-1" dirty="0" smtClean="0">
                <a:solidFill>
                  <a:srgbClr val="000000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srgbClr val="000000"/>
                  </a:solidFill>
                  <a:latin typeface="Calibri"/>
                </a:rPr>
                <a:t>TSO500 HT: YES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700" b="0" i="0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Add. biomarkers: </a:t>
              </a: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YES</a:t>
              </a:r>
              <a:endParaRPr lang="en-US" sz="700" kern="0" spc="-1" dirty="0" smtClean="0">
                <a:solidFill>
                  <a:prstClr val="black"/>
                </a:solidFill>
                <a:latin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sz="700" kern="0" spc="-1" dirty="0" smtClean="0">
                  <a:solidFill>
                    <a:prstClr val="black"/>
                  </a:solidFill>
                  <a:latin typeface="Calibri"/>
                </a:rPr>
                <a:t>(See comments)</a:t>
              </a:r>
              <a:endParaRPr kumimoji="0" lang="en-US" sz="700" b="0" i="0" u="none" strike="noStrike" kern="0" cap="none" spc="-1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600" b="0" i="1" u="none" strike="noStrike" kern="0" cap="none" spc="-1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</a:t>
              </a:r>
              <a:endParaRPr kumimoji="0" lang="en-US" sz="600" b="0" i="1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8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000" b="0" i="0" u="none" strike="noStrike" kern="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90204"/>
                <a:ea typeface="+mn-ea"/>
                <a:cs typeface="+mn-cs"/>
              </a:endParaRPr>
            </a:p>
          </p:txBody>
        </p:sp>
      </p:grpSp>
      <p:sp>
        <p:nvSpPr>
          <p:cNvPr id="45" name="TekstSylinder 44"/>
          <p:cNvSpPr txBox="1"/>
          <p:nvPr/>
        </p:nvSpPr>
        <p:spPr>
          <a:xfrm>
            <a:off x="6878980" y="3870656"/>
            <a:ext cx="2373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# Variant of unknown significance (VUS)</a:t>
            </a:r>
            <a:endParaRPr lang="en-US" sz="800" dirty="0"/>
          </a:p>
          <a:p>
            <a:r>
              <a:rPr lang="en-US" sz="800" dirty="0">
                <a:solidFill>
                  <a:schemeClr val="tx1"/>
                </a:solidFill>
              </a:rPr>
              <a:t>&amp; Variants previously reported (in Myeloid panels)</a:t>
            </a:r>
            <a:endParaRPr lang="en-US" sz="800" dirty="0">
              <a:solidFill>
                <a:schemeClr val="tx1"/>
              </a:solidFill>
            </a:endParaRPr>
          </a:p>
        </p:txBody>
      </p:sp>
      <p:graphicFrame>
        <p:nvGraphicFramePr>
          <p:cNvPr id="46" name="Table 124"/>
          <p:cNvGraphicFramePr>
            <a:graphicFrameLocks noGrp="1"/>
          </p:cNvGraphicFramePr>
          <p:nvPr/>
        </p:nvGraphicFramePr>
        <p:xfrm>
          <a:off x="1728232" y="3997902"/>
          <a:ext cx="4932000" cy="1094128"/>
        </p:xfrm>
        <a:graphic>
          <a:graphicData uri="http://schemas.openxmlformats.org/drawingml/2006/table">
            <a:tbl>
              <a:tblPr/>
              <a:tblGrid>
                <a:gridCol w="576000"/>
                <a:gridCol w="504000"/>
                <a:gridCol w="432000"/>
                <a:gridCol w="360000"/>
                <a:gridCol w="540000"/>
                <a:gridCol w="2520000"/>
              </a:tblGrid>
              <a:tr h="216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Gene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Variant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VAF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CN 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err="1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GoF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LoF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Pathway</a:t>
                      </a: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/</a:t>
                      </a:r>
                      <a:endParaRPr lang="en-US" sz="700" b="1" dirty="0" smtClean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7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function</a:t>
                      </a:r>
                      <a:endParaRPr lang="en-US" sz="7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F0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 smtClean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Times New Roman" panose="02020503050405090304"/>
                        </a:rPr>
                        <a:t>Comments</a:t>
                      </a: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F0FA"/>
                    </a:solidFill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aseline="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95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b="1" dirty="0" smtClean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US" sz="800" dirty="0" smtClean="0">
                        <a:solidFill>
                          <a:srgbClr val="000000"/>
                        </a:solidFill>
                        <a:latin typeface="+mn-lt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80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Times New Roman" panose="02020503050405090304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nb-NO" sz="800" i="1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60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7" name="Rectangle 63"/>
          <p:cNvSpPr/>
          <p:nvPr/>
        </p:nvSpPr>
        <p:spPr>
          <a:xfrm>
            <a:off x="1677954" y="3741357"/>
            <a:ext cx="4397439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/>
              <a:t>Variants of </a:t>
            </a:r>
            <a:r>
              <a:rPr lang="en-US" sz="1100" b="1" dirty="0" smtClean="0"/>
              <a:t>potential relevance</a:t>
            </a:r>
            <a:endParaRPr lang="en-US" sz="11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7595d694-63b2-45bc-b32c-f75ad713031d}"/>
</p:tagLst>
</file>

<file path=ppt/tags/tag2.xml><?xml version="1.0" encoding="utf-8"?>
<p:tagLst xmlns:p="http://schemas.openxmlformats.org/presentationml/2006/main">
  <p:tag name="KSO_WM_UNIT_TABLE_BEAUTIFY" val="smartTable{9898d346-fadb-4fdf-b6fd-32c4869c2389}"/>
</p:tagLst>
</file>

<file path=ppt/tags/tag3.xml><?xml version="1.0" encoding="utf-8"?>
<p:tagLst xmlns:p="http://schemas.openxmlformats.org/presentationml/2006/main">
  <p:tag name="KSO_WM_UNIT_TABLE_BEAUTIFY" val="smartTable{7595d694-63b2-45bc-b32c-f75ad713031d}"/>
</p:tagLst>
</file>

<file path=ppt/tags/tag4.xml><?xml version="1.0" encoding="utf-8"?>
<p:tagLst xmlns:p="http://schemas.openxmlformats.org/presentationml/2006/main">
  <p:tag name="KSO_WM_UNIT_TABLE_BEAUTIFY" val="smartTable{9898d346-fadb-4fdf-b6fd-32c4869c2389}"/>
</p:tagLst>
</file>

<file path=ppt/tags/tag5.xml><?xml version="1.0" encoding="utf-8"?>
<p:tagLst xmlns:p="http://schemas.openxmlformats.org/presentationml/2006/main">
  <p:tag name="KSO_WM_UNIT_TABLE_BEAUTIFY" val="smartTable{7595d694-63b2-45bc-b32c-f75ad713031d}"/>
</p:tagLst>
</file>

<file path=ppt/tags/tag6.xml><?xml version="1.0" encoding="utf-8"?>
<p:tagLst xmlns:p="http://schemas.openxmlformats.org/presentationml/2006/main">
  <p:tag name="KSO_WM_UNIT_TABLE_BEAUTIFY" val="smartTable{9898d346-fadb-4fdf-b6fd-32c4869c2389}"/>
</p:tagLst>
</file>

<file path=ppt/tags/tag7.xml><?xml version="1.0" encoding="utf-8"?>
<p:tagLst xmlns:p="http://schemas.openxmlformats.org/presentationml/2006/main">
  <p:tag name="KSO_WM_UNIT_TABLE_BEAUTIFY" val="smartTable{a8cadbdc-018b-4b22-80bd-a2e7577c17d8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6248</Words>
  <Application>WPS Presentation</Application>
  <PresentationFormat>Skjermfremvisning (16:9)</PresentationFormat>
  <Paragraphs>628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Helvetica Neue</vt:lpstr>
      <vt:lpstr>Arial</vt:lpstr>
      <vt:lpstr>Calibri Light</vt:lpstr>
      <vt:lpstr>Calibri</vt:lpstr>
      <vt:lpstr>Times New Roman</vt:lpstr>
      <vt:lpstr>Microsoft YaHei</vt:lpstr>
      <vt:lpstr>汉仪旗黑</vt:lpstr>
      <vt:lpstr>Arial Unicode MS</vt:lpstr>
      <vt:lpstr>Office Theme</vt:lpstr>
      <vt:lpstr>The following slide will be distributed for preparation before  the pre-Mol-MDT meeting</vt:lpstr>
      <vt:lpstr>PowerPoint 演示文稿</vt:lpstr>
      <vt:lpstr>The following slides are for  the molecular tumor board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Vigdis Nygaard</dc:creator>
  <cp:lastModifiedBy>WPS_1611857105</cp:lastModifiedBy>
  <cp:revision>440</cp:revision>
  <dcterms:created xsi:type="dcterms:W3CDTF">2025-01-22T10:24:55Z</dcterms:created>
  <dcterms:modified xsi:type="dcterms:W3CDTF">2025-01-22T10:24:55Z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1033-6.11.0.8615</vt:lpwstr>
  </property>
  <property fmtid="{D5CDD505-2E9C-101B-9397-08002B2CF9AE}" pid="3" name="ICV">
    <vt:lpwstr>8145C7D6AEFA8F0BEB657667E4E052B7_42</vt:lpwstr>
  </property>
</Properties>
</file>