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3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966" y="12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'1.0' encoding='UTF-8' standalone='yes'?>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50305040509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50305040509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50305040509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50305040509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50305040509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</a:t>
            </a:r>
            <a:r>
              <a:rPr lang="en-US" sz="800" spc="-1" dirty="0" smtClean="0">
                <a:sym typeface="+mn-ea"/>
              </a:rPr>
              <a:t>.</a:t>
            </a:r>
            <a:endParaRPr lang="en-US" sz="800" spc="-1" dirty="0" smtClean="0">
              <a:sym typeface="+mn-ea"/>
            </a:endParaRPr>
          </a:p>
          <a:p>
            <a:r>
              <a:rPr lang="en-US" sz="800" b="0" strike="noStrike" spc="-1" smtClean="0">
                <a:solidFill>
                  <a:schemeClr val="tx1"/>
                </a:solidFill>
                <a:sym typeface="+mn-ea"/>
              </a:rPr>
              <a:t>The tumor 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content is estimated by a pathologist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unless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 otherwise specified. This tumor content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is used as input in the post </a:t>
            </a:r>
            <a:r>
              <a:rPr lang="en-US" sz="800" spc="-1" dirty="0">
                <a:solidFill>
                  <a:schemeClr val="tx1"/>
                </a:solidFill>
                <a:sym typeface="+mn-ea"/>
              </a:rPr>
              <a:t>processing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pipeline (TSOPPI). </a:t>
            </a:r>
            <a:endParaRPr lang="en-US" sz="800" b="0" strike="noStrike" spc="-1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6" name="Bild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3"/>
          <a:stretch>
            <a:fillRect/>
          </a:stretch>
        </p:blipFill>
        <p:spPr>
          <a:xfrm>
            <a:off x="179070" y="4227830"/>
            <a:ext cx="576580" cy="542925"/>
          </a:xfrm>
          <a:prstGeom prst="rect">
            <a:avLst/>
          </a:prstGeom>
        </p:spPr>
      </p:pic>
      <p:sp>
        <p:nvSpPr>
          <p:cNvPr id="67" name="TekstSylinder 66"/>
          <p:cNvSpPr txBox="1"/>
          <p:nvPr/>
        </p:nvSpPr>
        <p:spPr>
          <a:xfrm>
            <a:off x="647065" y="4493895"/>
            <a:ext cx="918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Infrastructure for </a:t>
            </a:r>
            <a:endParaRPr lang="en-US" sz="600" dirty="0">
              <a:solidFill>
                <a:srgbClr val="00549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Precision Diagnostics</a:t>
            </a:r>
            <a:endParaRPr lang="nb-NO" sz="600" dirty="0">
              <a:solidFill>
                <a:srgbClr val="00549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8" name="Bilde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7" r="-3477"/>
          <a:stretch>
            <a:fillRect/>
          </a:stretch>
        </p:blipFill>
        <p:spPr>
          <a:xfrm>
            <a:off x="737235" y="4139565"/>
            <a:ext cx="791845" cy="542925"/>
          </a:xfrm>
          <a:prstGeom prst="rect">
            <a:avLst/>
          </a:prstGeom>
        </p:spPr>
      </p:pic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429000" y="100584"/>
            <a:ext cx="1216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AFAFA"/>
                </a:solidFill>
              </a:defRPr>
            </a:pPr>
            <a:r>
              <a:t>IPD0001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20456" y="18288"/>
            <a:ext cx="411480" cy="5029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900">
                <a:solidFill>
                  <a:srgbClr val="FAFAFA"/>
                </a:solidFill>
              </a:defRPr>
            </a:pPr>
            <a:r>
              <a:t>24</a:t>
            </a:r>
            <a:br/>
            <a:r>
              <a:t>JUN</a:t>
            </a:r>
            <a:br/>
            <a:r>
              <a:t>2025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7200" y="1344168"/>
            <a:ext cx="78638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49224" y="1682496"/>
            <a:ext cx="786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Distal met</a:t>
            </a:r>
            <a:br/>
            <a:r>
              <a:t> naive</a:t>
            </a:r>
            <a:br/>
            <a:r>
              <a:t>Archived FFPE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40664" y="2423160"/>
            <a:ext cx="576072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~40%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276088" y="173736"/>
            <a:ext cx="786384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Eye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240" y="1024128"/>
            <a:ext cx="438912" cy="246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-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57784" y="320040"/>
            <a:ext cx="932688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30936" y="722376"/>
            <a:ext cx="79552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</a:p>
        </p:txBody>
      </p:sp>
      <p:sp>
        <p:nvSpPr>
          <p:cNvPr id="142" name="TextBox 141"/>
          <p:cNvSpPr txBox="1"/>
          <p:nvPr/>
        </p:nvSpPr>
        <p:spPr>
          <a:xfrm>
            <a:off x="667512" y="2057400"/>
            <a:ext cx="640080" cy="2377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"/>
            </a:pPr>
          </a:p>
        </p:txBody>
      </p:sp>
      <p:sp>
        <p:nvSpPr>
          <p:cNvPr id="143" name="TextBox 142"/>
          <p:cNvSpPr txBox="1"/>
          <p:nvPr/>
        </p:nvSpPr>
        <p:spPr>
          <a:xfrm>
            <a:off x="1920240" y="100584"/>
            <a:ext cx="97840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</a:t>
            </a:r>
            <a:r>
              <a:rPr lang="en-US" sz="2000" dirty="0">
                <a:solidFill>
                  <a:schemeClr val="tx1"/>
                </a:solidFill>
              </a:rPr>
              <a:t>file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</a:rPr>
              <a:t>InPreD_PRONTO_metadata</a:t>
            </a:r>
            <a:r>
              <a:rPr lang="en-US" sz="2000" dirty="0" smtClean="0">
                <a:solidFill>
                  <a:schemeClr val="tx1"/>
                </a:solidFill>
              </a:rPr>
              <a:t>”.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9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grpSp>
        <p:nvGrpSpPr>
          <p:cNvPr id="64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5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TextBox 90"/>
          <p:cNvSpPr txBox="1"/>
          <p:nvPr/>
        </p:nvSpPr>
        <p:spPr>
          <a:xfrm>
            <a:off x="3429000" y="100584"/>
            <a:ext cx="1216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AFAFA"/>
                </a:solidFill>
              </a:defRPr>
            </a:pPr>
            <a:r>
              <a:t>IPD0001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220456" y="18288"/>
            <a:ext cx="411480" cy="5029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900">
                <a:solidFill>
                  <a:srgbClr val="FAFAFA"/>
                </a:solidFill>
              </a:defRPr>
            </a:pPr>
            <a:r>
              <a:t>24</a:t>
            </a:r>
            <a:br/>
            <a:r>
              <a:t>JUN</a:t>
            </a:r>
            <a:br/>
            <a:r>
              <a:t>2025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57200" y="1344168"/>
            <a:ext cx="78638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49224" y="1682496"/>
            <a:ext cx="786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Distal met</a:t>
            </a:r>
            <a:br/>
            <a:r>
              <a:t> naive</a:t>
            </a:r>
            <a:br/>
            <a:r>
              <a:t>Archived FFPE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0664" y="2423160"/>
            <a:ext cx="576072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~40%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76088" y="173736"/>
            <a:ext cx="786384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Eye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77240" y="1024128"/>
            <a:ext cx="438912" cy="246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-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7784" y="320040"/>
            <a:ext cx="932688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0936" y="722376"/>
            <a:ext cx="79552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M/75y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67512" y="2057400"/>
            <a:ext cx="640080" cy="2377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"/>
            </a:pPr>
            <a:r>
              <a:t>DNA:TH00001/25-1</a:t>
            </a:r>
            <a:br/>
            <a:r>
              <a:t>RNA:TH00001/25-1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920240" y="100584"/>
            <a:ext cx="97840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Trial ID</a:t>
            </a:r>
            <a:br/>
            <a:r>
              <a:t>IMPR-N-0001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691640" y="1143000"/>
            <a:ext cx="2971800" cy="246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25OUM00001:-</a:t>
            </a:r>
            <a:br/>
            <a:br/>
            <a:r>
              <a:t>IPD0001-R03-D01-A11: Levermetastase, DNA/RNA fra UNN. (Nina100625)</a:t>
            </a:r>
            <a:br/>
            <a:r>
              <a:t>IPD0001-D01-D01-A11: -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059835"/>
            <a:ext cx="263376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altLang="en-US" sz="1000" b="0" strike="noStrike" spc="-1" dirty="0">
                <a:solidFill>
                  <a:srgbClr val="595959"/>
                </a:solidFill>
                <a:latin typeface="Calibri"/>
              </a:rPr>
              <a:t>Department of Pathology</a:t>
            </a: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, </a:t>
            </a:r>
            <a:endParaRPr lang="en-US" sz="1000" b="0" strike="noStrike" spc="-1" dirty="0">
              <a:solidFill>
                <a:srgbClr val="595959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Oslo University Hospital</a:t>
            </a:r>
            <a:endParaRPr lang="en-US" sz="1000" b="0" strike="noStrike" spc="-1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913231" y="1041173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kstSylinder 1"/>
          <p:cNvSpPr txBox="1"/>
          <p:nvPr/>
        </p:nvSpPr>
        <p:spPr>
          <a:xfrm>
            <a:off x="2261398" y="1000269"/>
            <a:ext cx="27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Approved if observed quality metrics are within regions marked green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429000" y="100584"/>
            <a:ext cx="1216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AFAFA"/>
                </a:solidFill>
              </a:defRPr>
            </a:pPr>
            <a:r>
              <a:t>IPD0001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8220456" y="18288"/>
            <a:ext cx="411480" cy="5029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900">
                <a:solidFill>
                  <a:srgbClr val="FAFAFA"/>
                </a:solidFill>
              </a:defRPr>
            </a:pPr>
            <a:r>
              <a:t>24</a:t>
            </a:r>
            <a:br/>
            <a:r>
              <a:t>JUN</a:t>
            </a:r>
            <a:br/>
            <a:r>
              <a:t>2025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57200" y="1344168"/>
            <a:ext cx="78638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49224" y="1682496"/>
            <a:ext cx="786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Distal met</a:t>
            </a:r>
            <a:br/>
            <a:r>
              <a:t> naive</a:t>
            </a:r>
            <a:br/>
            <a:r>
              <a:t>Archived FFPE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40664" y="2423160"/>
            <a:ext cx="576072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~40%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276088" y="173736"/>
            <a:ext cx="786384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Eye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77240" y="1024128"/>
            <a:ext cx="438912" cy="246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-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57784" y="320040"/>
            <a:ext cx="932688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30936" y="722376"/>
            <a:ext cx="79552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M/75y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667512" y="2057400"/>
            <a:ext cx="640080" cy="2377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"/>
            </a:pPr>
            <a:r>
              <a:t>DNA:TH00001/25-1</a:t>
            </a:r>
            <a:br/>
            <a:r>
              <a:t>RNA:TH00001/25-1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20240" y="100584"/>
            <a:ext cx="97840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Trial ID</a:t>
            </a:r>
            <a:br/>
            <a:r>
              <a:t>IMPR-N-0001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50305040509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50305040509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50305040509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50305040509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50305040509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52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3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3" name="TextBox 132"/>
          <p:cNvSpPr txBox="1"/>
          <p:nvPr/>
        </p:nvSpPr>
        <p:spPr>
          <a:xfrm>
            <a:off x="3429000" y="100584"/>
            <a:ext cx="1216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AFAFA"/>
                </a:solidFill>
              </a:defRPr>
            </a:pPr>
            <a:r>
              <a:t>IPD0001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20456" y="18288"/>
            <a:ext cx="411480" cy="5029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900">
                <a:solidFill>
                  <a:srgbClr val="FAFAFA"/>
                </a:solidFill>
              </a:defRPr>
            </a:pPr>
            <a:r>
              <a:t>24</a:t>
            </a:r>
            <a:br/>
            <a:r>
              <a:t>JUN</a:t>
            </a:r>
            <a:br/>
            <a:r>
              <a:t>2025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57200" y="1344168"/>
            <a:ext cx="78638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49224" y="1682496"/>
            <a:ext cx="786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Distal met</a:t>
            </a:r>
            <a:br/>
            <a:r>
              <a:t> naive</a:t>
            </a:r>
            <a:br/>
            <a:r>
              <a:t>Archived FFPE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40664" y="2423160"/>
            <a:ext cx="576072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~40%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276088" y="173736"/>
            <a:ext cx="786384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Eye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77240" y="1024128"/>
            <a:ext cx="438912" cy="246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-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57784" y="320040"/>
            <a:ext cx="932688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30936" y="722376"/>
            <a:ext cx="79552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M/75y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67512" y="2057400"/>
            <a:ext cx="640080" cy="2377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"/>
            </a:pPr>
            <a:r>
              <a:t>DNA:TH00001/25-1</a:t>
            </a:r>
            <a:br/>
            <a:r>
              <a:t>RNA:TH00001/25-1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920240" y="100584"/>
            <a:ext cx="97840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Trial ID</a:t>
            </a:r>
            <a:br/>
            <a:r>
              <a:t>IMPR-N-0001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50305040509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50305040509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50305040509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50305040509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50305040509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grpSp>
        <p:nvGrpSpPr>
          <p:cNvPr id="5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4" name="TextBox 133"/>
          <p:cNvSpPr txBox="1"/>
          <p:nvPr/>
        </p:nvSpPr>
        <p:spPr>
          <a:xfrm>
            <a:off x="3429000" y="100584"/>
            <a:ext cx="12161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AFAFA"/>
                </a:solidFill>
              </a:defRPr>
            </a:pPr>
            <a:r>
              <a:t>IPD0001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220456" y="18288"/>
            <a:ext cx="411480" cy="50292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900">
                <a:solidFill>
                  <a:srgbClr val="FAFAFA"/>
                </a:solidFill>
              </a:defRPr>
            </a:pPr>
            <a:r>
              <a:t>24</a:t>
            </a:r>
            <a:br/>
            <a:r>
              <a:t>JUN</a:t>
            </a:r>
            <a:br/>
            <a:r>
              <a:t>2025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57200" y="1344168"/>
            <a:ext cx="78638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9224" y="1682496"/>
            <a:ext cx="786384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"/>
            </a:pPr>
            <a:r>
              <a:t>Distal met</a:t>
            </a:r>
            <a:br/>
            <a:r>
              <a:t> naive</a:t>
            </a:r>
            <a:br/>
            <a:r>
              <a:t>Archived FFPE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40664" y="2423160"/>
            <a:ext cx="576072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/>
            </a:pPr>
            <a:r>
              <a:t>~40%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5276088" y="173736"/>
            <a:ext cx="786384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Eye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77240" y="1024128"/>
            <a:ext cx="438912" cy="246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/>
            </a:pPr>
            <a:r>
              <a:t>-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57784" y="320040"/>
            <a:ext cx="932688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AFAFA"/>
                </a:solidFill>
              </a:defRPr>
            </a:pPr>
            <a:r>
              <a:t>UNN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30936" y="722376"/>
            <a:ext cx="795528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M/75y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67512" y="2057400"/>
            <a:ext cx="640080" cy="2377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"/>
            </a:pPr>
            <a:r>
              <a:t>DNA:TH00001/25-1</a:t>
            </a:r>
            <a:br/>
            <a:r>
              <a:t>RNA:TH00001/25-1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920240" y="100584"/>
            <a:ext cx="97840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FAFAFA"/>
                </a:solidFill>
              </a:defRPr>
            </a:pPr>
            <a:r>
              <a:t>Trial ID</a:t>
            </a:r>
            <a:br/>
            <a:r>
              <a:t>IMPR-N-0001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50305040509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113"/>
          <p:cNvSpPr/>
          <p:nvPr/>
        </p:nvSpPr>
        <p:spPr>
          <a:xfrm>
            <a:off x="1706184" y="3331375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443958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50305040509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92431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621783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02168" y="3497139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01548"/>
          <a:ext cx="4771282" cy="428864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Unknown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615817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</a:t>
            </a:r>
            <a:r>
              <a:rPr lang="en-US" sz="900" b="1" dirty="0"/>
              <a:t>potential biological and diagnostic </a:t>
            </a:r>
            <a:r>
              <a:rPr lang="en-US" sz="900" b="1" dirty="0" smtClean="0"/>
              <a:t>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503050405090304"/>
              </a:rPr>
              <a:t>Reported fusions: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9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9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9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45" name="TekstSylinder 44"/>
          <p:cNvSpPr txBox="1"/>
          <p:nvPr/>
        </p:nvSpPr>
        <p:spPr>
          <a:xfrm>
            <a:off x="6878980" y="3870656"/>
            <a:ext cx="237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 Variant of unknown significance (VUS)</a:t>
            </a:r>
            <a:endParaRPr lang="en-US" sz="800" dirty="0"/>
          </a:p>
          <a:p>
            <a:r>
              <a:rPr lang="en-US" sz="800" dirty="0">
                <a:solidFill>
                  <a:schemeClr val="tx1"/>
                </a:solidFill>
              </a:rPr>
              <a:t>&amp; Variants previously reported (in Myeloid panels)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124"/>
          <p:cNvGraphicFramePr>
            <a:graphicFrameLocks noGrp="1"/>
          </p:cNvGraphicFramePr>
          <p:nvPr/>
        </p:nvGraphicFramePr>
        <p:xfrm>
          <a:off x="1728232" y="3997902"/>
          <a:ext cx="4932000" cy="1094128"/>
        </p:xfrm>
        <a:graphic>
          <a:graphicData uri="http://schemas.openxmlformats.org/drawingml/2006/table">
            <a:tbl>
              <a:tblPr/>
              <a:tblGrid>
                <a:gridCol w="576000"/>
                <a:gridCol w="504000"/>
                <a:gridCol w="432000"/>
                <a:gridCol w="360000"/>
                <a:gridCol w="540000"/>
                <a:gridCol w="2520000"/>
              </a:tblGrid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Comments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Rectangle 63"/>
          <p:cNvSpPr/>
          <p:nvPr/>
        </p:nvSpPr>
        <p:spPr>
          <a:xfrm>
            <a:off x="1677954" y="3741357"/>
            <a:ext cx="43974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Variants of </a:t>
            </a:r>
            <a:r>
              <a:rPr lang="en-US" sz="1100" b="1" dirty="0" smtClean="0"/>
              <a:t>potential relevance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6248</Words>
  <Application>WPS Presentation</Application>
  <PresentationFormat>Skjermfremvisning (16:9)</PresentationFormat>
  <Paragraphs>628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Microsoft YaHei</vt:lpstr>
      <vt:lpstr>汉仪旗黑</vt:lpstr>
      <vt:lpstr>Arial Unicode MS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WPS_1611857105</cp:lastModifiedBy>
  <cp:revision>440</cp:revision>
  <dcterms:created xsi:type="dcterms:W3CDTF">2025-01-22T10:24:55Z</dcterms:created>
  <dcterms:modified xsi:type="dcterms:W3CDTF">2025-01-22T10:24:55Z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1033-6.11.0.8615</vt:lpwstr>
  </property>
  <property fmtid="{D5CDD505-2E9C-101B-9397-08002B2CF9AE}" pid="3" name="ICV">
    <vt:lpwstr>8145C7D6AEFA8F0BEB657667E4E052B7_42</vt:lpwstr>
  </property>
</Properties>
</file>