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 type="screen4x3"/>
  <p:notesSz cx="7772400" cy="10058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Relationship Id="rId4" Type="http://schemas.openxmlformats.org/officeDocument/2006/relationships/hyperlink" Target="https://www.cnblogs.com/dolphin0520/p/3592500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数据结构与算法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3"/>
          <p:cNvSpPr/>
          <p:nvPr/>
        </p:nvSpPr>
        <p:spPr>
          <a:xfrm>
            <a:off x="0" y="6653880"/>
            <a:ext cx="1269360" cy="15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4"/>
          <p:cNvSpPr/>
          <p:nvPr/>
        </p:nvSpPr>
        <p:spPr>
          <a:xfrm>
            <a:off x="0" y="6653880"/>
            <a:ext cx="126936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Unrestricted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8880" cy="48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删除元素后，可以手动将没有用的元素指向空，以便于被垃圾回收</a:t>
            </a:r>
          </a:p>
        </p:txBody>
      </p:sp>
      <p:pic>
        <p:nvPicPr>
          <p:cNvPr id="137" name="Picture 2"/>
          <p:cNvPicPr/>
          <p:nvPr/>
        </p:nvPicPr>
        <p:blipFill>
          <a:blip r:embed="rId2"/>
          <a:stretch/>
        </p:blipFill>
        <p:spPr>
          <a:xfrm>
            <a:off x="395640" y="802800"/>
            <a:ext cx="6524280" cy="2647440"/>
          </a:xfrm>
          <a:prstGeom prst="rect">
            <a:avLst/>
          </a:prstGeom>
          <a:ln>
            <a:noFill/>
          </a:ln>
        </p:spPr>
      </p:pic>
      <p:pic>
        <p:nvPicPr>
          <p:cNvPr id="138" name="图片 137"/>
          <p:cNvPicPr/>
          <p:nvPr/>
        </p:nvPicPr>
        <p:blipFill>
          <a:blip r:embed="rId3"/>
          <a:stretch/>
        </p:blipFill>
        <p:spPr>
          <a:xfrm>
            <a:off x="274320" y="4225680"/>
            <a:ext cx="6324120" cy="135216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914400" y="4937760"/>
            <a:ext cx="4480560" cy="27432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"/>
          <p:cNvSpPr/>
          <p:nvPr/>
        </p:nvSpPr>
        <p:spPr>
          <a:xfrm>
            <a:off x="325080" y="5760720"/>
            <a:ext cx="66243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这里声明的时候时包装类，传入的时候是基本类型，因为基本类型可以和包装类无缝转换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275040" y="365760"/>
            <a:ext cx="8228880" cy="64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data指向新的newData后，newData不再使用而失效。原来的数组被垃圾回收机制回收</a:t>
            </a:r>
          </a:p>
        </p:txBody>
      </p:sp>
      <p:pic>
        <p:nvPicPr>
          <p:cNvPr id="142" name="图片 141"/>
          <p:cNvPicPr/>
          <p:nvPr/>
        </p:nvPicPr>
        <p:blipFill>
          <a:blip r:embed="rId2"/>
          <a:stretch/>
        </p:blipFill>
        <p:spPr>
          <a:xfrm>
            <a:off x="182880" y="1074600"/>
            <a:ext cx="8852040" cy="496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图片 143"/>
          <p:cNvPicPr/>
          <p:nvPr/>
        </p:nvPicPr>
        <p:blipFill>
          <a:blip r:embed="rId2"/>
          <a:stretch/>
        </p:blipFill>
        <p:spPr>
          <a:xfrm>
            <a:off x="113400" y="1209240"/>
            <a:ext cx="8756280" cy="4917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274680"/>
            <a:ext cx="8228880" cy="63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高阶项忽略低阶</a:t>
            </a:r>
          </a:p>
        </p:txBody>
      </p:sp>
      <p:pic>
        <p:nvPicPr>
          <p:cNvPr id="146" name="图片 145"/>
          <p:cNvPicPr/>
          <p:nvPr/>
        </p:nvPicPr>
        <p:blipFill>
          <a:blip r:embed="rId2"/>
          <a:stretch/>
        </p:blipFill>
        <p:spPr>
          <a:xfrm>
            <a:off x="124560" y="1005840"/>
            <a:ext cx="8836560" cy="493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8228880" cy="731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考虑最差情况</a:t>
            </a:r>
            <a:r>
              <a:t/>
            </a:r>
            <a:br/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删除复杂度也是O(n)。修改复杂度是O(1)，支持随机访问</a:t>
            </a:r>
          </a:p>
        </p:txBody>
      </p:sp>
      <p:pic>
        <p:nvPicPr>
          <p:cNvPr id="148" name="图片 147"/>
          <p:cNvPicPr/>
          <p:nvPr/>
        </p:nvPicPr>
        <p:blipFill>
          <a:blip r:embed="rId2"/>
          <a:stretch/>
        </p:blipFill>
        <p:spPr>
          <a:xfrm>
            <a:off x="91440" y="1105200"/>
            <a:ext cx="8745120" cy="4929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图片 148"/>
          <p:cNvPicPr/>
          <p:nvPr/>
        </p:nvPicPr>
        <p:blipFill>
          <a:blip r:embed="rId2"/>
          <a:stretch/>
        </p:blipFill>
        <p:spPr>
          <a:xfrm>
            <a:off x="33120" y="815040"/>
            <a:ext cx="9143640" cy="5277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均摊复杂度</a:t>
            </a:r>
          </a:p>
        </p:txBody>
      </p:sp>
      <p:sp>
        <p:nvSpPr>
          <p:cNvPr id="151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一个相对比较耗时的操作，如果能保证不会每次都触发的话，这个耗时操作的时间是可以分摊到其他基本操作的</a:t>
            </a:r>
          </a:p>
        </p:txBody>
      </p:sp>
      <p:pic>
        <p:nvPicPr>
          <p:cNvPr id="152" name="图片 151"/>
          <p:cNvPicPr/>
          <p:nvPr/>
        </p:nvPicPr>
        <p:blipFill>
          <a:blip r:embed="rId2"/>
          <a:stretch/>
        </p:blipFill>
        <p:spPr>
          <a:xfrm>
            <a:off x="764640" y="2234520"/>
            <a:ext cx="7830720" cy="444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图片 152"/>
          <p:cNvPicPr/>
          <p:nvPr/>
        </p:nvPicPr>
        <p:blipFill>
          <a:blip r:embed="rId2"/>
          <a:stretch/>
        </p:blipFill>
        <p:spPr>
          <a:xfrm>
            <a:off x="91440" y="1097280"/>
            <a:ext cx="8759880" cy="482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74680"/>
            <a:ext cx="8228880" cy="731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特殊情况下，复杂度上升</a:t>
            </a:r>
          </a:p>
        </p:txBody>
      </p:sp>
      <p:pic>
        <p:nvPicPr>
          <p:cNvPr id="155" name="图片 154"/>
          <p:cNvPicPr/>
          <p:nvPr/>
        </p:nvPicPr>
        <p:blipFill>
          <a:blip r:embed="rId2"/>
          <a:stretch/>
        </p:blipFill>
        <p:spPr>
          <a:xfrm>
            <a:off x="182880" y="1112040"/>
            <a:ext cx="8836560" cy="492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74680"/>
            <a:ext cx="8228880" cy="63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用懒算法，防止复杂度震荡</a:t>
            </a:r>
          </a:p>
        </p:txBody>
      </p:sp>
      <p:pic>
        <p:nvPicPr>
          <p:cNvPr id="157" name="图片 156"/>
          <p:cNvPicPr/>
          <p:nvPr/>
        </p:nvPicPr>
        <p:blipFill>
          <a:blip r:embed="rId2"/>
          <a:stretch/>
        </p:blipFill>
        <p:spPr>
          <a:xfrm>
            <a:off x="33120" y="931680"/>
            <a:ext cx="9143640" cy="5043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2"/>
          <p:cNvPicPr/>
          <p:nvPr/>
        </p:nvPicPr>
        <p:blipFill>
          <a:blip r:embed="rId2"/>
          <a:stretch/>
        </p:blipFill>
        <p:spPr>
          <a:xfrm>
            <a:off x="155520" y="987120"/>
            <a:ext cx="8775000" cy="486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图片 157"/>
          <p:cNvPicPr/>
          <p:nvPr/>
        </p:nvPicPr>
        <p:blipFill>
          <a:blip r:embed="rId2"/>
          <a:stretch/>
        </p:blipFill>
        <p:spPr>
          <a:xfrm>
            <a:off x="0" y="182880"/>
            <a:ext cx="3935160" cy="263340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159" name="TextShape 1"/>
          <p:cNvSpPr txBox="1"/>
          <p:nvPr/>
        </p:nvSpPr>
        <p:spPr>
          <a:xfrm>
            <a:off x="92160" y="1737720"/>
            <a:ext cx="1188000" cy="365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同一端</a:t>
            </a:r>
          </a:p>
        </p:txBody>
      </p:sp>
      <p:pic>
        <p:nvPicPr>
          <p:cNvPr id="160" name="图片 159"/>
          <p:cNvPicPr/>
          <p:nvPr/>
        </p:nvPicPr>
        <p:blipFill>
          <a:blip r:embed="rId3"/>
          <a:stretch/>
        </p:blipFill>
        <p:spPr>
          <a:xfrm>
            <a:off x="4023360" y="46440"/>
            <a:ext cx="4957920" cy="278820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161" name="图片 160"/>
          <p:cNvPicPr/>
          <p:nvPr/>
        </p:nvPicPr>
        <p:blipFill>
          <a:blip r:embed="rId4"/>
          <a:stretch/>
        </p:blipFill>
        <p:spPr>
          <a:xfrm>
            <a:off x="50040" y="3441600"/>
            <a:ext cx="4389120" cy="240840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162" name="图片 161"/>
          <p:cNvPicPr/>
          <p:nvPr/>
        </p:nvPicPr>
        <p:blipFill>
          <a:blip r:embed="rId5"/>
          <a:stretch/>
        </p:blipFill>
        <p:spPr>
          <a:xfrm>
            <a:off x="4663440" y="3610440"/>
            <a:ext cx="4114800" cy="215028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图片 162"/>
          <p:cNvPicPr/>
          <p:nvPr/>
        </p:nvPicPr>
        <p:blipFill>
          <a:blip r:embed="rId2"/>
          <a:stretch/>
        </p:blipFill>
        <p:spPr>
          <a:xfrm>
            <a:off x="91440" y="701280"/>
            <a:ext cx="8962560" cy="533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4680"/>
            <a:ext cx="8228880" cy="731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zh-CN" sz="1800" b="0" strike="noStrike" spc="-1" dirty="0">
                <a:solidFill>
                  <a:srgbClr val="000000"/>
                </a:solidFill>
                <a:latin typeface="Arial"/>
              </a:rPr>
              <a:t>设计方案：接口类Stack中定义下列方法，在ArrayStack泛型类中实现。ArrayStack基于之前定义的动态数组Array实现</a:t>
            </a:r>
          </a:p>
        </p:txBody>
      </p:sp>
      <p:pic>
        <p:nvPicPr>
          <p:cNvPr id="165" name="图片 164"/>
          <p:cNvPicPr/>
          <p:nvPr/>
        </p:nvPicPr>
        <p:blipFill>
          <a:blip r:embed="rId2"/>
          <a:stretch/>
        </p:blipFill>
        <p:spPr>
          <a:xfrm>
            <a:off x="457200" y="1416960"/>
            <a:ext cx="7182000" cy="4813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509588"/>
            <a:ext cx="5972175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39891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8880" cy="346008"/>
          </a:xfrm>
        </p:spPr>
        <p:txBody>
          <a:bodyPr/>
          <a:lstStyle/>
          <a:p>
            <a:r>
              <a:rPr lang="zh-CN" altLang="en-US" dirty="0" smtClean="0"/>
              <a:t>使用战可以解决的典型题目：括号匹配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19" y="604537"/>
            <a:ext cx="4919937" cy="29174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19" y="3521973"/>
            <a:ext cx="4919937" cy="26499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Shape 1"/>
          <p:cNvSpPr txBox="1"/>
          <p:nvPr/>
        </p:nvSpPr>
        <p:spPr>
          <a:xfrm>
            <a:off x="5144101" y="604536"/>
            <a:ext cx="3750938" cy="19603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r>
              <a:rPr lang="zh-CN" altLang="en-US" sz="1600" spc="-1" dirty="0" smtClean="0">
                <a:solidFill>
                  <a:srgbClr val="000000"/>
                </a:solidFill>
                <a:latin typeface="Arial"/>
              </a:rPr>
              <a:t>将括号依次压入战，当遇到右括号时候，就和战顶元素比较，如果能匹配，就将其出站，最后如果战内没有元素，则满足</a:t>
            </a:r>
            <a:endParaRPr lang="en-US" altLang="zh-CN" sz="1600" spc="-1" dirty="0" smtClean="0">
              <a:solidFill>
                <a:srgbClr val="000000"/>
              </a:solidFill>
              <a:latin typeface="Arial"/>
            </a:endParaRPr>
          </a:p>
          <a:p>
            <a:r>
              <a:rPr lang="en-US" altLang="zh-CN" sz="1600" b="0" strike="noStrike" spc="-1" dirty="0" err="1" smtClean="0">
                <a:solidFill>
                  <a:srgbClr val="000000"/>
                </a:solidFill>
                <a:latin typeface="Arial"/>
              </a:rPr>
              <a:t>LeetCode</a:t>
            </a:r>
            <a:r>
              <a:rPr lang="zh-CN" altLang="en-US" sz="1600" spc="-1" dirty="0" smtClean="0">
                <a:solidFill>
                  <a:srgbClr val="000000"/>
                </a:solidFill>
                <a:latin typeface="Arial"/>
              </a:rPr>
              <a:t>中根据你的类创建对象，然后自定义</a:t>
            </a:r>
            <a:r>
              <a:rPr lang="en-US" altLang="zh-CN" sz="1600" spc="-1" dirty="0" smtClean="0">
                <a:solidFill>
                  <a:srgbClr val="000000"/>
                </a:solidFill>
                <a:latin typeface="Arial"/>
              </a:rPr>
              <a:t>main</a:t>
            </a:r>
            <a:r>
              <a:rPr lang="zh-CN" altLang="en-US" sz="1600" spc="-1" dirty="0" smtClean="0">
                <a:solidFill>
                  <a:srgbClr val="000000"/>
                </a:solidFill>
                <a:latin typeface="Arial"/>
              </a:rPr>
              <a:t>函数访问。所以不能写为</a:t>
            </a:r>
            <a:r>
              <a:rPr lang="en-US" altLang="zh-CN" sz="1600" spc="-1" dirty="0" smtClean="0">
                <a:solidFill>
                  <a:srgbClr val="000000"/>
                </a:solidFill>
                <a:latin typeface="Arial"/>
              </a:rPr>
              <a:t>private</a:t>
            </a:r>
            <a:r>
              <a:rPr lang="zh-CN" altLang="en-US" sz="1600" spc="-1" dirty="0" smtClean="0">
                <a:solidFill>
                  <a:srgbClr val="000000"/>
                </a:solidFill>
                <a:latin typeface="Arial"/>
              </a:rPr>
              <a:t>类型</a:t>
            </a:r>
            <a:endParaRPr lang="en-US" altLang="zh-CN" sz="1600" spc="-1" dirty="0" smtClean="0">
              <a:solidFill>
                <a:srgbClr val="000000"/>
              </a:solidFill>
              <a:latin typeface="Arial"/>
            </a:endParaRPr>
          </a:p>
          <a:p>
            <a:r>
              <a:rPr lang="zh-CN" altLang="en-US" sz="1600" spc="-1" dirty="0" smtClean="0">
                <a:solidFill>
                  <a:srgbClr val="000000"/>
                </a:solidFill>
                <a:latin typeface="Arial"/>
              </a:rPr>
              <a:t>如果不用</a:t>
            </a:r>
            <a:r>
              <a:rPr lang="en-US" altLang="zh-CN" sz="1600" spc="-1" dirty="0" smtClean="0">
                <a:solidFill>
                  <a:srgbClr val="000000"/>
                </a:solidFill>
                <a:latin typeface="Arial"/>
              </a:rPr>
              <a:t>java</a:t>
            </a:r>
            <a:r>
              <a:rPr lang="zh-CN" altLang="en-US" sz="1600" spc="-1" dirty="0" smtClean="0">
                <a:solidFill>
                  <a:srgbClr val="000000"/>
                </a:solidFill>
                <a:latin typeface="Arial"/>
              </a:rPr>
              <a:t>的包，可以将其他类定义为</a:t>
            </a:r>
            <a:r>
              <a:rPr lang="en-US" altLang="zh-CN" sz="1600" spc="-1" dirty="0" smtClean="0">
                <a:solidFill>
                  <a:srgbClr val="000000"/>
                </a:solidFill>
                <a:latin typeface="Arial"/>
              </a:rPr>
              <a:t>solution</a:t>
            </a:r>
            <a:r>
              <a:rPr lang="zh-CN" altLang="en-US" sz="1600" spc="-1" dirty="0" smtClean="0">
                <a:solidFill>
                  <a:srgbClr val="000000"/>
                </a:solidFill>
                <a:latin typeface="Arial"/>
              </a:rPr>
              <a:t>的内部类</a:t>
            </a:r>
            <a:endParaRPr lang="zh-CN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886" y="2636912"/>
            <a:ext cx="3923928" cy="385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7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2"/>
          <p:cNvPicPr/>
          <p:nvPr/>
        </p:nvPicPr>
        <p:blipFill>
          <a:blip r:embed="rId2"/>
          <a:stretch/>
        </p:blipFill>
        <p:spPr>
          <a:xfrm>
            <a:off x="457200" y="838080"/>
            <a:ext cx="8519760" cy="483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下面写法性能远大于上面。所以cpp，java这种编译型的语音更方便学习数据结构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21" name="图片 88"/>
          <p:cNvPicPr/>
          <p:nvPr/>
        </p:nvPicPr>
        <p:blipFill>
          <a:blip r:embed="rId2"/>
          <a:stretch/>
        </p:blipFill>
        <p:spPr>
          <a:xfrm>
            <a:off x="365760" y="1280160"/>
            <a:ext cx="8609400" cy="493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3" name="图片 90"/>
          <p:cNvPicPr/>
          <p:nvPr/>
        </p:nvPicPr>
        <p:blipFill>
          <a:blip r:embed="rId2"/>
          <a:stretch/>
        </p:blipFill>
        <p:spPr>
          <a:xfrm>
            <a:off x="33120" y="903240"/>
            <a:ext cx="9143280" cy="5100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5" name="图片 92"/>
          <p:cNvPicPr/>
          <p:nvPr/>
        </p:nvPicPr>
        <p:blipFill>
          <a:blip r:embed="rId2"/>
          <a:stretch/>
        </p:blipFill>
        <p:spPr>
          <a:xfrm>
            <a:off x="93960" y="731520"/>
            <a:ext cx="8592120" cy="480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7" name="Picture 2"/>
          <p:cNvPicPr/>
          <p:nvPr/>
        </p:nvPicPr>
        <p:blipFill>
          <a:blip r:embed="rId2"/>
          <a:stretch/>
        </p:blipFill>
        <p:spPr>
          <a:xfrm>
            <a:off x="251640" y="620640"/>
            <a:ext cx="8632080" cy="4968360"/>
          </a:xfrm>
          <a:prstGeom prst="rect">
            <a:avLst/>
          </a:prstGeom>
          <a:ln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4543920" y="2205000"/>
            <a:ext cx="24480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Size指向的是第一个没有元素的位置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2"/>
          <p:cNvPicPr/>
          <p:nvPr/>
        </p:nvPicPr>
        <p:blipFill>
          <a:blip r:embed="rId2"/>
          <a:srcRect l="15504" r="5997"/>
          <a:stretch/>
        </p:blipFill>
        <p:spPr>
          <a:xfrm>
            <a:off x="539640" y="260640"/>
            <a:ext cx="8471160" cy="583236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323640" y="231120"/>
            <a:ext cx="662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只能是类对象，基本类型可以和包装类无缝转换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123560" y="2997000"/>
            <a:ext cx="5328360" cy="71964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2"/>
          <p:cNvPicPr/>
          <p:nvPr/>
        </p:nvPicPr>
        <p:blipFill>
          <a:blip r:embed="rId2"/>
          <a:stretch/>
        </p:blipFill>
        <p:spPr>
          <a:xfrm>
            <a:off x="323640" y="404640"/>
            <a:ext cx="4362120" cy="234288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1259640" y="1340640"/>
            <a:ext cx="3240000" cy="93564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4" name="Picture 3"/>
          <p:cNvPicPr/>
          <p:nvPr/>
        </p:nvPicPr>
        <p:blipFill>
          <a:blip r:embed="rId3"/>
          <a:stretch/>
        </p:blipFill>
        <p:spPr>
          <a:xfrm>
            <a:off x="395640" y="2997000"/>
            <a:ext cx="5702760" cy="2376000"/>
          </a:xfrm>
          <a:prstGeom prst="rect">
            <a:avLst/>
          </a:prstGeom>
          <a:ln>
            <a:noFill/>
          </a:ln>
        </p:spPr>
      </p:pic>
      <p:sp>
        <p:nvSpPr>
          <p:cNvPr id="135" name="CustomShape 2"/>
          <p:cNvSpPr/>
          <p:nvPr/>
        </p:nvSpPr>
        <p:spPr>
          <a:xfrm>
            <a:off x="395640" y="5589360"/>
            <a:ext cx="8208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具体可以参照：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https://www.cnblogs.com/dolphin0520/p/3592500.html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970</TotalTime>
  <Words>231</Words>
  <Application>Microsoft Office PowerPoint</Application>
  <PresentationFormat>全屏显示(4:3)</PresentationFormat>
  <Paragraphs>21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27" baseType="lpstr"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使用战可以解决的典型题目：括号匹配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</dc:title>
  <dc:subject/>
  <dc:creator>Xu, Xiao Long - GTM SHA (CT RDA AUC PAE-CN) (CT RDA SDT PSG-CN)</dc:creator>
  <cp:keywords>C_Unrestricted</cp:keywords>
  <dc:description/>
  <cp:lastModifiedBy>XXL</cp:lastModifiedBy>
  <cp:revision>43</cp:revision>
  <dcterms:created xsi:type="dcterms:W3CDTF">2006-08-16T00:00:00Z</dcterms:created>
  <dcterms:modified xsi:type="dcterms:W3CDTF">2019-04-09T16:00:49Z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Document Confidentiality">
    <vt:lpwstr>Unrestricted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全屏显示(4:3)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  <property fmtid="{D5CDD505-2E9C-101B-9397-08002B2CF9AE}" pid="13" name="_AdHocReviewCycleID">
    <vt:i4>-30902666</vt:i4>
  </property>
  <property fmtid="{D5CDD505-2E9C-101B-9397-08002B2CF9AE}" pid="14" name="_AuthorEmail">
    <vt:lpwstr>xu.xiaolong@siemens.com</vt:lpwstr>
  </property>
  <property fmtid="{D5CDD505-2E9C-101B-9397-08002B2CF9AE}" pid="15" name="_AuthorEmailDisplayName">
    <vt:lpwstr>Xu, Xiao Long - GTM SHA (CT RDA AUC PAE-CN) (CT RDA SDT PSG-CN)</vt:lpwstr>
  </property>
  <property fmtid="{D5CDD505-2E9C-101B-9397-08002B2CF9AE}" pid="16" name="_EmailSubject">
    <vt:lpwstr/>
  </property>
  <property fmtid="{D5CDD505-2E9C-101B-9397-08002B2CF9AE}" pid="17" name="_NewReviewCycle">
    <vt:lpwstr/>
  </property>
  <property fmtid="{D5CDD505-2E9C-101B-9397-08002B2CF9AE}" pid="18" name="sodocoClasId">
    <vt:i4>0</vt:i4>
  </property>
  <property fmtid="{D5CDD505-2E9C-101B-9397-08002B2CF9AE}" pid="19" name="sodocoClasLang">
    <vt:lpwstr>Unrestricted</vt:lpwstr>
  </property>
  <property fmtid="{D5CDD505-2E9C-101B-9397-08002B2CF9AE}" pid="20" name="sodocoClasLangId">
    <vt:i4>0</vt:i4>
  </property>
</Properties>
</file>