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150">
                <a:solidFill>
                  <a:srgbClr val="64646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Bruce Eckel (ANSI C++ Comitee member)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129923c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129923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three double quotes (“””) are the same thing.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1f5903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1f5903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129923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129923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1f5903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1f5903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27fc6a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27fc6a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1f5903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1f5903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1f5903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1f5903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1f59036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1f59036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299a1f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299a1f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String, List, Tuple的</a:t>
            </a:r>
            <a:r>
              <a:rPr lang="zh-CN"/>
              <a:t>下标截取（左右两种方向）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299a1f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299a1f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mylist.append() mylist.pop()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4b32b2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4b32b2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5299a1f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5299a1f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chemeClr val="dk1"/>
                </a:solidFill>
                <a:highlight>
                  <a:srgbClr val="FFFFFF"/>
                </a:highlight>
              </a:rPr>
              <a:t>myTuple = (‘aaa’,)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299a1f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299a1f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chemeClr val="dk1"/>
                </a:solidFill>
                <a:highlight>
                  <a:srgbClr val="FFFFFF"/>
                </a:highlight>
              </a:rPr>
              <a:t>The main difference between lists and tuples are − Lists are enclosed in brackets ( [ ] ) and their elements and size can be changed, while tuples are enclosed in parentheses ( ( ) ) and cannot be updated. Tuples can be thought of as read-only lists.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299a1f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299a1f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5903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5903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cd69a7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cd69a7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12992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12992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129923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129923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129923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129923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129923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129923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1f59036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51f5903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downloads/source/" TargetMode="External"/><Relationship Id="rId4" Type="http://schemas.openxmlformats.org/officeDocument/2006/relationships/hyperlink" Target="https://www.vim.org/download.php#p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s.colostate.edu/helpdocs/v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CP Level 2 -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64646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Life is short</a:t>
            </a:r>
            <a:endParaRPr sz="3000">
              <a:solidFill>
                <a:srgbClr val="64646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64646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(You need Python)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1 - </a:t>
            </a:r>
            <a:r>
              <a:rPr lang="zh-CN"/>
              <a:t>Python Basic syntax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Comments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A hash sign (#) that is not inside a </a:t>
            </a:r>
            <a:r>
              <a:rPr b="1" lang="zh-CN">
                <a:solidFill>
                  <a:schemeClr val="dk1"/>
                </a:solidFill>
                <a:highlight>
                  <a:srgbClr val="FFFFFF"/>
                </a:highlight>
              </a:rPr>
              <a:t>string literal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is the beginning of a comment. All characters after the #, up to the end of the physical line, are part of the comment and the Python interpreter ignores them.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Following triple-quoted string is also ignored by Python interpreter and can be used as a multiline comments.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3881438"/>
            <a:ext cx="2381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Chapter 1 - Python Basic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Python Identifiers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A Python identifier is a name used to identify a variable, function, class, module or other object.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An identifier starts with a letter A to Z or a to z or an underscore (_) followed by zero or more letters, underscores and digits (0 to 9).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Python does not allow punctuation characters such as @, $, and % within identifiers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Python is a case sensitive programming language. Thus, Manpower and manpower are two different identifiers in Python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Chapter 1 - Python Basic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Reserved Words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50" y="1939400"/>
            <a:ext cx="4899899" cy="32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Chapter 1 - Python Basic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Lines and Indentation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Python does not use braces({}) to indicate blocks of code for class and function definitions or flow control.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Blocks of code are denoted by </a:t>
            </a:r>
            <a:r>
              <a:rPr b="1" lang="zh-CN">
                <a:solidFill>
                  <a:schemeClr val="dk1"/>
                </a:solidFill>
                <a:highlight>
                  <a:srgbClr val="FFFFFF"/>
                </a:highlight>
              </a:rPr>
              <a:t>line indentation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, which is rigidly enforced.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1 -- Review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Please describe two ways to add comments in Python program.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Please tell which Python identifer in below is incorrect?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highlight>
                  <a:srgbClr val="FFFFFF"/>
                </a:highlight>
              </a:rPr>
              <a:t>(a) </a:t>
            </a:r>
            <a:r>
              <a:rPr lang="zh-CN" sz="1400">
                <a:solidFill>
                  <a:schemeClr val="dk1"/>
                </a:solidFill>
                <a:highlight>
                  <a:srgbClr val="FFFFFF"/>
                </a:highlight>
              </a:rPr>
              <a:t>__File__	(b)  Days		(c) list%number		(d)  Wed_Tue 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 How to </a:t>
            </a:r>
            <a:r>
              <a:rPr lang="zh-CN">
                <a:solidFill>
                  <a:schemeClr val="dk1"/>
                </a:solidFill>
              </a:rPr>
              <a:t>i</a:t>
            </a:r>
            <a:r>
              <a:rPr lang="zh-CN">
                <a:solidFill>
                  <a:schemeClr val="dk1"/>
                </a:solidFill>
              </a:rPr>
              <a:t>nsert text after cursor when editing Python program via Vim?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How to declare the Python </a:t>
            </a:r>
            <a:r>
              <a:rPr lang="zh-CN">
                <a:solidFill>
                  <a:schemeClr val="dk1"/>
                </a:solidFill>
                <a:highlight>
                  <a:schemeClr val="lt1"/>
                </a:highlight>
              </a:rPr>
              <a:t>interpreter in the first line of Python program?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2 </a:t>
            </a:r>
            <a:r>
              <a:rPr lang="zh-CN" sz="2400"/>
              <a:t>Variables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Assigning Values to Variables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Multiple Assignment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Standard Data Types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Numbers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String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List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Tuple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Dictionary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2 </a:t>
            </a:r>
            <a:r>
              <a:rPr lang="zh-CN" sz="2400"/>
              <a:t>Variables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Assigning Values to Variables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Multiple Assignment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938325"/>
            <a:ext cx="36957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88" y="4001938"/>
            <a:ext cx="31146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2 </a:t>
            </a:r>
            <a:r>
              <a:rPr lang="zh-CN" sz="2400"/>
              <a:t>Variables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Standard Data Types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Numbers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CN" sz="1800">
                <a:solidFill>
                  <a:schemeClr val="dk1"/>
                </a:solidFill>
              </a:rPr>
              <a:t>int (signed integers)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CN" sz="1800">
                <a:solidFill>
                  <a:schemeClr val="dk1"/>
                </a:solidFill>
              </a:rPr>
              <a:t>bool (True, False)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CN" sz="1800">
                <a:solidFill>
                  <a:schemeClr val="dk1"/>
                </a:solidFill>
              </a:rPr>
              <a:t>float (floating point real values)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CN" sz="1800">
                <a:solidFill>
                  <a:schemeClr val="dk1"/>
                </a:solidFill>
              </a:rPr>
              <a:t>complex (complex numbers)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CN" sz="1800">
                <a:solidFill>
                  <a:schemeClr val="dk1"/>
                </a:solidFill>
              </a:rPr>
              <a:t>0b, 0o, 0x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String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List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Tuple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Dictionary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2 </a:t>
            </a:r>
            <a:r>
              <a:rPr lang="zh-CN" sz="2400"/>
              <a:t>Variables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Standard Data Types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Numbers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String （ +  %s  \  r””）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List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Tuple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Dictionary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947" y="2571747"/>
            <a:ext cx="3096000" cy="11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2 </a:t>
            </a:r>
            <a:r>
              <a:rPr lang="zh-CN" sz="2400"/>
              <a:t>Variables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Standard Data Types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Numbers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String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List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Tuple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Dictionary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113" y="2656749"/>
            <a:ext cx="4391025" cy="1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920405" y="1152650"/>
            <a:ext cx="3912000" cy="16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Guido von Rossum</a:t>
            </a:r>
            <a:endParaRPr b="1"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2 </a:t>
            </a:r>
            <a:r>
              <a:rPr lang="zh-CN" sz="2400"/>
              <a:t>Variables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Standard Data Types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Numbers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String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List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Tuple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Dictionary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963" y="2811838"/>
            <a:ext cx="37623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2 </a:t>
            </a:r>
            <a:r>
              <a:rPr lang="zh-CN" sz="2400"/>
              <a:t>Variables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Standard Data Types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Numbers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t/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List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Tuple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Dictionary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975" y="3117500"/>
            <a:ext cx="45720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2 -- Review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010100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Please tell their data types: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-123 _____	38.123 _____  [1, ‘aa’]  _____	{‘a’:’1’} ____ </a:t>
            </a:r>
            <a:r>
              <a:rPr lang="zh-CN">
                <a:solidFill>
                  <a:schemeClr val="dk1"/>
                </a:solidFill>
              </a:rPr>
              <a:t>(</a:t>
            </a:r>
            <a:r>
              <a:rPr lang="zh-CN">
                <a:solidFill>
                  <a:schemeClr val="dk1"/>
                </a:solidFill>
              </a:rPr>
              <a:t>1, ‘aa’) ____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rgbClr val="222222"/>
                </a:solidFill>
                <a:highlight>
                  <a:srgbClr val="FFFFFF"/>
                </a:highlight>
              </a:rPr>
              <a:t>How would you express the constant floating-point value 3.2 × 10-12 in Python: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rgbClr val="222222"/>
                </a:solidFill>
                <a:highlight>
                  <a:srgbClr val="FFFFFF"/>
                </a:highlight>
              </a:rPr>
              <a:t>Which of the following are valid ways to specify the string literal </a:t>
            </a:r>
            <a:r>
              <a:rPr lang="zh-CN">
                <a:solidFill>
                  <a:srgbClr val="22222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foo'bar</a:t>
            </a:r>
            <a:r>
              <a:rPr lang="zh-CN">
                <a:solidFill>
                  <a:srgbClr val="222222"/>
                </a:solidFill>
                <a:highlight>
                  <a:srgbClr val="FFFFFF"/>
                </a:highlight>
              </a:rPr>
              <a:t> in Python:   </a:t>
            </a:r>
            <a:r>
              <a:rPr lang="zh-CN" sz="1400">
                <a:solidFill>
                  <a:srgbClr val="22222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"foo'bar"	</a:t>
            </a:r>
            <a:r>
              <a:rPr lang="zh-CN" sz="1250">
                <a:solidFill>
                  <a:srgbClr val="22222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'foo\'bar'	"""foo\'bar"""		'foo'bar' </a:t>
            </a:r>
            <a:endParaRPr sz="1250">
              <a:solidFill>
                <a:srgbClr val="222222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zh-CN">
                <a:solidFill>
                  <a:srgbClr val="222222"/>
                </a:solidFill>
                <a:highlight>
                  <a:srgbClr val="FFFFFF"/>
                </a:highlight>
              </a:rPr>
              <a:t>How would you express the hexadecimal value </a:t>
            </a:r>
            <a:r>
              <a:rPr lang="zh-CN">
                <a:solidFill>
                  <a:srgbClr val="22222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a5</a:t>
            </a:r>
            <a:r>
              <a:rPr lang="zh-CN">
                <a:solidFill>
                  <a:srgbClr val="222222"/>
                </a:solidFill>
                <a:highlight>
                  <a:srgbClr val="FFFFFF"/>
                </a:highlight>
              </a:rPr>
              <a:t> as a base-16 integer constant in Python?</a:t>
            </a:r>
            <a:endParaRPr sz="1250">
              <a:solidFill>
                <a:srgbClr val="222222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1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Python installation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CN" sz="1800">
                <a:solidFill>
                  <a:srgbClr val="000000"/>
                </a:solidFill>
              </a:rPr>
              <a:t>Windows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CN" sz="1800">
                <a:solidFill>
                  <a:srgbClr val="000000"/>
                </a:solidFill>
              </a:rPr>
              <a:t>Mac OS</a:t>
            </a:r>
            <a:endParaRPr sz="10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Running Python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CN" sz="1800">
                <a:solidFill>
                  <a:srgbClr val="000000"/>
                </a:solidFill>
              </a:rPr>
              <a:t>Interactive Mode Programming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CN" sz="1800">
                <a:solidFill>
                  <a:srgbClr val="000000"/>
                </a:solidFill>
              </a:rPr>
              <a:t>Script Mode Programming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Python basic syntax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1 - </a:t>
            </a:r>
            <a:r>
              <a:rPr lang="zh-CN"/>
              <a:t>Python Installation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u="sng">
                <a:solidFill>
                  <a:schemeClr val="hlink"/>
                </a:solidFill>
                <a:hlinkClick r:id="rId3"/>
              </a:rPr>
              <a:t>https://www.python.org/downloads/source/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v3.7.4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u="sng">
                <a:solidFill>
                  <a:schemeClr val="hlink"/>
                </a:solidFill>
                <a:hlinkClick r:id="rId4"/>
              </a:rPr>
              <a:t>https://www.vim.org/download.php#pc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gvim81.exe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1 - </a:t>
            </a:r>
            <a:r>
              <a:rPr lang="zh-CN"/>
              <a:t>Running Python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Windows</a:t>
            </a:r>
            <a:endParaRPr sz="2400"/>
          </a:p>
          <a:p>
            <a:pPr indent="-342900" lvl="0" marL="457200" marR="13970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Open Command line:   </a:t>
            </a:r>
            <a:r>
              <a:rPr lang="zh-CN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Start menu -&gt; Run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and type </a:t>
            </a:r>
            <a:r>
              <a:rPr lang="zh-CN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cmd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Type:   </a:t>
            </a:r>
            <a:r>
              <a:rPr lang="zh-CN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C:\python\python.exe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zh-CN" sz="2400"/>
              <a:t>Mac OS</a:t>
            </a:r>
            <a:endParaRPr sz="2400"/>
          </a:p>
          <a:p>
            <a:pPr indent="-342900" lvl="0" marL="457200" marR="13970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Open Command line:   </a:t>
            </a:r>
            <a:r>
              <a:rPr lang="zh-CN">
                <a:solidFill>
                  <a:srgbClr val="008000"/>
                </a:solidFill>
                <a:highlight>
                  <a:srgbClr val="FFFFFF"/>
                </a:highlight>
              </a:rPr>
              <a:t>Finder -&gt; Go menu -&gt; Applications -&gt; Terminal</a:t>
            </a:r>
            <a:endParaRPr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-342900" lvl="0" marL="4572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Type: </a:t>
            </a:r>
            <a:r>
              <a:rPr lang="zh-CN">
                <a:solidFill>
                  <a:srgbClr val="008000"/>
                </a:solidFill>
                <a:highlight>
                  <a:srgbClr val="FFFFFF"/>
                </a:highlight>
              </a:rPr>
              <a:t>python</a:t>
            </a:r>
            <a:endParaRPr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Chapter 1 - Running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Interactive Mode Programming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2373775"/>
            <a:ext cx="61341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Chapter 1 - Running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Script Mode Programming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hello.py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50" y="2495550"/>
            <a:ext cx="55816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50" y="3859200"/>
            <a:ext cx="55816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Chapter 1 - Running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Script Mode Programming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hello.py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524125"/>
            <a:ext cx="54102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" y="4073575"/>
            <a:ext cx="5410200" cy="4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Chapter 1 - Running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Script Mode Programming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Basic vi Commands (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https://www.cs.colostate.edu/helpdocs/vi.html</a:t>
            </a:r>
            <a:r>
              <a:rPr lang="zh-C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</a:rPr>
              <a:t>&lt;Esc&gt;          : Turn off the insert mode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</a:rPr>
              <a:t>:w!&lt;Return&gt;  : force to write current contents to file opended in original vi call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</a:rPr>
              <a:t>:q!&lt;Return&gt;   : force to quit vi call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</a:rPr>
              <a:t>i	: Insert text before cursor until &lt;Esc&gt; hit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</a:rPr>
              <a:t>o	: Open and put text in a new line below current line until &lt;Esc&gt; hit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</a:rPr>
              <a:t>dd	: Delete entire current line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>
                <a:solidFill>
                  <a:schemeClr val="dk1"/>
                </a:solidFill>
              </a:rPr>
              <a:t>a	: Insert text after cursor until &lt;Esc&gt; hit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