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01B0CAA-AE84-4484-AD38-8DE3A422F123}">
  <a:tblStyle styleId="{801B0CAA-AE84-4484-AD38-8DE3A422F12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slide" Target="slides/slide18.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python.org/3/reference/compound_stmts.html#def"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python.org/3/reference/expressions.html#lambda"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651a0ffe9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51a0ffe9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651a0ffe92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51a0ffe92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651a0ffe92_1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51a0ffe92_1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6f7a0911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f7a0911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zh-CN" sz="1200">
                <a:solidFill>
                  <a:srgbClr val="333333"/>
                </a:solidFill>
                <a:highlight>
                  <a:srgbClr val="FFFFFF"/>
                </a:highlight>
                <a:latin typeface="Microsoft Yahei"/>
                <a:ea typeface="Microsoft Yahei"/>
                <a:cs typeface="Microsoft Yahei"/>
                <a:sym typeface="Microsoft Yahei"/>
              </a:rPr>
              <a:t>mutable and immutable object</a:t>
            </a:r>
            <a:endParaRPr sz="1200">
              <a:solidFill>
                <a:srgbClr val="333333"/>
              </a:solidFill>
              <a:highlight>
                <a:srgbClr val="FFFFFF"/>
              </a:highlight>
              <a:latin typeface="Microsoft Yahei"/>
              <a:ea typeface="Microsoft Yahei"/>
              <a:cs typeface="Microsoft Yahei"/>
              <a:sym typeface="Microsoft Yahei"/>
            </a:endParaRPr>
          </a:p>
          <a:p>
            <a:pPr indent="0" lvl="0" marL="0" rtl="0" algn="l">
              <a:lnSpc>
                <a:spcPct val="115000"/>
              </a:lnSpc>
              <a:spcBef>
                <a:spcPts val="600"/>
              </a:spcBef>
              <a:spcAft>
                <a:spcPts val="1200"/>
              </a:spcAft>
              <a:buNone/>
            </a:pPr>
            <a:r>
              <a:rPr lang="zh-CN" sz="1200">
                <a:solidFill>
                  <a:srgbClr val="222222"/>
                </a:solidFill>
                <a:highlight>
                  <a:srgbClr val="FFFFFF"/>
                </a:highlight>
              </a:rPr>
              <a:t>The keyword </a:t>
            </a:r>
            <a:r>
              <a:rPr lang="zh-CN" sz="1200">
                <a:solidFill>
                  <a:srgbClr val="6363BB"/>
                </a:solidFill>
                <a:highlight>
                  <a:srgbClr val="FFFFFF"/>
                </a:highlight>
                <a:uFill>
                  <a:noFill/>
                </a:uFill>
                <a:latin typeface="Courier New"/>
                <a:ea typeface="Courier New"/>
                <a:cs typeface="Courier New"/>
                <a:sym typeface="Courier New"/>
                <a:hlinkClick r:id="rId2">
                  <a:extLst>
                    <a:ext uri="{A12FA001-AC4F-418D-AE19-62706E023703}">
                      <ahyp:hlinkClr val="tx"/>
                    </a:ext>
                  </a:extLst>
                </a:hlinkClick>
              </a:rPr>
              <a:t>def</a:t>
            </a:r>
            <a:r>
              <a:rPr lang="zh-CN" sz="1200">
                <a:solidFill>
                  <a:srgbClr val="222222"/>
                </a:solidFill>
                <a:highlight>
                  <a:srgbClr val="FFFFFF"/>
                </a:highlight>
              </a:rPr>
              <a:t> introduces a function </a:t>
            </a:r>
            <a:r>
              <a:rPr i="1" lang="zh-CN" sz="1200">
                <a:solidFill>
                  <a:srgbClr val="222222"/>
                </a:solidFill>
                <a:highlight>
                  <a:srgbClr val="FFFFFF"/>
                </a:highlight>
              </a:rPr>
              <a:t>definition</a:t>
            </a:r>
            <a:r>
              <a:rPr lang="zh-CN" sz="1200">
                <a:solidFill>
                  <a:srgbClr val="222222"/>
                </a:solidFill>
                <a:highlight>
                  <a:srgbClr val="FFFFFF"/>
                </a:highlight>
              </a:rPr>
              <a:t>. It must be followed by the function name and the parenthesized list of formal parameters. The statements that form the body of the function start at the next line, and must be indented.</a:t>
            </a:r>
            <a:endParaRPr sz="1200">
              <a:solidFill>
                <a:srgbClr val="333333"/>
              </a:solidFill>
              <a:highlight>
                <a:srgbClr val="FFFFFF"/>
              </a:highlight>
              <a:latin typeface="Microsoft Yahei"/>
              <a:ea typeface="Microsoft Yahei"/>
              <a:cs typeface="Microsoft Yahei"/>
              <a:sym typeface="Microsoft Yahe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65772eb10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5772eb10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200">
                <a:solidFill>
                  <a:srgbClr val="222222"/>
                </a:solidFill>
                <a:highlight>
                  <a:srgbClr val="FFFFFF"/>
                </a:highlight>
              </a:rPr>
              <a:t>The default values are evaluated at the point of function definition in the </a:t>
            </a:r>
            <a:r>
              <a:rPr i="1" lang="zh-CN" sz="1200">
                <a:solidFill>
                  <a:srgbClr val="222222"/>
                </a:solidFill>
                <a:highlight>
                  <a:srgbClr val="FFFFFF"/>
                </a:highlight>
              </a:rPr>
              <a:t>defining</a:t>
            </a:r>
            <a:r>
              <a:rPr lang="zh-CN" sz="1200">
                <a:solidFill>
                  <a:srgbClr val="222222"/>
                </a:solidFill>
                <a:highlight>
                  <a:srgbClr val="FFFFFF"/>
                </a:highlight>
              </a:rPr>
              <a:t> scope. The default value is evaluated only once. This makes a difference when the default is a mutable object such as a list, dictionary, or instances of most classes.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65772eb10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5772eb10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200">
                <a:solidFill>
                  <a:srgbClr val="222222"/>
                </a:solidFill>
                <a:highlight>
                  <a:srgbClr val="FFFFFF"/>
                </a:highlight>
              </a:rPr>
              <a:t>The default values are evaluated at the point of function definition in the </a:t>
            </a:r>
            <a:r>
              <a:rPr i="1" lang="zh-CN" sz="1200">
                <a:solidFill>
                  <a:srgbClr val="222222"/>
                </a:solidFill>
                <a:highlight>
                  <a:srgbClr val="FFFFFF"/>
                </a:highlight>
              </a:rPr>
              <a:t>defining</a:t>
            </a:r>
            <a:r>
              <a:rPr lang="zh-CN" sz="1200">
                <a:solidFill>
                  <a:srgbClr val="222222"/>
                </a:solidFill>
                <a:highlight>
                  <a:srgbClr val="FFFFFF"/>
                </a:highlight>
              </a:rPr>
              <a:t> scope. </a:t>
            </a:r>
            <a:endParaRPr sz="1200">
              <a:solidFill>
                <a:srgbClr val="222222"/>
              </a:solidFill>
              <a:highlight>
                <a:srgbClr val="FFFFFF"/>
              </a:highlight>
            </a:endParaRPr>
          </a:p>
          <a:p>
            <a:pPr indent="0" lvl="0" marL="0" rtl="0" algn="l">
              <a:spcBef>
                <a:spcPts val="0"/>
              </a:spcBef>
              <a:spcAft>
                <a:spcPts val="0"/>
              </a:spcAft>
              <a:buNone/>
            </a:pPr>
            <a:r>
              <a:rPr b="1" lang="zh-CN" sz="1200">
                <a:solidFill>
                  <a:srgbClr val="222222"/>
                </a:solidFill>
                <a:highlight>
                  <a:srgbClr val="FFFFFF"/>
                </a:highlight>
              </a:rPr>
              <a:t>Important warning:</a:t>
            </a:r>
            <a:r>
              <a:rPr lang="zh-CN" sz="1200">
                <a:solidFill>
                  <a:srgbClr val="222222"/>
                </a:solidFill>
                <a:highlight>
                  <a:srgbClr val="FFFFFF"/>
                </a:highlight>
              </a:rPr>
              <a:t> The default value is evaluated only once. This makes a difference when the default is a mutable object such as a list, dictionary, or instances of most classes.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65772eb10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5772eb10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200">
                <a:solidFill>
                  <a:srgbClr val="222222"/>
                </a:solidFill>
                <a:highlight>
                  <a:srgbClr val="FFFFFF"/>
                </a:highlight>
              </a:rPr>
              <a:t>required arguments, keyword argument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65772eb10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5772eb10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65772eb10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5772eb10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65772eb10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5772eb10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200">
                <a:solidFill>
                  <a:srgbClr val="222222"/>
                </a:solidFill>
                <a:highlight>
                  <a:srgbClr val="FFFFFF"/>
                </a:highlight>
              </a:rPr>
              <a:t>Small anonymous functions can be created with the </a:t>
            </a:r>
            <a:r>
              <a:rPr lang="zh-CN" sz="1150">
                <a:solidFill>
                  <a:srgbClr val="6363BB"/>
                </a:solidFill>
                <a:highlight>
                  <a:srgbClr val="FFFFFF"/>
                </a:highlight>
                <a:uFill>
                  <a:noFill/>
                </a:uFill>
                <a:latin typeface="Courier New"/>
                <a:ea typeface="Courier New"/>
                <a:cs typeface="Courier New"/>
                <a:sym typeface="Courier New"/>
                <a:hlinkClick r:id="rId2">
                  <a:extLst>
                    <a:ext uri="{A12FA001-AC4F-418D-AE19-62706E023703}">
                      <ahyp:hlinkClr val="tx"/>
                    </a:ext>
                  </a:extLst>
                </a:hlinkClick>
              </a:rPr>
              <a:t>lambda</a:t>
            </a:r>
            <a:r>
              <a:rPr lang="zh-CN" sz="1200">
                <a:solidFill>
                  <a:srgbClr val="222222"/>
                </a:solidFill>
                <a:highlight>
                  <a:srgbClr val="FFFFFF"/>
                </a:highlight>
              </a:rPr>
              <a:t> keyword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651a0ffe92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51a0ffe92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651a0ffe92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51a0ffe92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651a0ffe92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51a0ffe92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651a0ffe92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51a0ffe92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651a0ffe92_1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51a0ffe92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651a0ffe92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51a0ffe92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&amp;: 同1为1； |： 有1为1； ^：</a:t>
            </a:r>
            <a:r>
              <a:rPr lang="zh-CN"/>
              <a:t>相同为0，不同为1</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651a0ffe92_1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51a0ffe92_1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651a0ffe92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51a0ffe92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sz="1200"/>
              <a:t>id(object) </a:t>
            </a:r>
            <a:r>
              <a:rPr b="1" lang="zh-CN" sz="1200">
                <a:solidFill>
                  <a:srgbClr val="222222"/>
                </a:solidFill>
                <a:highlight>
                  <a:srgbClr val="FFFFFF"/>
                </a:highlight>
              </a:rPr>
              <a:t>Return the “</a:t>
            </a:r>
            <a:r>
              <a:rPr b="1" lang="zh-CN" sz="1200">
                <a:solidFill>
                  <a:srgbClr val="222222"/>
                </a:solidFill>
                <a:highlight>
                  <a:srgbClr val="FBE54E"/>
                </a:highlight>
              </a:rPr>
              <a:t>id</a:t>
            </a:r>
            <a:r>
              <a:rPr b="1" lang="zh-CN" sz="1200">
                <a:solidFill>
                  <a:srgbClr val="222222"/>
                </a:solidFill>
                <a:highlight>
                  <a:srgbClr val="FFFFFF"/>
                </a:highlight>
              </a:rPr>
              <a:t>entity” of an object. This is the address of the object in memory.</a:t>
            </a:r>
            <a:endParaRPr b="1"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CN"/>
              <a:t>CP Level 2 - Python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zh-CN" sz="3000">
                <a:solidFill>
                  <a:srgbClr val="646464"/>
                </a:solidFill>
                <a:highlight>
                  <a:srgbClr val="FFFFFF"/>
                </a:highlight>
                <a:latin typeface="Microsoft Yahei"/>
                <a:ea typeface="Microsoft Yahei"/>
                <a:cs typeface="Microsoft Yahei"/>
                <a:sym typeface="Microsoft Yahei"/>
              </a:rPr>
              <a:t>Life is short</a:t>
            </a:r>
            <a:endParaRPr sz="3000">
              <a:solidFill>
                <a:srgbClr val="646464"/>
              </a:solidFill>
              <a:highlight>
                <a:srgbClr val="FFFFFF"/>
              </a:highlight>
              <a:latin typeface="Microsoft Yahei"/>
              <a:ea typeface="Microsoft Yahei"/>
              <a:cs typeface="Microsoft Yahei"/>
              <a:sym typeface="Microsoft Yahei"/>
            </a:endParaRPr>
          </a:p>
          <a:p>
            <a:pPr indent="0" lvl="0" marL="0" rtl="0" algn="ctr">
              <a:spcBef>
                <a:spcPts val="0"/>
              </a:spcBef>
              <a:spcAft>
                <a:spcPts val="0"/>
              </a:spcAft>
              <a:buNone/>
            </a:pPr>
            <a:r>
              <a:rPr lang="zh-CN" sz="3000">
                <a:solidFill>
                  <a:srgbClr val="646464"/>
                </a:solidFill>
                <a:highlight>
                  <a:srgbClr val="FFFFFF"/>
                </a:highlight>
                <a:latin typeface="Microsoft Yahei"/>
                <a:ea typeface="Microsoft Yahei"/>
                <a:cs typeface="Microsoft Yahei"/>
                <a:sym typeface="Microsoft Yahei"/>
              </a:rPr>
              <a:t>(You need Python)</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t>Chapter 3 </a:t>
            </a:r>
            <a:r>
              <a:rPr lang="zh-CN" sz="2400"/>
              <a:t>Python Operators Precedence</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Clr>
                <a:schemeClr val="dk1"/>
              </a:buClr>
              <a:buSzPts val="1100"/>
              <a:buFont typeface="Arial"/>
              <a:buNone/>
            </a:pPr>
            <a:r>
              <a:t/>
            </a:r>
            <a:endParaRPr sz="1750">
              <a:solidFill>
                <a:schemeClr val="dk1"/>
              </a:solidFill>
            </a:endParaRPr>
          </a:p>
          <a:p>
            <a:pPr indent="0" lvl="0" marL="0" rtl="0" algn="l">
              <a:lnSpc>
                <a:spcPct val="142857"/>
              </a:lnSpc>
              <a:spcBef>
                <a:spcPts val="400"/>
              </a:spcBef>
              <a:spcAft>
                <a:spcPts val="0"/>
              </a:spcAft>
              <a:buNone/>
            </a:pPr>
            <a:r>
              <a:t/>
            </a:r>
            <a:endParaRPr sz="1400">
              <a:solidFill>
                <a:srgbClr val="000000"/>
              </a:solidFill>
            </a:endParaRPr>
          </a:p>
          <a:p>
            <a:pPr indent="0" lvl="0" marL="0" rtl="0" algn="l">
              <a:lnSpc>
                <a:spcPct val="142857"/>
              </a:lnSpc>
              <a:spcBef>
                <a:spcPts val="1500"/>
              </a:spcBef>
              <a:spcAft>
                <a:spcPts val="0"/>
              </a:spcAft>
              <a:buNone/>
            </a:pPr>
            <a:r>
              <a:t/>
            </a:r>
            <a:endParaRPr sz="1400">
              <a:solidFill>
                <a:srgbClr val="000000"/>
              </a:solidFill>
            </a:endParaRPr>
          </a:p>
          <a:p>
            <a:pPr indent="0" lvl="0" marL="0" rtl="0" algn="l">
              <a:spcBef>
                <a:spcPts val="1500"/>
              </a:spcBef>
              <a:spcAft>
                <a:spcPts val="1600"/>
              </a:spcAft>
              <a:buNone/>
            </a:pPr>
            <a:r>
              <a:t/>
            </a:r>
            <a:endParaRPr/>
          </a:p>
        </p:txBody>
      </p:sp>
      <p:graphicFrame>
        <p:nvGraphicFramePr>
          <p:cNvPr id="110" name="Google Shape;110;p22"/>
          <p:cNvGraphicFramePr/>
          <p:nvPr/>
        </p:nvGraphicFramePr>
        <p:xfrm>
          <a:off x="1752600" y="1295400"/>
          <a:ext cx="3000000" cy="3000000"/>
        </p:xfrm>
        <a:graphic>
          <a:graphicData uri="http://schemas.openxmlformats.org/drawingml/2006/table">
            <a:tbl>
              <a:tblPr>
                <a:noFill/>
                <a:tableStyleId>{801B0CAA-AE84-4484-AD38-8DE3A422F123}</a:tableStyleId>
              </a:tblPr>
              <a:tblGrid>
                <a:gridCol w="952500"/>
                <a:gridCol w="4191000"/>
              </a:tblGrid>
              <a:tr h="200025">
                <a:tc>
                  <a:txBody>
                    <a:bodyPr/>
                    <a:lstStyle/>
                    <a:p>
                      <a:pPr indent="0" lvl="0" marL="0" rtl="0" algn="r">
                        <a:lnSpc>
                          <a:spcPct val="115000"/>
                        </a:lnSpc>
                        <a:spcBef>
                          <a:spcPts val="0"/>
                        </a:spcBef>
                        <a:spcAft>
                          <a:spcPts val="0"/>
                        </a:spcAft>
                        <a:buNone/>
                      </a:pPr>
                      <a:r>
                        <a:rPr lang="zh-CN"/>
                        <a:t>1</a:t>
                      </a:r>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CN" sz="1000"/>
                        <a:t>Exponentiation (raise to the power) **</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9550">
                <a:tc>
                  <a:txBody>
                    <a:bodyPr/>
                    <a:lstStyle/>
                    <a:p>
                      <a:pPr indent="0" lvl="0" marL="0" rtl="0" algn="r">
                        <a:lnSpc>
                          <a:spcPct val="115000"/>
                        </a:lnSpc>
                        <a:spcBef>
                          <a:spcPts val="0"/>
                        </a:spcBef>
                        <a:spcAft>
                          <a:spcPts val="0"/>
                        </a:spcAft>
                        <a:buNone/>
                      </a:pPr>
                      <a:r>
                        <a:rPr lang="zh-CN"/>
                        <a:t>2</a:t>
                      </a:r>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CN" sz="1000"/>
                        <a:t>Complement, </a:t>
                      </a:r>
                      <a:r>
                        <a:rPr b="1" lang="zh-CN" sz="1000"/>
                        <a:t>unary plus and minus （~ + -）</a:t>
                      </a:r>
                      <a:endParaRPr b="1"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r">
                        <a:lnSpc>
                          <a:spcPct val="115000"/>
                        </a:lnSpc>
                        <a:spcBef>
                          <a:spcPts val="0"/>
                        </a:spcBef>
                        <a:spcAft>
                          <a:spcPts val="0"/>
                        </a:spcAft>
                        <a:buNone/>
                      </a:pPr>
                      <a:r>
                        <a:rPr lang="zh-CN"/>
                        <a:t>3</a:t>
                      </a:r>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CN" sz="1000"/>
                        <a:t>Multiply, divide, modulo and floor division (* / % //)</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r">
                        <a:lnSpc>
                          <a:spcPct val="115000"/>
                        </a:lnSpc>
                        <a:spcBef>
                          <a:spcPts val="0"/>
                        </a:spcBef>
                        <a:spcAft>
                          <a:spcPts val="0"/>
                        </a:spcAft>
                        <a:buNone/>
                      </a:pPr>
                      <a:r>
                        <a:rPr lang="zh-CN"/>
                        <a:t>4</a:t>
                      </a:r>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CN" sz="1000"/>
                        <a:t>Addition and subtraction (+ -)</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r">
                        <a:lnSpc>
                          <a:spcPct val="115000"/>
                        </a:lnSpc>
                        <a:spcBef>
                          <a:spcPts val="0"/>
                        </a:spcBef>
                        <a:spcAft>
                          <a:spcPts val="0"/>
                        </a:spcAft>
                        <a:buNone/>
                      </a:pPr>
                      <a:r>
                        <a:rPr lang="zh-CN"/>
                        <a:t>5</a:t>
                      </a:r>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CN" sz="1000"/>
                        <a:t>Right and left bitwise shift (&gt;&gt; &lt;&lt;)</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r">
                        <a:lnSpc>
                          <a:spcPct val="115000"/>
                        </a:lnSpc>
                        <a:spcBef>
                          <a:spcPts val="0"/>
                        </a:spcBef>
                        <a:spcAft>
                          <a:spcPts val="0"/>
                        </a:spcAft>
                        <a:buNone/>
                      </a:pPr>
                      <a:r>
                        <a:rPr lang="zh-CN"/>
                        <a:t>6</a:t>
                      </a:r>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CN" sz="1000"/>
                        <a:t>Bitwise 'AND' (&amp;)</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r">
                        <a:lnSpc>
                          <a:spcPct val="115000"/>
                        </a:lnSpc>
                        <a:spcBef>
                          <a:spcPts val="0"/>
                        </a:spcBef>
                        <a:spcAft>
                          <a:spcPts val="0"/>
                        </a:spcAft>
                        <a:buNone/>
                      </a:pPr>
                      <a:r>
                        <a:rPr lang="zh-CN"/>
                        <a:t>7</a:t>
                      </a:r>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CN" sz="1000"/>
                        <a:t>Bitwise exclusive `OR' and regular `OR' (^ |)</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r">
                        <a:lnSpc>
                          <a:spcPct val="115000"/>
                        </a:lnSpc>
                        <a:spcBef>
                          <a:spcPts val="0"/>
                        </a:spcBef>
                        <a:spcAft>
                          <a:spcPts val="0"/>
                        </a:spcAft>
                        <a:buNone/>
                      </a:pPr>
                      <a:r>
                        <a:rPr lang="zh-CN"/>
                        <a:t>8</a:t>
                      </a:r>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CN" sz="1000"/>
                        <a:t>Comparison operators (&lt;= &lt; &gt; &gt;=)</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r">
                        <a:lnSpc>
                          <a:spcPct val="115000"/>
                        </a:lnSpc>
                        <a:spcBef>
                          <a:spcPts val="0"/>
                        </a:spcBef>
                        <a:spcAft>
                          <a:spcPts val="0"/>
                        </a:spcAft>
                        <a:buNone/>
                      </a:pPr>
                      <a:r>
                        <a:rPr lang="zh-CN"/>
                        <a:t>9</a:t>
                      </a:r>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CN" sz="1000"/>
                        <a:t>Equality operators (&lt; &gt; == !=)</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r">
                        <a:lnSpc>
                          <a:spcPct val="115000"/>
                        </a:lnSpc>
                        <a:spcBef>
                          <a:spcPts val="0"/>
                        </a:spcBef>
                        <a:spcAft>
                          <a:spcPts val="0"/>
                        </a:spcAft>
                        <a:buNone/>
                      </a:pPr>
                      <a:r>
                        <a:rPr lang="zh-CN"/>
                        <a:t>10</a:t>
                      </a:r>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CN" sz="1000"/>
                        <a:t>Assignment operators (= %= /= //= -= += *= **=)</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r">
                        <a:lnSpc>
                          <a:spcPct val="115000"/>
                        </a:lnSpc>
                        <a:spcBef>
                          <a:spcPts val="0"/>
                        </a:spcBef>
                        <a:spcAft>
                          <a:spcPts val="0"/>
                        </a:spcAft>
                        <a:buNone/>
                      </a:pPr>
                      <a:r>
                        <a:rPr lang="zh-CN"/>
                        <a:t>11</a:t>
                      </a:r>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CN" sz="1000"/>
                        <a:t>Identity operators (is is not)</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r">
                        <a:lnSpc>
                          <a:spcPct val="115000"/>
                        </a:lnSpc>
                        <a:spcBef>
                          <a:spcPts val="0"/>
                        </a:spcBef>
                        <a:spcAft>
                          <a:spcPts val="0"/>
                        </a:spcAft>
                        <a:buNone/>
                      </a:pPr>
                      <a:r>
                        <a:rPr lang="zh-CN"/>
                        <a:t>12</a:t>
                      </a:r>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CN" sz="1000"/>
                        <a:t>Membership operators (in not in)</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r">
                        <a:lnSpc>
                          <a:spcPct val="115000"/>
                        </a:lnSpc>
                        <a:spcBef>
                          <a:spcPts val="0"/>
                        </a:spcBef>
                        <a:spcAft>
                          <a:spcPts val="0"/>
                        </a:spcAft>
                        <a:buNone/>
                      </a:pPr>
                      <a:r>
                        <a:rPr lang="zh-CN"/>
                        <a:t>13</a:t>
                      </a:r>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CN" sz="1000"/>
                        <a:t>Logical operators (not or and)</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Chapter 4 </a:t>
            </a:r>
            <a:r>
              <a:rPr lang="zh-CN" sz="2400">
                <a:solidFill>
                  <a:srgbClr val="1A1A1A"/>
                </a:solidFill>
                <a:highlight>
                  <a:srgbClr val="FFFFFF"/>
                </a:highlight>
              </a:rPr>
              <a:t>Control Flow</a:t>
            </a:r>
            <a:endParaRPr sz="2400"/>
          </a:p>
        </p:txBody>
      </p:sp>
      <p:sp>
        <p:nvSpPr>
          <p:cNvPr id="116" name="Google Shape;116;p23"/>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81000" lvl="0" marL="457200" rtl="0" algn="l">
              <a:spcBef>
                <a:spcPts val="1800"/>
              </a:spcBef>
              <a:spcAft>
                <a:spcPts val="0"/>
              </a:spcAft>
              <a:buClr>
                <a:schemeClr val="dk1"/>
              </a:buClr>
              <a:buSzPts val="2400"/>
              <a:buChar char="●"/>
            </a:pPr>
            <a:r>
              <a:rPr lang="zh-CN" sz="2400">
                <a:solidFill>
                  <a:schemeClr val="dk1"/>
                </a:solidFill>
              </a:rPr>
              <a:t>if ...</a:t>
            </a:r>
            <a:endParaRPr sz="2400">
              <a:solidFill>
                <a:schemeClr val="dk1"/>
              </a:solidFill>
            </a:endParaRPr>
          </a:p>
          <a:p>
            <a:pPr indent="-381000" lvl="0" marL="457200" rtl="0" algn="l">
              <a:spcBef>
                <a:spcPts val="0"/>
              </a:spcBef>
              <a:spcAft>
                <a:spcPts val="0"/>
              </a:spcAft>
              <a:buClr>
                <a:schemeClr val="dk1"/>
              </a:buClr>
              <a:buSzPts val="2400"/>
              <a:buChar char="●"/>
            </a:pPr>
            <a:r>
              <a:rPr lang="zh-CN" sz="2400">
                <a:solidFill>
                  <a:schemeClr val="dk1"/>
                </a:solidFill>
              </a:rPr>
              <a:t>if … else … or </a:t>
            </a:r>
            <a:r>
              <a:rPr i="1" lang="zh-CN" sz="2400" u="sng">
                <a:solidFill>
                  <a:schemeClr val="dk1"/>
                </a:solidFill>
              </a:rPr>
              <a:t>if … elif ...</a:t>
            </a:r>
            <a:endParaRPr i="1" sz="2400" u="sng">
              <a:solidFill>
                <a:schemeClr val="dk1"/>
              </a:solidFill>
            </a:endParaRPr>
          </a:p>
          <a:p>
            <a:pPr indent="-381000" lvl="0" marL="457200" rtl="0" algn="l">
              <a:spcBef>
                <a:spcPts val="0"/>
              </a:spcBef>
              <a:spcAft>
                <a:spcPts val="0"/>
              </a:spcAft>
              <a:buClr>
                <a:schemeClr val="dk1"/>
              </a:buClr>
              <a:buSzPts val="2400"/>
              <a:buChar char="●"/>
            </a:pPr>
            <a:r>
              <a:rPr lang="zh-CN" sz="2400">
                <a:solidFill>
                  <a:schemeClr val="dk1"/>
                </a:solidFill>
              </a:rPr>
              <a:t>if … elif … else ...</a:t>
            </a:r>
            <a:endParaRPr sz="2400">
              <a:solidFill>
                <a:schemeClr val="dk1"/>
              </a:solidFill>
            </a:endParaRPr>
          </a:p>
          <a:p>
            <a:pPr indent="-381000" lvl="0" marL="457200" rtl="0" algn="l">
              <a:spcBef>
                <a:spcPts val="0"/>
              </a:spcBef>
              <a:spcAft>
                <a:spcPts val="0"/>
              </a:spcAft>
              <a:buClr>
                <a:schemeClr val="dk1"/>
              </a:buClr>
              <a:buSzPts val="2400"/>
              <a:buChar char="●"/>
            </a:pPr>
            <a:r>
              <a:rPr lang="zh-CN" sz="2400">
                <a:solidFill>
                  <a:schemeClr val="dk1"/>
                </a:solidFill>
              </a:rPr>
              <a:t>for … in ...</a:t>
            </a:r>
            <a:endParaRPr sz="2400">
              <a:solidFill>
                <a:schemeClr val="dk1"/>
              </a:solidFill>
            </a:endParaRPr>
          </a:p>
          <a:p>
            <a:pPr indent="-381000" lvl="0" marL="457200" rtl="0" algn="l">
              <a:spcBef>
                <a:spcPts val="0"/>
              </a:spcBef>
              <a:spcAft>
                <a:spcPts val="0"/>
              </a:spcAft>
              <a:buClr>
                <a:schemeClr val="dk1"/>
              </a:buClr>
              <a:buSzPts val="2400"/>
              <a:buChar char="●"/>
            </a:pPr>
            <a:r>
              <a:rPr lang="zh-CN" sz="2400">
                <a:solidFill>
                  <a:schemeClr val="dk1"/>
                </a:solidFill>
              </a:rPr>
              <a:t>while </a:t>
            </a:r>
            <a:endParaRPr sz="2400">
              <a:solidFill>
                <a:schemeClr val="dk1"/>
              </a:solidFill>
            </a:endParaRPr>
          </a:p>
          <a:p>
            <a:pPr indent="-381000" lvl="0" marL="457200" rtl="0" algn="l">
              <a:spcBef>
                <a:spcPts val="0"/>
              </a:spcBef>
              <a:spcAft>
                <a:spcPts val="0"/>
              </a:spcAft>
              <a:buClr>
                <a:schemeClr val="dk1"/>
              </a:buClr>
              <a:buSzPts val="2400"/>
              <a:buChar char="●"/>
            </a:pPr>
            <a:r>
              <a:rPr lang="zh-CN" sz="2400">
                <a:solidFill>
                  <a:srgbClr val="000000"/>
                </a:solidFill>
              </a:rPr>
              <a:t>break, continue, else, pass</a:t>
            </a:r>
            <a:endParaRPr sz="24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Chapter 4 </a:t>
            </a:r>
            <a:r>
              <a:rPr lang="zh-CN" sz="2400">
                <a:solidFill>
                  <a:srgbClr val="1A1A1A"/>
                </a:solidFill>
                <a:highlight>
                  <a:srgbClr val="FFFFFF"/>
                </a:highlight>
              </a:rPr>
              <a:t>Control Flow</a:t>
            </a:r>
            <a:endParaRPr sz="2400"/>
          </a:p>
        </p:txBody>
      </p:sp>
      <p:sp>
        <p:nvSpPr>
          <p:cNvPr id="122" name="Google Shape;122;p24"/>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zh-CN" sz="2400">
                <a:solidFill>
                  <a:schemeClr val="dk1"/>
                </a:solidFill>
              </a:rPr>
              <a:t>Defining a function</a:t>
            </a:r>
            <a:endParaRPr sz="2400">
              <a:solidFill>
                <a:schemeClr val="dk1"/>
              </a:solidFill>
            </a:endParaRPr>
          </a:p>
          <a:p>
            <a:pPr indent="0" lvl="0" marL="0" rtl="0" algn="l">
              <a:spcBef>
                <a:spcPts val="1200"/>
              </a:spcBef>
              <a:spcAft>
                <a:spcPts val="0"/>
              </a:spcAft>
              <a:buNone/>
            </a:pPr>
            <a:r>
              <a:rPr lang="zh-CN">
                <a:solidFill>
                  <a:schemeClr val="dk1"/>
                </a:solidFill>
              </a:rPr>
              <a:t>	</a:t>
            </a:r>
            <a:endParaRPr sz="1200">
              <a:solidFill>
                <a:srgbClr val="000000"/>
              </a:solidFill>
            </a:endParaRPr>
          </a:p>
          <a:p>
            <a:pPr indent="0" lvl="0" marL="0" rtl="0" algn="l">
              <a:spcBef>
                <a:spcPts val="1800"/>
              </a:spcBef>
              <a:spcAft>
                <a:spcPts val="400"/>
              </a:spcAft>
              <a:buNone/>
            </a:pPr>
            <a:r>
              <a:t/>
            </a:r>
            <a:endParaRPr sz="2400">
              <a:solidFill>
                <a:srgbClr val="000000"/>
              </a:solidFill>
            </a:endParaRPr>
          </a:p>
        </p:txBody>
      </p:sp>
      <p:pic>
        <p:nvPicPr>
          <p:cNvPr id="123" name="Google Shape;123;p24"/>
          <p:cNvPicPr preferRelativeResize="0"/>
          <p:nvPr/>
        </p:nvPicPr>
        <p:blipFill>
          <a:blip r:embed="rId3">
            <a:alphaModFix/>
          </a:blip>
          <a:stretch>
            <a:fillRect/>
          </a:stretch>
        </p:blipFill>
        <p:spPr>
          <a:xfrm>
            <a:off x="1250713" y="1771325"/>
            <a:ext cx="2676525" cy="2914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Chapter 4 </a:t>
            </a:r>
            <a:r>
              <a:rPr lang="zh-CN" sz="2400">
                <a:solidFill>
                  <a:srgbClr val="1A1A1A"/>
                </a:solidFill>
                <a:highlight>
                  <a:srgbClr val="FFFFFF"/>
                </a:highlight>
              </a:rPr>
              <a:t>Control Flow</a:t>
            </a:r>
            <a:endParaRPr sz="2400"/>
          </a:p>
        </p:txBody>
      </p:sp>
      <p:sp>
        <p:nvSpPr>
          <p:cNvPr id="129" name="Google Shape;129;p25"/>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zh-CN" sz="2400">
                <a:solidFill>
                  <a:schemeClr val="dk1"/>
                </a:solidFill>
              </a:rPr>
              <a:t>Defining a function - </a:t>
            </a:r>
            <a:r>
              <a:rPr lang="zh-CN" sz="2400">
                <a:solidFill>
                  <a:srgbClr val="1A1A1A"/>
                </a:solidFill>
                <a:highlight>
                  <a:srgbClr val="FFFFFF"/>
                </a:highlight>
              </a:rPr>
              <a:t>Default Argument Values</a:t>
            </a:r>
            <a:endParaRPr sz="2400">
              <a:solidFill>
                <a:schemeClr val="dk1"/>
              </a:solidFill>
            </a:endParaRPr>
          </a:p>
          <a:p>
            <a:pPr indent="0" lvl="0" marL="0" rtl="0" algn="l">
              <a:spcBef>
                <a:spcPts val="1200"/>
              </a:spcBef>
              <a:spcAft>
                <a:spcPts val="0"/>
              </a:spcAft>
              <a:buNone/>
            </a:pPr>
            <a:r>
              <a:rPr lang="zh-CN">
                <a:solidFill>
                  <a:schemeClr val="dk1"/>
                </a:solidFill>
              </a:rPr>
              <a:t>	</a:t>
            </a:r>
            <a:endParaRPr sz="1200">
              <a:solidFill>
                <a:srgbClr val="000000"/>
              </a:solidFill>
            </a:endParaRPr>
          </a:p>
          <a:p>
            <a:pPr indent="0" lvl="0" marL="0" rtl="0" algn="l">
              <a:spcBef>
                <a:spcPts val="1800"/>
              </a:spcBef>
              <a:spcAft>
                <a:spcPts val="400"/>
              </a:spcAft>
              <a:buNone/>
            </a:pPr>
            <a:r>
              <a:t/>
            </a:r>
            <a:endParaRPr sz="2400">
              <a:solidFill>
                <a:srgbClr val="000000"/>
              </a:solidFill>
            </a:endParaRPr>
          </a:p>
        </p:txBody>
      </p:sp>
      <p:pic>
        <p:nvPicPr>
          <p:cNvPr id="130" name="Google Shape;130;p25"/>
          <p:cNvPicPr preferRelativeResize="0"/>
          <p:nvPr/>
        </p:nvPicPr>
        <p:blipFill>
          <a:blip r:embed="rId3">
            <a:alphaModFix/>
          </a:blip>
          <a:stretch>
            <a:fillRect/>
          </a:stretch>
        </p:blipFill>
        <p:spPr>
          <a:xfrm>
            <a:off x="814450" y="2114450"/>
            <a:ext cx="7639050" cy="2066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Chapter 4 </a:t>
            </a:r>
            <a:r>
              <a:rPr lang="zh-CN" sz="2400">
                <a:solidFill>
                  <a:srgbClr val="1A1A1A"/>
                </a:solidFill>
                <a:highlight>
                  <a:srgbClr val="FFFFFF"/>
                </a:highlight>
              </a:rPr>
              <a:t>Control Flow</a:t>
            </a:r>
            <a:endParaRPr sz="2400"/>
          </a:p>
        </p:txBody>
      </p:sp>
      <p:sp>
        <p:nvSpPr>
          <p:cNvPr id="136" name="Google Shape;136;p26"/>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zh-CN" sz="2400">
                <a:solidFill>
                  <a:schemeClr val="dk1"/>
                </a:solidFill>
              </a:rPr>
              <a:t>Defining a function - </a:t>
            </a:r>
            <a:r>
              <a:rPr lang="zh-CN" sz="2400">
                <a:solidFill>
                  <a:srgbClr val="1A1A1A"/>
                </a:solidFill>
                <a:highlight>
                  <a:srgbClr val="FFFFFF"/>
                </a:highlight>
              </a:rPr>
              <a:t>Default Argument Values</a:t>
            </a:r>
            <a:endParaRPr sz="2400">
              <a:solidFill>
                <a:schemeClr val="dk1"/>
              </a:solidFill>
            </a:endParaRPr>
          </a:p>
          <a:p>
            <a:pPr indent="0" lvl="0" marL="0" rtl="0" algn="l">
              <a:spcBef>
                <a:spcPts val="1200"/>
              </a:spcBef>
              <a:spcAft>
                <a:spcPts val="0"/>
              </a:spcAft>
              <a:buNone/>
            </a:pPr>
            <a:r>
              <a:rPr lang="zh-CN">
                <a:solidFill>
                  <a:schemeClr val="dk1"/>
                </a:solidFill>
              </a:rPr>
              <a:t>	</a:t>
            </a:r>
            <a:endParaRPr sz="1200">
              <a:solidFill>
                <a:srgbClr val="000000"/>
              </a:solidFill>
            </a:endParaRPr>
          </a:p>
          <a:p>
            <a:pPr indent="0" lvl="0" marL="0" rtl="0" algn="l">
              <a:spcBef>
                <a:spcPts val="1800"/>
              </a:spcBef>
              <a:spcAft>
                <a:spcPts val="400"/>
              </a:spcAft>
              <a:buNone/>
            </a:pPr>
            <a:r>
              <a:t/>
            </a:r>
            <a:endParaRPr sz="2400">
              <a:solidFill>
                <a:srgbClr val="000000"/>
              </a:solidFill>
            </a:endParaRPr>
          </a:p>
        </p:txBody>
      </p:sp>
      <p:pic>
        <p:nvPicPr>
          <p:cNvPr id="137" name="Google Shape;137;p26"/>
          <p:cNvPicPr preferRelativeResize="0"/>
          <p:nvPr/>
        </p:nvPicPr>
        <p:blipFill>
          <a:blip r:embed="rId3">
            <a:alphaModFix/>
          </a:blip>
          <a:stretch>
            <a:fillRect/>
          </a:stretch>
        </p:blipFill>
        <p:spPr>
          <a:xfrm>
            <a:off x="767625" y="1682875"/>
            <a:ext cx="3600450" cy="1381125"/>
          </a:xfrm>
          <a:prstGeom prst="rect">
            <a:avLst/>
          </a:prstGeom>
          <a:noFill/>
          <a:ln>
            <a:noFill/>
          </a:ln>
        </p:spPr>
      </p:pic>
      <p:pic>
        <p:nvPicPr>
          <p:cNvPr id="138" name="Google Shape;138;p26"/>
          <p:cNvPicPr preferRelativeResize="0"/>
          <p:nvPr/>
        </p:nvPicPr>
        <p:blipFill>
          <a:blip r:embed="rId4">
            <a:alphaModFix/>
          </a:blip>
          <a:stretch>
            <a:fillRect/>
          </a:stretch>
        </p:blipFill>
        <p:spPr>
          <a:xfrm>
            <a:off x="767625" y="3362550"/>
            <a:ext cx="3714750" cy="1276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Chapter 4 </a:t>
            </a:r>
            <a:r>
              <a:rPr lang="zh-CN" sz="2400">
                <a:solidFill>
                  <a:srgbClr val="1A1A1A"/>
                </a:solidFill>
                <a:highlight>
                  <a:srgbClr val="FFFFFF"/>
                </a:highlight>
              </a:rPr>
              <a:t>Control Flow</a:t>
            </a:r>
            <a:endParaRPr sz="2400"/>
          </a:p>
        </p:txBody>
      </p:sp>
      <p:sp>
        <p:nvSpPr>
          <p:cNvPr id="144" name="Google Shape;144;p27"/>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zh-CN" sz="2400">
                <a:solidFill>
                  <a:schemeClr val="dk1"/>
                </a:solidFill>
              </a:rPr>
              <a:t>Defining a function - </a:t>
            </a:r>
            <a:r>
              <a:rPr lang="zh-CN" sz="2400">
                <a:solidFill>
                  <a:srgbClr val="1A1A1A"/>
                </a:solidFill>
                <a:highlight>
                  <a:srgbClr val="FFFFFF"/>
                </a:highlight>
              </a:rPr>
              <a:t>Keyword </a:t>
            </a:r>
            <a:r>
              <a:rPr lang="zh-CN" sz="2400">
                <a:solidFill>
                  <a:srgbClr val="1A1A1A"/>
                </a:solidFill>
                <a:highlight>
                  <a:srgbClr val="FFFFFF"/>
                </a:highlight>
              </a:rPr>
              <a:t>Arguments</a:t>
            </a:r>
            <a:endParaRPr sz="2400">
              <a:solidFill>
                <a:schemeClr val="dk1"/>
              </a:solidFill>
            </a:endParaRPr>
          </a:p>
          <a:p>
            <a:pPr indent="0" lvl="0" marL="0" rtl="0" algn="l">
              <a:spcBef>
                <a:spcPts val="1200"/>
              </a:spcBef>
              <a:spcAft>
                <a:spcPts val="0"/>
              </a:spcAft>
              <a:buNone/>
            </a:pPr>
            <a:r>
              <a:rPr lang="zh-CN">
                <a:solidFill>
                  <a:schemeClr val="dk1"/>
                </a:solidFill>
              </a:rPr>
              <a:t>	</a:t>
            </a:r>
            <a:endParaRPr sz="1200">
              <a:solidFill>
                <a:srgbClr val="000000"/>
              </a:solidFill>
            </a:endParaRPr>
          </a:p>
          <a:p>
            <a:pPr indent="0" lvl="0" marL="0" rtl="0" algn="l">
              <a:spcBef>
                <a:spcPts val="1800"/>
              </a:spcBef>
              <a:spcAft>
                <a:spcPts val="400"/>
              </a:spcAft>
              <a:buNone/>
            </a:pPr>
            <a:r>
              <a:t/>
            </a:r>
            <a:endParaRPr sz="2400">
              <a:solidFill>
                <a:srgbClr val="000000"/>
              </a:solidFill>
            </a:endParaRPr>
          </a:p>
        </p:txBody>
      </p:sp>
      <p:pic>
        <p:nvPicPr>
          <p:cNvPr id="145" name="Google Shape;145;p27"/>
          <p:cNvPicPr preferRelativeResize="0"/>
          <p:nvPr/>
        </p:nvPicPr>
        <p:blipFill>
          <a:blip r:embed="rId3">
            <a:alphaModFix/>
          </a:blip>
          <a:stretch>
            <a:fillRect/>
          </a:stretch>
        </p:blipFill>
        <p:spPr>
          <a:xfrm>
            <a:off x="948600" y="1979475"/>
            <a:ext cx="4991100" cy="1581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Chapter 4 </a:t>
            </a:r>
            <a:r>
              <a:rPr lang="zh-CN" sz="2400">
                <a:solidFill>
                  <a:srgbClr val="1A1A1A"/>
                </a:solidFill>
                <a:highlight>
                  <a:srgbClr val="FFFFFF"/>
                </a:highlight>
              </a:rPr>
              <a:t>Control Flow</a:t>
            </a:r>
            <a:endParaRPr sz="2400"/>
          </a:p>
        </p:txBody>
      </p:sp>
      <p:sp>
        <p:nvSpPr>
          <p:cNvPr id="151" name="Google Shape;151;p28"/>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zh-CN" sz="2400">
                <a:solidFill>
                  <a:schemeClr val="dk1"/>
                </a:solidFill>
              </a:rPr>
              <a:t>Defining a function - </a:t>
            </a:r>
            <a:r>
              <a:rPr lang="zh-CN" sz="2400">
                <a:solidFill>
                  <a:srgbClr val="1A1A1A"/>
                </a:solidFill>
                <a:highlight>
                  <a:srgbClr val="FFFFFF"/>
                </a:highlight>
              </a:rPr>
              <a:t>Special Arguments</a:t>
            </a:r>
            <a:endParaRPr sz="2400">
              <a:solidFill>
                <a:srgbClr val="1A1A1A"/>
              </a:solidFill>
              <a:highlight>
                <a:srgbClr val="FFFFFF"/>
              </a:highlight>
            </a:endParaRPr>
          </a:p>
          <a:p>
            <a:pPr indent="-342900" lvl="1" marL="914400" rtl="0" algn="l">
              <a:spcBef>
                <a:spcPts val="0"/>
              </a:spcBef>
              <a:spcAft>
                <a:spcPts val="0"/>
              </a:spcAft>
              <a:buClr>
                <a:srgbClr val="1A1A1A"/>
              </a:buClr>
              <a:buSzPts val="1800"/>
              <a:buChar char="○"/>
            </a:pPr>
            <a:r>
              <a:rPr lang="zh-CN" sz="1800">
                <a:solidFill>
                  <a:srgbClr val="222222"/>
                </a:solidFill>
                <a:highlight>
                  <a:srgbClr val="FFFFFF"/>
                </a:highlight>
              </a:rPr>
              <a:t>* (asterisk) </a:t>
            </a:r>
            <a:r>
              <a:rPr lang="zh-CN">
                <a:solidFill>
                  <a:schemeClr val="dk1"/>
                </a:solidFill>
              </a:rPr>
              <a:t>	</a:t>
            </a:r>
            <a:endParaRPr sz="1200">
              <a:solidFill>
                <a:srgbClr val="000000"/>
              </a:solidFill>
            </a:endParaRPr>
          </a:p>
          <a:p>
            <a:pPr indent="0" lvl="0" marL="0" rtl="0" algn="l">
              <a:spcBef>
                <a:spcPts val="1800"/>
              </a:spcBef>
              <a:spcAft>
                <a:spcPts val="400"/>
              </a:spcAft>
              <a:buNone/>
            </a:pPr>
            <a:r>
              <a:t/>
            </a:r>
            <a:endParaRPr sz="2400">
              <a:solidFill>
                <a:srgbClr val="000000"/>
              </a:solidFill>
            </a:endParaRPr>
          </a:p>
        </p:txBody>
      </p:sp>
      <p:pic>
        <p:nvPicPr>
          <p:cNvPr id="152" name="Google Shape;152;p28"/>
          <p:cNvPicPr preferRelativeResize="0"/>
          <p:nvPr/>
        </p:nvPicPr>
        <p:blipFill>
          <a:blip r:embed="rId3">
            <a:alphaModFix/>
          </a:blip>
          <a:stretch>
            <a:fillRect/>
          </a:stretch>
        </p:blipFill>
        <p:spPr>
          <a:xfrm>
            <a:off x="992038" y="2176450"/>
            <a:ext cx="4086225" cy="790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Chapter 4 </a:t>
            </a:r>
            <a:r>
              <a:rPr lang="zh-CN" sz="2400">
                <a:solidFill>
                  <a:srgbClr val="1A1A1A"/>
                </a:solidFill>
                <a:highlight>
                  <a:srgbClr val="FFFFFF"/>
                </a:highlight>
              </a:rPr>
              <a:t>Control Flow</a:t>
            </a:r>
            <a:endParaRPr sz="2400"/>
          </a:p>
        </p:txBody>
      </p:sp>
      <p:sp>
        <p:nvSpPr>
          <p:cNvPr id="158" name="Google Shape;158;p29"/>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zh-CN" sz="2400">
                <a:solidFill>
                  <a:schemeClr val="dk1"/>
                </a:solidFill>
              </a:rPr>
              <a:t>Defining a function - </a:t>
            </a:r>
            <a:r>
              <a:rPr lang="zh-CN" sz="2400">
                <a:solidFill>
                  <a:srgbClr val="1A1A1A"/>
                </a:solidFill>
                <a:highlight>
                  <a:srgbClr val="FFFFFF"/>
                </a:highlight>
              </a:rPr>
              <a:t>Special Arguments</a:t>
            </a:r>
            <a:endParaRPr sz="2400">
              <a:solidFill>
                <a:srgbClr val="1A1A1A"/>
              </a:solidFill>
              <a:highlight>
                <a:srgbClr val="FFFFFF"/>
              </a:highlight>
            </a:endParaRPr>
          </a:p>
          <a:p>
            <a:pPr indent="-342900" lvl="1" marL="914400" rtl="0" algn="l">
              <a:spcBef>
                <a:spcPts val="0"/>
              </a:spcBef>
              <a:spcAft>
                <a:spcPts val="0"/>
              </a:spcAft>
              <a:buClr>
                <a:srgbClr val="1A1A1A"/>
              </a:buClr>
              <a:buSzPts val="1800"/>
              <a:buChar char="○"/>
            </a:pPr>
            <a:r>
              <a:rPr lang="zh-CN" sz="1800">
                <a:solidFill>
                  <a:srgbClr val="222222"/>
                </a:solidFill>
                <a:highlight>
                  <a:srgbClr val="FFFFFF"/>
                </a:highlight>
              </a:rPr>
              <a:t>** (double asterisk)</a:t>
            </a:r>
            <a:endParaRPr sz="1800">
              <a:solidFill>
                <a:srgbClr val="1A1A1A"/>
              </a:solidFill>
              <a:highlight>
                <a:srgbClr val="FFFFFF"/>
              </a:highlight>
            </a:endParaRPr>
          </a:p>
          <a:p>
            <a:pPr indent="0" lvl="0" marL="0" rtl="0" algn="l">
              <a:spcBef>
                <a:spcPts val="1200"/>
              </a:spcBef>
              <a:spcAft>
                <a:spcPts val="0"/>
              </a:spcAft>
              <a:buNone/>
            </a:pPr>
            <a:r>
              <a:rPr lang="zh-CN">
                <a:solidFill>
                  <a:schemeClr val="dk1"/>
                </a:solidFill>
              </a:rPr>
              <a:t>	</a:t>
            </a:r>
            <a:endParaRPr sz="1200">
              <a:solidFill>
                <a:srgbClr val="000000"/>
              </a:solidFill>
            </a:endParaRPr>
          </a:p>
          <a:p>
            <a:pPr indent="0" lvl="0" marL="0" rtl="0" algn="l">
              <a:spcBef>
                <a:spcPts val="1800"/>
              </a:spcBef>
              <a:spcAft>
                <a:spcPts val="400"/>
              </a:spcAft>
              <a:buNone/>
            </a:pPr>
            <a:r>
              <a:t/>
            </a:r>
            <a:endParaRPr sz="2400">
              <a:solidFill>
                <a:srgbClr val="000000"/>
              </a:solidFill>
            </a:endParaRPr>
          </a:p>
        </p:txBody>
      </p:sp>
      <p:pic>
        <p:nvPicPr>
          <p:cNvPr id="159" name="Google Shape;159;p29"/>
          <p:cNvPicPr preferRelativeResize="0"/>
          <p:nvPr/>
        </p:nvPicPr>
        <p:blipFill>
          <a:blip r:embed="rId3">
            <a:alphaModFix/>
          </a:blip>
          <a:stretch>
            <a:fillRect/>
          </a:stretch>
        </p:blipFill>
        <p:spPr>
          <a:xfrm>
            <a:off x="1035638" y="2209800"/>
            <a:ext cx="5610225" cy="723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Chapter 4 </a:t>
            </a:r>
            <a:r>
              <a:rPr lang="zh-CN" sz="2400">
                <a:solidFill>
                  <a:srgbClr val="1A1A1A"/>
                </a:solidFill>
                <a:highlight>
                  <a:srgbClr val="FFFFFF"/>
                </a:highlight>
              </a:rPr>
              <a:t>Control Flow</a:t>
            </a:r>
            <a:endParaRPr sz="2400"/>
          </a:p>
        </p:txBody>
      </p:sp>
      <p:sp>
        <p:nvSpPr>
          <p:cNvPr id="165" name="Google Shape;165;p30"/>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zh-CN" sz="2400">
                <a:solidFill>
                  <a:schemeClr val="dk1"/>
                </a:solidFill>
              </a:rPr>
              <a:t>Lambda expressions</a:t>
            </a:r>
            <a:endParaRPr sz="2400">
              <a:solidFill>
                <a:schemeClr val="dk1"/>
              </a:solidFill>
            </a:endParaRPr>
          </a:p>
          <a:p>
            <a:pPr indent="-317500" lvl="1" marL="914400" marR="139700" rtl="0" algn="l">
              <a:lnSpc>
                <a:spcPct val="166666"/>
              </a:lnSpc>
              <a:spcBef>
                <a:spcPts val="0"/>
              </a:spcBef>
              <a:spcAft>
                <a:spcPts val="0"/>
              </a:spcAft>
              <a:buClr>
                <a:schemeClr val="dk1"/>
              </a:buClr>
              <a:buSzPts val="1400"/>
              <a:buChar char="○"/>
            </a:pPr>
            <a:r>
              <a:rPr lang="zh-CN">
                <a:solidFill>
                  <a:srgbClr val="000088"/>
                </a:solidFill>
                <a:highlight>
                  <a:srgbClr val="FBFBFB"/>
                </a:highlight>
              </a:rPr>
              <a:t>lambda</a:t>
            </a:r>
            <a:r>
              <a:rPr lang="zh-CN">
                <a:solidFill>
                  <a:schemeClr val="dk1"/>
                </a:solidFill>
                <a:highlight>
                  <a:srgbClr val="FBFBFB"/>
                </a:highlight>
              </a:rPr>
              <a:t> </a:t>
            </a:r>
            <a:r>
              <a:rPr lang="zh-CN">
                <a:solidFill>
                  <a:srgbClr val="666600"/>
                </a:solidFill>
                <a:highlight>
                  <a:srgbClr val="FBFBFB"/>
                </a:highlight>
              </a:rPr>
              <a:t>[</a:t>
            </a:r>
            <a:r>
              <a:rPr lang="zh-CN">
                <a:solidFill>
                  <a:schemeClr val="dk1"/>
                </a:solidFill>
                <a:highlight>
                  <a:srgbClr val="FBFBFB"/>
                </a:highlight>
              </a:rPr>
              <a:t>arg1 </a:t>
            </a:r>
            <a:r>
              <a:rPr lang="zh-CN">
                <a:solidFill>
                  <a:srgbClr val="666600"/>
                </a:solidFill>
                <a:highlight>
                  <a:srgbClr val="FBFBFB"/>
                </a:highlight>
              </a:rPr>
              <a:t>[,</a:t>
            </a:r>
            <a:r>
              <a:rPr lang="zh-CN">
                <a:solidFill>
                  <a:schemeClr val="dk1"/>
                </a:solidFill>
                <a:highlight>
                  <a:srgbClr val="FBFBFB"/>
                </a:highlight>
              </a:rPr>
              <a:t>arg2</a:t>
            </a:r>
            <a:r>
              <a:rPr lang="zh-CN">
                <a:solidFill>
                  <a:srgbClr val="666600"/>
                </a:solidFill>
                <a:highlight>
                  <a:srgbClr val="FBFBFB"/>
                </a:highlight>
              </a:rPr>
              <a:t>,.....</a:t>
            </a:r>
            <a:r>
              <a:rPr lang="zh-CN">
                <a:solidFill>
                  <a:schemeClr val="dk1"/>
                </a:solidFill>
                <a:highlight>
                  <a:srgbClr val="FBFBFB"/>
                </a:highlight>
              </a:rPr>
              <a:t>argn</a:t>
            </a:r>
            <a:r>
              <a:rPr lang="zh-CN">
                <a:solidFill>
                  <a:srgbClr val="666600"/>
                </a:solidFill>
                <a:highlight>
                  <a:srgbClr val="FBFBFB"/>
                </a:highlight>
              </a:rPr>
              <a:t>]]:</a:t>
            </a:r>
            <a:r>
              <a:rPr lang="zh-CN">
                <a:solidFill>
                  <a:schemeClr val="dk1"/>
                </a:solidFill>
                <a:highlight>
                  <a:srgbClr val="FBFBFB"/>
                </a:highlight>
              </a:rPr>
              <a:t>expression</a:t>
            </a:r>
            <a:endParaRPr>
              <a:solidFill>
                <a:schemeClr val="dk1"/>
              </a:solidFill>
              <a:highlight>
                <a:srgbClr val="FBFBFB"/>
              </a:highlight>
            </a:endParaRPr>
          </a:p>
          <a:p>
            <a:pPr indent="0" lvl="0" marL="0" rtl="0" algn="l">
              <a:spcBef>
                <a:spcPts val="1100"/>
              </a:spcBef>
              <a:spcAft>
                <a:spcPts val="0"/>
              </a:spcAft>
              <a:buNone/>
            </a:pPr>
            <a:r>
              <a:t/>
            </a:r>
            <a:endParaRPr sz="2400">
              <a:solidFill>
                <a:schemeClr val="dk1"/>
              </a:solidFill>
            </a:endParaRPr>
          </a:p>
          <a:p>
            <a:pPr indent="0" lvl="0" marL="457200" rtl="0" algn="l">
              <a:spcBef>
                <a:spcPts val="1200"/>
              </a:spcBef>
              <a:spcAft>
                <a:spcPts val="0"/>
              </a:spcAft>
              <a:buNone/>
            </a:pPr>
            <a:r>
              <a:t/>
            </a:r>
            <a:endParaRPr sz="2400">
              <a:solidFill>
                <a:schemeClr val="dk1"/>
              </a:solidFill>
            </a:endParaRPr>
          </a:p>
          <a:p>
            <a:pPr indent="0" lvl="0" marL="0" rtl="0" algn="l">
              <a:spcBef>
                <a:spcPts val="1800"/>
              </a:spcBef>
              <a:spcAft>
                <a:spcPts val="400"/>
              </a:spcAft>
              <a:buNone/>
            </a:pPr>
            <a:r>
              <a:t/>
            </a:r>
            <a:endParaRPr>
              <a:solidFill>
                <a:srgbClr val="000000"/>
              </a:solidFill>
            </a:endParaRPr>
          </a:p>
        </p:txBody>
      </p:sp>
      <p:pic>
        <p:nvPicPr>
          <p:cNvPr id="166" name="Google Shape;166;p30"/>
          <p:cNvPicPr preferRelativeResize="0"/>
          <p:nvPr/>
        </p:nvPicPr>
        <p:blipFill>
          <a:blip r:embed="rId3">
            <a:alphaModFix/>
          </a:blip>
          <a:stretch>
            <a:fillRect/>
          </a:stretch>
        </p:blipFill>
        <p:spPr>
          <a:xfrm>
            <a:off x="814100" y="2251250"/>
            <a:ext cx="2781300" cy="742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Chapter 3 </a:t>
            </a:r>
            <a:r>
              <a:rPr lang="zh-CN" sz="2400"/>
              <a:t>Operators</a:t>
            </a:r>
            <a:endParaRPr sz="2400"/>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81000" lvl="0" marL="457200" rtl="0" algn="l">
              <a:spcBef>
                <a:spcPts val="1800"/>
              </a:spcBef>
              <a:spcAft>
                <a:spcPts val="0"/>
              </a:spcAft>
              <a:buClr>
                <a:schemeClr val="dk1"/>
              </a:buClr>
              <a:buSzPts val="2400"/>
              <a:buChar char="●"/>
            </a:pPr>
            <a:r>
              <a:rPr lang="zh-CN" sz="2400">
                <a:solidFill>
                  <a:schemeClr val="dk1"/>
                </a:solidFill>
                <a:highlight>
                  <a:srgbClr val="FFFFFF"/>
                </a:highlight>
              </a:rPr>
              <a:t>Arithmetic Operators</a:t>
            </a:r>
            <a:endParaRPr sz="2400">
              <a:solidFill>
                <a:schemeClr val="dk1"/>
              </a:solidFill>
            </a:endParaRPr>
          </a:p>
          <a:p>
            <a:pPr indent="-381000" lvl="0" marL="457200" rtl="0" algn="l">
              <a:spcBef>
                <a:spcPts val="0"/>
              </a:spcBef>
              <a:spcAft>
                <a:spcPts val="0"/>
              </a:spcAft>
              <a:buClr>
                <a:schemeClr val="dk1"/>
              </a:buClr>
              <a:buSzPts val="2400"/>
              <a:buChar char="●"/>
            </a:pPr>
            <a:r>
              <a:rPr lang="zh-CN" sz="2400">
                <a:solidFill>
                  <a:schemeClr val="dk1"/>
                </a:solidFill>
              </a:rPr>
              <a:t>Comparison (Relational) Operators</a:t>
            </a:r>
            <a:endParaRPr sz="2400">
              <a:solidFill>
                <a:schemeClr val="dk1"/>
              </a:solidFill>
            </a:endParaRPr>
          </a:p>
          <a:p>
            <a:pPr indent="-381000" lvl="0" marL="457200" rtl="0" algn="l">
              <a:spcBef>
                <a:spcPts val="0"/>
              </a:spcBef>
              <a:spcAft>
                <a:spcPts val="0"/>
              </a:spcAft>
              <a:buClr>
                <a:schemeClr val="dk1"/>
              </a:buClr>
              <a:buSzPts val="2400"/>
              <a:buChar char="●"/>
            </a:pPr>
            <a:r>
              <a:rPr lang="zh-CN" sz="2400">
                <a:solidFill>
                  <a:schemeClr val="dk1"/>
                </a:solidFill>
              </a:rPr>
              <a:t>Assignment Operators</a:t>
            </a:r>
            <a:endParaRPr sz="2400">
              <a:solidFill>
                <a:schemeClr val="dk1"/>
              </a:solidFill>
            </a:endParaRPr>
          </a:p>
          <a:p>
            <a:pPr indent="-381000" lvl="0" marL="457200" rtl="0" algn="l">
              <a:spcBef>
                <a:spcPts val="0"/>
              </a:spcBef>
              <a:spcAft>
                <a:spcPts val="0"/>
              </a:spcAft>
              <a:buClr>
                <a:schemeClr val="dk1"/>
              </a:buClr>
              <a:buSzPts val="2400"/>
              <a:buChar char="●"/>
            </a:pPr>
            <a:r>
              <a:rPr lang="zh-CN" sz="2400">
                <a:solidFill>
                  <a:schemeClr val="dk1"/>
                </a:solidFill>
              </a:rPr>
              <a:t>Logical Operators</a:t>
            </a:r>
            <a:endParaRPr sz="2400">
              <a:solidFill>
                <a:schemeClr val="dk1"/>
              </a:solidFill>
            </a:endParaRPr>
          </a:p>
          <a:p>
            <a:pPr indent="-381000" lvl="0" marL="457200" rtl="0" algn="l">
              <a:spcBef>
                <a:spcPts val="0"/>
              </a:spcBef>
              <a:spcAft>
                <a:spcPts val="0"/>
              </a:spcAft>
              <a:buClr>
                <a:schemeClr val="dk1"/>
              </a:buClr>
              <a:buSzPts val="2400"/>
              <a:buChar char="●"/>
            </a:pPr>
            <a:r>
              <a:rPr lang="zh-CN" sz="2400">
                <a:solidFill>
                  <a:schemeClr val="dk1"/>
                </a:solidFill>
              </a:rPr>
              <a:t>Bitwise Operators</a:t>
            </a:r>
            <a:endParaRPr sz="2400">
              <a:solidFill>
                <a:schemeClr val="dk1"/>
              </a:solidFill>
            </a:endParaRPr>
          </a:p>
          <a:p>
            <a:pPr indent="-381000" lvl="0" marL="457200" rtl="0" algn="l">
              <a:spcBef>
                <a:spcPts val="0"/>
              </a:spcBef>
              <a:spcAft>
                <a:spcPts val="0"/>
              </a:spcAft>
              <a:buClr>
                <a:schemeClr val="dk1"/>
              </a:buClr>
              <a:buSzPts val="2400"/>
              <a:buChar char="●"/>
            </a:pPr>
            <a:r>
              <a:rPr lang="zh-CN" sz="2400">
                <a:solidFill>
                  <a:schemeClr val="dk1"/>
                </a:solidFill>
              </a:rPr>
              <a:t>Membership Operators</a:t>
            </a:r>
            <a:endParaRPr sz="2400">
              <a:solidFill>
                <a:schemeClr val="dk1"/>
              </a:solidFill>
            </a:endParaRPr>
          </a:p>
          <a:p>
            <a:pPr indent="-381000" lvl="0" marL="457200" rtl="0" algn="l">
              <a:spcBef>
                <a:spcPts val="0"/>
              </a:spcBef>
              <a:spcAft>
                <a:spcPts val="0"/>
              </a:spcAft>
              <a:buClr>
                <a:schemeClr val="dk1"/>
              </a:buClr>
              <a:buSzPts val="2400"/>
              <a:buChar char="●"/>
            </a:pPr>
            <a:r>
              <a:rPr lang="zh-CN" sz="2400">
                <a:solidFill>
                  <a:schemeClr val="dk1"/>
                </a:solidFill>
              </a:rPr>
              <a:t>Identity Operators</a:t>
            </a:r>
            <a:endParaRPr sz="2400">
              <a:solidFill>
                <a:schemeClr val="dk1"/>
              </a:solidFill>
            </a:endParaRPr>
          </a:p>
          <a:p>
            <a:pPr indent="-381000" lvl="0" marL="457200" rtl="0" algn="l">
              <a:spcBef>
                <a:spcPts val="0"/>
              </a:spcBef>
              <a:spcAft>
                <a:spcPts val="0"/>
              </a:spcAft>
              <a:buClr>
                <a:schemeClr val="dk1"/>
              </a:buClr>
              <a:buSzPts val="2400"/>
              <a:buChar char="●"/>
            </a:pPr>
            <a:r>
              <a:rPr lang="zh-CN" sz="2400">
                <a:solidFill>
                  <a:schemeClr val="dk1"/>
                </a:solidFill>
              </a:rPr>
              <a:t>Python Operators Precedence</a:t>
            </a:r>
            <a:endParaRPr sz="1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t>Chapter 3 </a:t>
            </a:r>
            <a:r>
              <a:rPr lang="zh-CN" sz="2400">
                <a:highlight>
                  <a:schemeClr val="lt1"/>
                </a:highlight>
              </a:rPr>
              <a:t>Arithmetic Operators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1800"/>
              </a:spcBef>
              <a:spcAft>
                <a:spcPts val="0"/>
              </a:spcAft>
              <a:buClr>
                <a:schemeClr val="dk1"/>
              </a:buClr>
              <a:buSzPts val="1800"/>
              <a:buChar char="●"/>
            </a:pPr>
            <a:r>
              <a:rPr lang="zh-CN">
                <a:solidFill>
                  <a:schemeClr val="dk1"/>
                </a:solidFill>
                <a:highlight>
                  <a:srgbClr val="FFFFFF"/>
                </a:highlight>
              </a:rPr>
              <a:t>+ Addition (</a:t>
            </a:r>
            <a:r>
              <a:rPr lang="zh-CN" sz="1400">
                <a:solidFill>
                  <a:schemeClr val="dk1"/>
                </a:solidFill>
                <a:highlight>
                  <a:srgbClr val="FFFFFF"/>
                </a:highlight>
              </a:rPr>
              <a:t>Adds values on either side of the operator</a:t>
            </a:r>
            <a:r>
              <a:rPr lang="zh-CN">
                <a:solidFill>
                  <a:schemeClr val="dk1"/>
                </a:solidFill>
                <a:highlight>
                  <a:srgbClr val="FFFFFF"/>
                </a:highlight>
              </a:rPr>
              <a:t>)</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zh-CN">
                <a:solidFill>
                  <a:schemeClr val="dk1"/>
                </a:solidFill>
              </a:rPr>
              <a:t>- Subtraction(</a:t>
            </a:r>
            <a:r>
              <a:rPr lang="zh-CN" sz="1400">
                <a:solidFill>
                  <a:schemeClr val="dk1"/>
                </a:solidFill>
              </a:rPr>
              <a:t>Subtracts right hand operand from left hand operand</a:t>
            </a:r>
            <a:r>
              <a:rPr lang="zh-CN">
                <a:solidFill>
                  <a:schemeClr val="dk1"/>
                </a:solidFill>
              </a:rPr>
              <a:t>)</a:t>
            </a:r>
            <a:endParaRPr>
              <a:solidFill>
                <a:schemeClr val="dk1"/>
              </a:solidFill>
            </a:endParaRPr>
          </a:p>
          <a:p>
            <a:pPr indent="-342900" lvl="0" marL="457200" rtl="0" algn="l">
              <a:lnSpc>
                <a:spcPct val="142857"/>
              </a:lnSpc>
              <a:spcBef>
                <a:spcPts val="0"/>
              </a:spcBef>
              <a:spcAft>
                <a:spcPts val="0"/>
              </a:spcAft>
              <a:buClr>
                <a:schemeClr val="dk1"/>
              </a:buClr>
              <a:buSzPts val="1800"/>
              <a:buChar char="●"/>
            </a:pPr>
            <a:r>
              <a:rPr lang="zh-CN">
                <a:solidFill>
                  <a:schemeClr val="dk1"/>
                </a:solidFill>
              </a:rPr>
              <a:t>* Multiplication (</a:t>
            </a:r>
            <a:r>
              <a:rPr lang="zh-CN" sz="1400">
                <a:solidFill>
                  <a:schemeClr val="dk1"/>
                </a:solidFill>
              </a:rPr>
              <a:t>Multiplies values on either side of the operator</a:t>
            </a:r>
            <a:r>
              <a:rPr lang="zh-CN">
                <a:solidFill>
                  <a:schemeClr val="dk1"/>
                </a:solidFill>
              </a:rPr>
              <a:t>)</a:t>
            </a:r>
            <a:endParaRPr>
              <a:solidFill>
                <a:schemeClr val="dk1"/>
              </a:solidFill>
            </a:endParaRPr>
          </a:p>
          <a:p>
            <a:pPr indent="-342900" lvl="0" marL="457200" rtl="0" algn="l">
              <a:lnSpc>
                <a:spcPct val="142857"/>
              </a:lnSpc>
              <a:spcBef>
                <a:spcPts val="0"/>
              </a:spcBef>
              <a:spcAft>
                <a:spcPts val="0"/>
              </a:spcAft>
              <a:buClr>
                <a:schemeClr val="dk1"/>
              </a:buClr>
              <a:buSzPts val="1800"/>
              <a:buChar char="●"/>
            </a:pPr>
            <a:r>
              <a:rPr lang="zh-CN">
                <a:solidFill>
                  <a:schemeClr val="dk1"/>
                </a:solidFill>
              </a:rPr>
              <a:t>/ Division (</a:t>
            </a:r>
            <a:r>
              <a:rPr lang="zh-CN" sz="1400">
                <a:solidFill>
                  <a:schemeClr val="dk1"/>
                </a:solidFill>
              </a:rPr>
              <a:t>Divides left hand operand by right hand operand</a:t>
            </a:r>
            <a:r>
              <a:rPr lang="zh-CN">
                <a:solidFill>
                  <a:schemeClr val="dk1"/>
                </a:solidFill>
              </a:rPr>
              <a:t>)</a:t>
            </a:r>
            <a:endParaRPr>
              <a:solidFill>
                <a:schemeClr val="dk1"/>
              </a:solidFill>
            </a:endParaRPr>
          </a:p>
          <a:p>
            <a:pPr indent="-342900" lvl="0" marL="457200" rtl="0" algn="l">
              <a:lnSpc>
                <a:spcPct val="142857"/>
              </a:lnSpc>
              <a:spcBef>
                <a:spcPts val="0"/>
              </a:spcBef>
              <a:spcAft>
                <a:spcPts val="0"/>
              </a:spcAft>
              <a:buClr>
                <a:schemeClr val="dk1"/>
              </a:buClr>
              <a:buSzPts val="1800"/>
              <a:buChar char="●"/>
            </a:pPr>
            <a:r>
              <a:rPr lang="zh-CN">
                <a:solidFill>
                  <a:schemeClr val="dk1"/>
                </a:solidFill>
              </a:rPr>
              <a:t>% Modulus (</a:t>
            </a:r>
            <a:r>
              <a:rPr lang="zh-CN" sz="1400">
                <a:solidFill>
                  <a:schemeClr val="dk1"/>
                </a:solidFill>
              </a:rPr>
              <a:t>Divides left hand operand by right hand operand and returns remainder</a:t>
            </a:r>
            <a:r>
              <a:rPr lang="zh-CN">
                <a:solidFill>
                  <a:schemeClr val="dk1"/>
                </a:solidFill>
              </a:rPr>
              <a:t>)</a:t>
            </a:r>
            <a:endParaRPr>
              <a:solidFill>
                <a:schemeClr val="dk1"/>
              </a:solidFill>
            </a:endParaRPr>
          </a:p>
          <a:p>
            <a:pPr indent="-342900" lvl="0" marL="457200" rtl="0" algn="l">
              <a:lnSpc>
                <a:spcPct val="142857"/>
              </a:lnSpc>
              <a:spcBef>
                <a:spcPts val="0"/>
              </a:spcBef>
              <a:spcAft>
                <a:spcPts val="0"/>
              </a:spcAft>
              <a:buClr>
                <a:schemeClr val="dk1"/>
              </a:buClr>
              <a:buSzPts val="1800"/>
              <a:buChar char="●"/>
            </a:pPr>
            <a:r>
              <a:rPr lang="zh-CN">
                <a:solidFill>
                  <a:schemeClr val="dk1"/>
                </a:solidFill>
              </a:rPr>
              <a:t>** Exponent (</a:t>
            </a:r>
            <a:r>
              <a:rPr lang="zh-CN" sz="1400">
                <a:solidFill>
                  <a:schemeClr val="dk1"/>
                </a:solidFill>
              </a:rPr>
              <a:t>Performs exponential (power) calculation on operators</a:t>
            </a:r>
            <a:r>
              <a:rPr lang="zh-CN">
                <a:solidFill>
                  <a:schemeClr val="dk1"/>
                </a:solidFill>
              </a:rPr>
              <a:t>)</a:t>
            </a:r>
            <a:endParaRPr>
              <a:solidFill>
                <a:schemeClr val="dk1"/>
              </a:solidFill>
            </a:endParaRPr>
          </a:p>
          <a:p>
            <a:pPr indent="-342900" lvl="0" marL="457200" rtl="0" algn="l">
              <a:lnSpc>
                <a:spcPct val="142857"/>
              </a:lnSpc>
              <a:spcBef>
                <a:spcPts val="0"/>
              </a:spcBef>
              <a:spcAft>
                <a:spcPts val="0"/>
              </a:spcAft>
              <a:buClr>
                <a:schemeClr val="dk1"/>
              </a:buClr>
              <a:buSzPts val="1800"/>
              <a:buChar char="●"/>
            </a:pPr>
            <a:r>
              <a:rPr lang="zh-CN">
                <a:solidFill>
                  <a:schemeClr val="dk1"/>
                </a:solidFill>
              </a:rPr>
              <a:t>// Floor Division </a:t>
            </a:r>
            <a:r>
              <a:rPr lang="zh-CN" sz="1400">
                <a:solidFill>
                  <a:schemeClr val="dk1"/>
                </a:solidFill>
              </a:rPr>
              <a:t>(The division of operands where the result is the quotient in which the digits after the decimal point are removed. But if one of the operands is negative, the result is floored, i.e., rounded away from zero (towards negative infinity))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Chapter 3 </a:t>
            </a:r>
            <a:r>
              <a:rPr lang="zh-CN" sz="2400"/>
              <a:t>Comparison </a:t>
            </a:r>
            <a:r>
              <a:rPr lang="zh-CN" sz="2400">
                <a:highlight>
                  <a:schemeClr val="lt1"/>
                </a:highlight>
              </a:rPr>
              <a:t>Operators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1800"/>
              </a:spcBef>
              <a:spcAft>
                <a:spcPts val="0"/>
              </a:spcAft>
              <a:buClr>
                <a:schemeClr val="dk1"/>
              </a:buClr>
              <a:buSzPts val="1800"/>
              <a:buChar char="●"/>
            </a:pPr>
            <a:r>
              <a:rPr lang="zh-CN">
                <a:solidFill>
                  <a:schemeClr val="dk1"/>
                </a:solidFill>
                <a:highlight>
                  <a:srgbClr val="FFFFFF"/>
                </a:highlight>
              </a:rPr>
              <a:t>==</a:t>
            </a:r>
            <a:r>
              <a:rPr lang="zh-CN">
                <a:solidFill>
                  <a:schemeClr val="dk1"/>
                </a:solidFill>
                <a:highlight>
                  <a:srgbClr val="FFFFFF"/>
                </a:highlight>
              </a:rPr>
              <a:t> </a:t>
            </a:r>
            <a:r>
              <a:rPr lang="zh-CN" sz="1400">
                <a:solidFill>
                  <a:schemeClr val="dk1"/>
                </a:solidFill>
                <a:highlight>
                  <a:srgbClr val="FFFFFF"/>
                </a:highlight>
              </a:rPr>
              <a:t>(</a:t>
            </a:r>
            <a:r>
              <a:rPr lang="zh-CN" sz="1400">
                <a:solidFill>
                  <a:schemeClr val="dk1"/>
                </a:solidFill>
                <a:highlight>
                  <a:srgbClr val="FFFFFF"/>
                </a:highlight>
              </a:rPr>
              <a:t>If the values of two operands are equal, then the condition becomes true.</a:t>
            </a:r>
            <a:r>
              <a:rPr lang="zh-CN" sz="1400">
                <a:solidFill>
                  <a:schemeClr val="dk1"/>
                </a:solidFill>
                <a:highlight>
                  <a:srgbClr val="FFFFFF"/>
                </a:highlight>
              </a:rPr>
              <a:t>)</a:t>
            </a:r>
            <a:endParaRPr sz="1400">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zh-CN">
                <a:solidFill>
                  <a:schemeClr val="dk1"/>
                </a:solidFill>
              </a:rPr>
              <a:t>!= </a:t>
            </a:r>
            <a:r>
              <a:rPr lang="zh-CN" sz="1400">
                <a:solidFill>
                  <a:schemeClr val="dk1"/>
                </a:solidFill>
              </a:rPr>
              <a:t>(</a:t>
            </a:r>
            <a:r>
              <a:rPr lang="zh-CN" sz="1400">
                <a:solidFill>
                  <a:schemeClr val="dk1"/>
                </a:solidFill>
                <a:highlight>
                  <a:srgbClr val="FFFFFF"/>
                </a:highlight>
              </a:rPr>
              <a:t>If values of two operands are not equal, then condition becomes true.</a:t>
            </a:r>
            <a:r>
              <a:rPr lang="zh-CN" sz="1400">
                <a:solidFill>
                  <a:schemeClr val="dk1"/>
                </a:solidFill>
              </a:rPr>
              <a:t>)</a:t>
            </a:r>
            <a:endParaRPr sz="1400">
              <a:solidFill>
                <a:schemeClr val="dk1"/>
              </a:solidFill>
            </a:endParaRPr>
          </a:p>
          <a:p>
            <a:pPr indent="-342900" lvl="0" marL="457200" rtl="0" algn="l">
              <a:lnSpc>
                <a:spcPct val="142857"/>
              </a:lnSpc>
              <a:spcBef>
                <a:spcPts val="0"/>
              </a:spcBef>
              <a:spcAft>
                <a:spcPts val="0"/>
              </a:spcAft>
              <a:buClr>
                <a:schemeClr val="dk1"/>
              </a:buClr>
              <a:buSzPts val="1800"/>
              <a:buChar char="●"/>
            </a:pPr>
            <a:r>
              <a:rPr lang="zh-CN">
                <a:solidFill>
                  <a:schemeClr val="dk1"/>
                </a:solidFill>
              </a:rPr>
              <a:t>&gt;</a:t>
            </a:r>
            <a:r>
              <a:rPr lang="zh-CN">
                <a:solidFill>
                  <a:schemeClr val="dk1"/>
                </a:solidFill>
              </a:rPr>
              <a:t> </a:t>
            </a:r>
            <a:r>
              <a:rPr lang="zh-CN" sz="1400">
                <a:solidFill>
                  <a:schemeClr val="dk1"/>
                </a:solidFill>
              </a:rPr>
              <a:t>(</a:t>
            </a:r>
            <a:r>
              <a:rPr lang="zh-CN" sz="1400">
                <a:solidFill>
                  <a:schemeClr val="dk1"/>
                </a:solidFill>
                <a:highlight>
                  <a:srgbClr val="FFFFFF"/>
                </a:highlight>
              </a:rPr>
              <a:t>If the value of left operand is greater than the value of right operand, then condition becomes true.</a:t>
            </a:r>
            <a:r>
              <a:rPr lang="zh-CN" sz="1400">
                <a:solidFill>
                  <a:schemeClr val="dk1"/>
                </a:solidFill>
              </a:rPr>
              <a:t>)</a:t>
            </a:r>
            <a:endParaRPr sz="1400">
              <a:solidFill>
                <a:schemeClr val="dk1"/>
              </a:solidFill>
            </a:endParaRPr>
          </a:p>
          <a:p>
            <a:pPr indent="-342900" lvl="0" marL="457200" rtl="0" algn="l">
              <a:lnSpc>
                <a:spcPct val="142857"/>
              </a:lnSpc>
              <a:spcBef>
                <a:spcPts val="0"/>
              </a:spcBef>
              <a:spcAft>
                <a:spcPts val="0"/>
              </a:spcAft>
              <a:buClr>
                <a:schemeClr val="dk1"/>
              </a:buClr>
              <a:buSzPts val="1800"/>
              <a:buChar char="●"/>
            </a:pPr>
            <a:r>
              <a:rPr lang="zh-CN">
                <a:solidFill>
                  <a:schemeClr val="dk1"/>
                </a:solidFill>
              </a:rPr>
              <a:t>&lt; </a:t>
            </a:r>
            <a:r>
              <a:rPr lang="zh-CN" sz="1400">
                <a:solidFill>
                  <a:schemeClr val="dk1"/>
                </a:solidFill>
              </a:rPr>
              <a:t>(</a:t>
            </a:r>
            <a:r>
              <a:rPr lang="zh-CN" sz="1400">
                <a:solidFill>
                  <a:schemeClr val="dk1"/>
                </a:solidFill>
                <a:highlight>
                  <a:srgbClr val="FFFFFF"/>
                </a:highlight>
              </a:rPr>
              <a:t>If the value of left operand is less than the value of right operand, then condition becomes true.</a:t>
            </a:r>
            <a:r>
              <a:rPr lang="zh-CN" sz="1400">
                <a:solidFill>
                  <a:schemeClr val="dk1"/>
                </a:solidFill>
              </a:rPr>
              <a:t>)</a:t>
            </a:r>
            <a:endParaRPr sz="1400">
              <a:solidFill>
                <a:schemeClr val="dk1"/>
              </a:solidFill>
            </a:endParaRPr>
          </a:p>
          <a:p>
            <a:pPr indent="-342900" lvl="0" marL="457200" rtl="0" algn="l">
              <a:lnSpc>
                <a:spcPct val="142857"/>
              </a:lnSpc>
              <a:spcBef>
                <a:spcPts val="0"/>
              </a:spcBef>
              <a:spcAft>
                <a:spcPts val="0"/>
              </a:spcAft>
              <a:buClr>
                <a:schemeClr val="dk1"/>
              </a:buClr>
              <a:buSzPts val="1800"/>
              <a:buChar char="●"/>
            </a:pPr>
            <a:r>
              <a:rPr lang="zh-CN">
                <a:solidFill>
                  <a:schemeClr val="dk1"/>
                </a:solidFill>
              </a:rPr>
              <a:t>&gt;=</a:t>
            </a:r>
            <a:r>
              <a:rPr lang="zh-CN">
                <a:solidFill>
                  <a:schemeClr val="dk1"/>
                </a:solidFill>
              </a:rPr>
              <a:t> </a:t>
            </a:r>
            <a:r>
              <a:rPr lang="zh-CN" sz="1400">
                <a:solidFill>
                  <a:schemeClr val="dk1"/>
                </a:solidFill>
              </a:rPr>
              <a:t>(</a:t>
            </a:r>
            <a:r>
              <a:rPr lang="zh-CN" sz="1400">
                <a:solidFill>
                  <a:schemeClr val="dk1"/>
                </a:solidFill>
                <a:highlight>
                  <a:srgbClr val="FFFFFF"/>
                </a:highlight>
              </a:rPr>
              <a:t>If the value of left operand is greater than or equal to the value of right operand, then condition becomes true.</a:t>
            </a:r>
            <a:r>
              <a:rPr lang="zh-CN" sz="1400">
                <a:solidFill>
                  <a:schemeClr val="dk1"/>
                </a:solidFill>
              </a:rPr>
              <a:t>)</a:t>
            </a:r>
            <a:endParaRPr sz="1400">
              <a:solidFill>
                <a:schemeClr val="dk1"/>
              </a:solidFill>
            </a:endParaRPr>
          </a:p>
          <a:p>
            <a:pPr indent="-342900" lvl="0" marL="457200" rtl="0" algn="l">
              <a:lnSpc>
                <a:spcPct val="142857"/>
              </a:lnSpc>
              <a:spcBef>
                <a:spcPts val="0"/>
              </a:spcBef>
              <a:spcAft>
                <a:spcPts val="0"/>
              </a:spcAft>
              <a:buClr>
                <a:schemeClr val="dk1"/>
              </a:buClr>
              <a:buSzPts val="1800"/>
              <a:buChar char="●"/>
            </a:pPr>
            <a:r>
              <a:rPr lang="zh-CN">
                <a:solidFill>
                  <a:schemeClr val="dk1"/>
                </a:solidFill>
              </a:rPr>
              <a:t>&lt;=</a:t>
            </a:r>
            <a:r>
              <a:rPr lang="zh-CN" sz="1400">
                <a:solidFill>
                  <a:schemeClr val="dk1"/>
                </a:solidFill>
              </a:rPr>
              <a:t> (</a:t>
            </a:r>
            <a:r>
              <a:rPr lang="zh-CN" sz="1400">
                <a:solidFill>
                  <a:schemeClr val="dk1"/>
                </a:solidFill>
                <a:highlight>
                  <a:srgbClr val="FFFFFF"/>
                </a:highlight>
              </a:rPr>
              <a:t>If the value of left operand is less than or equal to the value of right operand, then condition becomes true.</a:t>
            </a:r>
            <a:r>
              <a:rPr lang="zh-CN" sz="1400">
                <a:solidFill>
                  <a:schemeClr val="dk1"/>
                </a:solidFill>
              </a:rPr>
              <a:t>)</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Chapter 3 </a:t>
            </a:r>
            <a:r>
              <a:rPr lang="zh-CN" sz="2400"/>
              <a:t>Assignment </a:t>
            </a:r>
            <a:r>
              <a:rPr lang="zh-CN" sz="2400">
                <a:highlight>
                  <a:schemeClr val="lt1"/>
                </a:highlight>
              </a:rPr>
              <a:t>Operators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1800"/>
              </a:spcBef>
              <a:spcAft>
                <a:spcPts val="0"/>
              </a:spcAft>
              <a:buClr>
                <a:schemeClr val="dk1"/>
              </a:buClr>
              <a:buSzPts val="1800"/>
              <a:buChar char="●"/>
            </a:pPr>
            <a:r>
              <a:rPr lang="zh-CN">
                <a:solidFill>
                  <a:schemeClr val="dk1"/>
                </a:solidFill>
                <a:highlight>
                  <a:srgbClr val="FFFFFF"/>
                </a:highlight>
              </a:rPr>
              <a:t>= </a:t>
            </a:r>
            <a:r>
              <a:rPr lang="zh-CN" sz="1400">
                <a:solidFill>
                  <a:schemeClr val="dk1"/>
                </a:solidFill>
                <a:highlight>
                  <a:srgbClr val="FFFFFF"/>
                </a:highlight>
              </a:rPr>
              <a:t>(</a:t>
            </a:r>
            <a:r>
              <a:rPr lang="zh-CN" sz="1400">
                <a:solidFill>
                  <a:schemeClr val="dk1"/>
                </a:solidFill>
              </a:rPr>
              <a:t>Assigns values from right side operands to left side operand</a:t>
            </a:r>
            <a:r>
              <a:rPr lang="zh-CN" sz="1400">
                <a:solidFill>
                  <a:schemeClr val="dk1"/>
                </a:solidFill>
                <a:highlight>
                  <a:srgbClr val="FFFFFF"/>
                </a:highlight>
              </a:rPr>
              <a:t>)</a:t>
            </a:r>
            <a:endParaRPr sz="1400">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zh-CN">
                <a:solidFill>
                  <a:schemeClr val="dk1"/>
                </a:solidFill>
              </a:rPr>
              <a:t>+= Add AND</a:t>
            </a:r>
            <a:r>
              <a:rPr lang="zh-CN">
                <a:solidFill>
                  <a:schemeClr val="dk1"/>
                </a:solidFill>
              </a:rPr>
              <a:t> </a:t>
            </a:r>
            <a:r>
              <a:rPr lang="zh-CN" sz="1400">
                <a:solidFill>
                  <a:schemeClr val="dk1"/>
                </a:solidFill>
              </a:rPr>
              <a:t>(</a:t>
            </a:r>
            <a:r>
              <a:rPr lang="zh-CN" sz="1400">
                <a:solidFill>
                  <a:schemeClr val="dk1"/>
                </a:solidFill>
              </a:rPr>
              <a:t>It adds right operand to the left operand and assign the result to left operand</a:t>
            </a:r>
            <a:r>
              <a:rPr lang="zh-CN" sz="1400">
                <a:solidFill>
                  <a:schemeClr val="dk1"/>
                </a:solidFill>
              </a:rPr>
              <a:t>)</a:t>
            </a:r>
            <a:endParaRPr sz="1400">
              <a:solidFill>
                <a:schemeClr val="dk1"/>
              </a:solidFill>
            </a:endParaRPr>
          </a:p>
          <a:p>
            <a:pPr indent="-342900" lvl="0" marL="457200" rtl="0" algn="l">
              <a:lnSpc>
                <a:spcPct val="142857"/>
              </a:lnSpc>
              <a:spcBef>
                <a:spcPts val="0"/>
              </a:spcBef>
              <a:spcAft>
                <a:spcPts val="0"/>
              </a:spcAft>
              <a:buClr>
                <a:schemeClr val="dk1"/>
              </a:buClr>
              <a:buSzPts val="1800"/>
              <a:buChar char="●"/>
            </a:pPr>
            <a:r>
              <a:rPr lang="zh-CN">
                <a:solidFill>
                  <a:schemeClr val="dk1"/>
                </a:solidFill>
              </a:rPr>
              <a:t>-= Subtract AND </a:t>
            </a:r>
            <a:r>
              <a:rPr lang="zh-CN" sz="1400">
                <a:solidFill>
                  <a:schemeClr val="dk1"/>
                </a:solidFill>
              </a:rPr>
              <a:t>(It subtracts right operand from the left operand and assign the result to left operand)</a:t>
            </a:r>
            <a:endParaRPr sz="1400">
              <a:solidFill>
                <a:schemeClr val="dk1"/>
              </a:solidFill>
            </a:endParaRPr>
          </a:p>
          <a:p>
            <a:pPr indent="-342900" lvl="0" marL="457200" rtl="0" algn="l">
              <a:lnSpc>
                <a:spcPct val="142857"/>
              </a:lnSpc>
              <a:spcBef>
                <a:spcPts val="0"/>
              </a:spcBef>
              <a:spcAft>
                <a:spcPts val="0"/>
              </a:spcAft>
              <a:buClr>
                <a:schemeClr val="dk1"/>
              </a:buClr>
              <a:buSzPts val="1800"/>
              <a:buChar char="●"/>
            </a:pPr>
            <a:r>
              <a:rPr lang="zh-CN">
                <a:solidFill>
                  <a:schemeClr val="dk1"/>
                </a:solidFill>
              </a:rPr>
              <a:t>*= Multiply AND</a:t>
            </a:r>
            <a:r>
              <a:rPr lang="zh-CN" sz="1050">
                <a:solidFill>
                  <a:schemeClr val="dk1"/>
                </a:solidFill>
              </a:rPr>
              <a:t> </a:t>
            </a:r>
            <a:r>
              <a:rPr lang="zh-CN" sz="1400">
                <a:solidFill>
                  <a:schemeClr val="dk1"/>
                </a:solidFill>
              </a:rPr>
              <a:t>(It multiplies right operand with the left operand and assign the result to left operand)</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Chapter 3 </a:t>
            </a:r>
            <a:r>
              <a:rPr lang="zh-CN" sz="2400"/>
              <a:t>Assignment </a:t>
            </a:r>
            <a:r>
              <a:rPr lang="zh-CN" sz="2400">
                <a:highlight>
                  <a:schemeClr val="lt1"/>
                </a:highlight>
              </a:rPr>
              <a:t>Operators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42857"/>
              </a:lnSpc>
              <a:spcBef>
                <a:spcPts val="0"/>
              </a:spcBef>
              <a:spcAft>
                <a:spcPts val="0"/>
              </a:spcAft>
              <a:buClr>
                <a:schemeClr val="dk1"/>
              </a:buClr>
              <a:buSzPts val="1800"/>
              <a:buChar char="●"/>
            </a:pPr>
            <a:r>
              <a:rPr lang="zh-CN">
                <a:solidFill>
                  <a:schemeClr val="dk1"/>
                </a:solidFill>
              </a:rPr>
              <a:t>/= Divide AND</a:t>
            </a:r>
            <a:r>
              <a:rPr lang="zh-CN" sz="1050">
                <a:solidFill>
                  <a:schemeClr val="dk1"/>
                </a:solidFill>
              </a:rPr>
              <a:t> </a:t>
            </a:r>
            <a:r>
              <a:rPr lang="zh-CN" sz="1400">
                <a:solidFill>
                  <a:schemeClr val="dk1"/>
                </a:solidFill>
              </a:rPr>
              <a:t>(It divides left operand with the right operand and assign the result to left operand)</a:t>
            </a:r>
            <a:endParaRPr sz="1400">
              <a:solidFill>
                <a:schemeClr val="dk1"/>
              </a:solidFill>
            </a:endParaRPr>
          </a:p>
          <a:p>
            <a:pPr indent="-342900" lvl="0" marL="457200" rtl="0" algn="l">
              <a:lnSpc>
                <a:spcPct val="142857"/>
              </a:lnSpc>
              <a:spcBef>
                <a:spcPts val="0"/>
              </a:spcBef>
              <a:spcAft>
                <a:spcPts val="0"/>
              </a:spcAft>
              <a:buClr>
                <a:schemeClr val="dk1"/>
              </a:buClr>
              <a:buSzPts val="1800"/>
              <a:buChar char="●"/>
            </a:pPr>
            <a:r>
              <a:rPr lang="zh-CN">
                <a:solidFill>
                  <a:schemeClr val="dk1"/>
                </a:solidFill>
              </a:rPr>
              <a:t>%= Modulus AND</a:t>
            </a:r>
            <a:r>
              <a:rPr lang="zh-CN" sz="1050">
                <a:solidFill>
                  <a:schemeClr val="dk1"/>
                </a:solidFill>
              </a:rPr>
              <a:t> </a:t>
            </a:r>
            <a:r>
              <a:rPr lang="zh-CN" sz="1400">
                <a:solidFill>
                  <a:schemeClr val="dk1"/>
                </a:solidFill>
              </a:rPr>
              <a:t>(It takes modulus using two operands and assign the result to left operand)</a:t>
            </a:r>
            <a:endParaRPr sz="1400">
              <a:solidFill>
                <a:schemeClr val="dk1"/>
              </a:solidFill>
            </a:endParaRPr>
          </a:p>
          <a:p>
            <a:pPr indent="-342900" lvl="0" marL="457200" rtl="0" algn="l">
              <a:lnSpc>
                <a:spcPct val="142857"/>
              </a:lnSpc>
              <a:spcBef>
                <a:spcPts val="0"/>
              </a:spcBef>
              <a:spcAft>
                <a:spcPts val="0"/>
              </a:spcAft>
              <a:buClr>
                <a:schemeClr val="dk1"/>
              </a:buClr>
              <a:buSzPts val="1800"/>
              <a:buChar char="●"/>
            </a:pPr>
            <a:r>
              <a:rPr lang="zh-CN">
                <a:solidFill>
                  <a:schemeClr val="dk1"/>
                </a:solidFill>
              </a:rPr>
              <a:t>**= Exponent AND</a:t>
            </a:r>
            <a:r>
              <a:rPr lang="zh-CN" sz="1050">
                <a:solidFill>
                  <a:schemeClr val="dk1"/>
                </a:solidFill>
              </a:rPr>
              <a:t> </a:t>
            </a:r>
            <a:r>
              <a:rPr lang="zh-CN" sz="1400">
                <a:solidFill>
                  <a:schemeClr val="dk1"/>
                </a:solidFill>
              </a:rPr>
              <a:t>(Performs exponential (power) calculation on operators and assign value to the left operand)</a:t>
            </a:r>
            <a:endParaRPr sz="1400">
              <a:solidFill>
                <a:schemeClr val="dk1"/>
              </a:solidFill>
            </a:endParaRPr>
          </a:p>
          <a:p>
            <a:pPr indent="-342900" lvl="0" marL="457200" rtl="0" algn="l">
              <a:lnSpc>
                <a:spcPct val="142857"/>
              </a:lnSpc>
              <a:spcBef>
                <a:spcPts val="0"/>
              </a:spcBef>
              <a:spcAft>
                <a:spcPts val="0"/>
              </a:spcAft>
              <a:buClr>
                <a:schemeClr val="dk1"/>
              </a:buClr>
              <a:buSzPts val="1800"/>
              <a:buChar char="●"/>
            </a:pPr>
            <a:r>
              <a:rPr lang="zh-CN">
                <a:solidFill>
                  <a:schemeClr val="dk1"/>
                </a:solidFill>
              </a:rPr>
              <a:t>//= Floor Division</a:t>
            </a:r>
            <a:r>
              <a:rPr lang="zh-CN" sz="1050">
                <a:solidFill>
                  <a:schemeClr val="dk1"/>
                </a:solidFill>
              </a:rPr>
              <a:t> </a:t>
            </a:r>
            <a:r>
              <a:rPr lang="zh-CN" sz="1400">
                <a:solidFill>
                  <a:schemeClr val="dk1"/>
                </a:solidFill>
              </a:rPr>
              <a:t>(It performs floor division on operators and assign value to the left operand)</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Chapter 3 </a:t>
            </a:r>
            <a:r>
              <a:rPr lang="zh-CN" sz="2400"/>
              <a:t>Bitwise </a:t>
            </a:r>
            <a:r>
              <a:rPr lang="zh-CN" sz="2400"/>
              <a:t>Operators</a:t>
            </a:r>
            <a:endParaRPr sz="2400"/>
          </a:p>
          <a:p>
            <a:pPr indent="0" lvl="0" marL="0" rtl="0" algn="l">
              <a:spcBef>
                <a:spcPts val="0"/>
              </a:spcBef>
              <a:spcAft>
                <a:spcPts val="0"/>
              </a:spcAft>
              <a:buNone/>
            </a:pPr>
            <a:r>
              <a:t/>
            </a:r>
            <a:endParaRPr/>
          </a:p>
        </p:txBody>
      </p:sp>
      <p:sp>
        <p:nvSpPr>
          <p:cNvPr id="91" name="Google Shape;91;p19"/>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lgn="l">
              <a:spcBef>
                <a:spcPts val="1800"/>
              </a:spcBef>
              <a:spcAft>
                <a:spcPts val="0"/>
              </a:spcAft>
              <a:buClr>
                <a:schemeClr val="dk1"/>
              </a:buClr>
              <a:buSzPts val="1800"/>
              <a:buChar char="●"/>
            </a:pPr>
            <a:r>
              <a:rPr lang="zh-CN">
                <a:solidFill>
                  <a:schemeClr val="dk1"/>
                </a:solidFill>
              </a:rPr>
              <a:t>&amp; Binary AND </a:t>
            </a:r>
            <a:r>
              <a:rPr lang="zh-CN" sz="1400">
                <a:solidFill>
                  <a:schemeClr val="dk1"/>
                </a:solidFill>
              </a:rPr>
              <a:t>(Operator copies a bit, to the result, if it exists in both operands)</a:t>
            </a:r>
            <a:endParaRPr sz="1400">
              <a:solidFill>
                <a:schemeClr val="dk1"/>
              </a:solidFill>
            </a:endParaRPr>
          </a:p>
          <a:p>
            <a:pPr indent="-342900" lvl="0" marL="457200" rtl="0" algn="l">
              <a:spcBef>
                <a:spcPts val="0"/>
              </a:spcBef>
              <a:spcAft>
                <a:spcPts val="0"/>
              </a:spcAft>
              <a:buClr>
                <a:schemeClr val="dk1"/>
              </a:buClr>
              <a:buSzPts val="1800"/>
              <a:buChar char="●"/>
            </a:pPr>
            <a:r>
              <a:rPr lang="zh-CN">
                <a:solidFill>
                  <a:schemeClr val="dk1"/>
                </a:solidFill>
              </a:rPr>
              <a:t>| Binary OR </a:t>
            </a:r>
            <a:r>
              <a:rPr lang="zh-CN" sz="1400">
                <a:solidFill>
                  <a:schemeClr val="dk1"/>
                </a:solidFill>
              </a:rPr>
              <a:t>(It copies a bit, if it exists in either operand.)</a:t>
            </a:r>
            <a:endParaRPr sz="1400">
              <a:solidFill>
                <a:schemeClr val="dk1"/>
              </a:solidFill>
            </a:endParaRPr>
          </a:p>
          <a:p>
            <a:pPr indent="-342900" lvl="0" marL="457200" rtl="0" algn="l">
              <a:spcBef>
                <a:spcPts val="0"/>
              </a:spcBef>
              <a:spcAft>
                <a:spcPts val="0"/>
              </a:spcAft>
              <a:buClr>
                <a:schemeClr val="dk1"/>
              </a:buClr>
              <a:buSzPts val="1800"/>
              <a:buChar char="●"/>
            </a:pPr>
            <a:r>
              <a:rPr lang="zh-CN">
                <a:solidFill>
                  <a:schemeClr val="dk1"/>
                </a:solidFill>
              </a:rPr>
              <a:t>^ Binary XOR </a:t>
            </a:r>
            <a:r>
              <a:rPr lang="zh-CN" sz="1400">
                <a:solidFill>
                  <a:schemeClr val="dk1"/>
                </a:solidFill>
              </a:rPr>
              <a:t>(It copies the bit, if it is set in one operand but not both.)</a:t>
            </a:r>
            <a:endParaRPr sz="1400">
              <a:solidFill>
                <a:schemeClr val="dk1"/>
              </a:solidFill>
            </a:endParaRPr>
          </a:p>
          <a:p>
            <a:pPr indent="-342900" lvl="0" marL="457200" rtl="0" algn="l">
              <a:spcBef>
                <a:spcPts val="0"/>
              </a:spcBef>
              <a:spcAft>
                <a:spcPts val="0"/>
              </a:spcAft>
              <a:buClr>
                <a:schemeClr val="dk1"/>
              </a:buClr>
              <a:buSzPts val="1800"/>
              <a:buChar char="●"/>
            </a:pPr>
            <a:r>
              <a:rPr lang="zh-CN">
                <a:solidFill>
                  <a:schemeClr val="dk1"/>
                </a:solidFill>
              </a:rPr>
              <a:t>~ Binary Ones Complement </a:t>
            </a:r>
            <a:r>
              <a:rPr lang="zh-CN" sz="1400">
                <a:solidFill>
                  <a:schemeClr val="dk1"/>
                </a:solidFill>
              </a:rPr>
              <a:t>(It is unary and has the effect of 'flipping' bits.)</a:t>
            </a:r>
            <a:endParaRPr sz="1400">
              <a:solidFill>
                <a:schemeClr val="dk1"/>
              </a:solidFill>
            </a:endParaRPr>
          </a:p>
          <a:p>
            <a:pPr indent="-342900" lvl="0" marL="457200" rtl="0" algn="l">
              <a:spcBef>
                <a:spcPts val="0"/>
              </a:spcBef>
              <a:spcAft>
                <a:spcPts val="0"/>
              </a:spcAft>
              <a:buClr>
                <a:schemeClr val="dk1"/>
              </a:buClr>
              <a:buSzPts val="1800"/>
              <a:buChar char="●"/>
            </a:pPr>
            <a:r>
              <a:rPr lang="zh-CN">
                <a:solidFill>
                  <a:schemeClr val="dk1"/>
                </a:solidFill>
              </a:rPr>
              <a:t>&lt;&lt; Binary Left Shift </a:t>
            </a:r>
            <a:r>
              <a:rPr lang="zh-CN" sz="1400">
                <a:solidFill>
                  <a:schemeClr val="dk1"/>
                </a:solidFill>
              </a:rPr>
              <a:t>(The left operand's value is moved left by the number of bits specified by the right operand.)</a:t>
            </a:r>
            <a:endParaRPr sz="1400">
              <a:solidFill>
                <a:schemeClr val="dk1"/>
              </a:solidFill>
            </a:endParaRPr>
          </a:p>
          <a:p>
            <a:pPr indent="-342900" lvl="0" marL="457200" rtl="0" algn="l">
              <a:spcBef>
                <a:spcPts val="0"/>
              </a:spcBef>
              <a:spcAft>
                <a:spcPts val="0"/>
              </a:spcAft>
              <a:buClr>
                <a:schemeClr val="dk1"/>
              </a:buClr>
              <a:buSzPts val="1800"/>
              <a:buChar char="●"/>
            </a:pPr>
            <a:r>
              <a:rPr lang="zh-CN">
                <a:solidFill>
                  <a:schemeClr val="dk1"/>
                </a:solidFill>
              </a:rPr>
              <a:t>&gt;&gt; Binary Right Shift </a:t>
            </a:r>
            <a:r>
              <a:rPr lang="zh-CN" sz="1400">
                <a:solidFill>
                  <a:schemeClr val="dk1"/>
                </a:solidFill>
              </a:rPr>
              <a:t>(The left operand's value is moved right by the number of bits specified by the right operand.)</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Chapter 3 </a:t>
            </a:r>
            <a:r>
              <a:rPr lang="zh-CN" sz="2400"/>
              <a:t>Logical</a:t>
            </a:r>
            <a:r>
              <a:rPr lang="zh-CN" sz="2400"/>
              <a:t> Operators and </a:t>
            </a:r>
            <a:r>
              <a:rPr lang="zh-CN" sz="2400"/>
              <a:t>Membership Operators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a:p>
        </p:txBody>
      </p:sp>
      <p:sp>
        <p:nvSpPr>
          <p:cNvPr id="97" name="Google Shape;97;p20"/>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lgn="l">
              <a:lnSpc>
                <a:spcPct val="142857"/>
              </a:lnSpc>
              <a:spcBef>
                <a:spcPts val="0"/>
              </a:spcBef>
              <a:spcAft>
                <a:spcPts val="0"/>
              </a:spcAft>
              <a:buClr>
                <a:schemeClr val="dk1"/>
              </a:buClr>
              <a:buSzPts val="1800"/>
              <a:buChar char="●"/>
            </a:pPr>
            <a:r>
              <a:rPr lang="zh-CN" sz="2400">
                <a:solidFill>
                  <a:schemeClr val="dk1"/>
                </a:solidFill>
              </a:rPr>
              <a:t>Logical Operators</a:t>
            </a:r>
            <a:endParaRPr sz="2400">
              <a:solidFill>
                <a:schemeClr val="dk1"/>
              </a:solidFill>
            </a:endParaRPr>
          </a:p>
          <a:p>
            <a:pPr indent="-317500" lvl="1" marL="914400" rtl="0" algn="l">
              <a:lnSpc>
                <a:spcPct val="142857"/>
              </a:lnSpc>
              <a:spcBef>
                <a:spcPts val="0"/>
              </a:spcBef>
              <a:spcAft>
                <a:spcPts val="0"/>
              </a:spcAft>
              <a:buClr>
                <a:schemeClr val="dk1"/>
              </a:buClr>
              <a:buSzPts val="1400"/>
              <a:buChar char="○"/>
            </a:pPr>
            <a:r>
              <a:rPr lang="zh-CN" sz="1800">
                <a:solidFill>
                  <a:schemeClr val="dk1"/>
                </a:solidFill>
              </a:rPr>
              <a:t>and Logical AND</a:t>
            </a:r>
            <a:r>
              <a:rPr lang="zh-CN">
                <a:solidFill>
                  <a:schemeClr val="dk1"/>
                </a:solidFill>
              </a:rPr>
              <a:t> </a:t>
            </a:r>
            <a:r>
              <a:rPr lang="zh-CN" sz="1400">
                <a:solidFill>
                  <a:schemeClr val="dk1"/>
                </a:solidFill>
              </a:rPr>
              <a:t>(If both the operands are true then condition becomes true.)</a:t>
            </a:r>
            <a:endParaRPr sz="1400">
              <a:solidFill>
                <a:schemeClr val="dk1"/>
              </a:solidFill>
            </a:endParaRPr>
          </a:p>
          <a:p>
            <a:pPr indent="-317500" lvl="1" marL="914400" rtl="0" algn="l">
              <a:lnSpc>
                <a:spcPct val="142857"/>
              </a:lnSpc>
              <a:spcBef>
                <a:spcPts val="0"/>
              </a:spcBef>
              <a:spcAft>
                <a:spcPts val="0"/>
              </a:spcAft>
              <a:buClr>
                <a:schemeClr val="dk1"/>
              </a:buClr>
              <a:buSzPts val="1400"/>
              <a:buChar char="○"/>
            </a:pPr>
            <a:r>
              <a:rPr lang="zh-CN" sz="1800">
                <a:solidFill>
                  <a:schemeClr val="dk1"/>
                </a:solidFill>
              </a:rPr>
              <a:t>or Logical OR </a:t>
            </a:r>
            <a:r>
              <a:rPr lang="zh-CN" sz="1400">
                <a:solidFill>
                  <a:schemeClr val="dk1"/>
                </a:solidFill>
              </a:rPr>
              <a:t>(If any of the two operands are non-zero then condition becomes true.)</a:t>
            </a:r>
            <a:endParaRPr sz="1400">
              <a:solidFill>
                <a:schemeClr val="dk1"/>
              </a:solidFill>
            </a:endParaRPr>
          </a:p>
          <a:p>
            <a:pPr indent="-317500" lvl="1" marL="914400" rtl="0" algn="l">
              <a:lnSpc>
                <a:spcPct val="142857"/>
              </a:lnSpc>
              <a:spcBef>
                <a:spcPts val="0"/>
              </a:spcBef>
              <a:spcAft>
                <a:spcPts val="0"/>
              </a:spcAft>
              <a:buClr>
                <a:schemeClr val="dk1"/>
              </a:buClr>
              <a:buSzPts val="1400"/>
              <a:buChar char="○"/>
            </a:pPr>
            <a:r>
              <a:rPr lang="zh-CN" sz="1800">
                <a:solidFill>
                  <a:schemeClr val="dk1"/>
                </a:solidFill>
              </a:rPr>
              <a:t>not Logical NOT</a:t>
            </a:r>
            <a:r>
              <a:rPr lang="zh-CN">
                <a:solidFill>
                  <a:schemeClr val="dk1"/>
                </a:solidFill>
              </a:rPr>
              <a:t> </a:t>
            </a:r>
            <a:r>
              <a:rPr lang="zh-CN" sz="1400">
                <a:solidFill>
                  <a:schemeClr val="dk1"/>
                </a:solidFill>
              </a:rPr>
              <a:t>(Used to reverse the logical state of its operand.)</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zh-CN" sz="2400">
                <a:solidFill>
                  <a:schemeClr val="dk1"/>
                </a:solidFill>
              </a:rPr>
              <a:t>Membership Operators</a:t>
            </a:r>
            <a:endParaRPr sz="2400">
              <a:solidFill>
                <a:schemeClr val="dk1"/>
              </a:solidFill>
            </a:endParaRPr>
          </a:p>
          <a:p>
            <a:pPr indent="-342900" lvl="1" marL="914400" rtl="0" algn="l">
              <a:lnSpc>
                <a:spcPct val="100000"/>
              </a:lnSpc>
              <a:spcBef>
                <a:spcPts val="0"/>
              </a:spcBef>
              <a:spcAft>
                <a:spcPts val="0"/>
              </a:spcAft>
              <a:buClr>
                <a:schemeClr val="dk1"/>
              </a:buClr>
              <a:buSzPts val="1800"/>
              <a:buChar char="○"/>
            </a:pPr>
            <a:r>
              <a:rPr lang="zh-CN" sz="1800">
                <a:solidFill>
                  <a:schemeClr val="dk1"/>
                </a:solidFill>
              </a:rPr>
              <a:t>In </a:t>
            </a:r>
            <a:r>
              <a:rPr lang="zh-CN">
                <a:solidFill>
                  <a:schemeClr val="dk1"/>
                </a:solidFill>
              </a:rPr>
              <a:t>(</a:t>
            </a:r>
            <a:r>
              <a:rPr lang="zh-CN">
                <a:solidFill>
                  <a:schemeClr val="dk1"/>
                </a:solidFill>
                <a:highlight>
                  <a:srgbClr val="FFFFFF"/>
                </a:highlight>
              </a:rPr>
              <a:t>Evaluates to true if it finds a variable in the specified sequence and false otherwise</a:t>
            </a:r>
            <a:r>
              <a:rPr lang="zh-CN">
                <a:solidFill>
                  <a:schemeClr val="dk1"/>
                </a:solidFill>
              </a:rPr>
              <a:t>)</a:t>
            </a:r>
            <a:endParaRPr>
              <a:solidFill>
                <a:schemeClr val="dk1"/>
              </a:solidFill>
            </a:endParaRPr>
          </a:p>
          <a:p>
            <a:pPr indent="-342900" lvl="1" marL="914400" rtl="0" algn="l">
              <a:lnSpc>
                <a:spcPct val="100000"/>
              </a:lnSpc>
              <a:spcBef>
                <a:spcPts val="0"/>
              </a:spcBef>
              <a:spcAft>
                <a:spcPts val="0"/>
              </a:spcAft>
              <a:buClr>
                <a:schemeClr val="dk1"/>
              </a:buClr>
              <a:buSzPts val="1800"/>
              <a:buChar char="○"/>
            </a:pPr>
            <a:r>
              <a:rPr lang="zh-CN" sz="1800">
                <a:solidFill>
                  <a:schemeClr val="dk1"/>
                </a:solidFill>
              </a:rPr>
              <a:t>Not in </a:t>
            </a:r>
            <a:r>
              <a:rPr lang="zh-CN">
                <a:solidFill>
                  <a:schemeClr val="dk1"/>
                </a:solidFill>
              </a:rPr>
              <a:t>(</a:t>
            </a:r>
            <a:r>
              <a:rPr lang="zh-CN">
                <a:solidFill>
                  <a:schemeClr val="dk1"/>
                </a:solidFill>
                <a:highlight>
                  <a:srgbClr val="FFFFFF"/>
                </a:highlight>
              </a:rPr>
              <a:t>Evaluates to true if it does not finds a variable in the specified sequence and false otherwise.</a:t>
            </a:r>
            <a:r>
              <a:rPr lang="zh-CN">
                <a:solidFill>
                  <a:schemeClr val="dk1"/>
                </a:solidFill>
              </a:rPr>
              <a:t>)</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Chapter 3 </a:t>
            </a:r>
            <a:r>
              <a:rPr lang="zh-CN" sz="2400"/>
              <a:t>Identity </a:t>
            </a:r>
            <a:r>
              <a:rPr lang="zh-CN" sz="2400"/>
              <a:t>Operators</a:t>
            </a:r>
            <a:endParaRPr sz="2400"/>
          </a:p>
          <a:p>
            <a:pPr indent="0" lvl="0" marL="0" rtl="0" algn="l">
              <a:spcBef>
                <a:spcPts val="0"/>
              </a:spcBef>
              <a:spcAft>
                <a:spcPts val="0"/>
              </a:spcAft>
              <a:buNone/>
            </a:pPr>
            <a:r>
              <a:t/>
            </a:r>
            <a:endParaRPr/>
          </a:p>
        </p:txBody>
      </p:sp>
      <p:sp>
        <p:nvSpPr>
          <p:cNvPr id="103" name="Google Shape;103;p21"/>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81000" lvl="0" marL="457200" rtl="0" algn="l">
              <a:spcBef>
                <a:spcPts val="1800"/>
              </a:spcBef>
              <a:spcAft>
                <a:spcPts val="0"/>
              </a:spcAft>
              <a:buClr>
                <a:schemeClr val="dk1"/>
              </a:buClr>
              <a:buSzPts val="2400"/>
              <a:buChar char="●"/>
            </a:pPr>
            <a:r>
              <a:rPr lang="zh-CN" sz="2400">
                <a:solidFill>
                  <a:schemeClr val="dk1"/>
                </a:solidFill>
              </a:rPr>
              <a:t>Is </a:t>
            </a:r>
            <a:r>
              <a:rPr lang="zh-CN">
                <a:solidFill>
                  <a:schemeClr val="dk1"/>
                </a:solidFill>
              </a:rPr>
              <a:t>(</a:t>
            </a:r>
            <a:r>
              <a:rPr lang="zh-CN">
                <a:solidFill>
                  <a:schemeClr val="dk1"/>
                </a:solidFill>
                <a:highlight>
                  <a:srgbClr val="FFFFFF"/>
                </a:highlight>
              </a:rPr>
              <a:t>Evaluates to true if the variables on either side of the operator point to the same object and false otherwise)</a:t>
            </a:r>
            <a:endParaRPr>
              <a:solidFill>
                <a:schemeClr val="dk1"/>
              </a:solidFill>
              <a:highlight>
                <a:srgbClr val="FFFFFF"/>
              </a:highlight>
            </a:endParaRPr>
          </a:p>
          <a:p>
            <a:pPr indent="0" lvl="0" marL="457200" rtl="0" algn="l">
              <a:spcBef>
                <a:spcPts val="1800"/>
              </a:spcBef>
              <a:spcAft>
                <a:spcPts val="0"/>
              </a:spcAft>
              <a:buNone/>
            </a:pPr>
            <a:r>
              <a:t/>
            </a:r>
            <a:endParaRPr>
              <a:solidFill>
                <a:schemeClr val="dk1"/>
              </a:solidFill>
              <a:highlight>
                <a:srgbClr val="FFFFFF"/>
              </a:highlight>
            </a:endParaRPr>
          </a:p>
          <a:p>
            <a:pPr indent="-342900" lvl="0" marL="457200" rtl="0" algn="l">
              <a:spcBef>
                <a:spcPts val="1800"/>
              </a:spcBef>
              <a:spcAft>
                <a:spcPts val="0"/>
              </a:spcAft>
              <a:buClr>
                <a:schemeClr val="dk1"/>
              </a:buClr>
              <a:buSzPts val="1800"/>
              <a:buChar char="●"/>
            </a:pPr>
            <a:r>
              <a:rPr lang="zh-CN" sz="2400">
                <a:solidFill>
                  <a:schemeClr val="dk1"/>
                </a:solidFill>
                <a:highlight>
                  <a:srgbClr val="FFFFFF"/>
                </a:highlight>
              </a:rPr>
              <a:t>Is not</a:t>
            </a:r>
            <a:r>
              <a:rPr lang="zh-CN">
                <a:solidFill>
                  <a:schemeClr val="dk1"/>
                </a:solidFill>
                <a:highlight>
                  <a:srgbClr val="FFFFFF"/>
                </a:highlight>
              </a:rPr>
              <a:t> (Evaluates to false if the variables on either side of the operator point to the same object and true otherwise.)</a:t>
            </a:r>
            <a:endParaRPr>
              <a:solidFill>
                <a:schemeClr val="dk1"/>
              </a:solidFill>
              <a:highlight>
                <a:srgbClr val="FFFFFF"/>
              </a:highlight>
            </a:endParaRPr>
          </a:p>
          <a:p>
            <a:pPr indent="0" lvl="0" marL="457200" rtl="0" algn="l">
              <a:spcBef>
                <a:spcPts val="1800"/>
              </a:spcBef>
              <a:spcAft>
                <a:spcPts val="400"/>
              </a:spcAft>
              <a:buNone/>
            </a:pPr>
            <a:r>
              <a:t/>
            </a:r>
            <a:endParaRPr sz="24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