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59718c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59718c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5a15ac5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a15ac5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5a15ac5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a15ac5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3f3885f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f3885f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3fd63a9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fd63a9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3fd63a9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fd63a9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3fd63a9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3fd63a9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__init__.py is null </a:t>
            </a:r>
            <a:endParaRPr/>
          </a:p>
          <a:p>
            <a:pPr indent="0" lvl="0" marL="0" rtl="0" algn="l">
              <a:spcBef>
                <a:spcPts val="0"/>
              </a:spcBef>
              <a:spcAft>
                <a:spcPts val="0"/>
              </a:spcAft>
              <a:buNone/>
            </a:pPr>
            <a:r>
              <a:rPr lang="zh-CN"/>
              <a:t>__init__.py is not null. import order: variables in __init__.py then sub-packages, then sub-modules.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ae31cf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ae31cf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__init__.py is null </a:t>
            </a:r>
            <a:endParaRPr/>
          </a:p>
          <a:p>
            <a:pPr indent="0" lvl="0" marL="0" rtl="0" algn="l">
              <a:spcBef>
                <a:spcPts val="0"/>
              </a:spcBef>
              <a:spcAft>
                <a:spcPts val="0"/>
              </a:spcAft>
              <a:buNone/>
            </a:pPr>
            <a:r>
              <a:rPr lang="zh-CN"/>
              <a:t>__init__.py is not null. import order: variables in __init__.py then sub-packages, then sub-modules.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59718c85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9718c85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list.copy return a shallow copy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5a15ac5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a15ac5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list.copy return a shallow copy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59718c85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59718c85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59718c85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9718c85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cfb4b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cfb4b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Stack是一个后进先出的数据结构</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59abaec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9abaec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59abaec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9abaec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5a15ac5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a15ac5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CP Level 2 - Python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3000">
                <a:solidFill>
                  <a:srgbClr val="646464"/>
                </a:solidFill>
                <a:highlight>
                  <a:srgbClr val="FFFFFF"/>
                </a:highlight>
                <a:latin typeface="Microsoft Yahei"/>
                <a:ea typeface="Microsoft Yahei"/>
                <a:cs typeface="Microsoft Yahei"/>
                <a:sym typeface="Microsoft Yahei"/>
              </a:rPr>
              <a:t>Life is short</a:t>
            </a:r>
            <a:endParaRPr sz="3000">
              <a:solidFill>
                <a:srgbClr val="646464"/>
              </a:solidFill>
              <a:highlight>
                <a:srgbClr val="FFFFFF"/>
              </a:highlight>
              <a:latin typeface="Microsoft Yahei"/>
              <a:ea typeface="Microsoft Yahei"/>
              <a:cs typeface="Microsoft Yahei"/>
              <a:sym typeface="Microsoft Yahei"/>
            </a:endParaRPr>
          </a:p>
          <a:p>
            <a:pPr indent="0" lvl="0" marL="0" rtl="0" algn="ctr">
              <a:spcBef>
                <a:spcPts val="0"/>
              </a:spcBef>
              <a:spcAft>
                <a:spcPts val="0"/>
              </a:spcAft>
              <a:buNone/>
            </a:pPr>
            <a:r>
              <a:rPr lang="zh-CN" sz="3000">
                <a:solidFill>
                  <a:srgbClr val="646464"/>
                </a:solidFill>
                <a:highlight>
                  <a:srgbClr val="FFFFFF"/>
                </a:highlight>
                <a:latin typeface="Microsoft Yahei"/>
                <a:ea typeface="Microsoft Yahei"/>
                <a:cs typeface="Microsoft Yahei"/>
                <a:sym typeface="Microsoft Yahei"/>
              </a:rPr>
              <a:t>(You need Python)</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Dequ</a:t>
            </a:r>
            <a:r>
              <a:rPr lang="zh-CN">
                <a:solidFill>
                  <a:srgbClr val="1A1A1A"/>
                </a:solidFill>
                <a:highlight>
                  <a:srgbClr val="FFFFFF"/>
                </a:highlight>
              </a:rPr>
              <a:t>e (Double End Queue)</a:t>
            </a:r>
            <a:endParaRPr sz="1200">
              <a:solidFill>
                <a:schemeClr val="dk1"/>
              </a:solidFill>
              <a:highlight>
                <a:srgbClr val="FFFFFF"/>
              </a:highlight>
            </a:endParaRPr>
          </a:p>
          <a:p>
            <a:pPr indent="457200" lvl="0" marL="0" rtl="0" algn="l">
              <a:lnSpc>
                <a:spcPct val="171429"/>
              </a:lnSpc>
              <a:spcBef>
                <a:spcPts val="1600"/>
              </a:spcBef>
              <a:spcAft>
                <a:spcPts val="0"/>
              </a:spcAft>
              <a:buNone/>
            </a:pPr>
            <a:r>
              <a:rPr lang="zh-CN" sz="1400">
                <a:solidFill>
                  <a:schemeClr val="dk1"/>
                </a:solidFill>
                <a:highlight>
                  <a:srgbClr val="FFFFFF"/>
                </a:highlight>
              </a:rPr>
              <a:t>Deque or double end queue is a generalized version of Queue data structure that allows insert and delete at both ends.</a:t>
            </a:r>
            <a:endParaRPr sz="1400">
              <a:solidFill>
                <a:schemeClr val="dk1"/>
              </a:solidFill>
              <a:highlight>
                <a:srgbClr val="FFFFFF"/>
              </a:highlight>
            </a:endParaRPr>
          </a:p>
          <a:p>
            <a:pPr indent="457200" lvl="0" marL="0" rtl="0" algn="l">
              <a:lnSpc>
                <a:spcPct val="171429"/>
              </a:lnSpc>
              <a:spcBef>
                <a:spcPts val="800"/>
              </a:spcBef>
              <a:spcAft>
                <a:spcPts val="0"/>
              </a:spcAft>
              <a:buNone/>
            </a:pPr>
            <a:r>
              <a:rPr b="1" lang="zh-CN" sz="1400">
                <a:solidFill>
                  <a:schemeClr val="dk1"/>
                </a:solidFill>
                <a:highlight>
                  <a:srgbClr val="FFFFFF"/>
                </a:highlight>
              </a:rPr>
              <a:t>Four basic operations on Deque:</a:t>
            </a:r>
            <a:endParaRPr b="1" sz="1400">
              <a:solidFill>
                <a:schemeClr val="dk1"/>
              </a:solidFill>
              <a:highlight>
                <a:srgbClr val="FFFFFF"/>
              </a:highlight>
            </a:endParaRPr>
          </a:p>
          <a:p>
            <a:pPr indent="-317500" lvl="0" marL="914400" rtl="0" algn="l">
              <a:lnSpc>
                <a:spcPct val="171429"/>
              </a:lnSpc>
              <a:spcBef>
                <a:spcPts val="800"/>
              </a:spcBef>
              <a:spcAft>
                <a:spcPts val="0"/>
              </a:spcAft>
              <a:buClr>
                <a:schemeClr val="dk1"/>
              </a:buClr>
              <a:buSzPts val="1400"/>
              <a:buChar char="●"/>
            </a:pPr>
            <a:r>
              <a:rPr b="1" i="1" lang="zh-CN" sz="1400">
                <a:solidFill>
                  <a:schemeClr val="dk1"/>
                </a:solidFill>
                <a:highlight>
                  <a:srgbClr val="FFFFFF"/>
                </a:highlight>
              </a:rPr>
              <a:t>insertFront()</a:t>
            </a:r>
            <a:r>
              <a:rPr lang="zh-CN" sz="1400">
                <a:solidFill>
                  <a:schemeClr val="dk1"/>
                </a:solidFill>
                <a:highlight>
                  <a:srgbClr val="FFFFFF"/>
                </a:highlight>
              </a:rPr>
              <a:t>: Adds an item at the front of Deque.</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i="1" lang="zh-CN" sz="1400">
                <a:solidFill>
                  <a:schemeClr val="dk1"/>
                </a:solidFill>
                <a:highlight>
                  <a:srgbClr val="FFFFFF"/>
                </a:highlight>
              </a:rPr>
              <a:t>insertLast()</a:t>
            </a:r>
            <a:r>
              <a:rPr lang="zh-CN" sz="1400">
                <a:solidFill>
                  <a:schemeClr val="dk1"/>
                </a:solidFill>
                <a:highlight>
                  <a:srgbClr val="FFFFFF"/>
                </a:highlight>
              </a:rPr>
              <a:t>: Adds an item at the rear of Deque.</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i="1" lang="zh-CN" sz="1400">
                <a:solidFill>
                  <a:schemeClr val="dk1"/>
                </a:solidFill>
                <a:highlight>
                  <a:srgbClr val="FFFFFF"/>
                </a:highlight>
              </a:rPr>
              <a:t>deleteFront()</a:t>
            </a:r>
            <a:r>
              <a:rPr lang="zh-CN" sz="1400">
                <a:solidFill>
                  <a:schemeClr val="dk1"/>
                </a:solidFill>
                <a:highlight>
                  <a:srgbClr val="FFFFFF"/>
                </a:highlight>
              </a:rPr>
              <a:t>: Deletes an item from front of Deque.</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i="1" lang="zh-CN" sz="1400">
                <a:solidFill>
                  <a:schemeClr val="dk1"/>
                </a:solidFill>
                <a:highlight>
                  <a:srgbClr val="FFFFFF"/>
                </a:highlight>
              </a:rPr>
              <a:t>deleteLast()</a:t>
            </a:r>
            <a:r>
              <a:rPr lang="zh-CN" sz="1400">
                <a:solidFill>
                  <a:schemeClr val="dk1"/>
                </a:solidFill>
                <a:highlight>
                  <a:srgbClr val="FFFFFF"/>
                </a:highlight>
              </a:rPr>
              <a:t>: Deletes an item from rear of Deque.</a:t>
            </a:r>
            <a:endParaRPr b="1" sz="14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Using lists as Stacks</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zh-CN">
                <a:solidFill>
                  <a:schemeClr val="dk1"/>
                </a:solidFill>
              </a:rPr>
              <a:t>Using lists as Queues</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zh-CN">
                <a:solidFill>
                  <a:schemeClr val="dk1"/>
                </a:solidFill>
              </a:rPr>
              <a:t>Using lists as Deques</a:t>
            </a:r>
            <a:endParaRPr>
              <a:solidFill>
                <a:schemeClr val="dk1"/>
              </a:solidFill>
            </a:endParaRPr>
          </a:p>
          <a:p>
            <a:pPr indent="0" lvl="0" marL="0" rtl="0" algn="l">
              <a:spcBef>
                <a:spcPts val="1600"/>
              </a:spcBef>
              <a:spcAft>
                <a:spcPts val="1600"/>
              </a:spcAft>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6 Modules</a:t>
            </a:r>
            <a:endParaRPr sz="2400"/>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Defination</a:t>
            </a:r>
            <a:endParaRPr>
              <a:solidFill>
                <a:schemeClr val="dk1"/>
              </a:solidFill>
            </a:endParaRPr>
          </a:p>
          <a:p>
            <a:pPr indent="0" lvl="0" marL="457200" rtl="0" algn="l">
              <a:spcBef>
                <a:spcPts val="1600"/>
              </a:spcBef>
              <a:spcAft>
                <a:spcPts val="0"/>
              </a:spcAft>
              <a:buNone/>
            </a:pPr>
            <a:r>
              <a:rPr lang="zh-CN" sz="1200">
                <a:solidFill>
                  <a:srgbClr val="222222"/>
                </a:solidFill>
                <a:highlight>
                  <a:srgbClr val="FFFFFF"/>
                </a:highlight>
              </a:rPr>
              <a:t>A module is a file containing Python definitions and statements. The file name is the module name with the suffix </a:t>
            </a:r>
            <a:r>
              <a:rPr lang="zh-CN" sz="1150">
                <a:solidFill>
                  <a:srgbClr val="222222"/>
                </a:solidFill>
                <a:highlight>
                  <a:srgbClr val="ECF0F3"/>
                </a:highlight>
                <a:latin typeface="Courier New"/>
                <a:ea typeface="Courier New"/>
                <a:cs typeface="Courier New"/>
                <a:sym typeface="Courier New"/>
              </a:rPr>
              <a:t>.py</a:t>
            </a:r>
            <a:r>
              <a:rPr lang="zh-CN" sz="1200">
                <a:solidFill>
                  <a:srgbClr val="222222"/>
                </a:solidFill>
                <a:highlight>
                  <a:srgbClr val="FFFFFF"/>
                </a:highlight>
              </a:rPr>
              <a:t> appended. For example, defining a module ‘myMath’ in file myMath.py:</a:t>
            </a:r>
            <a:endParaRPr sz="1200">
              <a:solidFill>
                <a:srgbClr val="222222"/>
              </a:solidFill>
              <a:highlight>
                <a:srgbClr val="FFFFFF"/>
              </a:highlight>
            </a:endParaRPr>
          </a:p>
          <a:p>
            <a:pPr indent="0" lvl="0" marL="457200" rtl="0" algn="l">
              <a:spcBef>
                <a:spcPts val="1600"/>
              </a:spcBef>
              <a:spcAft>
                <a:spcPts val="0"/>
              </a:spcAft>
              <a:buNone/>
            </a:pPr>
            <a:r>
              <a:t/>
            </a:r>
            <a:endParaRPr sz="1200">
              <a:solidFill>
                <a:srgbClr val="222222"/>
              </a:solidFill>
              <a:highlight>
                <a:srgbClr val="FFFFFF"/>
              </a:highlight>
            </a:endParaRPr>
          </a:p>
          <a:p>
            <a:pPr indent="0" lvl="0" marL="457200" rtl="0" algn="l">
              <a:spcBef>
                <a:spcPts val="16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sz="1800">
              <a:solidFill>
                <a:srgbClr val="000000"/>
              </a:solidFill>
            </a:endParaRPr>
          </a:p>
        </p:txBody>
      </p:sp>
      <p:pic>
        <p:nvPicPr>
          <p:cNvPr id="126" name="Google Shape;126;p24"/>
          <p:cNvPicPr preferRelativeResize="0"/>
          <p:nvPr/>
        </p:nvPicPr>
        <p:blipFill>
          <a:blip r:embed="rId3">
            <a:alphaModFix/>
          </a:blip>
          <a:stretch>
            <a:fillRect/>
          </a:stretch>
        </p:blipFill>
        <p:spPr>
          <a:xfrm>
            <a:off x="1353188" y="2360925"/>
            <a:ext cx="2238375"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6 Modules</a:t>
            </a:r>
            <a:endParaRPr sz="2400"/>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Import Python modules</a:t>
            </a:r>
            <a:endParaRPr>
              <a:solidFill>
                <a:schemeClr val="dk1"/>
              </a:solidFill>
            </a:endParaRPr>
          </a:p>
          <a:p>
            <a:pPr indent="0" lvl="0" marL="0" rtl="0" algn="l">
              <a:spcBef>
                <a:spcPts val="1600"/>
              </a:spcBef>
              <a:spcAft>
                <a:spcPts val="1600"/>
              </a:spcAft>
              <a:buNone/>
            </a:pPr>
            <a:r>
              <a:t/>
            </a:r>
            <a:endParaRPr sz="1800">
              <a:solidFill>
                <a:srgbClr val="000000"/>
              </a:solidFill>
            </a:endParaRPr>
          </a:p>
        </p:txBody>
      </p:sp>
      <p:pic>
        <p:nvPicPr>
          <p:cNvPr id="133" name="Google Shape;133;p25"/>
          <p:cNvPicPr preferRelativeResize="0"/>
          <p:nvPr/>
        </p:nvPicPr>
        <p:blipFill>
          <a:blip r:embed="rId3">
            <a:alphaModFix/>
          </a:blip>
          <a:stretch>
            <a:fillRect/>
          </a:stretch>
        </p:blipFill>
        <p:spPr>
          <a:xfrm>
            <a:off x="1210763" y="1989638"/>
            <a:ext cx="320992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6 Modules</a:t>
            </a:r>
            <a:endParaRPr sz="2400"/>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rgbClr val="1A1A1A"/>
                </a:solidFill>
                <a:highlight>
                  <a:srgbClr val="FFFFFF"/>
                </a:highlight>
              </a:rPr>
              <a:t>Executing modules as scripts</a:t>
            </a:r>
            <a:endParaRPr>
              <a:solidFill>
                <a:schemeClr val="dk1"/>
              </a:solidFill>
            </a:endParaRPr>
          </a:p>
          <a:p>
            <a:pPr indent="0" lvl="0" marL="0" rtl="0" algn="l">
              <a:spcBef>
                <a:spcPts val="0"/>
              </a:spcBef>
              <a:spcAft>
                <a:spcPts val="0"/>
              </a:spcAft>
              <a:buNone/>
            </a:pPr>
            <a:r>
              <a:rPr lang="zh-CN">
                <a:solidFill>
                  <a:srgbClr val="000000"/>
                </a:solidFill>
              </a:rPr>
              <a:t>	</a:t>
            </a:r>
            <a:endParaRPr>
              <a:solidFill>
                <a:srgbClr val="000000"/>
              </a:solidFill>
            </a:endParaRPr>
          </a:p>
          <a:p>
            <a:pPr indent="0" lvl="0" marL="0" rtl="0" algn="l">
              <a:spcBef>
                <a:spcPts val="1600"/>
              </a:spcBef>
              <a:spcAft>
                <a:spcPts val="0"/>
              </a:spcAft>
              <a:buNone/>
            </a:pPr>
            <a:r>
              <a:rPr lang="zh-CN">
                <a:solidFill>
                  <a:srgbClr val="000000"/>
                </a:solidFill>
              </a:rPr>
              <a:t>	myMath.py &lt;arguments&gt;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40" name="Google Shape;140;p26"/>
          <p:cNvPicPr preferRelativeResize="0"/>
          <p:nvPr/>
        </p:nvPicPr>
        <p:blipFill>
          <a:blip r:embed="rId3">
            <a:alphaModFix/>
          </a:blip>
          <a:stretch>
            <a:fillRect/>
          </a:stretch>
        </p:blipFill>
        <p:spPr>
          <a:xfrm>
            <a:off x="1010350" y="2690725"/>
            <a:ext cx="2438400" cy="116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6 Modules</a:t>
            </a:r>
            <a:endParaRPr sz="2400"/>
          </a:p>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rgbClr val="1A1A1A"/>
                </a:solidFill>
                <a:highlight>
                  <a:srgbClr val="FFFFFF"/>
                </a:highlight>
              </a:rPr>
              <a:t>The Module Search Path</a:t>
            </a:r>
            <a:endParaRPr>
              <a:solidFill>
                <a:srgbClr val="1A1A1A"/>
              </a:solidFill>
              <a:highlight>
                <a:srgbClr val="FFFFFF"/>
              </a:highlight>
            </a:endParaRPr>
          </a:p>
          <a:p>
            <a:pPr indent="0" lvl="0" marL="0" rtl="0" algn="l">
              <a:spcBef>
                <a:spcPts val="0"/>
              </a:spcBef>
              <a:spcAft>
                <a:spcPts val="0"/>
              </a:spcAft>
              <a:buNone/>
            </a:pPr>
            <a:r>
              <a:rPr lang="zh-CN">
                <a:solidFill>
                  <a:srgbClr val="000000"/>
                </a:solidFill>
              </a:rPr>
              <a:t>		</a:t>
            </a:r>
            <a:r>
              <a:rPr lang="zh-CN" sz="1200">
                <a:solidFill>
                  <a:srgbClr val="222222"/>
                </a:solidFill>
                <a:highlight>
                  <a:srgbClr val="FFFFFF"/>
                </a:highlight>
              </a:rPr>
              <a:t>built-in module &gt; sys.path </a:t>
            </a:r>
            <a:endParaRPr sz="1200">
              <a:solidFill>
                <a:srgbClr val="222222"/>
              </a:solidFill>
              <a:highlight>
                <a:srgbClr val="FFFFFF"/>
              </a:highlight>
            </a:endParaRPr>
          </a:p>
          <a:p>
            <a:pPr indent="-342900" lvl="0" marL="457200" rtl="0" algn="l">
              <a:spcBef>
                <a:spcPts val="1600"/>
              </a:spcBef>
              <a:spcAft>
                <a:spcPts val="0"/>
              </a:spcAft>
              <a:buClr>
                <a:schemeClr val="dk1"/>
              </a:buClr>
              <a:buSzPts val="1800"/>
              <a:buChar char="●"/>
            </a:pPr>
            <a:r>
              <a:rPr lang="zh-CN">
                <a:solidFill>
                  <a:srgbClr val="1A1A1A"/>
                </a:solidFill>
                <a:highlight>
                  <a:srgbClr val="FFFFFF"/>
                </a:highlight>
              </a:rPr>
              <a:t>“Compiled” Python files</a:t>
            </a:r>
            <a:endParaRPr>
              <a:solidFill>
                <a:srgbClr val="1A1A1A"/>
              </a:solidFill>
              <a:highlight>
                <a:srgbClr val="FFFFFF"/>
              </a:highlight>
            </a:endParaRPr>
          </a:p>
          <a:p>
            <a:pPr indent="0" lvl="0" marL="0" rtl="0" algn="l">
              <a:spcBef>
                <a:spcPts val="0"/>
              </a:spcBef>
              <a:spcAft>
                <a:spcPts val="0"/>
              </a:spcAft>
              <a:buNone/>
            </a:pPr>
            <a:r>
              <a:rPr lang="zh-CN">
                <a:solidFill>
                  <a:schemeClr val="dk1"/>
                </a:solidFill>
              </a:rPr>
              <a:t>		</a:t>
            </a:r>
            <a:r>
              <a:rPr lang="zh-CN" sz="1200">
                <a:solidFill>
                  <a:srgbClr val="222222"/>
                </a:solidFill>
                <a:highlight>
                  <a:srgbClr val="FFFFFF"/>
                </a:highlight>
              </a:rPr>
              <a:t>To speed up loading modules, Python caches the compiled version of each module in the </a:t>
            </a:r>
            <a:r>
              <a:rPr lang="zh-CN" sz="1150">
                <a:solidFill>
                  <a:srgbClr val="222222"/>
                </a:solidFill>
                <a:highlight>
                  <a:srgbClr val="ECF0F3"/>
                </a:highlight>
                <a:latin typeface="Courier New"/>
                <a:ea typeface="Courier New"/>
                <a:cs typeface="Courier New"/>
                <a:sym typeface="Courier New"/>
              </a:rPr>
              <a:t>__pycache__</a:t>
            </a:r>
            <a:r>
              <a:rPr lang="zh-CN" sz="1200">
                <a:solidFill>
                  <a:srgbClr val="222222"/>
                </a:solidFill>
                <a:highlight>
                  <a:srgbClr val="FFFFFF"/>
                </a:highlight>
              </a:rPr>
              <a:t> directory under the name </a:t>
            </a:r>
            <a:r>
              <a:rPr lang="zh-CN" sz="1150">
                <a:solidFill>
                  <a:srgbClr val="222222"/>
                </a:solidFill>
                <a:highlight>
                  <a:srgbClr val="ECF0F3"/>
                </a:highlight>
                <a:latin typeface="Courier New"/>
                <a:ea typeface="Courier New"/>
                <a:cs typeface="Courier New"/>
                <a:sym typeface="Courier New"/>
              </a:rPr>
              <a:t>module.</a:t>
            </a:r>
            <a:r>
              <a:rPr i="1" lang="zh-CN" sz="1150">
                <a:solidFill>
                  <a:srgbClr val="222222"/>
                </a:solidFill>
                <a:highlight>
                  <a:srgbClr val="ECF0F3"/>
                </a:highlight>
                <a:latin typeface="Courier New"/>
                <a:ea typeface="Courier New"/>
                <a:cs typeface="Courier New"/>
                <a:sym typeface="Courier New"/>
              </a:rPr>
              <a:t>version</a:t>
            </a:r>
            <a:r>
              <a:rPr lang="zh-CN" sz="1150">
                <a:solidFill>
                  <a:srgbClr val="222222"/>
                </a:solidFill>
                <a:highlight>
                  <a:srgbClr val="ECF0F3"/>
                </a:highlight>
                <a:latin typeface="Courier New"/>
                <a:ea typeface="Courier New"/>
                <a:cs typeface="Courier New"/>
                <a:sym typeface="Courier New"/>
              </a:rPr>
              <a:t>.pyc</a:t>
            </a:r>
            <a:r>
              <a:rPr lang="zh-CN" sz="1200">
                <a:solidFill>
                  <a:srgbClr val="222222"/>
                </a:solidFill>
                <a:highlight>
                  <a:srgbClr val="FFFFFF"/>
                </a:highlight>
              </a:rPr>
              <a:t> </a:t>
            </a:r>
            <a:endParaRPr sz="1200">
              <a:solidFill>
                <a:srgbClr val="222222"/>
              </a:solidFill>
              <a:highlight>
                <a:srgbClr val="FFFFFF"/>
              </a:highlight>
            </a:endParaRPr>
          </a:p>
          <a:p>
            <a:pPr indent="0" lvl="0" marL="0" rtl="0" algn="l">
              <a:spcBef>
                <a:spcPts val="1600"/>
              </a:spcBef>
              <a:spcAft>
                <a:spcPts val="0"/>
              </a:spcAft>
              <a:buNone/>
            </a:pPr>
            <a:r>
              <a:t/>
            </a:r>
            <a:endParaRPr sz="1200">
              <a:solidFill>
                <a:srgbClr val="1A1A1A"/>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6 Modules</a:t>
            </a:r>
            <a:endParaRPr sz="2400"/>
          </a:p>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A1A1A"/>
              </a:buClr>
              <a:buSzPts val="1800"/>
              <a:buChar char="●"/>
            </a:pPr>
            <a:r>
              <a:rPr lang="zh-CN">
                <a:solidFill>
                  <a:srgbClr val="1A1A1A"/>
                </a:solidFill>
                <a:highlight>
                  <a:srgbClr val="FFFFFF"/>
                </a:highlight>
              </a:rPr>
              <a:t>Package</a:t>
            </a:r>
            <a:endParaRPr>
              <a:solidFill>
                <a:srgbClr val="1A1A1A"/>
              </a:solidFill>
              <a:highlight>
                <a:srgbClr val="FFFFFF"/>
              </a:highlight>
            </a:endParaRPr>
          </a:p>
          <a:p>
            <a:pPr indent="0" lvl="0" marL="457200" rtl="0" algn="l">
              <a:spcBef>
                <a:spcPts val="0"/>
              </a:spcBef>
              <a:spcAft>
                <a:spcPts val="0"/>
              </a:spcAft>
              <a:buNone/>
            </a:pPr>
            <a:r>
              <a:rPr lang="zh-CN" sz="1200">
                <a:solidFill>
                  <a:srgbClr val="1A1A1A"/>
                </a:solidFill>
                <a:highlight>
                  <a:srgbClr val="FFFFFF"/>
                </a:highlight>
              </a:rPr>
              <a:t>Package is a folder including file __init__.py and submodules or subpackages.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0" lvl="0" marL="457200" rtl="0" algn="l">
              <a:spcBef>
                <a:spcPts val="0"/>
              </a:spcBef>
              <a:spcAft>
                <a:spcPts val="0"/>
              </a:spcAft>
              <a:buNone/>
            </a:pPr>
            <a:r>
              <a:t/>
            </a:r>
            <a:endParaRPr sz="1200">
              <a:solidFill>
                <a:srgbClr val="1A1A1A"/>
              </a:solidFill>
              <a:highlight>
                <a:srgbClr val="FFFFFF"/>
              </a:highlight>
            </a:endParaRPr>
          </a:p>
          <a:p>
            <a:pPr indent="-342900" lvl="0" marL="457200" rtl="0" algn="l">
              <a:spcBef>
                <a:spcPts val="0"/>
              </a:spcBef>
              <a:spcAft>
                <a:spcPts val="0"/>
              </a:spcAft>
              <a:buClr>
                <a:srgbClr val="1A1A1A"/>
              </a:buClr>
              <a:buSzPts val="1800"/>
              <a:buChar char="●"/>
            </a:pPr>
            <a:r>
              <a:rPr lang="zh-CN">
                <a:solidFill>
                  <a:srgbClr val="1A1A1A"/>
                </a:solidFill>
                <a:highlight>
                  <a:srgbClr val="FFFFFF"/>
                </a:highlight>
              </a:rPr>
              <a:t>Importing * From a Package</a:t>
            </a:r>
            <a:endParaRPr>
              <a:solidFill>
                <a:srgbClr val="1A1A1A"/>
              </a:solidFill>
              <a:highlight>
                <a:srgbClr val="FFFFFF"/>
              </a:highlight>
            </a:endParaRPr>
          </a:p>
          <a:p>
            <a:pPr indent="0" lvl="0" marL="0" rtl="0" algn="l">
              <a:spcBef>
                <a:spcPts val="0"/>
              </a:spcBef>
              <a:spcAft>
                <a:spcPts val="0"/>
              </a:spcAft>
              <a:buNone/>
            </a:pPr>
            <a:r>
              <a:rPr lang="zh-CN" sz="1200">
                <a:solidFill>
                  <a:srgbClr val="1A1A1A"/>
                </a:solidFill>
                <a:highlight>
                  <a:srgbClr val="FFFFFF"/>
                </a:highlight>
              </a:rPr>
              <a:t>	</a:t>
            </a:r>
            <a:endParaRPr sz="1200">
              <a:solidFill>
                <a:srgbClr val="1A1A1A"/>
              </a:solidFill>
              <a:highlight>
                <a:srgbClr val="FFFFFF"/>
              </a:highlight>
            </a:endParaRPr>
          </a:p>
          <a:p>
            <a:pPr indent="0" lvl="0" marL="0" rtl="0" algn="l">
              <a:spcBef>
                <a:spcPts val="0"/>
              </a:spcBef>
              <a:spcAft>
                <a:spcPts val="0"/>
              </a:spcAft>
              <a:buNone/>
            </a:pPr>
            <a:r>
              <a:rPr lang="zh-CN" sz="1200">
                <a:solidFill>
                  <a:srgbClr val="222222"/>
                </a:solidFill>
                <a:highlight>
                  <a:srgbClr val="FFFFFF"/>
                </a:highlight>
              </a:rPr>
              <a:t> 	if a package’s </a:t>
            </a:r>
            <a:r>
              <a:rPr lang="zh-CN" sz="1150">
                <a:solidFill>
                  <a:srgbClr val="222222"/>
                </a:solidFill>
                <a:highlight>
                  <a:srgbClr val="ECF0F3"/>
                </a:highlight>
                <a:latin typeface="Courier New"/>
                <a:ea typeface="Courier New"/>
                <a:cs typeface="Courier New"/>
                <a:sym typeface="Courier New"/>
              </a:rPr>
              <a:t>__init__.py</a:t>
            </a:r>
            <a:r>
              <a:rPr lang="zh-CN" sz="1200">
                <a:solidFill>
                  <a:srgbClr val="222222"/>
                </a:solidFill>
                <a:highlight>
                  <a:srgbClr val="FFFFFF"/>
                </a:highlight>
              </a:rPr>
              <a:t> code defines a list named </a:t>
            </a:r>
            <a:r>
              <a:rPr lang="zh-CN" sz="1150">
                <a:solidFill>
                  <a:srgbClr val="222222"/>
                </a:solidFill>
                <a:highlight>
                  <a:srgbClr val="ECF0F3"/>
                </a:highlight>
                <a:latin typeface="Courier New"/>
                <a:ea typeface="Courier New"/>
                <a:cs typeface="Courier New"/>
                <a:sym typeface="Courier New"/>
              </a:rPr>
              <a:t>__all__</a:t>
            </a:r>
            <a:r>
              <a:rPr lang="zh-CN" sz="1200">
                <a:solidFill>
                  <a:srgbClr val="222222"/>
                </a:solidFill>
                <a:highlight>
                  <a:srgbClr val="FFFFFF"/>
                </a:highlight>
              </a:rPr>
              <a:t>, it is taken to be the list of module names that should be imported</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zh-CN" sz="1200">
                <a:solidFill>
                  <a:srgbClr val="222222"/>
                </a:solidFill>
                <a:highlight>
                  <a:srgbClr val="FFFFFF"/>
                </a:highlight>
              </a:rPr>
              <a:t>	if </a:t>
            </a:r>
            <a:r>
              <a:rPr lang="zh-CN" sz="1150">
                <a:solidFill>
                  <a:srgbClr val="222222"/>
                </a:solidFill>
                <a:highlight>
                  <a:srgbClr val="ECF0F3"/>
                </a:highlight>
                <a:latin typeface="Courier New"/>
                <a:ea typeface="Courier New"/>
                <a:cs typeface="Courier New"/>
                <a:sym typeface="Courier New"/>
              </a:rPr>
              <a:t>__all__</a:t>
            </a:r>
            <a:r>
              <a:rPr lang="zh-CN" sz="1200">
                <a:solidFill>
                  <a:srgbClr val="222222"/>
                </a:solidFill>
                <a:highlight>
                  <a:srgbClr val="FFFFFF"/>
                </a:highlight>
              </a:rPr>
              <a:t> is not defined, codes in file  </a:t>
            </a:r>
            <a:r>
              <a:rPr lang="zh-CN" sz="1150">
                <a:solidFill>
                  <a:srgbClr val="222222"/>
                </a:solidFill>
                <a:highlight>
                  <a:srgbClr val="ECF0F3"/>
                </a:highlight>
                <a:latin typeface="Courier New"/>
                <a:ea typeface="Courier New"/>
                <a:cs typeface="Courier New"/>
                <a:sym typeface="Courier New"/>
              </a:rPr>
              <a:t>__init__.py </a:t>
            </a:r>
            <a:r>
              <a:rPr lang="zh-CN" sz="1200"/>
              <a:t>will be run. Defined variables and imported modules in it will be imported. </a:t>
            </a:r>
            <a:endParaRPr sz="1200">
              <a:solidFill>
                <a:srgbClr val="222222"/>
              </a:solidFill>
              <a:highlight>
                <a:srgbClr val="FFFFFF"/>
              </a:highlight>
            </a:endParaRPr>
          </a:p>
        </p:txBody>
      </p:sp>
      <p:pic>
        <p:nvPicPr>
          <p:cNvPr id="153" name="Google Shape;153;p28"/>
          <p:cNvPicPr preferRelativeResize="0"/>
          <p:nvPr/>
        </p:nvPicPr>
        <p:blipFill>
          <a:blip r:embed="rId3">
            <a:alphaModFix/>
          </a:blip>
          <a:stretch>
            <a:fillRect/>
          </a:stretch>
        </p:blipFill>
        <p:spPr>
          <a:xfrm>
            <a:off x="934638" y="1912350"/>
            <a:ext cx="1952625"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List</a:t>
            </a:r>
            <a:r>
              <a:rPr lang="zh-CN">
                <a:solidFill>
                  <a:schemeClr val="dk1"/>
                </a:solidFill>
              </a:rPr>
              <a:t>: methods of list object</a:t>
            </a:r>
            <a:endParaRPr>
              <a:solidFill>
                <a:schemeClr val="dk1"/>
              </a:solidFill>
            </a:endParaRPr>
          </a:p>
          <a:p>
            <a:pPr indent="0" lvl="0" marL="0" rtl="0" algn="l">
              <a:spcBef>
                <a:spcPts val="1600"/>
              </a:spcBef>
              <a:spcAft>
                <a:spcPts val="0"/>
              </a:spcAft>
              <a:buNone/>
            </a:pPr>
            <a:r>
              <a:rPr lang="zh-CN" sz="1400">
                <a:solidFill>
                  <a:schemeClr val="dk1"/>
                </a:solidFill>
                <a:highlight>
                  <a:schemeClr val="lt1"/>
                </a:highlight>
              </a:rPr>
              <a:t>list.append(obj)		list.extend(seq)			list.insert(index, obj)</a:t>
            </a:r>
            <a:endParaRPr sz="1400">
              <a:solidFill>
                <a:schemeClr val="dk1"/>
              </a:solidFill>
              <a:highlight>
                <a:schemeClr val="lt1"/>
              </a:highlight>
            </a:endParaRPr>
          </a:p>
          <a:p>
            <a:pPr indent="0" lvl="0" marL="0" rtl="0" algn="l">
              <a:spcBef>
                <a:spcPts val="1600"/>
              </a:spcBef>
              <a:spcAft>
                <a:spcPts val="0"/>
              </a:spcAft>
              <a:buNone/>
            </a:pPr>
            <a:r>
              <a:rPr lang="zh-CN" sz="1400">
                <a:solidFill>
                  <a:schemeClr val="dk1"/>
                </a:solidFill>
                <a:highlight>
                  <a:schemeClr val="lt1"/>
                </a:highlight>
              </a:rPr>
              <a:t>list.remove(obj)		list.pop()				list.clear()</a:t>
            </a:r>
            <a:endParaRPr sz="1400">
              <a:solidFill>
                <a:schemeClr val="dk1"/>
              </a:solidFill>
              <a:highlight>
                <a:schemeClr val="lt1"/>
              </a:highlight>
            </a:endParaRPr>
          </a:p>
          <a:p>
            <a:pPr indent="0" lvl="0" marL="0" rtl="0" algn="l">
              <a:spcBef>
                <a:spcPts val="1600"/>
              </a:spcBef>
              <a:spcAft>
                <a:spcPts val="0"/>
              </a:spcAft>
              <a:buNone/>
            </a:pPr>
            <a:r>
              <a:rPr lang="zh-CN" sz="1400">
                <a:solidFill>
                  <a:schemeClr val="dk1"/>
                </a:solidFill>
                <a:highlight>
                  <a:schemeClr val="lt1"/>
                </a:highlight>
              </a:rPr>
              <a:t>list.index(obj)		list.count(obj)			list.sort()</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zh-CN" sz="1400">
                <a:solidFill>
                  <a:schemeClr val="dk1"/>
                </a:solidFill>
                <a:highlight>
                  <a:schemeClr val="lt1"/>
                </a:highlight>
              </a:rPr>
              <a:t>list.reverse()		list.copy()</a:t>
            </a:r>
            <a:endParaRPr sz="1400">
              <a:solidFill>
                <a:schemeClr val="dk1"/>
              </a:solidFill>
              <a:highlight>
                <a:schemeClr val="lt1"/>
              </a:highlight>
            </a:endParaRPr>
          </a:p>
          <a:p>
            <a:pPr indent="0" lvl="0" marL="0" rtl="0" algn="l">
              <a:spcBef>
                <a:spcPts val="1600"/>
              </a:spcBef>
              <a:spcAft>
                <a:spcPts val="1600"/>
              </a:spcAft>
              <a:buNone/>
            </a:pPr>
            <a:r>
              <a:rPr lang="zh-CN" sz="1400">
                <a:solidFill>
                  <a:schemeClr val="dk1"/>
                </a:solidFill>
                <a:highlight>
                  <a:schemeClr val="lt1"/>
                </a:highlight>
              </a:rPr>
              <a:t>del list[0]			len(list)				list(seq)</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zh-CN" sz="1400">
                <a:solidFill>
                  <a:schemeClr val="dk1"/>
                </a:solidFill>
              </a:rPr>
              <a:t>List: </a:t>
            </a:r>
            <a:r>
              <a:rPr lang="zh-CN" sz="1400">
                <a:solidFill>
                  <a:srgbClr val="1A1A1A"/>
                </a:solidFill>
                <a:highlight>
                  <a:srgbClr val="FFFFFF"/>
                </a:highlight>
              </a:rPr>
              <a:t>List Comprehensions</a:t>
            </a:r>
            <a:endParaRPr sz="1400">
              <a:solidFill>
                <a:srgbClr val="1A1A1A"/>
              </a:solidFill>
              <a:highlight>
                <a:srgbClr val="FFFFFF"/>
              </a:highlight>
            </a:endParaRPr>
          </a:p>
          <a:p>
            <a:pPr indent="457200" lvl="0" marL="0" rtl="0" algn="l">
              <a:spcBef>
                <a:spcPts val="1600"/>
              </a:spcBef>
              <a:spcAft>
                <a:spcPts val="0"/>
              </a:spcAft>
              <a:buNone/>
            </a:pPr>
            <a:r>
              <a:rPr lang="zh-CN" sz="1400">
                <a:solidFill>
                  <a:srgbClr val="222222"/>
                </a:solidFill>
                <a:highlight>
                  <a:srgbClr val="FFFFFF"/>
                </a:highlight>
              </a:rPr>
              <a:t>List comprehensions provide a concise way to create lists. A list comprehension consists of brackets containing an expression followed by a for clause, then zero or more for or if clauses. The result will be a new list resulting from evaluating the expression in the context of the for and if clauses which follow it. </a:t>
            </a:r>
            <a:endParaRPr sz="1400">
              <a:solidFill>
                <a:srgbClr val="222222"/>
              </a:solidFill>
              <a:highlight>
                <a:srgbClr val="FFFFFF"/>
              </a:highlight>
            </a:endParaRPr>
          </a:p>
          <a:p>
            <a:pPr indent="0" lvl="0" marL="457200" rtl="0" algn="l">
              <a:spcBef>
                <a:spcPts val="1600"/>
              </a:spcBef>
              <a:spcAft>
                <a:spcPts val="0"/>
              </a:spcAft>
              <a:buNone/>
            </a:pPr>
            <a:r>
              <a:t/>
            </a:r>
            <a:endParaRPr sz="1400">
              <a:solidFill>
                <a:schemeClr val="dk1"/>
              </a:solidFill>
            </a:endParaRPr>
          </a:p>
          <a:p>
            <a:pPr indent="0" lvl="0" marL="457200" rtl="0" algn="l">
              <a:spcBef>
                <a:spcPts val="1600"/>
              </a:spcBef>
              <a:spcAft>
                <a:spcPts val="0"/>
              </a:spcAft>
              <a:buNone/>
            </a:pPr>
            <a:r>
              <a:t/>
            </a:r>
            <a:endParaRPr sz="1400">
              <a:solidFill>
                <a:schemeClr val="dk1"/>
              </a:solidFill>
            </a:endParaRPr>
          </a:p>
          <a:p>
            <a:pPr indent="0" lvl="0" marL="457200" rtl="0" algn="l">
              <a:spcBef>
                <a:spcPts val="1600"/>
              </a:spcBef>
              <a:spcAft>
                <a:spcPts val="0"/>
              </a:spcAft>
              <a:buNone/>
            </a:pPr>
            <a:r>
              <a:t/>
            </a:r>
            <a:endParaRPr sz="1400">
              <a:solidFill>
                <a:schemeClr val="dk1"/>
              </a:solidFill>
            </a:endParaRPr>
          </a:p>
          <a:p>
            <a:pPr indent="0" lvl="0" marL="457200" rtl="0" algn="l">
              <a:spcBef>
                <a:spcPts val="1600"/>
              </a:spcBef>
              <a:spcAft>
                <a:spcPts val="0"/>
              </a:spcAft>
              <a:buNone/>
            </a:pPr>
            <a:r>
              <a:rPr lang="zh-CN" sz="1400">
                <a:solidFill>
                  <a:schemeClr val="dk1"/>
                </a:solidFill>
              </a:rPr>
              <a:t>What does below code mean?</a:t>
            </a:r>
            <a:endParaRPr sz="1400">
              <a:solidFill>
                <a:schemeClr val="dk1"/>
              </a:solidFill>
            </a:endParaRPr>
          </a:p>
          <a:p>
            <a:pPr indent="406400" lvl="0" marL="50800" marR="50800" rtl="0" algn="l">
              <a:lnSpc>
                <a:spcPct val="126327"/>
              </a:lnSpc>
              <a:spcBef>
                <a:spcPts val="1600"/>
              </a:spcBef>
              <a:spcAft>
                <a:spcPts val="0"/>
              </a:spcAft>
              <a:buNone/>
            </a:pPr>
            <a:r>
              <a:rPr lang="zh-CN" sz="1400">
                <a:solidFill>
                  <a:srgbClr val="333333"/>
                </a:solidFill>
                <a:highlight>
                  <a:srgbClr val="EEFFCC"/>
                </a:highlight>
              </a:rPr>
              <a:t>[(x, y) </a:t>
            </a:r>
            <a:r>
              <a:rPr b="1" lang="zh-CN" sz="1400">
                <a:solidFill>
                  <a:srgbClr val="007020"/>
                </a:solidFill>
                <a:highlight>
                  <a:srgbClr val="EEFFCC"/>
                </a:highlight>
              </a:rPr>
              <a:t>for</a:t>
            </a:r>
            <a:r>
              <a:rPr lang="zh-CN" sz="1400">
                <a:solidFill>
                  <a:srgbClr val="333333"/>
                </a:solidFill>
                <a:highlight>
                  <a:srgbClr val="EEFFCC"/>
                </a:highlight>
              </a:rPr>
              <a:t> x </a:t>
            </a:r>
            <a:r>
              <a:rPr b="1" lang="zh-CN" sz="1400">
                <a:solidFill>
                  <a:srgbClr val="007020"/>
                </a:solidFill>
                <a:highlight>
                  <a:srgbClr val="EEFFCC"/>
                </a:highlight>
              </a:rPr>
              <a:t>in</a:t>
            </a:r>
            <a:r>
              <a:rPr lang="zh-CN" sz="1400">
                <a:solidFill>
                  <a:srgbClr val="333333"/>
                </a:solidFill>
                <a:highlight>
                  <a:srgbClr val="EEFFCC"/>
                </a:highlight>
              </a:rPr>
              <a:t> [</a:t>
            </a:r>
            <a:r>
              <a:rPr lang="zh-CN" sz="1400">
                <a:solidFill>
                  <a:srgbClr val="208050"/>
                </a:solidFill>
                <a:highlight>
                  <a:srgbClr val="EEFFCC"/>
                </a:highlight>
              </a:rPr>
              <a:t>1</a:t>
            </a:r>
            <a:r>
              <a:rPr lang="zh-CN" sz="1400">
                <a:solidFill>
                  <a:srgbClr val="333333"/>
                </a:solidFill>
                <a:highlight>
                  <a:srgbClr val="EEFFCC"/>
                </a:highlight>
              </a:rPr>
              <a:t>,</a:t>
            </a:r>
            <a:r>
              <a:rPr lang="zh-CN" sz="1400">
                <a:solidFill>
                  <a:srgbClr val="208050"/>
                </a:solidFill>
                <a:highlight>
                  <a:srgbClr val="EEFFCC"/>
                </a:highlight>
              </a:rPr>
              <a:t>2</a:t>
            </a:r>
            <a:r>
              <a:rPr lang="zh-CN" sz="1400">
                <a:solidFill>
                  <a:srgbClr val="333333"/>
                </a:solidFill>
                <a:highlight>
                  <a:srgbClr val="EEFFCC"/>
                </a:highlight>
              </a:rPr>
              <a:t>,</a:t>
            </a:r>
            <a:r>
              <a:rPr lang="zh-CN" sz="1400">
                <a:solidFill>
                  <a:srgbClr val="208050"/>
                </a:solidFill>
                <a:highlight>
                  <a:srgbClr val="EEFFCC"/>
                </a:highlight>
              </a:rPr>
              <a:t>3</a:t>
            </a:r>
            <a:r>
              <a:rPr lang="zh-CN" sz="1400">
                <a:solidFill>
                  <a:srgbClr val="333333"/>
                </a:solidFill>
                <a:highlight>
                  <a:srgbClr val="EEFFCC"/>
                </a:highlight>
              </a:rPr>
              <a:t>] </a:t>
            </a:r>
            <a:r>
              <a:rPr b="1" lang="zh-CN" sz="1400">
                <a:solidFill>
                  <a:srgbClr val="007020"/>
                </a:solidFill>
                <a:highlight>
                  <a:srgbClr val="EEFFCC"/>
                </a:highlight>
              </a:rPr>
              <a:t>for</a:t>
            </a:r>
            <a:r>
              <a:rPr lang="zh-CN" sz="1400">
                <a:solidFill>
                  <a:srgbClr val="333333"/>
                </a:solidFill>
                <a:highlight>
                  <a:srgbClr val="EEFFCC"/>
                </a:highlight>
              </a:rPr>
              <a:t> y </a:t>
            </a:r>
            <a:r>
              <a:rPr b="1" lang="zh-CN" sz="1400">
                <a:solidFill>
                  <a:srgbClr val="007020"/>
                </a:solidFill>
                <a:highlight>
                  <a:srgbClr val="EEFFCC"/>
                </a:highlight>
              </a:rPr>
              <a:t>in</a:t>
            </a:r>
            <a:r>
              <a:rPr lang="zh-CN" sz="1400">
                <a:solidFill>
                  <a:srgbClr val="333333"/>
                </a:solidFill>
                <a:highlight>
                  <a:srgbClr val="EEFFCC"/>
                </a:highlight>
              </a:rPr>
              <a:t> [</a:t>
            </a:r>
            <a:r>
              <a:rPr lang="zh-CN" sz="1400">
                <a:solidFill>
                  <a:srgbClr val="208050"/>
                </a:solidFill>
                <a:highlight>
                  <a:srgbClr val="EEFFCC"/>
                </a:highlight>
              </a:rPr>
              <a:t>3</a:t>
            </a:r>
            <a:r>
              <a:rPr lang="zh-CN" sz="1400">
                <a:solidFill>
                  <a:srgbClr val="333333"/>
                </a:solidFill>
                <a:highlight>
                  <a:srgbClr val="EEFFCC"/>
                </a:highlight>
              </a:rPr>
              <a:t>,</a:t>
            </a:r>
            <a:r>
              <a:rPr lang="zh-CN" sz="1400">
                <a:solidFill>
                  <a:srgbClr val="208050"/>
                </a:solidFill>
                <a:highlight>
                  <a:srgbClr val="EEFFCC"/>
                </a:highlight>
              </a:rPr>
              <a:t>1</a:t>
            </a:r>
            <a:r>
              <a:rPr lang="zh-CN" sz="1400">
                <a:solidFill>
                  <a:srgbClr val="333333"/>
                </a:solidFill>
                <a:highlight>
                  <a:srgbClr val="EEFFCC"/>
                </a:highlight>
              </a:rPr>
              <a:t>,</a:t>
            </a:r>
            <a:r>
              <a:rPr lang="zh-CN" sz="1400">
                <a:solidFill>
                  <a:srgbClr val="208050"/>
                </a:solidFill>
                <a:highlight>
                  <a:srgbClr val="EEFFCC"/>
                </a:highlight>
              </a:rPr>
              <a:t>4</a:t>
            </a:r>
            <a:r>
              <a:rPr lang="zh-CN" sz="1400">
                <a:solidFill>
                  <a:srgbClr val="333333"/>
                </a:solidFill>
                <a:highlight>
                  <a:srgbClr val="EEFFCC"/>
                </a:highlight>
              </a:rPr>
              <a:t>] </a:t>
            </a:r>
            <a:r>
              <a:rPr b="1" lang="zh-CN" sz="1400">
                <a:solidFill>
                  <a:srgbClr val="007020"/>
                </a:solidFill>
                <a:highlight>
                  <a:srgbClr val="EEFFCC"/>
                </a:highlight>
              </a:rPr>
              <a:t>if</a:t>
            </a:r>
            <a:r>
              <a:rPr lang="zh-CN" sz="1400">
                <a:solidFill>
                  <a:srgbClr val="333333"/>
                </a:solidFill>
                <a:highlight>
                  <a:srgbClr val="EEFFCC"/>
                </a:highlight>
              </a:rPr>
              <a:t> x </a:t>
            </a:r>
            <a:r>
              <a:rPr lang="zh-CN" sz="1400">
                <a:solidFill>
                  <a:srgbClr val="666666"/>
                </a:solidFill>
                <a:highlight>
                  <a:srgbClr val="EEFFCC"/>
                </a:highlight>
              </a:rPr>
              <a:t>!=</a:t>
            </a:r>
            <a:r>
              <a:rPr lang="zh-CN" sz="1400">
                <a:solidFill>
                  <a:srgbClr val="333333"/>
                </a:solidFill>
                <a:highlight>
                  <a:srgbClr val="EEFFCC"/>
                </a:highlight>
              </a:rPr>
              <a:t> y]</a:t>
            </a:r>
            <a:endParaRPr sz="1400">
              <a:solidFill>
                <a:srgbClr val="000000"/>
              </a:solidFill>
            </a:endParaRPr>
          </a:p>
        </p:txBody>
      </p:sp>
      <p:pic>
        <p:nvPicPr>
          <p:cNvPr id="68" name="Google Shape;68;p15"/>
          <p:cNvPicPr preferRelativeResize="0"/>
          <p:nvPr/>
        </p:nvPicPr>
        <p:blipFill>
          <a:blip r:embed="rId3">
            <a:alphaModFix/>
          </a:blip>
          <a:stretch>
            <a:fillRect/>
          </a:stretch>
        </p:blipFill>
        <p:spPr>
          <a:xfrm>
            <a:off x="725275" y="2971638"/>
            <a:ext cx="2438400" cy="885825"/>
          </a:xfrm>
          <a:prstGeom prst="rect">
            <a:avLst/>
          </a:prstGeom>
          <a:noFill/>
          <a:ln>
            <a:noFill/>
          </a:ln>
        </p:spPr>
      </p:pic>
      <p:pic>
        <p:nvPicPr>
          <p:cNvPr id="69" name="Google Shape;69;p15"/>
          <p:cNvPicPr preferRelativeResize="0"/>
          <p:nvPr/>
        </p:nvPicPr>
        <p:blipFill>
          <a:blip r:embed="rId4">
            <a:alphaModFix/>
          </a:blip>
          <a:stretch>
            <a:fillRect/>
          </a:stretch>
        </p:blipFill>
        <p:spPr>
          <a:xfrm>
            <a:off x="4397863" y="2881225"/>
            <a:ext cx="3057525" cy="53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String:</a:t>
            </a:r>
            <a:endParaRPr>
              <a:solidFill>
                <a:schemeClr val="dk1"/>
              </a:solidFill>
            </a:endParaRPr>
          </a:p>
          <a:p>
            <a:pPr indent="0" lvl="0" marL="0" rtl="0" algn="l">
              <a:spcBef>
                <a:spcPts val="1600"/>
              </a:spcBef>
              <a:spcAft>
                <a:spcPts val="0"/>
              </a:spcAft>
              <a:buNone/>
            </a:pPr>
            <a:r>
              <a:rPr lang="zh-CN" sz="1400">
                <a:solidFill>
                  <a:schemeClr val="dk1"/>
                </a:solidFill>
                <a:highlight>
                  <a:schemeClr val="lt1"/>
                </a:highlight>
              </a:rPr>
              <a:t>str.capitalize()						len(str)</a:t>
            </a:r>
            <a:endParaRPr sz="1400">
              <a:solidFill>
                <a:schemeClr val="dk1"/>
              </a:solidFill>
              <a:highlight>
                <a:schemeClr val="lt1"/>
              </a:highlight>
            </a:endParaRPr>
          </a:p>
          <a:p>
            <a:pPr indent="0" lvl="0" marL="0" rtl="0" algn="l">
              <a:spcBef>
                <a:spcPts val="1600"/>
              </a:spcBef>
              <a:spcAft>
                <a:spcPts val="0"/>
              </a:spcAft>
              <a:buNone/>
            </a:pPr>
            <a:r>
              <a:rPr lang="zh-CN" sz="1400">
                <a:solidFill>
                  <a:schemeClr val="dk1"/>
                </a:solidFill>
                <a:highlight>
                  <a:schemeClr val="lt1"/>
                </a:highlight>
              </a:rPr>
              <a:t>str.center(width, fillchar)				str.count(a, beg= 0,end=len(string))</a:t>
            </a:r>
            <a:endParaRPr sz="1400">
              <a:solidFill>
                <a:schemeClr val="dk1"/>
              </a:solidFill>
              <a:highlight>
                <a:schemeClr val="lt1"/>
              </a:highlight>
            </a:endParaRPr>
          </a:p>
          <a:p>
            <a:pPr indent="0" lvl="0" marL="0" rtl="0" algn="l">
              <a:spcBef>
                <a:spcPts val="1600"/>
              </a:spcBef>
              <a:spcAft>
                <a:spcPts val="0"/>
              </a:spcAft>
              <a:buNone/>
            </a:pPr>
            <a:r>
              <a:rPr lang="zh-CN" sz="1400">
                <a:solidFill>
                  <a:schemeClr val="dk1"/>
                </a:solidFill>
                <a:highlight>
                  <a:schemeClr val="lt1"/>
                </a:highlight>
              </a:rPr>
              <a:t>str.find(a, beg=0, end=len(string))			str.join(list)</a:t>
            </a:r>
            <a:endParaRPr sz="1400">
              <a:solidFill>
                <a:schemeClr val="dk1"/>
              </a:solidFill>
              <a:highlight>
                <a:schemeClr val="lt1"/>
              </a:highlight>
            </a:endParaRPr>
          </a:p>
          <a:p>
            <a:pPr indent="0" lvl="0" marL="0" rtl="0" algn="l">
              <a:spcBef>
                <a:spcPts val="1600"/>
              </a:spcBef>
              <a:spcAft>
                <a:spcPts val="0"/>
              </a:spcAft>
              <a:buNone/>
            </a:pPr>
            <a:r>
              <a:rPr lang="zh-CN" sz="1400">
                <a:solidFill>
                  <a:schemeClr val="dk1"/>
                </a:solidFill>
                <a:highlight>
                  <a:schemeClr val="lt1"/>
                </a:highlight>
              </a:rPr>
              <a:t>str.replace(old, new)					</a:t>
            </a:r>
            <a:r>
              <a:rPr lang="zh-CN" sz="1400">
                <a:solidFill>
                  <a:schemeClr val="dk1"/>
                </a:solidFill>
                <a:highlight>
                  <a:schemeClr val="lt1"/>
                </a:highlight>
              </a:rPr>
              <a:t>str.split(delimiter, numbers)</a:t>
            </a:r>
            <a:endParaRPr sz="1400">
              <a:solidFill>
                <a:schemeClr val="dk1"/>
              </a:solidFill>
              <a:highlight>
                <a:schemeClr val="lt1"/>
              </a:highlight>
            </a:endParaRPr>
          </a:p>
          <a:p>
            <a:pPr indent="0" lvl="0" marL="0" rtl="0" algn="l">
              <a:spcBef>
                <a:spcPts val="1800"/>
              </a:spcBef>
              <a:spcAft>
                <a:spcPts val="400"/>
              </a:spcAft>
              <a:buNone/>
            </a:pPr>
            <a:r>
              <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Dictionary:</a:t>
            </a:r>
            <a:endParaRPr>
              <a:solidFill>
                <a:schemeClr val="dk1"/>
              </a:solidFill>
            </a:endParaRPr>
          </a:p>
          <a:p>
            <a:pPr indent="0" lvl="0" marL="0" rtl="0" algn="l">
              <a:spcBef>
                <a:spcPts val="1600"/>
              </a:spcBef>
              <a:spcAft>
                <a:spcPts val="0"/>
              </a:spcAft>
              <a:buClr>
                <a:schemeClr val="dk1"/>
              </a:buClr>
              <a:buSzPts val="1100"/>
              <a:buFont typeface="Arial"/>
              <a:buNone/>
            </a:pPr>
            <a:r>
              <a:rPr lang="zh-CN" sz="1400">
                <a:solidFill>
                  <a:schemeClr val="dk1"/>
                </a:solidFill>
                <a:highlight>
                  <a:schemeClr val="lt1"/>
                </a:highlight>
              </a:rPr>
              <a:t>dict.clear()				dict.copy()				dict.fromkeys(seq[, value])</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zh-CN" sz="1400">
                <a:solidFill>
                  <a:schemeClr val="dk1"/>
                </a:solidFill>
                <a:highlight>
                  <a:schemeClr val="lt1"/>
                </a:highlight>
              </a:rPr>
              <a:t>dict.get(key, default=None)	dict.items()				dict.keys()</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zh-CN" sz="1400">
                <a:solidFill>
                  <a:schemeClr val="dk1"/>
                </a:solidFill>
                <a:highlight>
                  <a:schemeClr val="lt1"/>
                </a:highlight>
              </a:rPr>
              <a:t>dict.values()			dict.pop(key)			dict.popitem()</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zh-CN" sz="1400">
                <a:solidFill>
                  <a:schemeClr val="dk1"/>
                </a:solidFill>
                <a:highlight>
                  <a:schemeClr val="lt1"/>
                </a:highlight>
              </a:rPr>
              <a:t>dict([(key, value)])</a:t>
            </a:r>
            <a:endParaRPr sz="1400">
              <a:solidFill>
                <a:schemeClr val="dk1"/>
              </a:solidFill>
              <a:highlight>
                <a:schemeClr val="lt1"/>
              </a:highlight>
            </a:endParaRPr>
          </a:p>
          <a:p>
            <a:pPr indent="0" lvl="0" marL="0" rtl="0" algn="l">
              <a:spcBef>
                <a:spcPts val="1800"/>
              </a:spcBef>
              <a:spcAft>
                <a:spcPts val="40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rgbClr val="1A1A1A"/>
                </a:solidFill>
                <a:highlight>
                  <a:srgbClr val="FFFFFF"/>
                </a:highlight>
              </a:rPr>
              <a:t>Stacks</a:t>
            </a:r>
            <a:endParaRPr>
              <a:solidFill>
                <a:srgbClr val="1A1A1A"/>
              </a:solidFill>
              <a:highlight>
                <a:srgbClr val="FFFFFF"/>
              </a:highlight>
            </a:endParaRPr>
          </a:p>
          <a:p>
            <a:pPr indent="0" lvl="0" marL="0" rtl="0" algn="l">
              <a:spcBef>
                <a:spcPts val="1600"/>
              </a:spcBef>
              <a:spcAft>
                <a:spcPts val="1600"/>
              </a:spcAft>
              <a:buNone/>
            </a:pPr>
            <a:r>
              <a:t/>
            </a:r>
            <a:endParaRPr sz="1700">
              <a:solidFill>
                <a:srgbClr val="1A1A1A"/>
              </a:solidFill>
              <a:highlight>
                <a:srgbClr val="FFFFFF"/>
              </a:highlight>
            </a:endParaRPr>
          </a:p>
        </p:txBody>
      </p:sp>
      <p:pic>
        <p:nvPicPr>
          <p:cNvPr id="88" name="Google Shape;88;p18"/>
          <p:cNvPicPr preferRelativeResize="0"/>
          <p:nvPr/>
        </p:nvPicPr>
        <p:blipFill>
          <a:blip r:embed="rId3">
            <a:alphaModFix/>
          </a:blip>
          <a:stretch>
            <a:fillRect/>
          </a:stretch>
        </p:blipFill>
        <p:spPr>
          <a:xfrm>
            <a:off x="864300" y="1734775"/>
            <a:ext cx="649605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rgbClr val="1A1A1A"/>
                </a:solidFill>
                <a:highlight>
                  <a:schemeClr val="lt1"/>
                </a:highlight>
              </a:rPr>
              <a:t>Stacks</a:t>
            </a:r>
            <a:endParaRPr>
              <a:solidFill>
                <a:srgbClr val="1A1A1A"/>
              </a:solidFill>
              <a:highlight>
                <a:srgbClr val="FFFFFF"/>
              </a:highlight>
            </a:endParaRPr>
          </a:p>
          <a:p>
            <a:pPr indent="457200" lvl="0" marL="0" rtl="0" algn="just">
              <a:lnSpc>
                <a:spcPct val="171429"/>
              </a:lnSpc>
              <a:spcBef>
                <a:spcPts val="1600"/>
              </a:spcBef>
              <a:spcAft>
                <a:spcPts val="0"/>
              </a:spcAft>
              <a:buNone/>
            </a:pPr>
            <a:r>
              <a:rPr lang="zh-CN" sz="1400">
                <a:solidFill>
                  <a:schemeClr val="dk1"/>
                </a:solidFill>
                <a:highlight>
                  <a:srgbClr val="FFFFFF"/>
                </a:highlight>
              </a:rPr>
              <a:t>The functions associated with stack are:</a:t>
            </a:r>
            <a:endParaRPr sz="1400">
              <a:solidFill>
                <a:schemeClr val="dk1"/>
              </a:solidFill>
              <a:highlight>
                <a:srgbClr val="FFFFFF"/>
              </a:highlight>
            </a:endParaRPr>
          </a:p>
          <a:p>
            <a:pPr indent="-317500" lvl="0" marL="914400" rtl="0" algn="l">
              <a:lnSpc>
                <a:spcPct val="158000"/>
              </a:lnSpc>
              <a:spcBef>
                <a:spcPts val="800"/>
              </a:spcBef>
              <a:spcAft>
                <a:spcPts val="0"/>
              </a:spcAft>
              <a:buClr>
                <a:schemeClr val="dk1"/>
              </a:buClr>
              <a:buSzPts val="1400"/>
              <a:buChar char="●"/>
            </a:pPr>
            <a:r>
              <a:rPr b="1" lang="zh-CN" sz="1400">
                <a:solidFill>
                  <a:schemeClr val="dk1"/>
                </a:solidFill>
                <a:highlight>
                  <a:srgbClr val="FFFFFF"/>
                </a:highlight>
              </a:rPr>
              <a:t>empty()</a:t>
            </a:r>
            <a:r>
              <a:rPr lang="zh-CN" sz="1400">
                <a:solidFill>
                  <a:schemeClr val="dk1"/>
                </a:solidFill>
                <a:highlight>
                  <a:srgbClr val="FFFFFF"/>
                </a:highlight>
              </a:rPr>
              <a:t> – Returns whether the stack is empty </a:t>
            </a:r>
            <a:endParaRPr sz="1400">
              <a:solidFill>
                <a:schemeClr val="dk1"/>
              </a:solidFill>
              <a:highlight>
                <a:srgbClr val="FFFFFF"/>
              </a:highlight>
            </a:endParaRPr>
          </a:p>
          <a:p>
            <a:pPr indent="-317500" lvl="0" marL="914400" rtl="0" algn="l">
              <a:lnSpc>
                <a:spcPct val="158000"/>
              </a:lnSpc>
              <a:spcBef>
                <a:spcPts val="0"/>
              </a:spcBef>
              <a:spcAft>
                <a:spcPts val="0"/>
              </a:spcAft>
              <a:buClr>
                <a:schemeClr val="dk1"/>
              </a:buClr>
              <a:buSzPts val="1400"/>
              <a:buChar char="●"/>
            </a:pPr>
            <a:r>
              <a:rPr b="1" lang="zh-CN" sz="1400">
                <a:solidFill>
                  <a:schemeClr val="dk1"/>
                </a:solidFill>
                <a:highlight>
                  <a:srgbClr val="FFFFFF"/>
                </a:highlight>
              </a:rPr>
              <a:t>size()</a:t>
            </a:r>
            <a:r>
              <a:rPr lang="zh-CN" sz="1400">
                <a:solidFill>
                  <a:schemeClr val="dk1"/>
                </a:solidFill>
                <a:highlight>
                  <a:srgbClr val="FFFFFF"/>
                </a:highlight>
              </a:rPr>
              <a:t> – Returns the size of the stack </a:t>
            </a:r>
            <a:endParaRPr sz="1400">
              <a:solidFill>
                <a:schemeClr val="dk1"/>
              </a:solidFill>
              <a:highlight>
                <a:srgbClr val="FFFFFF"/>
              </a:highlight>
            </a:endParaRPr>
          </a:p>
          <a:p>
            <a:pPr indent="-317500" lvl="0" marL="914400" rtl="0" algn="l">
              <a:lnSpc>
                <a:spcPct val="158000"/>
              </a:lnSpc>
              <a:spcBef>
                <a:spcPts val="0"/>
              </a:spcBef>
              <a:spcAft>
                <a:spcPts val="0"/>
              </a:spcAft>
              <a:buClr>
                <a:schemeClr val="dk1"/>
              </a:buClr>
              <a:buSzPts val="1400"/>
              <a:buChar char="●"/>
            </a:pPr>
            <a:r>
              <a:rPr b="1" lang="zh-CN" sz="1400">
                <a:solidFill>
                  <a:schemeClr val="dk1"/>
                </a:solidFill>
                <a:highlight>
                  <a:srgbClr val="FFFFFF"/>
                </a:highlight>
              </a:rPr>
              <a:t>top() </a:t>
            </a:r>
            <a:r>
              <a:rPr lang="zh-CN" sz="1400">
                <a:solidFill>
                  <a:schemeClr val="dk1"/>
                </a:solidFill>
                <a:highlight>
                  <a:srgbClr val="FFFFFF"/>
                </a:highlight>
              </a:rPr>
              <a:t>– Returns a reference to the top most element of the stack</a:t>
            </a:r>
            <a:endParaRPr sz="1400">
              <a:solidFill>
                <a:schemeClr val="dk1"/>
              </a:solidFill>
              <a:highlight>
                <a:srgbClr val="FFFFFF"/>
              </a:highlight>
            </a:endParaRPr>
          </a:p>
          <a:p>
            <a:pPr indent="-317500" lvl="0" marL="914400" rtl="0" algn="l">
              <a:lnSpc>
                <a:spcPct val="158000"/>
              </a:lnSpc>
              <a:spcBef>
                <a:spcPts val="0"/>
              </a:spcBef>
              <a:spcAft>
                <a:spcPts val="0"/>
              </a:spcAft>
              <a:buClr>
                <a:schemeClr val="dk1"/>
              </a:buClr>
              <a:buSzPts val="1400"/>
              <a:buChar char="●"/>
            </a:pPr>
            <a:r>
              <a:rPr b="1" lang="zh-CN" sz="1400">
                <a:solidFill>
                  <a:schemeClr val="dk1"/>
                </a:solidFill>
                <a:highlight>
                  <a:srgbClr val="FFFFFF"/>
                </a:highlight>
              </a:rPr>
              <a:t>push(g)</a:t>
            </a:r>
            <a:r>
              <a:rPr lang="zh-CN" sz="1400">
                <a:solidFill>
                  <a:schemeClr val="dk1"/>
                </a:solidFill>
                <a:highlight>
                  <a:srgbClr val="FFFFFF"/>
                </a:highlight>
              </a:rPr>
              <a:t> – Adds the element ‘g’ at the top of the stack</a:t>
            </a:r>
            <a:endParaRPr sz="1400">
              <a:solidFill>
                <a:schemeClr val="dk1"/>
              </a:solidFill>
              <a:highlight>
                <a:srgbClr val="FFFFFF"/>
              </a:highlight>
            </a:endParaRPr>
          </a:p>
          <a:p>
            <a:pPr indent="-317500" lvl="0" marL="914400" rtl="0" algn="l">
              <a:lnSpc>
                <a:spcPct val="158000"/>
              </a:lnSpc>
              <a:spcBef>
                <a:spcPts val="0"/>
              </a:spcBef>
              <a:spcAft>
                <a:spcPts val="0"/>
              </a:spcAft>
              <a:buClr>
                <a:schemeClr val="dk1"/>
              </a:buClr>
              <a:buSzPts val="1400"/>
              <a:buChar char="●"/>
            </a:pPr>
            <a:r>
              <a:rPr b="1" lang="zh-CN" sz="1400">
                <a:solidFill>
                  <a:schemeClr val="dk1"/>
                </a:solidFill>
                <a:highlight>
                  <a:srgbClr val="FFFFFF"/>
                </a:highlight>
              </a:rPr>
              <a:t>pop()</a:t>
            </a:r>
            <a:r>
              <a:rPr lang="zh-CN" sz="1400">
                <a:solidFill>
                  <a:schemeClr val="dk1"/>
                </a:solidFill>
                <a:highlight>
                  <a:srgbClr val="FFFFFF"/>
                </a:highlight>
              </a:rPr>
              <a:t> – Deletes the top most element of the stack</a:t>
            </a:r>
            <a:endParaRPr b="1" sz="1400">
              <a:solidFill>
                <a:schemeClr val="dk1"/>
              </a:solidFill>
              <a:highlight>
                <a:srgbClr val="FFFFFF"/>
              </a:highlight>
            </a:endParaRPr>
          </a:p>
          <a:p>
            <a:pPr indent="0" lvl="0" marL="0" rtl="0" algn="l">
              <a:lnSpc>
                <a:spcPct val="100000"/>
              </a:lnSpc>
              <a:spcBef>
                <a:spcPts val="3600"/>
              </a:spcBef>
              <a:spcAft>
                <a:spcPts val="0"/>
              </a:spcAft>
              <a:buNone/>
            </a:pPr>
            <a:r>
              <a:t/>
            </a:r>
            <a:endParaRPr sz="1100">
              <a:solidFill>
                <a:schemeClr val="dk1"/>
              </a:solidFill>
            </a:endParaRPr>
          </a:p>
          <a:p>
            <a:pPr indent="0" lvl="0" marL="0" rtl="0" algn="l">
              <a:spcBef>
                <a:spcPts val="0"/>
              </a:spcBef>
              <a:spcAft>
                <a:spcPts val="1600"/>
              </a:spcAft>
              <a:buNone/>
            </a:pPr>
            <a:r>
              <a:t/>
            </a:r>
            <a:endParaRPr sz="1700">
              <a:solidFill>
                <a:srgbClr val="1A1A1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Qu</a:t>
            </a:r>
            <a:r>
              <a:rPr lang="zh-CN">
                <a:solidFill>
                  <a:srgbClr val="1A1A1A"/>
                </a:solidFill>
                <a:highlight>
                  <a:srgbClr val="FFFFFF"/>
                </a:highlight>
              </a:rPr>
              <a:t>eue</a:t>
            </a:r>
            <a:endParaRPr>
              <a:solidFill>
                <a:srgbClr val="1A1A1A"/>
              </a:solidFill>
              <a:highlight>
                <a:srgbClr val="FFFFFF"/>
              </a:highlight>
            </a:endParaRPr>
          </a:p>
          <a:p>
            <a:pPr indent="0" lvl="0" marL="0" rtl="0" algn="l">
              <a:spcBef>
                <a:spcPts val="1600"/>
              </a:spcBef>
              <a:spcAft>
                <a:spcPts val="0"/>
              </a:spcAft>
              <a:buNone/>
            </a:pPr>
            <a:r>
              <a:rPr lang="zh-CN" sz="1200">
                <a:solidFill>
                  <a:schemeClr val="dk1"/>
                </a:solidFill>
                <a:highlight>
                  <a:srgbClr val="FFFFFF"/>
                </a:highlight>
              </a:rPr>
              <a:t> 	</a:t>
            </a:r>
            <a:r>
              <a:rPr b="1" lang="zh-CN" sz="1400">
                <a:solidFill>
                  <a:srgbClr val="000000"/>
                </a:solidFill>
                <a:highlight>
                  <a:srgbClr val="FFFFFF"/>
                </a:highlight>
              </a:rPr>
              <a:t>Queue </a:t>
            </a:r>
            <a:r>
              <a:rPr lang="zh-CN" sz="1400">
                <a:solidFill>
                  <a:schemeClr val="dk1"/>
                </a:solidFill>
                <a:highlight>
                  <a:srgbClr val="FFFFFF"/>
                </a:highlight>
              </a:rPr>
              <a:t>is a linear structure which follows a particular order in which the operations are performed. The order is </a:t>
            </a:r>
            <a:r>
              <a:rPr b="1" lang="zh-CN" sz="1400">
                <a:solidFill>
                  <a:schemeClr val="dk1"/>
                </a:solidFill>
                <a:highlight>
                  <a:srgbClr val="FFFFFF"/>
                </a:highlight>
              </a:rPr>
              <a:t>F</a:t>
            </a:r>
            <a:r>
              <a:rPr lang="zh-CN" sz="1400">
                <a:solidFill>
                  <a:schemeClr val="dk1"/>
                </a:solidFill>
                <a:highlight>
                  <a:srgbClr val="FFFFFF"/>
                </a:highlight>
              </a:rPr>
              <a:t>irst </a:t>
            </a:r>
            <a:r>
              <a:rPr b="1" lang="zh-CN" sz="1400">
                <a:solidFill>
                  <a:schemeClr val="dk1"/>
                </a:solidFill>
                <a:highlight>
                  <a:srgbClr val="FFFFFF"/>
                </a:highlight>
              </a:rPr>
              <a:t>I</a:t>
            </a:r>
            <a:r>
              <a:rPr lang="zh-CN" sz="1400">
                <a:solidFill>
                  <a:schemeClr val="dk1"/>
                </a:solidFill>
                <a:highlight>
                  <a:srgbClr val="FFFFFF"/>
                </a:highlight>
              </a:rPr>
              <a:t>n </a:t>
            </a:r>
            <a:r>
              <a:rPr b="1" lang="zh-CN" sz="1400">
                <a:solidFill>
                  <a:schemeClr val="dk1"/>
                </a:solidFill>
                <a:highlight>
                  <a:srgbClr val="FFFFFF"/>
                </a:highlight>
              </a:rPr>
              <a:t>F</a:t>
            </a:r>
            <a:r>
              <a:rPr lang="zh-CN" sz="1400">
                <a:solidFill>
                  <a:schemeClr val="dk1"/>
                </a:solidFill>
                <a:highlight>
                  <a:srgbClr val="FFFFFF"/>
                </a:highlight>
              </a:rPr>
              <a:t>irst </a:t>
            </a:r>
            <a:r>
              <a:rPr b="1" lang="zh-CN" sz="1400">
                <a:solidFill>
                  <a:schemeClr val="dk1"/>
                </a:solidFill>
                <a:highlight>
                  <a:srgbClr val="FFFFFF"/>
                </a:highlight>
              </a:rPr>
              <a:t>O</a:t>
            </a:r>
            <a:r>
              <a:rPr lang="zh-CN" sz="1400">
                <a:solidFill>
                  <a:schemeClr val="dk1"/>
                </a:solidFill>
                <a:highlight>
                  <a:srgbClr val="FFFFFF"/>
                </a:highlight>
              </a:rPr>
              <a:t>ut (FIFO).</a:t>
            </a:r>
            <a:endParaRPr sz="1400">
              <a:solidFill>
                <a:schemeClr val="dk1"/>
              </a:solidFill>
              <a:highlight>
                <a:srgbClr val="FFFFFF"/>
              </a:highlight>
            </a:endParaRPr>
          </a:p>
          <a:p>
            <a:pPr indent="0" lvl="0" marL="0" rtl="0" algn="l">
              <a:lnSpc>
                <a:spcPct val="171429"/>
              </a:lnSpc>
              <a:spcBef>
                <a:spcPts val="1600"/>
              </a:spcBef>
              <a:spcAft>
                <a:spcPts val="800"/>
              </a:spcAft>
              <a:buNone/>
            </a:pPr>
            <a:r>
              <a:t/>
            </a:r>
            <a:endParaRPr sz="1200">
              <a:solidFill>
                <a:schemeClr val="dk1"/>
              </a:solidFill>
              <a:highlight>
                <a:srgbClr val="FFFFFF"/>
              </a:highlight>
            </a:endParaRPr>
          </a:p>
        </p:txBody>
      </p:sp>
      <p:pic>
        <p:nvPicPr>
          <p:cNvPr id="101" name="Google Shape;101;p20"/>
          <p:cNvPicPr preferRelativeResize="0"/>
          <p:nvPr/>
        </p:nvPicPr>
        <p:blipFill>
          <a:blip r:embed="rId3">
            <a:alphaModFix/>
          </a:blip>
          <a:stretch>
            <a:fillRect/>
          </a:stretch>
        </p:blipFill>
        <p:spPr>
          <a:xfrm>
            <a:off x="888413" y="2231975"/>
            <a:ext cx="705802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5 </a:t>
            </a:r>
            <a:r>
              <a:rPr lang="zh-CN" sz="2400"/>
              <a:t>Data Structures</a:t>
            </a:r>
            <a:endParaRPr sz="2400"/>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Qu</a:t>
            </a:r>
            <a:r>
              <a:rPr lang="zh-CN">
                <a:solidFill>
                  <a:srgbClr val="1A1A1A"/>
                </a:solidFill>
                <a:highlight>
                  <a:srgbClr val="FFFFFF"/>
                </a:highlight>
              </a:rPr>
              <a:t>eue</a:t>
            </a:r>
            <a:endParaRPr sz="1200">
              <a:solidFill>
                <a:schemeClr val="dk1"/>
              </a:solidFill>
              <a:highlight>
                <a:srgbClr val="FFFFFF"/>
              </a:highlight>
            </a:endParaRPr>
          </a:p>
          <a:p>
            <a:pPr indent="457200" lvl="0" marL="0" rtl="0" algn="l">
              <a:lnSpc>
                <a:spcPct val="171429"/>
              </a:lnSpc>
              <a:spcBef>
                <a:spcPts val="1600"/>
              </a:spcBef>
              <a:spcAft>
                <a:spcPts val="0"/>
              </a:spcAft>
              <a:buNone/>
            </a:pPr>
            <a:r>
              <a:rPr b="1" lang="zh-CN" sz="1400">
                <a:solidFill>
                  <a:schemeClr val="dk1"/>
                </a:solidFill>
                <a:highlight>
                  <a:srgbClr val="FFFFFF"/>
                </a:highlight>
              </a:rPr>
              <a:t>Four basic operations on Queue:</a:t>
            </a:r>
            <a:endParaRPr sz="1400">
              <a:solidFill>
                <a:schemeClr val="dk1"/>
              </a:solidFill>
              <a:highlight>
                <a:srgbClr val="FFFFFF"/>
              </a:highlight>
            </a:endParaRPr>
          </a:p>
          <a:p>
            <a:pPr indent="-317500" lvl="0" marL="914400" rtl="0" algn="l">
              <a:lnSpc>
                <a:spcPct val="171429"/>
              </a:lnSpc>
              <a:spcBef>
                <a:spcPts val="800"/>
              </a:spcBef>
              <a:spcAft>
                <a:spcPts val="0"/>
              </a:spcAft>
              <a:buClr>
                <a:schemeClr val="dk1"/>
              </a:buClr>
              <a:buSzPts val="1400"/>
              <a:buChar char="●"/>
            </a:pPr>
            <a:r>
              <a:rPr b="1" lang="zh-CN" sz="1400">
                <a:solidFill>
                  <a:schemeClr val="dk1"/>
                </a:solidFill>
                <a:highlight>
                  <a:srgbClr val="FFFFFF"/>
                </a:highlight>
              </a:rPr>
              <a:t>Enqueue: </a:t>
            </a:r>
            <a:r>
              <a:rPr lang="zh-CN" sz="1400">
                <a:solidFill>
                  <a:schemeClr val="dk1"/>
                </a:solidFill>
                <a:highlight>
                  <a:srgbClr val="FFFFFF"/>
                </a:highlight>
              </a:rPr>
              <a:t>Adds an item to the queue. If the queue is full, then it is said to be an Overflow condition.</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lang="zh-CN" sz="1400">
                <a:solidFill>
                  <a:schemeClr val="dk1"/>
                </a:solidFill>
                <a:highlight>
                  <a:srgbClr val="FFFFFF"/>
                </a:highlight>
              </a:rPr>
              <a:t>Dequeue:</a:t>
            </a:r>
            <a:r>
              <a:rPr lang="zh-CN" sz="1400">
                <a:solidFill>
                  <a:schemeClr val="dk1"/>
                </a:solidFill>
                <a:highlight>
                  <a:srgbClr val="FFFFFF"/>
                </a:highlight>
              </a:rPr>
              <a:t> Removes an item from the queue. The items are popped in the same order in which they are pushed. If the queue is empty, then it is said to be an Underflow condition.</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lang="zh-CN" sz="1400">
                <a:solidFill>
                  <a:schemeClr val="dk1"/>
                </a:solidFill>
                <a:highlight>
                  <a:srgbClr val="FFFFFF"/>
                </a:highlight>
              </a:rPr>
              <a:t>Front: </a:t>
            </a:r>
            <a:r>
              <a:rPr lang="zh-CN" sz="1400">
                <a:solidFill>
                  <a:schemeClr val="dk1"/>
                </a:solidFill>
                <a:highlight>
                  <a:srgbClr val="FFFFFF"/>
                </a:highlight>
              </a:rPr>
              <a:t>Get the front item from queue.</a:t>
            </a:r>
            <a:endParaRPr sz="1400">
              <a:solidFill>
                <a:schemeClr val="dk1"/>
              </a:solidFill>
              <a:highlight>
                <a:srgbClr val="FFFFFF"/>
              </a:highlight>
            </a:endParaRPr>
          </a:p>
          <a:p>
            <a:pPr indent="-317500" lvl="0" marL="914400" rtl="0" algn="l">
              <a:lnSpc>
                <a:spcPct val="171429"/>
              </a:lnSpc>
              <a:spcBef>
                <a:spcPts val="0"/>
              </a:spcBef>
              <a:spcAft>
                <a:spcPts val="0"/>
              </a:spcAft>
              <a:buClr>
                <a:schemeClr val="dk1"/>
              </a:buClr>
              <a:buSzPts val="1400"/>
              <a:buChar char="●"/>
            </a:pPr>
            <a:r>
              <a:rPr b="1" lang="zh-CN" sz="1400">
                <a:solidFill>
                  <a:schemeClr val="dk1"/>
                </a:solidFill>
                <a:highlight>
                  <a:srgbClr val="FFFFFF"/>
                </a:highlight>
              </a:rPr>
              <a:t>Rear:</a:t>
            </a:r>
            <a:r>
              <a:rPr lang="zh-CN" sz="1400">
                <a:solidFill>
                  <a:schemeClr val="dk1"/>
                </a:solidFill>
                <a:highlight>
                  <a:srgbClr val="FFFFFF"/>
                </a:highlight>
              </a:rPr>
              <a:t> Get the last item from queue.</a:t>
            </a:r>
            <a:endParaRPr sz="1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