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python.org/3/library/exceptions.html#bltin-exceptions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python.org/3/library/functions.htm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59718c8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59718c8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5a652c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a5a652c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https://docs.python.org/3/library/exceptions.html#bltin-exceptions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5a652c0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5a652c0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https://docs.python.org/3/library/functions.html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9abae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9abae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66666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mode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900">
                <a:solidFill>
                  <a:srgbClr val="0088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buffering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=-</a:t>
            </a:r>
            <a:r>
              <a:rPr lang="zh-CN" sz="900">
                <a:solidFill>
                  <a:srgbClr val="006666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encoding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900">
                <a:solidFill>
                  <a:srgbClr val="000088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errors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900">
                <a:solidFill>
                  <a:srgbClr val="000088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newline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900">
                <a:solidFill>
                  <a:srgbClr val="000088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closefd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900">
                <a:solidFill>
                  <a:srgbClr val="000088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opener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900">
                <a:solidFill>
                  <a:srgbClr val="000088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91e88b37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91e88b3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91e88b37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91e88b37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91e88b3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91e88b3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66666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mode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900">
                <a:solidFill>
                  <a:srgbClr val="0088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buffering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=-</a:t>
            </a:r>
            <a:r>
              <a:rPr lang="zh-CN" sz="900">
                <a:solidFill>
                  <a:srgbClr val="006666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encoding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900">
                <a:solidFill>
                  <a:srgbClr val="000088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errors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900">
                <a:solidFill>
                  <a:srgbClr val="000088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newline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900">
                <a:solidFill>
                  <a:srgbClr val="000088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closefd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900">
                <a:solidFill>
                  <a:srgbClr val="000088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900">
                <a:solidFill>
                  <a:schemeClr val="dk1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opener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900">
                <a:solidFill>
                  <a:srgbClr val="000088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zh-CN" sz="900">
                <a:solidFill>
                  <a:srgbClr val="666600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91e88b3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91e88b3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'\r'是回车，前者使光标到行首，（carriage return）       '\n'是换行，后者使光标下移一格，（line feed）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90909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zh-CN" sz="115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\n:  UNIX 系统行末结束符		\r\n: window 系统行末结束符	\r:  MAC OS 系统行末结束符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91e88b3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91e88b3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1e88b3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1e88b3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91e88b37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91e88b37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CP Level 2 -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64646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Life is short</a:t>
            </a:r>
            <a:endParaRPr sz="3000">
              <a:solidFill>
                <a:srgbClr val="646464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64646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(You need Python)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8 OS and Errors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assert 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		assert &lt;expression&gt; 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		if not &lt;expression&gt;: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			raise AssertionError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raise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		raise &lt;Exception&gt;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8 OS and Errors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try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		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		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26" y="1605125"/>
            <a:ext cx="4042925" cy="35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7 </a:t>
            </a:r>
            <a:r>
              <a:rPr lang="zh-CN" sz="2400"/>
              <a:t>Files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open()</a:t>
            </a:r>
            <a:endParaRPr sz="14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222222"/>
                </a:solidFill>
              </a:rPr>
              <a:t>file</a:t>
            </a:r>
            <a:r>
              <a:rPr lang="zh-CN" sz="1200">
                <a:solidFill>
                  <a:srgbClr val="222222"/>
                </a:solidFill>
              </a:rPr>
              <a:t>: file name with its path</a:t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222222"/>
                </a:solidFill>
              </a:rPr>
              <a:t>mode</a:t>
            </a:r>
            <a:r>
              <a:rPr lang="zh-CN" sz="1200">
                <a:solidFill>
                  <a:srgbClr val="222222"/>
                </a:solidFill>
              </a:rPr>
              <a:t>: 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an optional string that specifies the mode in which the file is opened</a:t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38" y="2459013"/>
            <a:ext cx="50006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7 </a:t>
            </a:r>
            <a:r>
              <a:rPr lang="zh-CN" sz="2400"/>
              <a:t>Files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open()</a:t>
            </a:r>
            <a:endParaRPr sz="14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25" y="1594250"/>
            <a:ext cx="5687199" cy="34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7 </a:t>
            </a:r>
            <a:r>
              <a:rPr lang="zh-CN" sz="2400"/>
              <a:t>Files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open()</a:t>
            </a:r>
            <a:endParaRPr sz="14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881188"/>
            <a:ext cx="79438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7 </a:t>
            </a:r>
            <a:r>
              <a:rPr lang="zh-CN" sz="2400"/>
              <a:t>Files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open()</a:t>
            </a:r>
            <a:endParaRPr sz="14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222222"/>
                </a:solidFill>
              </a:rPr>
              <a:t>buffer</a:t>
            </a:r>
            <a:r>
              <a:rPr lang="zh-CN" sz="1200">
                <a:solidFill>
                  <a:srgbClr val="222222"/>
                </a:solidFill>
              </a:rPr>
              <a:t>: 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buffering is an optional integer used to set the buffering policy. Pass 0 to switch buffering off (only allowed in binary mode), 1 to select line buffering (only usable in text mode), and an integer &gt; 1 to indicate the size in bytes of a fixed-size chunk buffer. When no </a:t>
            </a:r>
            <a:r>
              <a:rPr i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buffering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 argument is given, the default buffering policy works as follows: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91440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Binary files are buffered in fixed-size chunks; the size of the buffer is chosen using a heuristic trying to determine the underlying device’s “block size” and falling back on </a:t>
            </a: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io.DEFAULT_BUFFER_SIZE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. On many systems, the buffer will typically be 4096 or 8192 bytes long.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“Interactive” text files (files for which </a:t>
            </a:r>
            <a:r>
              <a:rPr lang="zh-CN" sz="11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isatty()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 returns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) use line buffering. Other text files use the policy described above for binary files.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	</a:t>
            </a:r>
            <a:r>
              <a:rPr b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encode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: encoding is the name of the encoding used to decode or encode the file (it only be used in text mode)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errors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: errors is an optional string that specifies how encoding and decoding errors are to be handled—this cannot be used in binary mode</a:t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7 </a:t>
            </a:r>
            <a:r>
              <a:rPr lang="zh-CN" sz="2400"/>
              <a:t>Files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open()</a:t>
            </a:r>
            <a:endParaRPr sz="14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newline </a:t>
            </a:r>
            <a:r>
              <a:rPr lang="zh-CN" sz="1200">
                <a:solidFill>
                  <a:srgbClr val="222222"/>
                </a:solidFill>
              </a:rPr>
              <a:t>: </a:t>
            </a:r>
            <a:r>
              <a:rPr i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newline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 controls how universal newlines mode works (it only applies to text mode). It can be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'\r'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and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'\r\n'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91440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: 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if </a:t>
            </a:r>
            <a:r>
              <a:rPr i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newline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 is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universal newlines mode is enabled. Lines in the input can end in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'\r'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or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'\r\n'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and these are translated into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 before being returned to the caller.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If it is </a:t>
            </a:r>
            <a:r>
              <a:rPr lang="zh-C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, universal newlines mode is enabled, but line endings are returned to the caller untranslated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	</a:t>
            </a:r>
            <a:r>
              <a:rPr b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closefd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: True: default value, it means a file name was given; False: a file 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descriptor was given.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opener: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A custom opener can be used by passing a callable as </a:t>
            </a:r>
            <a:r>
              <a:rPr i="1" lang="zh-CN" sz="1200">
                <a:solidFill>
                  <a:srgbClr val="222222"/>
                </a:solidFill>
                <a:highlight>
                  <a:srgbClr val="FFFFFF"/>
                </a:highlight>
              </a:rPr>
              <a:t>opener</a:t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7 </a:t>
            </a:r>
            <a:r>
              <a:rPr lang="zh-CN" sz="2400"/>
              <a:t>Files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open()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88" y="1624338"/>
            <a:ext cx="18764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813" y="1624338"/>
            <a:ext cx="23145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125" y="1624338"/>
            <a:ext cx="23431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7 </a:t>
            </a:r>
            <a:r>
              <a:rPr lang="zh-CN" sz="2400"/>
              <a:t>Files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 object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file.close()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file.flush()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file.fileno()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file.read([size])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file.readline()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file.readlines()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file.seek(offset[, whence])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file.tell()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file.truncate([size])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file.write(str)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</a:rPr>
              <a:t>file.writelines([ str ])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8 OS and Errors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</a:t>
            </a: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.mkdir(path)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os.rmdir(path)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os.remove(file)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os.rename(src, dst)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os.getcwd()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os.chdir(path)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os.getenv(key)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os.getlogin()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os.getpid()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CN">
                <a:solidFill>
                  <a:srgbClr val="1A1A1A"/>
                </a:solidFill>
                <a:highlight>
                  <a:schemeClr val="lt1"/>
                </a:highlight>
              </a:rPr>
              <a:t>os.getuid()</a:t>
            </a:r>
            <a:endParaRPr>
              <a:solidFill>
                <a:srgbClr val="1A1A1A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