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8" r:id="rId2"/>
    <p:sldId id="339" r:id="rId3"/>
    <p:sldId id="438" r:id="rId4"/>
    <p:sldId id="342" r:id="rId5"/>
    <p:sldId id="352" r:id="rId6"/>
    <p:sldId id="439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  <p:sldId id="475" r:id="rId39"/>
    <p:sldId id="448" r:id="rId40"/>
    <p:sldId id="442" r:id="rId41"/>
    <p:sldId id="476" r:id="rId42"/>
    <p:sldId id="477" r:id="rId43"/>
    <p:sldId id="479" r:id="rId44"/>
    <p:sldId id="480" r:id="rId45"/>
    <p:sldId id="481" r:id="rId46"/>
    <p:sldId id="482" r:id="rId47"/>
    <p:sldId id="483" r:id="rId48"/>
    <p:sldId id="485" r:id="rId49"/>
    <p:sldId id="486" r:id="rId50"/>
    <p:sldId id="257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23" autoAdjust="0"/>
  </p:normalViewPr>
  <p:slideViewPr>
    <p:cSldViewPr>
      <p:cViewPr varScale="1">
        <p:scale>
          <a:sx n="76" d="100"/>
          <a:sy n="76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40218-9D36-48A1-A4CD-B02A7552C12F}" type="datetimeFigureOut">
              <a:rPr lang="zh-CN" altLang="en-US" smtClean="0"/>
              <a:pPr/>
              <a:t>2016/9/23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989D1-6572-45B6-B00A-7B6845E5BD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3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1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989D1-6572-45B6-B00A-7B6845E5BD5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9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3608" y="2060848"/>
            <a:ext cx="6768752" cy="1851025"/>
          </a:xfrm>
        </p:spPr>
        <p:txBody>
          <a:bodyPr>
            <a:normAutofit/>
          </a:bodyPr>
          <a:lstStyle/>
          <a:p>
            <a:r>
              <a:rPr lang="en-US" altLang="zh-CN" sz="8000" b="1" kern="2900" spc="41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Java8</a:t>
            </a:r>
            <a:r>
              <a:rPr lang="zh-CN" altLang="en-US" sz="8000" b="1" kern="2900" spc="41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新特性</a:t>
            </a:r>
            <a:endParaRPr lang="zh-CN" altLang="zh-CN" sz="6600" b="1" kern="2900" spc="41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55601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讲师：李贺飞   </a:t>
            </a:r>
            <a:endParaRPr lang="en-US" altLang="zh-CN" sz="40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微</a:t>
            </a:r>
            <a:r>
              <a:rPr lang="zh-CN" alt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信：</a:t>
            </a:r>
            <a:r>
              <a:rPr lang="en-US" altLang="zh-CN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Demonxx_</a:t>
            </a:r>
          </a:p>
          <a:p>
            <a:r>
              <a:rPr lang="zh-CN" alt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微博：</a:t>
            </a:r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尚</a:t>
            </a:r>
            <a:r>
              <a:rPr lang="zh-CN" alt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硅谷</a:t>
            </a:r>
            <a:r>
              <a:rPr lang="en-US" altLang="zh-CN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-</a:t>
            </a:r>
            <a:r>
              <a:rPr lang="zh-CN" alt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李贺飞</a:t>
            </a:r>
            <a:endParaRPr lang="en-US" altLang="zh-CN" sz="3600" b="1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155679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smtClean="0"/>
              <a:t>第</a:t>
            </a:r>
            <a:r>
              <a:rPr lang="zh-CN" altLang="en-US" b="1" smtClean="0"/>
              <a:t>四</a:t>
            </a:r>
            <a:r>
              <a:rPr lang="zh-CN" altLang="zh-CN" b="1" smtClean="0"/>
              <a:t>种</a:t>
            </a:r>
            <a:r>
              <a:rPr lang="zh-CN" altLang="zh-CN" b="1"/>
              <a:t>语法</a:t>
            </a:r>
            <a:r>
              <a:rPr lang="zh-CN" altLang="zh-CN" b="1" smtClean="0"/>
              <a:t>：</a:t>
            </a:r>
            <a:r>
              <a:rPr lang="en-US" altLang="zh-CN" b="1" smtClean="0"/>
              <a:t>Lambda </a:t>
            </a:r>
            <a:r>
              <a:rPr lang="zh-CN" altLang="en-US" b="1" smtClean="0"/>
              <a:t>需要两个参数，并且有返回值</a:t>
            </a:r>
            <a:endParaRPr lang="zh-CN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5" y="1978529"/>
            <a:ext cx="5878437" cy="1283432"/>
          </a:xfrm>
          <a:prstGeom prst="rect">
            <a:avLst/>
          </a:prstGeom>
        </p:spPr>
      </p:pic>
      <p:sp>
        <p:nvSpPr>
          <p:cNvPr id="17" name="文本框 6"/>
          <p:cNvSpPr txBox="1"/>
          <p:nvPr/>
        </p:nvSpPr>
        <p:spPr>
          <a:xfrm>
            <a:off x="427722" y="35010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smtClean="0"/>
              <a:t>第</a:t>
            </a:r>
            <a:r>
              <a:rPr lang="zh-CN" altLang="en-US" b="1" smtClean="0"/>
              <a:t>五</a:t>
            </a:r>
            <a:r>
              <a:rPr lang="zh-CN" altLang="zh-CN" b="1" smtClean="0"/>
              <a:t>种</a:t>
            </a:r>
            <a:r>
              <a:rPr lang="zh-CN" altLang="zh-CN" b="1"/>
              <a:t>语法</a:t>
            </a:r>
            <a:r>
              <a:rPr lang="zh-CN" altLang="zh-CN" b="1" smtClean="0"/>
              <a:t>：</a:t>
            </a:r>
            <a:r>
              <a:rPr lang="zh-CN" altLang="en-US" b="1" smtClean="0"/>
              <a:t>当 </a:t>
            </a:r>
            <a:r>
              <a:rPr lang="en-US" altLang="zh-CN" b="1" smtClean="0"/>
              <a:t>Lambda </a:t>
            </a:r>
            <a:r>
              <a:rPr lang="zh-CN" altLang="en-US" b="1" smtClean="0"/>
              <a:t>体只有</a:t>
            </a:r>
            <a:r>
              <a:rPr lang="zh-CN" altLang="en-US" b="1" smtClean="0">
                <a:solidFill>
                  <a:srgbClr val="FF0000"/>
                </a:solidFill>
              </a:rPr>
              <a:t>一条</a:t>
            </a:r>
            <a:r>
              <a:rPr lang="zh-CN" altLang="en-US" b="1" smtClean="0"/>
              <a:t>语句时，</a:t>
            </a:r>
            <a:r>
              <a:rPr lang="en-US" altLang="zh-CN" b="1" smtClean="0">
                <a:solidFill>
                  <a:srgbClr val="FF0000"/>
                </a:solidFill>
              </a:rPr>
              <a:t>return </a:t>
            </a:r>
            <a:r>
              <a:rPr lang="zh-CN" altLang="en-US" b="1" smtClean="0">
                <a:solidFill>
                  <a:srgbClr val="FF0000"/>
                </a:solidFill>
              </a:rPr>
              <a:t>与大括号</a:t>
            </a:r>
            <a:r>
              <a:rPr lang="zh-CN" altLang="en-US" b="1" smtClean="0"/>
              <a:t>可以省略</a:t>
            </a:r>
            <a:endParaRPr lang="zh-CN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5" y="3985382"/>
            <a:ext cx="6279397" cy="390429"/>
          </a:xfrm>
          <a:prstGeom prst="rect">
            <a:avLst/>
          </a:prstGeom>
        </p:spPr>
      </p:pic>
      <p:sp>
        <p:nvSpPr>
          <p:cNvPr id="21" name="文本框 9"/>
          <p:cNvSpPr txBox="1"/>
          <p:nvPr/>
        </p:nvSpPr>
        <p:spPr>
          <a:xfrm>
            <a:off x="406976" y="482093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b="1" smtClean="0"/>
              <a:t>第</a:t>
            </a:r>
            <a:r>
              <a:rPr lang="zh-CN" altLang="en-US" b="1" smtClean="0"/>
              <a:t>六</a:t>
            </a:r>
            <a:r>
              <a:rPr lang="zh-CN" altLang="zh-CN" b="1" smtClean="0"/>
              <a:t>种语法：</a:t>
            </a:r>
            <a:endParaRPr lang="zh-CN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95" y="5274537"/>
            <a:ext cx="5878437" cy="117776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84078" y="5229200"/>
            <a:ext cx="523695" cy="360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742201" y="5229200"/>
            <a:ext cx="523695" cy="360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7121294" y="3983168"/>
            <a:ext cx="1805752" cy="1600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B050"/>
                </a:solidFill>
              </a:rPr>
              <a:t>数据类型可以省略，因为可由编译器推断得出，称为“类型推断”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39" name="曲线连接符 38"/>
          <p:cNvCxnSpPr>
            <a:stCxn id="14" idx="0"/>
            <a:endCxn id="37" idx="1"/>
          </p:cNvCxnSpPr>
          <p:nvPr/>
        </p:nvCxnSpPr>
        <p:spPr>
          <a:xfrm rot="5400000" flipH="1" flipV="1">
            <a:off x="5360785" y="3468691"/>
            <a:ext cx="445650" cy="307536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23" idx="0"/>
            <a:endCxn id="37" idx="1"/>
          </p:cNvCxnSpPr>
          <p:nvPr/>
        </p:nvCxnSpPr>
        <p:spPr>
          <a:xfrm rot="5400000" flipH="1" flipV="1">
            <a:off x="5839846" y="3947753"/>
            <a:ext cx="445650" cy="2117245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类型推断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上述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表达式中的参数类型都是由编译器推断得出的。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无需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类型，程序依然可以编译，这是因为 </a:t>
            </a:r>
            <a:r>
              <a:rPr lang="en-US" altLang="zh-CN" sz="2800" err="1">
                <a:latin typeface="宋体" panose="02010600030101010101" pitchFamily="2" charset="-122"/>
                <a:ea typeface="宋体" panose="02010600030101010101" pitchFamily="2" charset="-122"/>
              </a:rPr>
              <a:t>javac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根据程序的上下文，在后台推断出了参数的类型。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表达式的类型依赖于上下文环境，是由编译器推断出来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的。这就是所谓的“类型推断”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25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 smtClean="0">
                <a:ea typeface="宋体" pitchFamily="2" charset="-122"/>
              </a:rPr>
              <a:t>2-</a:t>
            </a:r>
            <a:r>
              <a:rPr lang="zh-CN" altLang="en-US" sz="4800" b="1" smtClean="0">
                <a:ea typeface="宋体" pitchFamily="2" charset="-122"/>
              </a:rPr>
              <a:t>函数式接口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34335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什么</a:t>
            </a:r>
            <a:r>
              <a:rPr kumimoji="1" lang="zh-CN" altLang="en-US" b="1">
                <a:latin typeface="+mn-lt"/>
                <a:ea typeface="宋体" pitchFamily="2" charset="-122"/>
              </a:rPr>
              <a:t>是函数式接口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只包含一个抽象方法的接口，称为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函数式接口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你可以通过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表达式来创建该接口的对象。（若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表达式抛出一个受检异常，那么该异常需要在目标接口的抽象方法上进行声明）。</a:t>
            </a:r>
          </a:p>
          <a:p>
            <a:pPr marL="457200" indent="-4572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我们可以在任意函数式接口上使用 </a:t>
            </a:r>
            <a:r>
              <a:rPr lang="en-US" altLang="zh-CN" sz="2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lang="en-US" altLang="zh-CN" sz="2200" b="1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FunctionalInterface</a:t>
            </a:r>
            <a:r>
              <a:rPr lang="en-US" altLang="zh-CN" sz="2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注解，这样做可以检查它是否是一个函数式接口，同时 </a:t>
            </a:r>
            <a:r>
              <a:rPr lang="en-US" altLang="zh-CN" sz="2200" err="1">
                <a:latin typeface="宋体" panose="02010600030101010101" pitchFamily="2" charset="-122"/>
                <a:ea typeface="宋体" panose="02010600030101010101" pitchFamily="2" charset="-122"/>
              </a:rPr>
              <a:t>javadoc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也会包含一条声明，说明这个接口是一个函数式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接口。</a:t>
            </a:r>
            <a:endParaRPr lang="en-US" altLang="zh-CN" sz="2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5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自定义函数式接口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80" y="1529745"/>
            <a:ext cx="4630216" cy="14431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568" y="3328478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函数式接口中使用泛型：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0" y="3861048"/>
            <a:ext cx="4486200" cy="1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6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737658"/>
            <a:ext cx="547260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作为</a:t>
            </a:r>
            <a:r>
              <a:rPr kumimoji="1" lang="zh-CN" altLang="en-US" b="1">
                <a:latin typeface="+mn-lt"/>
                <a:ea typeface="宋体" pitchFamily="2" charset="-122"/>
              </a:rPr>
              <a:t>参数传递 </a:t>
            </a:r>
            <a:r>
              <a:rPr kumimoji="1" lang="en-US" altLang="zh-CN" b="1"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850" y="5085184"/>
            <a:ext cx="7704856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参数传递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表达式：为了将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表达式作为参数传递，接收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表达式的参数类型必须是与该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表达式兼容的函数式接口的类型。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502705" cy="943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00" y="3449959"/>
            <a:ext cx="7049245" cy="104563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3047153"/>
            <a:ext cx="3603280" cy="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1800" b="1" smtClean="0">
                <a:latin typeface="+mn-lt"/>
                <a:ea typeface="宋体" pitchFamily="2" charset="-122"/>
              </a:rPr>
              <a:t>作为参数传递 </a:t>
            </a:r>
            <a:r>
              <a:rPr kumimoji="1" lang="en-US" altLang="zh-CN" sz="1800" b="1" smtClean="0">
                <a:latin typeface="+mn-lt"/>
                <a:ea typeface="宋体" pitchFamily="2" charset="-122"/>
              </a:rPr>
              <a:t>Lambda </a:t>
            </a:r>
            <a:r>
              <a:rPr kumimoji="1" lang="zh-CN" altLang="en-US" sz="1800" b="1" smtClean="0">
                <a:latin typeface="+mn-lt"/>
                <a:ea typeface="宋体" pitchFamily="2" charset="-122"/>
              </a:rPr>
              <a:t>表达式：</a:t>
            </a:r>
            <a:endParaRPr kumimoji="1" lang="zh-CN" altLang="en-US" sz="1800" b="1">
              <a:latin typeface="+mn-lt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27984" y="1643916"/>
            <a:ext cx="2520280" cy="344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5656" y="3823520"/>
            <a:ext cx="4176464" cy="325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 fontScale="90000"/>
          </a:bodyPr>
          <a:lstStyle/>
          <a:p>
            <a:r>
              <a:rPr kumimoji="1" lang="en-US" altLang="zh-CN" b="1" smtClean="0">
                <a:latin typeface="+mn-lt"/>
                <a:ea typeface="宋体" pitchFamily="2" charset="-122"/>
              </a:rPr>
              <a:t>Java </a:t>
            </a:r>
            <a:r>
              <a:rPr kumimoji="1" lang="zh-CN" altLang="en-US" b="1">
                <a:latin typeface="+mn-lt"/>
                <a:ea typeface="宋体" pitchFamily="2" charset="-122"/>
              </a:rPr>
              <a:t>内置四大核心函数式接口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52693"/>
              </p:ext>
            </p:extLst>
          </p:nvPr>
        </p:nvGraphicFramePr>
        <p:xfrm>
          <a:off x="251520" y="1412505"/>
          <a:ext cx="8712968" cy="4904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8242"/>
                <a:gridCol w="2178242"/>
                <a:gridCol w="2178242"/>
                <a:gridCol w="2178242"/>
              </a:tblGrid>
              <a:tr h="2662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10651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Consumer&lt;T&gt;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消费型接口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的对象应用操作，包含</a:t>
                      </a:r>
                      <a:r>
                        <a:rPr 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endParaRPr lang="en-US" altLang="zh-CN" sz="1500" kern="100" smtClean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accept(T t)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98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Supplier&lt;T&gt;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供给型接口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返回类型为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的对象，包含</a:t>
                      </a:r>
                      <a:r>
                        <a:rPr 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 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get();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31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Function&lt;T, R&gt;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函数型接口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的对象应用操作，并返回结果。结果是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类型的对象。包含</a:t>
                      </a:r>
                      <a:r>
                        <a:rPr 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apply(T t);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47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Predicate&lt;T&gt;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断定型接口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确定类型为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的对象是否满足某约束，并返回 </a:t>
                      </a: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 </a:t>
                      </a:r>
                      <a:r>
                        <a:rPr lang="zh-CN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值。包含</a:t>
                      </a:r>
                      <a:r>
                        <a:rPr 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boolean test(T t);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4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863" y="548680"/>
            <a:ext cx="5673457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其他</a:t>
            </a:r>
            <a:r>
              <a:rPr kumimoji="1" lang="zh-CN" altLang="en-US" b="1">
                <a:latin typeface="+mn-lt"/>
                <a:ea typeface="宋体" pitchFamily="2" charset="-122"/>
              </a:rPr>
              <a:t>接口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51827"/>
              </p:ext>
            </p:extLst>
          </p:nvPr>
        </p:nvGraphicFramePr>
        <p:xfrm>
          <a:off x="251520" y="1268760"/>
          <a:ext cx="8712967" cy="5422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360"/>
                <a:gridCol w="1120325"/>
                <a:gridCol w="2176141"/>
                <a:gridCol w="2176141"/>
              </a:tblGrid>
              <a:tr h="1920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函数式接口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返回类型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BiFuncation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&lt;T, U, R&gt;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 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参数应用操作，返回 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类型的结果。包含方法为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 apply(T t, U u);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UnaryOperator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(Function</a:t>
                      </a: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的对象进行一元运算，并返回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类型的结果。包含方法为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 apply(T t);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601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BinaryOperator&lt;T&gt;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kern="10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BiFunction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子接口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的对象进行二元运算，并返回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类型的结果。包含方法为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 apply(T t1, T t2);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Consumer&lt;T</a:t>
                      </a:r>
                      <a:r>
                        <a:rPr lang="en-US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 U&gt;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U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对类型为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T, U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参数应用操作。包含方法为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void accept(T t, U u</a:t>
                      </a:r>
                      <a:r>
                        <a:rPr lang="en-US" sz="14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8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ToIntFunction&lt;T&gt;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ToLongFunction&lt;T&gt;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ToDoubleFunction&lt;T&gt;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分别计算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、值的函数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IntFunction&lt;R&gt;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LongFunction&lt;R&gt;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DoubleFunction&lt;R&gt;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zh-CN" sz="16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参数分别为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long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double </a:t>
                      </a: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类型的函数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 smtClean="0">
                <a:ea typeface="宋体" pitchFamily="2" charset="-122"/>
              </a:rPr>
              <a:t>3-</a:t>
            </a:r>
            <a:r>
              <a:rPr lang="zh-CN" altLang="en-US" sz="4800" b="1" smtClean="0">
                <a:ea typeface="宋体" pitchFamily="2" charset="-122"/>
              </a:rPr>
              <a:t>方法引用与构造器引用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20308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10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需要使用操作符 “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将方法名和对象或类的名字分隔开来。如下三种主要使用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情况：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972" y="2922479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实例方法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静态方法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实例方法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840760" cy="857256"/>
          </a:xfrm>
        </p:spPr>
        <p:txBody>
          <a:bodyPr/>
          <a:lstStyle/>
          <a:p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主要内容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00808"/>
            <a:ext cx="8517632" cy="475252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smtClean="0">
                <a:ea typeface="宋体" pitchFamily="2" charset="-122"/>
              </a:rPr>
              <a:t>Lambda </a:t>
            </a:r>
            <a:r>
              <a:rPr lang="zh-CN" altLang="en-US" sz="2600">
                <a:ea typeface="宋体" pitchFamily="2" charset="-122"/>
              </a:rPr>
              <a:t>表达式</a:t>
            </a:r>
            <a:endParaRPr lang="en-US" altLang="zh-CN" sz="2600" smtClean="0"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smtClean="0">
                <a:ea typeface="宋体" pitchFamily="2" charset="-122"/>
              </a:rPr>
              <a:t>函数式接口</a:t>
            </a:r>
            <a:endParaRPr lang="en-US" altLang="zh-CN" sz="2600" smtClean="0"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smtClean="0">
                <a:ea typeface="宋体" pitchFamily="2" charset="-122"/>
              </a:rPr>
              <a:t>方法引用与构造器引用</a:t>
            </a:r>
            <a:endParaRPr lang="en-US" altLang="zh-CN" sz="2600" smtClean="0">
              <a:ea typeface="宋体" pitchFamily="2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600" smtClean="0">
                <a:ea typeface="宋体" pitchFamily="2" charset="-122"/>
              </a:rPr>
              <a:t>Stream API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>
                <a:ea typeface="宋体" pitchFamily="2" charset="-122"/>
              </a:rPr>
              <a:t>接口中的默认方法</a:t>
            </a:r>
            <a:r>
              <a:rPr lang="zh-CN" altLang="en-US" sz="2600" smtClean="0">
                <a:ea typeface="宋体" pitchFamily="2" charset="-122"/>
              </a:rPr>
              <a:t>与静态方法</a:t>
            </a:r>
            <a:endParaRPr lang="en-US" altLang="zh-CN" sz="260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10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需要使用操作符 “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将方法名和对象或类的名字分隔开来。如下三种主要使用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情况：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972" y="2922479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实例方法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静态方法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实例方法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81163"/>
            <a:ext cx="3744416" cy="252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02783"/>
            <a:ext cx="2736304" cy="2661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552" y="14127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552" y="2323581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4" y="4551125"/>
            <a:ext cx="7190513" cy="2880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34" y="5529494"/>
            <a:ext cx="4800600" cy="238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5234" y="4073251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5234" y="50131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6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方法引用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25" y="2238675"/>
            <a:ext cx="6372225" cy="26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47082"/>
            <a:ext cx="4791075" cy="266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552" y="1713582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9552" y="275873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28" y="4017838"/>
            <a:ext cx="799288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需要引用方法的第一个参数是调用对象，并且第二个参数是需要引用方法的第二个参数时：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ClassName::methodName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7664" y="3220403"/>
            <a:ext cx="1800200" cy="293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521612" y="2210841"/>
            <a:ext cx="2644393" cy="320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3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构造器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格式：   </a:t>
            </a:r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endParaRPr lang="en-US" altLang="zh-CN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函数式接口相结合，自动与函数式接口中方法兼容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可以把构造器引用赋值给定义的方法，与构造器参数列表要与接口中抽象方法的参数列表一致！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437112"/>
            <a:ext cx="7457971" cy="2880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317270"/>
            <a:ext cx="6349430" cy="2719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2706" y="3985669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2706" y="489647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79210" y="5317270"/>
            <a:ext cx="1809014" cy="27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21577" y="4437112"/>
            <a:ext cx="2846767" cy="328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数组引用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</a:rPr>
              <a:t>格式： </a:t>
            </a:r>
            <a:r>
              <a:rPr lang="en-US" altLang="zh-CN" sz="4000">
                <a:solidFill>
                  <a:srgbClr val="FF0000"/>
                </a:solidFill>
              </a:rPr>
              <a:t>type[] :: </a:t>
            </a:r>
            <a:r>
              <a:rPr lang="en-US" altLang="zh-CN" sz="4000" smtClean="0">
                <a:solidFill>
                  <a:srgbClr val="FF0000"/>
                </a:solidFill>
              </a:rPr>
              <a:t>new</a:t>
            </a:r>
            <a:endParaRPr lang="zh-CN" altLang="zh-CN" sz="40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6722" y="321297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722" y="4232355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等同于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2" y="3714417"/>
            <a:ext cx="7281622" cy="270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1" y="4832619"/>
            <a:ext cx="6440397" cy="252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83818" y="3674641"/>
            <a:ext cx="2679918" cy="402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86437" y="4819990"/>
            <a:ext cx="2142382" cy="277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 smtClean="0">
                <a:ea typeface="宋体" pitchFamily="2" charset="-122"/>
              </a:rPr>
              <a:t>4-</a:t>
            </a:r>
            <a:r>
              <a:rPr lang="zh-CN" altLang="en-US" sz="4800" b="1" smtClean="0">
                <a:ea typeface="宋体" pitchFamily="2" charset="-122"/>
              </a:rPr>
              <a:t>强大的 </a:t>
            </a:r>
            <a:r>
              <a:rPr lang="en-US" altLang="zh-CN" sz="4800" b="1" smtClean="0">
                <a:ea typeface="宋体" pitchFamily="2" charset="-122"/>
              </a:rPr>
              <a:t>Stream API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8755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了解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Java8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中有两大最为重要的改变。第一个是 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表达式；另外一个则是 </a:t>
            </a:r>
            <a:r>
              <a:rPr lang="en-US" altLang="zh-CN" sz="24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Stream API(</a:t>
            </a:r>
            <a:r>
              <a:rPr lang="en-US" altLang="zh-CN" sz="24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java.util.stream</a:t>
            </a:r>
            <a:r>
              <a:rPr lang="en-US" altLang="zh-CN" sz="24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.*)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Java8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中处理集合的关键抽象概念，它可以指定你希望对集合进行的操作，可以执行非常复杂的查找、过滤和映射数据等操作。 使用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Stream API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对集合数据进行操作，就类似于使用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执行的数据库查询。也可以使用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Stream API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来并行执行操作。简而言之，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Stream API 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提供了一种高效且易于使用的处理数据的方式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什么是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流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(Stream)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到底是什么呢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数据渠道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，用于</a:t>
            </a:r>
            <a:r>
              <a:rPr lang="zh-CN" altLang="en-US" sz="2200">
                <a:latin typeface="宋体" panose="02010600030101010101" pitchFamily="2" charset="-122"/>
                <a:ea typeface="宋体" panose="02010600030101010101" pitchFamily="2" charset="-122"/>
              </a:rPr>
              <a:t>操作数据源（集合、数组等）所生成的元素序列。</a:t>
            </a:r>
            <a:r>
              <a:rPr lang="zh-CN" altLang="en-US" sz="2200" b="1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“集合讲的是数据，流讲的是计算！</a:t>
            </a:r>
            <a:r>
              <a:rPr lang="zh-CN" altLang="en-US" sz="2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zh-CN" altLang="en-US" sz="2200" b="1">
              <a:solidFill>
                <a:schemeClr val="tx2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3789040"/>
            <a:ext cx="8748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自己不会存储元素。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不会改变源对象。相反，他们会返回一个持有结果的新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③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Stream 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是延迟执行的。这意味着他们会等到需要结果的时候才执行。</a:t>
            </a:r>
          </a:p>
        </p:txBody>
      </p:sp>
    </p:spTree>
    <p:extLst>
      <p:ext uri="{BB962C8B-B14F-4D97-AF65-F5344CB8AC3E}">
        <p14:creationId xmlns:p14="http://schemas.microsoft.com/office/powerpoint/2010/main" val="4106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5013370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的操作三个步骤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725144"/>
            <a:ext cx="8775277" cy="165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3528" y="1628800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创建 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Stream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一个数据源（如：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集合、数组），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获取一个流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一个中间操作链，对数据源的数据进行处理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终止操作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终端操作</a:t>
            </a:r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一个终止操作，执行中间操作链，并产生结果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创建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 </a:t>
            </a:r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Java8 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Collection 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接口被扩展，提供了两个获取流的方法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default Stream&lt;E&gt; stream() : 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返回一个顺序流</a:t>
            </a:r>
            <a:endParaRPr lang="en-US" altLang="zh-CN" sz="2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default Stream&lt;E&gt; parallelStream() : 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返回一个并行流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63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229600" cy="857256"/>
          </a:xfrm>
        </p:spPr>
        <p:txBody>
          <a:bodyPr/>
          <a:lstStyle/>
          <a:p>
            <a:r>
              <a:rPr lang="en-US" altLang="zh-CN" b="1" smtClean="0">
                <a:latin typeface="+mn-lt"/>
                <a:ea typeface="宋体" pitchFamily="2" charset="-122"/>
              </a:rPr>
              <a:t>Java 8</a:t>
            </a:r>
            <a:r>
              <a:rPr lang="zh-CN" altLang="en-US" b="1" smtClean="0">
                <a:latin typeface="+mn-lt"/>
                <a:ea typeface="宋体" pitchFamily="2" charset="-122"/>
              </a:rPr>
              <a:t>新特性简介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832" y="1570841"/>
            <a:ext cx="8001056" cy="22542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速度更快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代码更少（增加了新的语法 </a:t>
            </a:r>
            <a:r>
              <a:rPr lang="en-US" altLang="zh-CN" b="1" smtClean="0">
                <a:ea typeface="宋体" pitchFamily="2" charset="-122"/>
              </a:rPr>
              <a:t>Lambda </a:t>
            </a:r>
            <a:r>
              <a:rPr lang="zh-CN" altLang="en-US" b="1" smtClean="0">
                <a:ea typeface="宋体" pitchFamily="2" charset="-122"/>
              </a:rPr>
              <a:t>表达式</a:t>
            </a:r>
            <a:r>
              <a:rPr lang="zh-CN" altLang="en-US" smtClean="0">
                <a:ea typeface="宋体" pitchFamily="2" charset="-122"/>
              </a:rPr>
              <a:t>）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强大的 </a:t>
            </a:r>
            <a:r>
              <a:rPr lang="en-US" altLang="zh-CN" b="1" smtClean="0">
                <a:ea typeface="宋体" pitchFamily="2" charset="-122"/>
              </a:rPr>
              <a:t>Stream API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便于并行</a:t>
            </a:r>
            <a:endParaRPr lang="en-US" altLang="zh-CN" smtClean="0">
              <a:ea typeface="宋体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ea typeface="宋体" pitchFamily="2" charset="-122"/>
              </a:rPr>
              <a:t>最大化减少空指针异常  </a:t>
            </a:r>
            <a:r>
              <a:rPr lang="en-US" altLang="zh-CN" smtClean="0">
                <a:ea typeface="宋体" pitchFamily="2" charset="-122"/>
              </a:rPr>
              <a:t>Optional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3293" y="573325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其中最为核心的为 </a:t>
            </a:r>
            <a:r>
              <a:rPr lang="en-US" altLang="zh-CN" smtClean="0">
                <a:solidFill>
                  <a:srgbClr val="FF0000"/>
                </a:solidFill>
              </a:rPr>
              <a:t>Lambda </a:t>
            </a:r>
            <a:r>
              <a:rPr lang="zh-CN" altLang="en-US" smtClean="0">
                <a:solidFill>
                  <a:srgbClr val="FF0000"/>
                </a:solidFill>
              </a:rPr>
              <a:t>表达式与</a:t>
            </a:r>
            <a:r>
              <a:rPr lang="en-US" altLang="zh-CN" smtClean="0">
                <a:solidFill>
                  <a:srgbClr val="FF0000"/>
                </a:solidFill>
              </a:rPr>
              <a:t>Stream API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由数组创建流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Java8 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中的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Arrays 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的静态方法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stream() 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可以获取数组流：</a:t>
            </a:r>
            <a:endParaRPr lang="en-US" altLang="zh-CN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static &lt;T&gt; Stream&lt;T&gt; stream(T[] array): 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返回一个流</a:t>
            </a:r>
            <a:endParaRPr lang="en-US" altLang="zh-CN" sz="2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endParaRPr lang="en-US" altLang="zh-CN" sz="2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重载形式，能够处理对应基本类型的数组：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static IntStream stream(int[] array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LongStream stream(long[]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array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public static 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DoubleStream stream(double[]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array)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3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由值创建流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可以使用静态方法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Stream.of(), 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通过显示值创建一个流。它可以接收任意数量的参数。</a:t>
            </a:r>
            <a:endParaRPr lang="en-US" altLang="zh-CN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static&lt;T&gt; Stream&lt;T&gt; of(T... values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) : </a:t>
            </a: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返回一个流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0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由函数创建流：创建无限流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可以使用静态方法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Stream.iterate() 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3200" smtClean="0">
                <a:latin typeface="宋体" panose="02010600030101010101" pitchFamily="2" charset="-122"/>
                <a:ea typeface="宋体" panose="02010600030101010101" pitchFamily="2" charset="-122"/>
              </a:rPr>
              <a:t>Stream.generate(), </a:t>
            </a:r>
            <a:r>
              <a:rPr lang="zh-CN" altLang="en-US" sz="3200" smtClean="0">
                <a:latin typeface="宋体" panose="02010600030101010101" pitchFamily="2" charset="-122"/>
                <a:ea typeface="宋体" panose="02010600030101010101" pitchFamily="2" charset="-122"/>
              </a:rPr>
              <a:t>创建无限流。</a:t>
            </a:r>
            <a:endParaRPr lang="en-US" altLang="zh-CN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迭代</a:t>
            </a:r>
            <a:endParaRPr lang="en-US" altLang="zh-CN" sz="2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static&lt;T&gt; Stream&lt;T&gt; iterate(final T seed, final UnaryOperator&lt;T&gt; f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200" smtClean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lang="en-US" altLang="zh-CN" sz="22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en-US" altLang="zh-CN" sz="2200">
                <a:latin typeface="宋体" panose="02010600030101010101" pitchFamily="2" charset="-122"/>
                <a:ea typeface="宋体" panose="02010600030101010101" pitchFamily="2" charset="-122"/>
              </a:rPr>
              <a:t>static&lt;T&gt; Stream&lt;T&gt; generate(Supplier&lt;T&gt; s</a:t>
            </a:r>
            <a:r>
              <a:rPr lang="en-US" altLang="zh-CN" sz="2200" smtClean="0">
                <a:latin typeface="宋体" panose="02010600030101010101" pitchFamily="2" charset="-122"/>
                <a:ea typeface="宋体" panose="02010600030101010101" pitchFamily="2" charset="-122"/>
              </a:rPr>
              <a:t>) : </a:t>
            </a:r>
            <a:endParaRPr lang="zh-CN" altLang="en-US" sz="2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84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3092484"/>
            <a:ext cx="864096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筛选与切片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13153"/>
              </p:ext>
            </p:extLst>
          </p:nvPr>
        </p:nvGraphicFramePr>
        <p:xfrm>
          <a:off x="310952" y="3895724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920"/>
                <a:gridCol w="5040560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filter(Predicate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接收 </a:t>
                      </a:r>
                      <a:r>
                        <a:rPr lang="en-US" alt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Lambda 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 从流中排除某些元素。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02883"/>
              </p:ext>
            </p:extLst>
          </p:nvPr>
        </p:nvGraphicFramePr>
        <p:xfrm>
          <a:off x="323528" y="4759819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distinct()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筛选，通过流所生成元素的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hashCode()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和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equals()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去除重复元素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33205"/>
              </p:ext>
            </p:extLst>
          </p:nvPr>
        </p:nvGraphicFramePr>
        <p:xfrm>
          <a:off x="319626" y="5335883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limit(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long maxSize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截断流，使其元素不超过给定数量。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4651"/>
              </p:ext>
            </p:extLst>
          </p:nvPr>
        </p:nvGraphicFramePr>
        <p:xfrm>
          <a:off x="316142" y="5911947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skip(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long n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跳过元素，返回一个扔掉了前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个元素的流。若流中元素不足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个，则返回一个空流。与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limit(n) 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互补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9512" y="1529746"/>
            <a:ext cx="7992888" cy="117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512" y="1556792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多个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可以连接起来形成一个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流水线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，除非流水线上触发终止操作，否则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中间操作不会执行任何的</a:t>
            </a:r>
            <a:r>
              <a:rPr lang="zh-CN" altLang="en-US" sz="28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而在</a:t>
            </a:r>
            <a:r>
              <a:rPr lang="zh-CN" altLang="en-US" sz="28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终止操作时一次性全部</a:t>
            </a:r>
            <a:r>
              <a:rPr lang="zh-CN" altLang="en-US" sz="2800" b="1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处理，称为“惰性求值”</a:t>
            </a:r>
            <a:r>
              <a:rPr lang="zh-CN" altLang="en-US" sz="28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8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563990"/>
            <a:ext cx="864096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映射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77696"/>
              </p:ext>
            </p:extLst>
          </p:nvPr>
        </p:nvGraphicFramePr>
        <p:xfrm>
          <a:off x="310952" y="2383556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992"/>
                <a:gridCol w="4392488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map(Function</a:t>
                      </a:r>
                      <a:r>
                        <a:rPr lang="en-US" altLang="zh-CN" sz="1800" b="1" kern="1200" baseline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接收一个函数作为参数，该函数会被应用到每个元素上，并将其映射成一个新的元素。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22706"/>
              </p:ext>
            </p:extLst>
          </p:nvPr>
        </p:nvGraphicFramePr>
        <p:xfrm>
          <a:off x="323528" y="3247651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4416"/>
                <a:gridCol w="4405064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mapToDouble(ToDoubleFunction f)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DoubleStream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46173"/>
              </p:ext>
            </p:extLst>
          </p:nvPr>
        </p:nvGraphicFramePr>
        <p:xfrm>
          <a:off x="319626" y="3823715"/>
          <a:ext cx="814948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8318"/>
                <a:gridCol w="4401162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mapToInt(ToIntFunction f)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InputStream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500" b="0" kern="10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936250"/>
              </p:ext>
            </p:extLst>
          </p:nvPr>
        </p:nvGraphicFramePr>
        <p:xfrm>
          <a:off x="316142" y="4399779"/>
          <a:ext cx="814948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mapToLong(ToLongFunction f)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接收一个函数作为参数，该函数会被应用到每个元素上，产生一个新的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LongStream</a:t>
                      </a: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</a:t>
                      </a:r>
                      <a:endParaRPr lang="zh-CN" altLang="zh-CN" sz="1500" b="0" kern="10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20608"/>
              </p:ext>
            </p:extLst>
          </p:nvPr>
        </p:nvGraphicFramePr>
        <p:xfrm>
          <a:off x="310952" y="5085184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flatMap(Function f)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接收一个函数作为参数，将流中的每个值都换成另一个流，然后把所有流连接成一个流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的中间操作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563990"/>
            <a:ext cx="864096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1465"/>
              </p:ext>
            </p:extLst>
          </p:nvPr>
        </p:nvGraphicFramePr>
        <p:xfrm>
          <a:off x="310952" y="2383556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992"/>
                <a:gridCol w="4392488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产生一个新流，其中按自然顺序排序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95802"/>
              </p:ext>
            </p:extLst>
          </p:nvPr>
        </p:nvGraphicFramePr>
        <p:xfrm>
          <a:off x="310952" y="3284984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sorted(Comparator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产生一个新流，其中按比较器顺序排序</a:t>
                      </a: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8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2636912"/>
            <a:ext cx="864096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查找与匹配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86094"/>
              </p:ext>
            </p:extLst>
          </p:nvPr>
        </p:nvGraphicFramePr>
        <p:xfrm>
          <a:off x="310952" y="3292395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8920"/>
                <a:gridCol w="5040560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allMatch(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 p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检查是否匹配所有元素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52866"/>
              </p:ext>
            </p:extLst>
          </p:nvPr>
        </p:nvGraphicFramePr>
        <p:xfrm>
          <a:off x="323528" y="4156490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anyMatch</a:t>
                      </a: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Predicate p</a:t>
                      </a:r>
                      <a:r>
                        <a:rPr 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检查是否至少匹配一个元素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819525"/>
              </p:ext>
            </p:extLst>
          </p:nvPr>
        </p:nvGraphicFramePr>
        <p:xfrm>
          <a:off x="319626" y="4732554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noneMatch(Predicate</a:t>
                      </a:r>
                      <a:r>
                        <a:rPr lang="en-US" altLang="zh-CN" sz="1800" b="1" kern="1200" baseline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检查是否没有匹配所有元素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71496"/>
              </p:ext>
            </p:extLst>
          </p:nvPr>
        </p:nvGraphicFramePr>
        <p:xfrm>
          <a:off x="316142" y="5308618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findFirst()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返回第一个元素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9512" y="1529746"/>
            <a:ext cx="7992888" cy="1179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9512" y="1556792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终端操作会从流的流水线生成结果。其结果可以是任何不是流的值，例如：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List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Integer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，甚至是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6976"/>
              </p:ext>
            </p:extLst>
          </p:nvPr>
        </p:nvGraphicFramePr>
        <p:xfrm>
          <a:off x="323528" y="5873531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5053136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20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findAny()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返回当前流中的任意元素</a:t>
                      </a:r>
                      <a:endParaRPr 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4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548680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24874"/>
              </p:ext>
            </p:extLst>
          </p:nvPr>
        </p:nvGraphicFramePr>
        <p:xfrm>
          <a:off x="310952" y="1295806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992"/>
                <a:gridCol w="4392488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count()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返回流中元素总数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8377"/>
              </p:ext>
            </p:extLst>
          </p:nvPr>
        </p:nvGraphicFramePr>
        <p:xfrm>
          <a:off x="310952" y="2197234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max(Comparator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返回流中最大值</a:t>
                      </a: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96123"/>
              </p:ext>
            </p:extLst>
          </p:nvPr>
        </p:nvGraphicFramePr>
        <p:xfrm>
          <a:off x="323528" y="2807974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min(Comparator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返回流中最小值</a:t>
                      </a: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01712"/>
              </p:ext>
            </p:extLst>
          </p:nvPr>
        </p:nvGraphicFramePr>
        <p:xfrm>
          <a:off x="323528" y="4831827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reduce(T iden, BinaryOperator b)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</a:t>
                      </a:r>
                      <a:endParaRPr lang="en-US" altLang="zh-CN" sz="1500" b="0" kern="10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 </a:t>
                      </a:r>
                      <a:r>
                        <a:rPr lang="en-US" altLang="zh-CN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</a:t>
                      </a: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9512" y="4293096"/>
            <a:ext cx="864096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归约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00697"/>
              </p:ext>
            </p:extLst>
          </p:nvPr>
        </p:nvGraphicFramePr>
        <p:xfrm>
          <a:off x="323528" y="5407891"/>
          <a:ext cx="8149480" cy="541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reduce(BinaryOperator b)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可以将流中元素反复结合起来，得到一个值。</a:t>
                      </a:r>
                      <a:endParaRPr lang="en-US" altLang="zh-CN" sz="1500" b="0" kern="100" smtClean="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0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返回</a:t>
                      </a:r>
                      <a:r>
                        <a:rPr lang="zh-CN" altLang="en-US" sz="1500" b="0" kern="100" baseline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500" b="0" kern="100" baseline="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Optional&lt;T&gt;</a:t>
                      </a:r>
                      <a:endParaRPr lang="zh-CN" altLang="zh-CN" sz="1500" b="0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6520" y="5949895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/>
              <a:t>备注：</a:t>
            </a:r>
            <a:r>
              <a:rPr lang="en-US" altLang="zh-CN"/>
              <a:t>map </a:t>
            </a:r>
            <a:r>
              <a:rPr lang="zh-CN" altLang="zh-CN"/>
              <a:t>和 </a:t>
            </a:r>
            <a:r>
              <a:rPr lang="en-US" altLang="zh-CN"/>
              <a:t>reduce </a:t>
            </a:r>
            <a:r>
              <a:rPr lang="zh-CN" altLang="zh-CN"/>
              <a:t>的连接通常称为</a:t>
            </a:r>
            <a:r>
              <a:rPr lang="en-US" altLang="zh-CN"/>
              <a:t> map-reduce </a:t>
            </a:r>
            <a:r>
              <a:rPr lang="zh-CN" altLang="zh-CN"/>
              <a:t>模式，因 </a:t>
            </a:r>
            <a:r>
              <a:rPr lang="en-US" altLang="zh-CN"/>
              <a:t>Google </a:t>
            </a:r>
            <a:r>
              <a:rPr lang="zh-CN" altLang="zh-CN"/>
              <a:t>用它来进行网络搜索而出名。</a:t>
            </a:r>
          </a:p>
          <a:p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69301"/>
              </p:ext>
            </p:extLst>
          </p:nvPr>
        </p:nvGraphicFramePr>
        <p:xfrm>
          <a:off x="356520" y="3390621"/>
          <a:ext cx="8149480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1802"/>
                <a:gridCol w="4397678"/>
              </a:tblGrid>
              <a:tr h="5413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forEach(Consumer</a:t>
                      </a:r>
                      <a:r>
                        <a:rPr lang="en-US" altLang="zh-CN" sz="1800" kern="100" baseline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b="1" kern="100" smtClean="0"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内部迭代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使用 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Collection 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接口需要用户去做迭代，称为</a:t>
                      </a:r>
                      <a:r>
                        <a:rPr lang="zh-CN" altLang="en-US" sz="1500" b="1" kern="100" smtClean="0">
                          <a:solidFill>
                            <a:srgbClr val="0070C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外部迭代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。相反，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Stream API 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使用内部迭代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——</a:t>
                      </a:r>
                      <a:r>
                        <a:rPr lang="zh-CN" altLang="en-US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它帮你把迭代做了</a:t>
                      </a:r>
                      <a:r>
                        <a:rPr lang="en-US" altLang="zh-CN" sz="1500" b="1" kern="100" smtClean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)</a:t>
                      </a:r>
                      <a:endParaRPr lang="zh-CN" altLang="zh-CN" sz="1500" b="1" kern="100">
                        <a:solidFill>
                          <a:schemeClr val="dk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437306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Stream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的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终止操作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808020"/>
            <a:ext cx="8640960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收集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86812"/>
              </p:ext>
            </p:extLst>
          </p:nvPr>
        </p:nvGraphicFramePr>
        <p:xfrm>
          <a:off x="310952" y="2376886"/>
          <a:ext cx="8149480" cy="836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992"/>
                <a:gridCol w="4392488"/>
              </a:tblGrid>
              <a:tr h="158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方  法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描  述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5617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collect(Collector c)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将流转换为其他形式。接收一个 </a:t>
                      </a:r>
                      <a:r>
                        <a:rPr lang="en-US" alt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Collector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接口的实现，用于给</a:t>
                      </a:r>
                      <a:r>
                        <a:rPr lang="en-US" altLang="zh-CN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Stream</a:t>
                      </a:r>
                      <a:r>
                        <a:rPr lang="zh-CN" altLang="en-US" sz="1500" kern="10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中元素做汇总的方法</a:t>
                      </a:r>
                      <a:endParaRPr lang="zh-CN" sz="15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552" y="3933056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Collector </a:t>
            </a:r>
            <a:r>
              <a:rPr lang="zh-CN" altLang="en-US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接口中方法的实现决定了如何对流执行收集操作</a:t>
            </a:r>
            <a:r>
              <a:rPr lang="en-US" altLang="zh-CN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如收集到 </a:t>
            </a:r>
            <a:r>
              <a:rPr lang="en-US" altLang="zh-CN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Map)</a:t>
            </a:r>
            <a:r>
              <a:rPr lang="zh-CN" altLang="en-US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。但是 </a:t>
            </a:r>
            <a:r>
              <a:rPr lang="en-US" altLang="zh-CN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Collectors </a:t>
            </a:r>
            <a:r>
              <a:rPr lang="zh-CN" altLang="en-US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实用类提供了很多静态方法，可以方便地创建常见收集器实例</a:t>
            </a:r>
            <a:r>
              <a:rPr lang="zh-CN" altLang="en-US" sz="2000" kern="1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具体方法与实例如下表：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9650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77676"/>
              </p:ext>
            </p:extLst>
          </p:nvPr>
        </p:nvGraphicFramePr>
        <p:xfrm>
          <a:off x="107504" y="908720"/>
          <a:ext cx="8928993" cy="5691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6331"/>
                <a:gridCol w="2976331"/>
                <a:gridCol w="2976331"/>
              </a:tblGrid>
              <a:tr h="4167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返回类型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作用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rgbClr val="002060"/>
                    </a:solidFill>
                  </a:tcPr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toList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List&lt;T&gt;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0">
                          <a:effectLst/>
                        </a:rPr>
                        <a:t>List</a:t>
                      </a:r>
                      <a:r>
                        <a:rPr lang="en-US" sz="1600" kern="0">
                          <a:effectLst/>
                        </a:rPr>
                        <a:t>&lt;Dish&gt; </a:t>
                      </a:r>
                      <a:r>
                        <a:rPr lang="en-US" sz="1600" u="sng" kern="0">
                          <a:effectLst/>
                        </a:rPr>
                        <a:t>dishes </a:t>
                      </a:r>
                      <a:r>
                        <a:rPr lang="en-US" sz="1600" kern="0">
                          <a:effectLst/>
                        </a:rPr>
                        <a:t>= menu.stream().collect(Collectors.toList());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toSet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Set&lt;T&gt;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把流中元素收集到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Set&lt;Dish&gt; </a:t>
                      </a:r>
                      <a:r>
                        <a:rPr lang="en-US" sz="1600" u="sng" kern="0">
                          <a:effectLst/>
                        </a:rPr>
                        <a:t>dishes</a:t>
                      </a:r>
                      <a:r>
                        <a:rPr lang="en-US" sz="1600" kern="0">
                          <a:effectLst/>
                        </a:rPr>
                        <a:t> = menu.stream().collect(Collectors.toSet());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toCollection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Collection&lt;T&gt;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把流中元素收集到创建的集合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Collection&lt;Dish&gt;</a:t>
                      </a:r>
                      <a:r>
                        <a:rPr lang="en-US" sz="1600" u="sng" kern="0">
                          <a:effectLst/>
                        </a:rPr>
                        <a:t>dishes3</a:t>
                      </a:r>
                      <a:r>
                        <a:rPr lang="en-US" sz="1600" kern="0">
                          <a:effectLst/>
                        </a:rPr>
                        <a:t>=menu.stream().collect(Collectors.toCollection(ArrayList::new));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counting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计算流中元素的个数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long </a:t>
                      </a:r>
                      <a:r>
                        <a:rPr lang="en-US" sz="1600" u="sng" kern="0">
                          <a:effectLst/>
                        </a:rPr>
                        <a:t>count</a:t>
                      </a:r>
                      <a:r>
                        <a:rPr lang="en-US" sz="1600" kern="0">
                          <a:effectLst/>
                        </a:rPr>
                        <a:t> = menu.stream().collect(Collectors.counting());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summingInt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对流中元素的整数属性求和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int</a:t>
                      </a:r>
                      <a:r>
                        <a:rPr lang="en-US" sz="1600" u="sng" kern="0">
                          <a:effectLst/>
                        </a:rPr>
                        <a:t>total</a:t>
                      </a:r>
                      <a:r>
                        <a:rPr lang="en-US" sz="1600" kern="0">
                          <a:effectLst/>
                        </a:rPr>
                        <a:t>=menu.stream().collect(Collectors.summingInt(Dish::getCalories));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averagingInt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计算流中元素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属性的平均值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double</a:t>
                      </a:r>
                      <a:r>
                        <a:rPr lang="en-US" sz="1600" u="sng" kern="0">
                          <a:effectLst/>
                        </a:rPr>
                        <a:t>avg</a:t>
                      </a:r>
                      <a:r>
                        <a:rPr lang="en-US" sz="1600" kern="0">
                          <a:effectLst/>
                        </a:rPr>
                        <a:t>= menu.stream().collect(Collectors.averagingInt(Dish::getCalories));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5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summarizingInt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IntSummaryStatistics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收集流中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属性的统计值。如：平均值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974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IntSummaryStatistics</a:t>
                      </a:r>
                      <a:r>
                        <a:rPr lang="en-US" sz="1600" u="sng" kern="0">
                          <a:effectLst/>
                        </a:rPr>
                        <a:t>iss</a:t>
                      </a:r>
                      <a:r>
                        <a:rPr lang="en-US" sz="1600" kern="0">
                          <a:effectLst/>
                        </a:rPr>
                        <a:t>= menu.stream().collect(Collectors.summarizingInt(Dish::getCalories));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9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/>
          </a:bodyPr>
          <a:lstStyle/>
          <a:p>
            <a:r>
              <a:rPr lang="en-US" altLang="zh-CN" sz="4800" b="1" smtClean="0">
                <a:ea typeface="宋体" pitchFamily="2" charset="-122"/>
              </a:rPr>
              <a:t>1-Lambda</a:t>
            </a:r>
            <a:r>
              <a:rPr lang="zh-CN" altLang="en-US" sz="4800" b="1" smtClean="0">
                <a:ea typeface="宋体" pitchFamily="2" charset="-122"/>
              </a:rPr>
              <a:t>表达式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2207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04127"/>
              </p:ext>
            </p:extLst>
          </p:nvPr>
        </p:nvGraphicFramePr>
        <p:xfrm>
          <a:off x="150526" y="713666"/>
          <a:ext cx="8867328" cy="6171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5776"/>
                <a:gridCol w="2955776"/>
                <a:gridCol w="2955776"/>
              </a:tblGrid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joining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</a:rPr>
                        <a:t>连接流中每个字符串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String</a:t>
                      </a:r>
                      <a:r>
                        <a:rPr lang="en-US" sz="1800" u="sng" kern="0">
                          <a:effectLst/>
                        </a:rPr>
                        <a:t>str</a:t>
                      </a:r>
                      <a:r>
                        <a:rPr lang="en-US" sz="1800" kern="0">
                          <a:effectLst/>
                        </a:rPr>
                        <a:t>= menu.stream().map(Dish::getName).collect(Collectors.joining());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maxBy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根据比较器选择最大值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Optional&lt;Dish&gt;</a:t>
                      </a:r>
                      <a:r>
                        <a:rPr lang="en-US" sz="1600" u="sng" kern="0">
                          <a:effectLst/>
                        </a:rPr>
                        <a:t>max</a:t>
                      </a:r>
                      <a:r>
                        <a:rPr lang="en-US" sz="1600" kern="0">
                          <a:effectLst/>
                        </a:rPr>
                        <a:t>= menu.stream().collect(Collectors.maxBy(comparingInt(Dish::getCalories)));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minBy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Optional&lt;T&gt;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根据比较器选择最小值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Optional&lt;Dish&gt; </a:t>
                      </a:r>
                      <a:r>
                        <a:rPr lang="en-US" sz="1600" u="sng" kern="0">
                          <a:effectLst/>
                        </a:rPr>
                        <a:t>min</a:t>
                      </a:r>
                      <a:r>
                        <a:rPr lang="en-US" sz="1600" kern="0">
                          <a:effectLst/>
                        </a:rPr>
                        <a:t> = menu.stream().collect(Collectors.minBy(comparingInt(Dish::getCalories)));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268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reducing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归约产生的类型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从一个作为累加器的初始值开始，利用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BinaryOperator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与流中元素逐个结合，从而归约成单个值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int</a:t>
                      </a:r>
                      <a:r>
                        <a:rPr lang="en-US" sz="1800" u="sng" kern="0">
                          <a:effectLst/>
                        </a:rPr>
                        <a:t>totalCal</a:t>
                      </a:r>
                      <a:r>
                        <a:rPr lang="en-US" sz="1800" kern="0">
                          <a:effectLst/>
                        </a:rPr>
                        <a:t>=menu.stream().collect(Collectors.reducing(0, Dish::getCalories, Integer::sum));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collectingAndThen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转换函数返回的类型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包裹另一个收集器，对其结果转换函数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int</a:t>
                      </a:r>
                      <a:r>
                        <a:rPr lang="en-US" sz="1800" u="sng" kern="0">
                          <a:effectLst/>
                        </a:rPr>
                        <a:t>how</a:t>
                      </a:r>
                      <a:r>
                        <a:rPr lang="en-US" sz="1800" kern="0">
                          <a:effectLst/>
                        </a:rPr>
                        <a:t>= menu.stream().collect(Collectors.collectingAndThen(Collectors.toList(), List::size));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groupingBy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Map&lt;K,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根据某属性值对流分组，属性为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，结果为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5199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Map&lt;Dish.Type, List&lt;Dish&gt;&gt; map= menu.stream()</a:t>
                      </a:r>
                      <a:endParaRPr lang="zh-CN" sz="180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			.collect(Collectors.groupingBy(Dish::getType));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2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partitioningBy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Map&lt;Boolean, List&lt;T&gt;&gt;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根据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进行分区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998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Map&lt;Boolean,List&lt;Dish&gt;&gt;</a:t>
                      </a:r>
                      <a:r>
                        <a:rPr lang="en-US" sz="1600" u="sng" kern="0">
                          <a:effectLst/>
                        </a:rPr>
                        <a:t>vd</a:t>
                      </a:r>
                      <a:r>
                        <a:rPr lang="en-US" sz="1600" kern="0">
                          <a:effectLst/>
                        </a:rPr>
                        <a:t>= menu.stream().collect(Collectors.partitioningBy(Dish::isVegetarian));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999" marR="6199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9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>
                <a:latin typeface="+mn-lt"/>
                <a:ea typeface="宋体" pitchFamily="2" charset="-122"/>
              </a:rPr>
              <a:t>并行</a:t>
            </a:r>
            <a:r>
              <a:rPr kumimoji="1" lang="zh-CN" altLang="en-US" b="1" smtClean="0">
                <a:latin typeface="+mn-lt"/>
                <a:ea typeface="宋体" pitchFamily="2" charset="-122"/>
              </a:rPr>
              <a:t>流与顺序流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并行流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就是把一个内容分成多个数据块，并用不同的线程分别处理每个数据块的流。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Java 8 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中将并行进行了优化，我们可以很容易的对数据进行并行操作。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Stream API 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可以声明性地通过 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parallel() 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与 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sequential() 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在并行流与顺序流之间进行切换。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1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3528" y="1484784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Fork/Join </a:t>
            </a:r>
            <a:r>
              <a:rPr lang="zh-CN" altLang="en-US" b="1" smtClean="0">
                <a:latin typeface="宋体" panose="02010600030101010101" pitchFamily="2" charset="-122"/>
                <a:ea typeface="宋体" panose="02010600030101010101" pitchFamily="2" charset="-122"/>
              </a:rPr>
              <a:t>框架：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就是在必要的情况下，将一个大任务，进行拆分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(fork)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成若干个小任务（拆到不可再拆时），再将一个个的小任务运算的结果进行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join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汇总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了解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Fork/Join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77" y="2408114"/>
            <a:ext cx="5291224" cy="4317575"/>
          </a:xfrm>
          <a:prstGeom prst="rect">
            <a:avLst/>
          </a:prstGeom>
        </p:spPr>
      </p:pic>
      <p:sp>
        <p:nvSpPr>
          <p:cNvPr id="58" name="矩形 57"/>
          <p:cNvSpPr/>
          <p:nvPr/>
        </p:nvSpPr>
        <p:spPr>
          <a:xfrm>
            <a:off x="6181305" y="2927178"/>
            <a:ext cx="1728192" cy="10081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任务递归分配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成若干小任务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393126" y="4681760"/>
            <a:ext cx="1129212" cy="418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并行求值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539775" y="29271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fork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692576" y="29271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fork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104020" y="3594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fork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5099070" y="359496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fork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3103698" y="53222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join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090958" y="602593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join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5133628" y="532220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 join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835146" y="5846716"/>
            <a:ext cx="1687191" cy="418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合并部分结果</a:t>
            </a:r>
            <a:endParaRPr lang="en-US" altLang="zh-CN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93246"/>
            <a:ext cx="6768752" cy="792088"/>
          </a:xfrm>
        </p:spPr>
        <p:txBody>
          <a:bodyPr>
            <a:normAutofit fontScale="90000"/>
          </a:bodyPr>
          <a:lstStyle/>
          <a:p>
            <a:r>
              <a:rPr lang="en-US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Fork/Join </a:t>
            </a:r>
            <a:r>
              <a:rPr lang="zh-CN" altLang="zh-CN" b="1" smtClean="0">
                <a:latin typeface="宋体" panose="02010600030101010101" pitchFamily="2" charset="-122"/>
                <a:ea typeface="宋体" panose="02010600030101010101" pitchFamily="2" charset="-122"/>
              </a:rPr>
              <a:t>框架与传统线程池的区别</a:t>
            </a:r>
            <a:endParaRPr kumimoji="1"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524" y="1628800"/>
            <a:ext cx="856895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采用 “工作窃取”模式（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work-stealing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当执行新的任务时它可以将其拆分分成更小的任务执行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，并将小任务加到线程队列中，然后再从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一个随机线程的队列中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偷一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个并把它放在自己的队列中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相对于一般的线程池实现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,fork/join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框架的优势体现在对其中包含的任务的处理方式上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在一般的线程池中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如果一个线程正在执行的任务由于某些原因无法继续运行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那么该线程会处于等待状态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而在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fork/join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框架实现中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如果某个子问题由于等待另外一个子问题的完成而无法继续运行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那么处理该子问题的线程会主动寻找其他尚未运行的子问题来执行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这种方式减少了线程的等待时间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提高了性能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1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Optional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类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556792"/>
            <a:ext cx="8640960" cy="727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Optional&lt;T&gt; 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(java.util.Optional) 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是一个容器类，代表一个值存在或不</a:t>
            </a:r>
            <a:r>
              <a:rPr lang="zh-CN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原来用 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表示一个值不存在，现在 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Optional 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可以更好的表达这个概念。并且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可以避免空指针异常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常用方法：</a:t>
            </a:r>
            <a:endParaRPr lang="en-US" altLang="zh-CN" sz="24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Optional.of(T t) :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创建一个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Optional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Optional.empty() :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创建一个空的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Optional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Optional.ofNullable(T t):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不为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创建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Optional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否则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空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实例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isPresent() :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判断是否包含值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orElse(T t) : 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如果调用对象包含值，返回该值，否则返回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</a:p>
          <a:p>
            <a:pPr>
              <a:lnSpc>
                <a:spcPts val="4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orElseGet(Supplier s) 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如果调用对象包含值，返回该值，否则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返回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s 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获取的值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9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924944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en-US" altLang="zh-CN" sz="4800" b="1" smtClean="0">
                <a:ea typeface="宋体" pitchFamily="2" charset="-122"/>
              </a:rPr>
              <a:t>5-</a:t>
            </a:r>
            <a:r>
              <a:rPr lang="zh-CN" altLang="en-US" sz="4800" b="1" smtClean="0">
                <a:ea typeface="宋体" pitchFamily="2" charset="-122"/>
              </a:rPr>
              <a:t>接口中的默认方法与静态方法</a:t>
            </a:r>
            <a:endParaRPr lang="zh-CN" altLang="en-US" sz="4800" b="1"/>
          </a:p>
        </p:txBody>
      </p:sp>
    </p:spTree>
    <p:extLst>
      <p:ext uri="{BB962C8B-B14F-4D97-AF65-F5344CB8AC3E}">
        <p14:creationId xmlns:p14="http://schemas.microsoft.com/office/powerpoint/2010/main" val="36184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接口中的默认方法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允许接口中包含具有具体实现的方法，该方法称为“默认方法”，默认方法使用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default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关键字修饰。</a:t>
            </a: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17032"/>
            <a:ext cx="4248472" cy="227243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1560" y="314096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例如：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073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接口中的默认方法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/>
              <a:t>接口默认方法的</a:t>
            </a:r>
            <a:r>
              <a:rPr lang="en-US" altLang="zh-CN" sz="2800" b="1"/>
              <a:t>”</a:t>
            </a:r>
            <a:r>
              <a:rPr lang="zh-CN" altLang="zh-CN" sz="2800" b="1"/>
              <a:t>类优先</a:t>
            </a:r>
            <a:r>
              <a:rPr lang="en-US" altLang="zh-CN" sz="2800" b="1"/>
              <a:t>”</a:t>
            </a:r>
            <a:r>
              <a:rPr lang="zh-CN" altLang="zh-CN" sz="2800" b="1"/>
              <a:t>原则</a:t>
            </a:r>
            <a:endParaRPr lang="en-US" altLang="zh-CN" sz="28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一个接口中定义了一个默认方法，而另外一个父类或接口中又定义了一个同名的方法时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父类中的方法。如果一个父类提供了具体的实现，那么接口中具有相同名称和参数的默认方法会被忽略。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冲突。如果一个父接口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提供一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个默认方法，而另一个接口也提供了一个具有相同名称和参数列表的方法（不管方法是否是默认方法），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那么必须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覆盖该方法来解决冲突</a:t>
            </a:r>
          </a:p>
        </p:txBody>
      </p:sp>
    </p:spTree>
    <p:extLst>
      <p:ext uri="{BB962C8B-B14F-4D97-AF65-F5344CB8AC3E}">
        <p14:creationId xmlns:p14="http://schemas.microsoft.com/office/powerpoint/2010/main" val="25443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548680"/>
            <a:ext cx="6120680" cy="792088"/>
          </a:xfrm>
        </p:spPr>
        <p:txBody>
          <a:bodyPr>
            <a:normAutofit fontScale="90000"/>
          </a:bodyPr>
          <a:lstStyle/>
          <a:p>
            <a:r>
              <a:rPr kumimoji="1" lang="zh-CN" altLang="en-US" b="1" smtClean="0">
                <a:latin typeface="+mn-lt"/>
                <a:ea typeface="宋体" pitchFamily="2" charset="-122"/>
              </a:rPr>
              <a:t>接口</a:t>
            </a:r>
            <a:r>
              <a:rPr kumimoji="1" lang="zh-CN" altLang="en-US" b="1">
                <a:latin typeface="+mn-lt"/>
                <a:ea typeface="宋体" pitchFamily="2" charset="-122"/>
              </a:rPr>
              <a:t>默认方法的”类优先”原则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40768"/>
            <a:ext cx="5472608" cy="52750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563888" y="5661248"/>
            <a:ext cx="29523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0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692696"/>
            <a:ext cx="5445418" cy="792088"/>
          </a:xfrm>
        </p:spPr>
        <p:txBody>
          <a:bodyPr>
            <a:normAutofit/>
          </a:bodyPr>
          <a:lstStyle/>
          <a:p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接口中的静态方法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Java8 </a:t>
            </a:r>
            <a:r>
              <a:rPr lang="zh-CN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，接口中允许添加静态方法</a:t>
            </a:r>
            <a:r>
              <a:rPr lang="zh-CN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936"/>
            <a:ext cx="5760640" cy="36299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1560" y="245247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5301208"/>
            <a:ext cx="5472608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52" y="785794"/>
            <a:ext cx="8229600" cy="857256"/>
          </a:xfrm>
        </p:spPr>
        <p:txBody>
          <a:bodyPr>
            <a:normAutofit/>
          </a:bodyPr>
          <a:lstStyle/>
          <a:p>
            <a:r>
              <a:rPr lang="zh-CN" altLang="en-US" b="1" smtClean="0">
                <a:latin typeface="+mn-lt"/>
                <a:ea typeface="宋体" pitchFamily="2" charset="-122"/>
              </a:rPr>
              <a:t>为什么使用 </a:t>
            </a:r>
            <a:r>
              <a:rPr lang="en-US" altLang="zh-CN" b="1" smtClean="0">
                <a:latin typeface="+mn-lt"/>
                <a:ea typeface="宋体" pitchFamily="2" charset="-122"/>
              </a:rPr>
              <a:t>Lambda </a:t>
            </a:r>
            <a:r>
              <a:rPr lang="zh-CN" altLang="en-US" b="1" smtClean="0">
                <a:latin typeface="+mn-lt"/>
                <a:ea typeface="宋体" pitchFamily="2" charset="-122"/>
              </a:rPr>
              <a:t>表达式</a:t>
            </a:r>
            <a:endParaRPr lang="zh-CN" altLang="en-US" b="1">
              <a:latin typeface="+mn-lt"/>
              <a:ea typeface="宋体" pitchFamily="2" charset="-122"/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3452" y="1979041"/>
            <a:ext cx="7696200" cy="43971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>
                <a:ea typeface="宋体" pitchFamily="2" charset="-122"/>
              </a:rPr>
              <a:t>Lambda </a:t>
            </a:r>
            <a:r>
              <a:rPr lang="zh-CN" altLang="en-US">
                <a:ea typeface="宋体" pitchFamily="2" charset="-122"/>
              </a:rPr>
              <a:t>是一个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匿名函数</a:t>
            </a:r>
            <a:r>
              <a:rPr lang="zh-CN" altLang="en-US">
                <a:ea typeface="宋体" pitchFamily="2" charset="-122"/>
              </a:rPr>
              <a:t>，我们可以把 </a:t>
            </a:r>
            <a:r>
              <a:rPr lang="en-US" altLang="zh-CN">
                <a:ea typeface="宋体" pitchFamily="2" charset="-122"/>
              </a:rPr>
              <a:t>Lambda </a:t>
            </a:r>
            <a:r>
              <a:rPr lang="zh-CN" altLang="en-US">
                <a:ea typeface="宋体" pitchFamily="2" charset="-122"/>
              </a:rPr>
              <a:t>表达式理解为是</a:t>
            </a:r>
            <a:r>
              <a:rPr lang="zh-CN" altLang="en-US" b="1">
                <a:solidFill>
                  <a:srgbClr val="FF0000"/>
                </a:solidFill>
                <a:ea typeface="宋体" pitchFamily="2" charset="-122"/>
              </a:rPr>
              <a:t>一段可以传递的代码</a:t>
            </a:r>
            <a:r>
              <a:rPr lang="zh-CN" altLang="en-US">
                <a:ea typeface="宋体" pitchFamily="2" charset="-122"/>
              </a:rPr>
              <a:t>（将代码像数据一样进行传递）</a:t>
            </a:r>
            <a:r>
              <a:rPr lang="zh-CN" altLang="en-US" smtClean="0">
                <a:ea typeface="宋体" pitchFamily="2" charset="-122"/>
              </a:rPr>
              <a:t>。可以写出更简洁、更灵活的代码。作为</a:t>
            </a:r>
            <a:r>
              <a:rPr lang="zh-CN" altLang="en-US">
                <a:ea typeface="宋体" pitchFamily="2" charset="-122"/>
              </a:rPr>
              <a:t>一种更紧凑的代码风格，使</a:t>
            </a:r>
            <a:r>
              <a:rPr lang="en-US" altLang="zh-CN">
                <a:ea typeface="宋体" pitchFamily="2" charset="-122"/>
              </a:rPr>
              <a:t>Java</a:t>
            </a:r>
            <a:r>
              <a:rPr lang="zh-CN" altLang="en-US">
                <a:ea typeface="宋体" pitchFamily="2" charset="-122"/>
              </a:rPr>
              <a:t>的语言表达能力得到了提升。</a:t>
            </a:r>
            <a:endParaRPr lang="zh-CN" altLang="en-US" sz="280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6" y="764704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23" y="1840745"/>
            <a:ext cx="802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从匿名类到 </a:t>
            </a:r>
            <a:r>
              <a:rPr lang="en-US" altLang="zh-CN" sz="2400" smtClean="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en-US" sz="2400" smtClean="0">
                <a:latin typeface="宋体" panose="02010600030101010101" pitchFamily="2" charset="-122"/>
                <a:ea typeface="宋体" panose="02010600030101010101" pitchFamily="2" charset="-122"/>
              </a:rPr>
              <a:t>的转换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6249886" cy="2088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085184"/>
            <a:ext cx="795088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9" y="1844824"/>
            <a:ext cx="8795682" cy="218728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" y="4725144"/>
            <a:ext cx="8412960" cy="12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528" y="1700808"/>
            <a:ext cx="864096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表达式在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Java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语言中引入了一个新的语法元素和操作符。这个操作符为 “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”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， 该操作符被称为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操作符或剪头操作符。它将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分为两个部分</a:t>
            </a:r>
            <a:r>
              <a:rPr lang="zh-CN" altLang="zh-CN" sz="280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8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endParaRPr lang="zh-CN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4000"/>
              </a:lnSpc>
            </a:pP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左侧：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表达式需要的所有参数</a:t>
            </a:r>
          </a:p>
          <a:p>
            <a:pPr>
              <a:lnSpc>
                <a:spcPts val="4000"/>
              </a:lnSpc>
            </a:pPr>
            <a:r>
              <a:rPr lang="zh-CN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右侧：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指定了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体，即 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Lambda </a:t>
            </a:r>
            <a:r>
              <a:rPr lang="zh-CN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表达式要执行的功能。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0958" y="737658"/>
            <a:ext cx="4176464" cy="792088"/>
          </a:xfrm>
        </p:spPr>
        <p:txBody>
          <a:bodyPr/>
          <a:lstStyle/>
          <a:p>
            <a:r>
              <a:rPr kumimoji="1" lang="en-US" altLang="zh-CN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Lambda </a:t>
            </a:r>
            <a:r>
              <a:rPr kumimoji="1" lang="zh-CN" altLang="en-US" b="1" smtClean="0">
                <a:solidFill>
                  <a:schemeClr val="tx1"/>
                </a:solidFill>
                <a:latin typeface="+mn-lt"/>
                <a:ea typeface="宋体" pitchFamily="2" charset="-122"/>
              </a:rPr>
              <a:t>表达式语法</a:t>
            </a:r>
            <a:endParaRPr kumimoji="1" lang="zh-CN" altLang="en-US" b="1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184482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/>
              <a:t>第一种语法</a:t>
            </a:r>
            <a:r>
              <a:rPr lang="zh-CN" altLang="zh-CN" b="1" smtClean="0"/>
              <a:t>：</a:t>
            </a:r>
            <a:r>
              <a:rPr lang="zh-CN" altLang="en-US" b="1" smtClean="0"/>
              <a:t>无参，无返回值，</a:t>
            </a:r>
            <a:r>
              <a:rPr lang="en-US" altLang="zh-CN" b="1" smtClean="0"/>
              <a:t>Lambda </a:t>
            </a:r>
            <a:r>
              <a:rPr lang="zh-CN" altLang="en-US" b="1" smtClean="0"/>
              <a:t>体只需一条语句</a:t>
            </a:r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88822"/>
            <a:ext cx="8064896" cy="435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11760" y="2288822"/>
            <a:ext cx="6048672" cy="435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5536" y="328498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smtClean="0"/>
              <a:t>第</a:t>
            </a:r>
            <a:r>
              <a:rPr lang="zh-CN" altLang="en-US" b="1" smtClean="0"/>
              <a:t>二</a:t>
            </a:r>
            <a:r>
              <a:rPr lang="zh-CN" altLang="zh-CN" b="1" smtClean="0"/>
              <a:t>种</a:t>
            </a:r>
            <a:r>
              <a:rPr lang="zh-CN" altLang="zh-CN" b="1"/>
              <a:t>语法</a:t>
            </a:r>
            <a:r>
              <a:rPr lang="zh-CN" altLang="zh-CN" b="1" smtClean="0"/>
              <a:t>：</a:t>
            </a:r>
            <a:r>
              <a:rPr lang="en-US" altLang="zh-CN" b="1" smtClean="0"/>
              <a:t>Lambda </a:t>
            </a:r>
            <a:r>
              <a:rPr lang="zh-CN" altLang="en-US" b="1" smtClean="0"/>
              <a:t>需要一个参数</a:t>
            </a:r>
            <a:endParaRPr lang="zh-CN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861048"/>
            <a:ext cx="8496944" cy="4975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341590"/>
            <a:ext cx="8064896" cy="41115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6230" y="489396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smtClean="0"/>
              <a:t>第</a:t>
            </a:r>
            <a:r>
              <a:rPr lang="zh-CN" altLang="en-US" b="1"/>
              <a:t>三</a:t>
            </a:r>
            <a:r>
              <a:rPr lang="zh-CN" altLang="zh-CN" b="1" smtClean="0"/>
              <a:t>种语法：</a:t>
            </a:r>
            <a:r>
              <a:rPr lang="en-US" altLang="zh-CN" b="1" smtClean="0"/>
              <a:t>Lambda </a:t>
            </a:r>
            <a:r>
              <a:rPr lang="zh-CN" altLang="en-US" b="1" smtClean="0"/>
              <a:t>只</a:t>
            </a:r>
            <a:r>
              <a:rPr lang="zh-CN" altLang="en-US" b="1"/>
              <a:t>需</a:t>
            </a:r>
            <a:r>
              <a:rPr lang="zh-CN" altLang="en-US" b="1" smtClean="0"/>
              <a:t>要一个参数时，参数的小括号可以省略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40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7257</TotalTime>
  <Words>3081</Words>
  <Application>Microsoft Office PowerPoint</Application>
  <PresentationFormat>全屏显示(4:3)</PresentationFormat>
  <Paragraphs>383</Paragraphs>
  <Slides>50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Java8新特性</vt:lpstr>
      <vt:lpstr>主要内容</vt:lpstr>
      <vt:lpstr>Java 8新特性简介</vt:lpstr>
      <vt:lpstr>1-Lambda表达式</vt:lpstr>
      <vt:lpstr>为什么使用 Lambda 表达式</vt:lpstr>
      <vt:lpstr>Lambda 表达式</vt:lpstr>
      <vt:lpstr>Lambda 表达式</vt:lpstr>
      <vt:lpstr>Lambda 表达式语法</vt:lpstr>
      <vt:lpstr>Lambda 表达式语法</vt:lpstr>
      <vt:lpstr>Lambda 表达式语法</vt:lpstr>
      <vt:lpstr>类型推断</vt:lpstr>
      <vt:lpstr>2-函数式接口</vt:lpstr>
      <vt:lpstr>什么是函数式接口</vt:lpstr>
      <vt:lpstr>自定义函数式接口</vt:lpstr>
      <vt:lpstr>作为参数传递 Lambda 表达式</vt:lpstr>
      <vt:lpstr>Java 内置四大核心函数式接口</vt:lpstr>
      <vt:lpstr>其他接口</vt:lpstr>
      <vt:lpstr>3-方法引用与构造器引用</vt:lpstr>
      <vt:lpstr>方法引用</vt:lpstr>
      <vt:lpstr>方法引用</vt:lpstr>
      <vt:lpstr>方法引用</vt:lpstr>
      <vt:lpstr>方法引用</vt:lpstr>
      <vt:lpstr>构造器引用</vt:lpstr>
      <vt:lpstr>数组引用</vt:lpstr>
      <vt:lpstr>4-强大的 Stream API</vt:lpstr>
      <vt:lpstr>了解 Stream</vt:lpstr>
      <vt:lpstr>什么是 Stream</vt:lpstr>
      <vt:lpstr>Stream 的操作三个步骤</vt:lpstr>
      <vt:lpstr>创建 Stream</vt:lpstr>
      <vt:lpstr>由数组创建流</vt:lpstr>
      <vt:lpstr>由值创建流</vt:lpstr>
      <vt:lpstr>由函数创建流：创建无限流</vt:lpstr>
      <vt:lpstr>Stream 的中间操作</vt:lpstr>
      <vt:lpstr>Stream 的中间操作</vt:lpstr>
      <vt:lpstr>Stream 的中间操作</vt:lpstr>
      <vt:lpstr>Stream 的终止操作</vt:lpstr>
      <vt:lpstr>Stream 的终止操作</vt:lpstr>
      <vt:lpstr>Stream 的终止操作</vt:lpstr>
      <vt:lpstr>PowerPoint 演示文稿</vt:lpstr>
      <vt:lpstr>PowerPoint 演示文稿</vt:lpstr>
      <vt:lpstr>并行流与顺序流</vt:lpstr>
      <vt:lpstr>了解 Fork/Join 框架</vt:lpstr>
      <vt:lpstr>Fork/Join 框架与传统线程池的区别</vt:lpstr>
      <vt:lpstr>Optional 类</vt:lpstr>
      <vt:lpstr>5-接口中的默认方法与静态方法</vt:lpstr>
      <vt:lpstr>接口中的默认方法</vt:lpstr>
      <vt:lpstr>接口中的默认方法</vt:lpstr>
      <vt:lpstr>接口默认方法的”类优先”原则</vt:lpstr>
      <vt:lpstr>接口中的静态方法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LEE</cp:lastModifiedBy>
  <cp:revision>635</cp:revision>
  <dcterms:created xsi:type="dcterms:W3CDTF">2012-09-14T00:44:30Z</dcterms:created>
  <dcterms:modified xsi:type="dcterms:W3CDTF">2016-09-23T10:35:03Z</dcterms:modified>
</cp:coreProperties>
</file>