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261" r:id="rId6"/>
    <p:sldId id="260" r:id="rId7"/>
    <p:sldId id="264" r:id="rId8"/>
    <p:sldId id="266" r:id="rId9"/>
    <p:sldId id="259"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007"/>
    <a:srgbClr val="00AF92"/>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53" d="100"/>
          <a:sy n="153" d="100"/>
        </p:scale>
        <p:origin x="-60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6.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a:solidFill>
                  <a:srgbClr val="006450"/>
                </a:solidFill>
                <a:effectLst>
                  <a:outerShdw blurRad="38100" dist="19050" dir="2700000" algn="tl" rotWithShape="0">
                    <a:schemeClr val="dk1">
                      <a:alpha val="40000"/>
                    </a:schemeClr>
                  </a:outerShdw>
                </a:effectLst>
              </a:rPr>
              <a:t>JavaSE</a:t>
            </a:r>
            <a:r>
              <a:rPr lang="zh-CN" altLang="en-US" sz="4800" b="1">
                <a:solidFill>
                  <a:srgbClr val="006450"/>
                </a:solidFill>
                <a:effectLst>
                  <a:outerShdw blurRad="38100" dist="19050" dir="2700000" algn="tl" rotWithShape="0">
                    <a:schemeClr val="dk1">
                      <a:alpha val="40000"/>
                    </a:schemeClr>
                  </a:outerShdw>
                </a:effectLst>
              </a:rPr>
              <a:t>面试题</a:t>
            </a:r>
            <a:endParaRPr lang="zh-CN" altLang="en-US" sz="4800" b="1">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4099561" y="2705735"/>
            <a:ext cx="2621280" cy="583565"/>
          </a:xfrm>
          <a:prstGeom prst="rect">
            <a:avLst/>
          </a:prstGeom>
          <a:noFill/>
          <a:ln>
            <a:noFill/>
          </a:ln>
        </p:spPr>
        <p:txBody>
          <a:bodyPr wrap="none" rtlCol="0" anchor="t">
            <a:spAutoFit/>
          </a:bodyPr>
          <a:lstStyle/>
          <a:p>
            <a:pPr algn="ctr"/>
            <a:r>
              <a:rPr lang="zh-CN" altLang="en-US" sz="3200">
                <a:solidFill>
                  <a:srgbClr val="006450"/>
                </a:solidFill>
                <a:effectLst>
                  <a:outerShdw blurRad="38100" dist="19050" dir="2700000" algn="tl" rotWithShape="0">
                    <a:schemeClr val="dk1">
                      <a:alpha val="40000"/>
                    </a:schemeClr>
                  </a:outerShdw>
                </a:effectLst>
              </a:rPr>
              <a:t>讲师：柴林燕</a:t>
            </a:r>
            <a:endParaRPr lang="en-US" altLang="zh-CN" sz="320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4535" y="5080"/>
            <a:ext cx="2085975" cy="398780"/>
          </a:xfrm>
          <a:prstGeom prst="rect">
            <a:avLst/>
          </a:prstGeom>
          <a:noFill/>
          <a:ln>
            <a:noFill/>
          </a:ln>
        </p:spPr>
        <p:txBody>
          <a:bodyPr wrap="square" rtlCol="0" anchor="t">
            <a:spAutoFit/>
          </a:bodyPr>
          <a:lstStyle/>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67740" y="1595755"/>
            <a:ext cx="7710170" cy="583565"/>
          </a:xfrm>
          <a:prstGeom prst="rect">
            <a:avLst/>
          </a:prstGeom>
          <a:noFill/>
        </p:spPr>
        <p:txBody>
          <a:bodyPr wrap="square" rtlCol="0">
            <a:spAutoFit/>
          </a:bodyPr>
          <a:p>
            <a:r>
              <a:rPr lang="zh-CN" altLang="en-US" sz="3200">
                <a:ea typeface="宋体" panose="02010600030101010101" pitchFamily="2" charset="-122"/>
                <a:cs typeface="+mn-lt"/>
              </a:rPr>
              <a:t>编程题：写一个</a:t>
            </a:r>
            <a:r>
              <a:rPr lang="en-US" altLang="zh-CN" sz="3200">
                <a:ea typeface="宋体" panose="02010600030101010101" pitchFamily="2" charset="-122"/>
                <a:cs typeface="+mn-lt"/>
              </a:rPr>
              <a:t>Singleton</a:t>
            </a:r>
            <a:r>
              <a:rPr lang="zh-CN" altLang="en-US" sz="3200">
                <a:ea typeface="宋体" panose="02010600030101010101" pitchFamily="2" charset="-122"/>
                <a:cs typeface="+mn-lt"/>
              </a:rPr>
              <a:t>示例</a:t>
            </a:r>
            <a:endParaRPr lang="zh-CN" altLang="en-US" sz="3200">
              <a:ea typeface="宋体" panose="02010600030101010101" pitchFamily="2" charset="-122"/>
              <a:cs typeface="+mn-l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rPr>
              <a:t>什么是</a:t>
            </a:r>
            <a:r>
              <a:rPr lang="en-US" altLang="zh-CN">
                <a:latin typeface="+mj-ea"/>
              </a:rPr>
              <a:t>Singleton</a:t>
            </a:r>
            <a:r>
              <a:rPr lang="zh-CN" altLang="en-US">
                <a:latin typeface="+mj-ea"/>
              </a:rPr>
              <a:t>？</a:t>
            </a:r>
            <a:endParaRPr lang="zh-CN" altLang="en-US">
              <a:latin typeface="+mj-ea"/>
            </a:endParaRPr>
          </a:p>
        </p:txBody>
      </p:sp>
      <p:sp>
        <p:nvSpPr>
          <p:cNvPr id="3" name="内容占位符 2"/>
          <p:cNvSpPr>
            <a:spLocks noGrp="1"/>
          </p:cNvSpPr>
          <p:nvPr>
            <p:ph idx="1"/>
          </p:nvPr>
        </p:nvSpPr>
        <p:spPr/>
        <p:txBody>
          <a:bodyPr/>
          <a:p>
            <a:r>
              <a:rPr lang="en-US" altLang="zh-CN" sz="2400">
                <a:latin typeface="楷体" panose="02010609060101010101" charset="-122"/>
                <a:ea typeface="楷体" panose="02010609060101010101" charset="-122"/>
                <a:cs typeface="楷体" panose="02010609060101010101" charset="-122"/>
                <a:sym typeface="+mn-ea"/>
              </a:rPr>
              <a:t>Singleton</a:t>
            </a:r>
            <a:r>
              <a:rPr lang="zh-CN" altLang="en-US" sz="2400">
                <a:latin typeface="楷体" panose="02010609060101010101" charset="-122"/>
                <a:ea typeface="楷体" panose="02010609060101010101" charset="-122"/>
                <a:cs typeface="楷体" panose="02010609060101010101" charset="-122"/>
                <a:sym typeface="+mn-ea"/>
              </a:rPr>
              <a:t>：在</a:t>
            </a:r>
            <a:r>
              <a:rPr lang="en-US" altLang="zh-CN" sz="2400">
                <a:latin typeface="楷体" panose="02010609060101010101" charset="-122"/>
                <a:ea typeface="楷体" panose="02010609060101010101" charset="-122"/>
                <a:cs typeface="楷体" panose="02010609060101010101" charset="-122"/>
                <a:sym typeface="+mn-ea"/>
              </a:rPr>
              <a:t>Java</a:t>
            </a:r>
            <a:r>
              <a:rPr lang="zh-CN" altLang="en-US" sz="2400">
                <a:latin typeface="楷体" panose="02010609060101010101" charset="-122"/>
                <a:ea typeface="楷体" panose="02010609060101010101" charset="-122"/>
                <a:cs typeface="楷体" panose="02010609060101010101" charset="-122"/>
                <a:sym typeface="+mn-ea"/>
              </a:rPr>
              <a:t>中即指单例设计模式，它是软件开发中最常用的设计模式之一。</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单：唯一</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例：实例</a:t>
            </a:r>
            <a:endParaRPr lang="zh-CN" altLang="en-US" sz="2400">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单例设计模式，即某个类在整个系统中只能有一个实例对象可被获取和使用的代码模式。</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例如：代表</a:t>
            </a:r>
            <a:r>
              <a:rPr lang="en-US" altLang="zh-CN" sz="2400">
                <a:latin typeface="楷体" panose="02010609060101010101" charset="-122"/>
                <a:ea typeface="楷体" panose="02010609060101010101" charset="-122"/>
                <a:cs typeface="楷体" panose="02010609060101010101" charset="-122"/>
              </a:rPr>
              <a:t>JVM</a:t>
            </a:r>
            <a:r>
              <a:rPr lang="zh-CN" altLang="en-US" sz="2400">
                <a:latin typeface="楷体" panose="02010609060101010101" charset="-122"/>
                <a:ea typeface="楷体" panose="02010609060101010101" charset="-122"/>
                <a:cs typeface="楷体" panose="02010609060101010101" charset="-122"/>
              </a:rPr>
              <a:t>运行环境的</a:t>
            </a:r>
            <a:r>
              <a:rPr lang="en-US" altLang="zh-CN" sz="2400">
                <a:latin typeface="楷体" panose="02010609060101010101" charset="-122"/>
                <a:ea typeface="楷体" panose="02010609060101010101" charset="-122"/>
                <a:cs typeface="楷体" panose="02010609060101010101" charset="-122"/>
              </a:rPr>
              <a:t>Runtime</a:t>
            </a:r>
            <a:r>
              <a:rPr lang="zh-CN" altLang="en-US" sz="2400">
                <a:latin typeface="楷体" panose="02010609060101010101" charset="-122"/>
                <a:ea typeface="楷体" panose="02010609060101010101" charset="-122"/>
                <a:cs typeface="楷体" panose="02010609060101010101" charset="-122"/>
              </a:rPr>
              <a:t>类</a:t>
            </a:r>
            <a:endParaRPr lang="zh-CN" altLang="en-US" sz="2400">
              <a:latin typeface="楷体" panose="02010609060101010101" charset="-122"/>
              <a:ea typeface="楷体" panose="02010609060101010101" charset="-122"/>
              <a:cs typeface="楷体" panose="02010609060101010101" charset="-122"/>
            </a:endParaRPr>
          </a:p>
        </p:txBody>
      </p:sp>
      <p:pic>
        <p:nvPicPr>
          <p:cNvPr id="4" name="图片 3" descr="单身狗"/>
          <p:cNvPicPr>
            <a:picLocks noChangeAspect="1"/>
          </p:cNvPicPr>
          <p:nvPr/>
        </p:nvPicPr>
        <p:blipFill>
          <a:blip r:embed="rId1"/>
          <a:stretch>
            <a:fillRect/>
          </a:stretch>
        </p:blipFill>
        <p:spPr>
          <a:xfrm>
            <a:off x="6764655" y="1793875"/>
            <a:ext cx="1556385" cy="1556385"/>
          </a:xfrm>
          <a:prstGeom prst="rect">
            <a:avLst/>
          </a:prstGeom>
        </p:spPr>
      </p:pic>
      <p:sp>
        <p:nvSpPr>
          <p:cNvPr id="5" name="矩形 4"/>
          <p:cNvSpPr/>
          <p:nvPr/>
        </p:nvSpPr>
        <p:spPr>
          <a:xfrm>
            <a:off x="724535" y="5080"/>
            <a:ext cx="2085975" cy="398780"/>
          </a:xfrm>
          <a:prstGeom prst="rect">
            <a:avLst/>
          </a:prstGeom>
          <a:noFill/>
          <a:ln>
            <a:noFill/>
          </a:ln>
        </p:spPr>
        <p:txBody>
          <a:bodyPr wrap="square" rtlCol="0" anchor="t">
            <a:spAutoFit/>
          </a:bodyPr>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8650" y="942103"/>
            <a:ext cx="7886700" cy="3264074"/>
          </a:xfrm>
        </p:spPr>
        <p:txBody>
          <a:bodyPr/>
          <a:p>
            <a:pPr fontAlgn="auto">
              <a:lnSpc>
                <a:spcPct val="150000"/>
              </a:lnSpc>
            </a:pPr>
            <a:r>
              <a:rPr lang="zh-CN" altLang="en-US" sz="2400">
                <a:latin typeface="楷体" panose="02010609060101010101" charset="-122"/>
                <a:ea typeface="楷体" panose="02010609060101010101" charset="-122"/>
                <a:cs typeface="楷体" panose="02010609060101010101" charset="-122"/>
              </a:rPr>
              <a:t>一是某个类只能有一个实例；</a:t>
            </a:r>
            <a:endParaRPr lang="zh-CN" altLang="en-US"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2000">
                <a:latin typeface="楷体" panose="02010609060101010101" charset="-122"/>
                <a:ea typeface="楷体" panose="02010609060101010101" charset="-122"/>
                <a:cs typeface="楷体" panose="02010609060101010101" charset="-122"/>
              </a:rPr>
              <a:t>构造器私有化</a:t>
            </a:r>
            <a:endParaRPr lang="zh-CN" altLang="en-US" sz="2400">
              <a:latin typeface="楷体" panose="02010609060101010101" charset="-122"/>
              <a:ea typeface="楷体" panose="02010609060101010101" charset="-122"/>
              <a:cs typeface="楷体" panose="02010609060101010101" charset="-122"/>
            </a:endParaRPr>
          </a:p>
          <a:p>
            <a:pPr fontAlgn="auto">
              <a:lnSpc>
                <a:spcPct val="150000"/>
              </a:lnSpc>
            </a:pPr>
            <a:r>
              <a:rPr lang="zh-CN" altLang="en-US" sz="2400">
                <a:latin typeface="楷体" panose="02010609060101010101" charset="-122"/>
                <a:ea typeface="楷体" panose="02010609060101010101" charset="-122"/>
                <a:cs typeface="楷体" panose="02010609060101010101" charset="-122"/>
              </a:rPr>
              <a:t>二是它必须自行创建这个实例；</a:t>
            </a:r>
            <a:endParaRPr lang="zh-CN" altLang="en-US"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2000">
                <a:latin typeface="楷体" panose="02010609060101010101" charset="-122"/>
                <a:ea typeface="楷体" panose="02010609060101010101" charset="-122"/>
                <a:cs typeface="楷体" panose="02010609060101010101" charset="-122"/>
              </a:rPr>
              <a:t>含有一个该类的静态变量来保存这个唯一的实例</a:t>
            </a:r>
            <a:endParaRPr lang="zh-CN" altLang="en-US" sz="2400">
              <a:latin typeface="楷体" panose="02010609060101010101" charset="-122"/>
              <a:ea typeface="楷体" panose="02010609060101010101" charset="-122"/>
              <a:cs typeface="楷体" panose="02010609060101010101" charset="-122"/>
            </a:endParaRPr>
          </a:p>
          <a:p>
            <a:pPr fontAlgn="auto">
              <a:lnSpc>
                <a:spcPct val="150000"/>
              </a:lnSpc>
            </a:pPr>
            <a:r>
              <a:rPr lang="zh-CN" altLang="en-US" sz="2400">
                <a:latin typeface="楷体" panose="02010609060101010101" charset="-122"/>
                <a:ea typeface="楷体" panose="02010609060101010101" charset="-122"/>
                <a:cs typeface="楷体" panose="02010609060101010101" charset="-122"/>
              </a:rPr>
              <a:t>三是它必须自行向整个系统提供这个实例</a:t>
            </a:r>
            <a:r>
              <a:rPr lang="en-US" altLang="zh-CN" sz="2400">
                <a:latin typeface="楷体" panose="02010609060101010101" charset="-122"/>
                <a:ea typeface="楷体" panose="02010609060101010101" charset="-122"/>
                <a:cs typeface="楷体" panose="02010609060101010101" charset="-122"/>
              </a:rPr>
              <a:t>;</a:t>
            </a:r>
            <a:endParaRPr lang="en-US" altLang="zh-CN" sz="2400">
              <a:latin typeface="楷体" panose="02010609060101010101" charset="-122"/>
              <a:ea typeface="楷体" panose="02010609060101010101" charset="-122"/>
              <a:cs typeface="楷体" panose="02010609060101010101" charset="-122"/>
            </a:endParaRPr>
          </a:p>
          <a:p>
            <a:pPr lvl="1" fontAlgn="auto">
              <a:lnSpc>
                <a:spcPct val="150000"/>
              </a:lnSpc>
              <a:buFont typeface="Wingdings" panose="05000000000000000000" charset="0"/>
              <a:buChar char="u"/>
            </a:pPr>
            <a:r>
              <a:rPr lang="zh-CN" altLang="en-US" sz="2000">
                <a:latin typeface="楷体" panose="02010609060101010101" charset="-122"/>
                <a:ea typeface="楷体" panose="02010609060101010101" charset="-122"/>
                <a:cs typeface="楷体" panose="02010609060101010101" charset="-122"/>
              </a:rPr>
              <a:t>对外提供获取该实例对象的方式：</a:t>
            </a:r>
            <a:endParaRPr lang="zh-CN" altLang="en-US" sz="2000">
              <a:latin typeface="楷体" panose="02010609060101010101" charset="-122"/>
              <a:ea typeface="楷体" panose="02010609060101010101" charset="-122"/>
              <a:cs typeface="楷体" panose="02010609060101010101" charset="-122"/>
            </a:endParaRPr>
          </a:p>
          <a:p>
            <a:pPr marL="342900" lvl="1" indent="0" fontAlgn="auto">
              <a:lnSpc>
                <a:spcPct val="150000"/>
              </a:lnSpc>
              <a:buFont typeface="Wingdings" panose="05000000000000000000" charset="0"/>
              <a:buNone/>
            </a:pPr>
            <a:r>
              <a:rPr lang="zh-CN" altLang="en-US" sz="2000">
                <a:latin typeface="楷体" panose="02010609060101010101" charset="-122"/>
                <a:ea typeface="楷体" panose="02010609060101010101" charset="-122"/>
                <a:cs typeface="楷体" panose="02010609060101010101" charset="-122"/>
              </a:rPr>
              <a:t>（</a:t>
            </a:r>
            <a:r>
              <a:rPr lang="en-US" altLang="zh-CN" sz="2000">
                <a:latin typeface="楷体" panose="02010609060101010101" charset="-122"/>
                <a:ea typeface="楷体" panose="02010609060101010101" charset="-122"/>
                <a:cs typeface="楷体" panose="02010609060101010101" charset="-122"/>
              </a:rPr>
              <a:t>1</a:t>
            </a:r>
            <a:r>
              <a:rPr lang="zh-CN" altLang="en-US" sz="2000">
                <a:latin typeface="楷体" panose="02010609060101010101" charset="-122"/>
                <a:ea typeface="楷体" panose="02010609060101010101" charset="-122"/>
                <a:cs typeface="楷体" panose="02010609060101010101" charset="-122"/>
              </a:rPr>
              <a:t>）直接暴露（</a:t>
            </a:r>
            <a:r>
              <a:rPr lang="en-US" altLang="zh-CN" sz="2000">
                <a:latin typeface="楷体" panose="02010609060101010101" charset="-122"/>
                <a:ea typeface="楷体" panose="02010609060101010101" charset="-122"/>
                <a:cs typeface="楷体" panose="02010609060101010101" charset="-122"/>
              </a:rPr>
              <a:t>2</a:t>
            </a:r>
            <a:r>
              <a:rPr lang="zh-CN" altLang="en-US" sz="2000">
                <a:latin typeface="楷体" panose="02010609060101010101" charset="-122"/>
                <a:ea typeface="楷体" panose="02010609060101010101" charset="-122"/>
                <a:cs typeface="楷体" panose="02010609060101010101" charset="-122"/>
              </a:rPr>
              <a:t>）用静态变量的</a:t>
            </a:r>
            <a:r>
              <a:rPr lang="en-US" altLang="zh-CN" sz="2000">
                <a:latin typeface="楷体" panose="02010609060101010101" charset="-122"/>
                <a:ea typeface="楷体" panose="02010609060101010101" charset="-122"/>
                <a:cs typeface="楷体" panose="02010609060101010101" charset="-122"/>
              </a:rPr>
              <a:t>get</a:t>
            </a:r>
            <a:r>
              <a:rPr lang="zh-CN" altLang="en-US" sz="2000">
                <a:latin typeface="楷体" panose="02010609060101010101" charset="-122"/>
                <a:ea typeface="楷体" panose="02010609060101010101" charset="-122"/>
                <a:cs typeface="楷体" panose="02010609060101010101" charset="-122"/>
              </a:rPr>
              <a:t>方法获取</a:t>
            </a:r>
            <a:endParaRPr lang="zh-CN" altLang="en-US" sz="2000">
              <a:latin typeface="楷体" panose="02010609060101010101" charset="-122"/>
              <a:ea typeface="楷体" panose="02010609060101010101" charset="-122"/>
              <a:cs typeface="楷体" panose="02010609060101010101" charset="-122"/>
            </a:endParaRPr>
          </a:p>
        </p:txBody>
      </p:sp>
      <p:sp>
        <p:nvSpPr>
          <p:cNvPr id="5" name="矩形 4"/>
          <p:cNvSpPr/>
          <p:nvPr/>
        </p:nvSpPr>
        <p:spPr>
          <a:xfrm>
            <a:off x="724535" y="5080"/>
            <a:ext cx="2085975" cy="398780"/>
          </a:xfrm>
          <a:prstGeom prst="rect">
            <a:avLst/>
          </a:prstGeom>
          <a:noFill/>
          <a:ln>
            <a:noFill/>
          </a:ln>
        </p:spPr>
        <p:txBody>
          <a:bodyPr wrap="square" rtlCol="0" anchor="t">
            <a:spAutoFit/>
          </a:bodyPr>
          <a:lstStyle/>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标题 5"/>
          <p:cNvSpPr>
            <a:spLocks noGrp="1"/>
          </p:cNvSpPr>
          <p:nvPr>
            <p:ph type="title"/>
          </p:nvPr>
        </p:nvSpPr>
        <p:spPr/>
        <p:txBody>
          <a:bodyPr/>
          <a:p>
            <a:r>
              <a:rPr lang="zh-CN" altLang="en-US">
                <a:latin typeface="+mj-ea"/>
              </a:rPr>
              <a:t>要点</a:t>
            </a:r>
            <a:endParaRPr lang="zh-CN" altLang="en-US">
              <a:latin typeface="+mj-ea"/>
            </a:endParaRPr>
          </a:p>
        </p:txBody>
      </p:sp>
      <p:pic>
        <p:nvPicPr>
          <p:cNvPr id="2" name="图片 1" descr="下载"/>
          <p:cNvPicPr>
            <a:picLocks noChangeAspect="1"/>
          </p:cNvPicPr>
          <p:nvPr/>
        </p:nvPicPr>
        <p:blipFill>
          <a:blip r:embed="rId1"/>
          <a:stretch>
            <a:fillRect/>
          </a:stretch>
        </p:blipFill>
        <p:spPr>
          <a:xfrm>
            <a:off x="6704965" y="528955"/>
            <a:ext cx="2286000" cy="22860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几种常见形式</a:t>
            </a:r>
            <a:endParaRPr lang="zh-CN" altLang="en-US"/>
          </a:p>
        </p:txBody>
      </p:sp>
      <p:sp>
        <p:nvSpPr>
          <p:cNvPr id="3" name="内容占位符 2"/>
          <p:cNvSpPr>
            <a:spLocks noGrp="1"/>
          </p:cNvSpPr>
          <p:nvPr>
            <p:ph idx="1"/>
          </p:nvPr>
        </p:nvSpPr>
        <p:spPr>
          <a:xfrm>
            <a:off x="628650" y="1267223"/>
            <a:ext cx="7886700" cy="3264074"/>
          </a:xfrm>
        </p:spPr>
        <p:txBody>
          <a:bodyPr/>
          <a:p>
            <a:pPr fontAlgn="auto">
              <a:lnSpc>
                <a:spcPct val="120000"/>
              </a:lnSpc>
            </a:pPr>
            <a:r>
              <a:rPr lang="zh-CN" altLang="en-US"/>
              <a:t>饿汉式：直接创建对象，不存在线程安全问题</a:t>
            </a:r>
            <a:endParaRPr lang="zh-CN" altLang="en-US"/>
          </a:p>
          <a:p>
            <a:pPr lvl="1" fontAlgn="auto">
              <a:lnSpc>
                <a:spcPct val="120000"/>
              </a:lnSpc>
            </a:pPr>
            <a:r>
              <a:rPr lang="zh-CN" altLang="en-US"/>
              <a:t>直接实例化饿汉式（简洁直观）</a:t>
            </a:r>
            <a:endParaRPr lang="zh-CN" altLang="en-US"/>
          </a:p>
          <a:p>
            <a:pPr lvl="1" fontAlgn="auto">
              <a:lnSpc>
                <a:spcPct val="120000"/>
              </a:lnSpc>
            </a:pPr>
            <a:r>
              <a:rPr lang="zh-CN" altLang="en-US">
                <a:sym typeface="+mn-ea"/>
              </a:rPr>
              <a:t>枚举式（最简洁）</a:t>
            </a:r>
            <a:endParaRPr lang="zh-CN" altLang="en-US"/>
          </a:p>
          <a:p>
            <a:pPr lvl="1" fontAlgn="auto">
              <a:lnSpc>
                <a:spcPct val="120000"/>
              </a:lnSpc>
            </a:pPr>
            <a:r>
              <a:rPr lang="zh-CN" altLang="en-US"/>
              <a:t>静态代码块饿汉式（适合复杂实例化）</a:t>
            </a:r>
            <a:endParaRPr lang="zh-CN" altLang="en-US"/>
          </a:p>
          <a:p>
            <a:pPr lvl="1" fontAlgn="auto">
              <a:lnSpc>
                <a:spcPct val="120000"/>
              </a:lnSpc>
            </a:pPr>
            <a:endParaRPr lang="zh-CN" altLang="en-US"/>
          </a:p>
          <a:p>
            <a:pPr fontAlgn="auto">
              <a:lnSpc>
                <a:spcPct val="120000"/>
              </a:lnSpc>
            </a:pPr>
            <a:r>
              <a:rPr lang="zh-CN" altLang="en-US">
                <a:sym typeface="+mn-ea"/>
              </a:rPr>
              <a:t>懒汉式：延迟创建对象</a:t>
            </a:r>
            <a:endParaRPr lang="zh-CN" altLang="en-US">
              <a:sym typeface="+mn-ea"/>
            </a:endParaRPr>
          </a:p>
          <a:p>
            <a:pPr lvl="1" fontAlgn="auto">
              <a:lnSpc>
                <a:spcPct val="120000"/>
              </a:lnSpc>
            </a:pPr>
            <a:r>
              <a:rPr lang="zh-CN" altLang="en-US"/>
              <a:t>线程不安全（适用于单线程）</a:t>
            </a:r>
            <a:endParaRPr lang="zh-CN" altLang="en-US"/>
          </a:p>
          <a:p>
            <a:pPr lvl="1" fontAlgn="auto">
              <a:lnSpc>
                <a:spcPct val="120000"/>
              </a:lnSpc>
            </a:pPr>
            <a:r>
              <a:rPr lang="zh-CN" altLang="en-US"/>
              <a:t>线程安全（适用于多线程）</a:t>
            </a:r>
            <a:endParaRPr lang="zh-CN" altLang="en-US"/>
          </a:p>
          <a:p>
            <a:pPr marL="457200" lvl="2" fontAlgn="auto">
              <a:lnSpc>
                <a:spcPct val="120000"/>
              </a:lnSpc>
            </a:pPr>
            <a:r>
              <a:rPr lang="zh-CN" altLang="en-US">
                <a:sym typeface="+mn-ea"/>
              </a:rPr>
              <a:t>静态内部类形式（适用于多线程）</a:t>
            </a:r>
            <a:endParaRPr lang="zh-CN" altLang="en-US">
              <a:sym typeface="+mn-ea"/>
            </a:endParaRPr>
          </a:p>
          <a:p>
            <a:pPr lvl="1" fontAlgn="auto">
              <a:lnSpc>
                <a:spcPct val="120000"/>
              </a:lnSpc>
            </a:pPr>
            <a:endParaRPr lang="zh-CN" altLang="en-US"/>
          </a:p>
        </p:txBody>
      </p:sp>
      <p:sp>
        <p:nvSpPr>
          <p:cNvPr id="5" name="矩形 4"/>
          <p:cNvSpPr/>
          <p:nvPr/>
        </p:nvSpPr>
        <p:spPr>
          <a:xfrm>
            <a:off x="724535" y="5080"/>
            <a:ext cx="2085975" cy="398780"/>
          </a:xfrm>
          <a:prstGeom prst="rect">
            <a:avLst/>
          </a:prstGeom>
          <a:noFill/>
          <a:ln>
            <a:noFill/>
          </a:ln>
        </p:spPr>
        <p:txBody>
          <a:bodyPr wrap="square" rtlCol="0" anchor="t">
            <a:spAutoFit/>
          </a:bodyPr>
          <a:p>
            <a:pPr algn="ctr"/>
            <a:r>
              <a:rPr lang="zh-CN" altLang="en-US" sz="2000" dirty="0">
                <a:solidFill>
                  <a:schemeClr val="tx1"/>
                </a:solidFill>
                <a:effectLst>
                  <a:outerShdw blurRad="38100" dist="19050" dir="2700000" algn="tl" rotWithShape="0">
                    <a:schemeClr val="dk1">
                      <a:alpha val="40000"/>
                    </a:schemeClr>
                  </a:outerShdw>
                </a:effectLst>
              </a:rPr>
              <a:t>高频面试题系列</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图片 5" descr="微信图片_20180917163703"/>
          <p:cNvPicPr>
            <a:picLocks noChangeAspect="1"/>
          </p:cNvPicPr>
          <p:nvPr/>
        </p:nvPicPr>
        <p:blipFill>
          <a:blip r:embed="rId1"/>
          <a:stretch>
            <a:fillRect/>
          </a:stretch>
        </p:blipFill>
        <p:spPr>
          <a:xfrm>
            <a:off x="5472430" y="763905"/>
            <a:ext cx="2726055" cy="272605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p>
            <a:r>
              <a:rPr lang="zh-CN" altLang="en-US"/>
              <a:t>如果是饿汉式，枚举形式最简单</a:t>
            </a:r>
            <a:endParaRPr lang="zh-CN" altLang="en-US"/>
          </a:p>
          <a:p>
            <a:r>
              <a:rPr lang="zh-CN" altLang="en-US"/>
              <a:t>如果是懒汉式，静态内部类形式最简单</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3305175" y="1200785"/>
            <a:ext cx="3256280" cy="829945"/>
          </a:xfrm>
          <a:prstGeom prst="rect">
            <a:avLst/>
          </a:prstGeom>
          <a:noFill/>
          <a:ln>
            <a:noFill/>
          </a:ln>
        </p:spPr>
        <p:txBody>
          <a:bodyPr wrap="none" rtlCol="0" anchor="t">
            <a:spAutoFit/>
          </a:bodyPr>
          <a:p>
            <a:pPr algn="ctr"/>
            <a:r>
              <a:rPr lang="en-US" altLang="zh-CN" sz="4800" b="1">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rPr>
              <a:t>Thank you!</a:t>
            </a:r>
            <a:endParaRPr lang="en-US" altLang="zh-CN" sz="4800" b="1">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endParaRPr>
          </a:p>
        </p:txBody>
      </p:sp>
      <p:pic>
        <p:nvPicPr>
          <p:cNvPr id="4" name="图片 3" descr="微信图片_20180917161249"/>
          <p:cNvPicPr>
            <a:picLocks noChangeAspect="1"/>
          </p:cNvPicPr>
          <p:nvPr/>
        </p:nvPicPr>
        <p:blipFill>
          <a:blip r:embed="rId2"/>
          <a:stretch>
            <a:fillRect/>
          </a:stretch>
        </p:blipFill>
        <p:spPr>
          <a:xfrm>
            <a:off x="4488180" y="1901190"/>
            <a:ext cx="3047365" cy="285686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456</Words>
  <Application>WPS 演示</Application>
  <PresentationFormat>全屏显示(16:9)</PresentationFormat>
  <Paragraphs>53</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Calibri</vt:lpstr>
      <vt:lpstr>微软雅黑</vt:lpstr>
      <vt:lpstr>楷体</vt:lpstr>
      <vt:lpstr>Wingdings</vt:lpstr>
      <vt:lpstr>Arial Unicode MS</vt:lpstr>
      <vt:lpstr>Office 主题</vt:lpstr>
      <vt:lpstr>PowerPoint 演示文稿</vt:lpstr>
      <vt:lpstr>PowerPoint 演示文稿</vt:lpstr>
      <vt:lpstr>什么是Singleton？</vt:lpstr>
      <vt:lpstr>要点</vt:lpstr>
      <vt:lpstr>几种常见形式</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Irene</cp:lastModifiedBy>
  <cp:revision>73</cp:revision>
  <dcterms:created xsi:type="dcterms:W3CDTF">2018-03-01T02:03:00Z</dcterms:created>
  <dcterms:modified xsi:type="dcterms:W3CDTF">2018-09-18T07:06:15Z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