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262" r:id="rId7"/>
    <p:sldId id="263" r:id="rId8"/>
    <p:sldId id="265" r:id="rId9"/>
    <p:sldId id="25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600" y="-84"/>
      </p:cViewPr>
      <p:guideLst>
        <p:guide orient="horz" pos="1602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JavaSE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面试题</a:t>
            </a:r>
            <a:endParaRPr lang="zh-CN" altLang="en-US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9561" y="2705735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讲师：柴林燕</a:t>
            </a:r>
            <a:endParaRPr lang="en-US" altLang="zh-CN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4535" y="4980"/>
            <a:ext cx="1960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6625" y="1016000"/>
            <a:ext cx="771017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t>	public static void main(String[] args) {</a:t>
            </a:r>
          </a:p>
          <a:p>
            <a:pPr fontAlgn="auto">
              <a:lnSpc>
                <a:spcPct val="150000"/>
              </a:lnSpc>
            </a:pPr>
            <a:r>
              <a:t>		int i = 1;</a:t>
            </a:r>
          </a:p>
          <a:p>
            <a:pPr fontAlgn="auto">
              <a:lnSpc>
                <a:spcPct val="150000"/>
              </a:lnSpc>
            </a:pPr>
            <a:r>
              <a:t>		i = i++;</a:t>
            </a:r>
          </a:p>
          <a:p>
            <a:pPr fontAlgn="auto">
              <a:lnSpc>
                <a:spcPct val="150000"/>
              </a:lnSpc>
            </a:pPr>
            <a:r>
              <a:t>		int j = i++;</a:t>
            </a:r>
          </a:p>
          <a:p>
            <a:pPr fontAlgn="auto">
              <a:lnSpc>
                <a:spcPct val="150000"/>
              </a:lnSpc>
            </a:pPr>
            <a:r>
              <a:t>		int k = i + ++i * i++;</a:t>
            </a:r>
          </a:p>
          <a:p>
            <a:pPr fontAlgn="auto">
              <a:lnSpc>
                <a:spcPct val="150000"/>
              </a:lnSpc>
            </a:pPr>
            <a:r>
              <a:t>		System.out.println("i=" + i);</a:t>
            </a:r>
          </a:p>
          <a:p>
            <a:pPr fontAlgn="auto">
              <a:lnSpc>
                <a:spcPct val="150000"/>
              </a:lnSpc>
            </a:pPr>
            <a:r>
              <a:t>		System.out.println("j=" + j);</a:t>
            </a:r>
          </a:p>
          <a:p>
            <a:pPr fontAlgn="auto">
              <a:lnSpc>
                <a:spcPct val="150000"/>
              </a:lnSpc>
            </a:pPr>
            <a:r>
              <a:t>		System.out.println("k=" + k);</a:t>
            </a:r>
          </a:p>
          <a:p>
            <a:pPr fontAlgn="auto">
              <a:lnSpc>
                <a:spcPct val="150000"/>
              </a:lnSpc>
            </a:pPr>
            <a:r>
              <a:t>	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7055" y="479425"/>
            <a:ext cx="367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如下代码的运行结果：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55485" y="1297940"/>
            <a:ext cx="937895" cy="54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620" y="1941195"/>
            <a:ext cx="2399665" cy="4597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4535" y="4980"/>
            <a:ext cx="1960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05" y="1042035"/>
            <a:ext cx="428498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t>public static void main(String[] args) {</a:t>
            </a:r>
          </a:p>
          <a:p>
            <a:pPr lvl="1" fontAlgn="auto">
              <a:lnSpc>
                <a:spcPct val="150000"/>
              </a:lnSpc>
            </a:pPr>
            <a:r>
              <a:t>int i = 1;</a:t>
            </a:r>
          </a:p>
          <a:p>
            <a:pPr fontAlgn="auto">
              <a:lnSpc>
                <a:spcPct val="150000"/>
              </a:lnSpc>
            </a:pPr>
            <a:r>
              <a:t>       i = i++;</a:t>
            </a:r>
          </a:p>
          <a:p>
            <a:pPr fontAlgn="auto">
              <a:lnSpc>
                <a:spcPct val="150000"/>
              </a:lnSpc>
            </a:pPr>
            <a:r>
              <a:t>       int j = i++;</a:t>
            </a:r>
          </a:p>
          <a:p>
            <a:pPr fontAlgn="auto">
              <a:lnSpc>
                <a:spcPct val="150000"/>
              </a:lnSpc>
            </a:pPr>
            <a:r>
              <a:t>       int k = i + ++i * i++;</a:t>
            </a:r>
          </a:p>
          <a:p>
            <a:pPr fontAlgn="auto">
              <a:lnSpc>
                <a:spcPct val="150000"/>
              </a:lnSpc>
            </a:pPr>
            <a:r>
              <a:t>       System.out.println("i=" + i);</a:t>
            </a:r>
          </a:p>
          <a:p>
            <a:pPr fontAlgn="auto">
              <a:lnSpc>
                <a:spcPct val="150000"/>
              </a:lnSpc>
            </a:pPr>
            <a:r>
              <a:t>       System.out.println("j=" + j);</a:t>
            </a:r>
          </a:p>
          <a:p>
            <a:pPr fontAlgn="auto">
              <a:lnSpc>
                <a:spcPct val="150000"/>
              </a:lnSpc>
            </a:pPr>
            <a:r>
              <a:t>       System.out.println("k=" + k);</a:t>
            </a:r>
          </a:p>
          <a:p>
            <a:pPr fontAlgn="auto">
              <a:lnSpc>
                <a:spcPct val="150000"/>
              </a:lnSpc>
            </a:pPr>
            <a: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7055" y="479425"/>
            <a:ext cx="367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如下代码的运行结果：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5703570" y="1387475"/>
          <a:ext cx="7950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854575" y="138747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i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392420" y="1851025"/>
            <a:ext cx="141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局部变量表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55485" y="1304290"/>
            <a:ext cx="937895" cy="54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79285" y="197358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操作数栈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33620" y="2777490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①把</a:t>
            </a:r>
            <a:r>
              <a:rPr lang="en-US" altLang="zh-CN"/>
              <a:t>i</a:t>
            </a:r>
            <a:r>
              <a:rPr lang="zh-CN" altLang="en-US"/>
              <a:t>的值压入操作数栈</a:t>
            </a:r>
            <a:endParaRPr lang="zh-CN" altLang="en-US"/>
          </a:p>
          <a:p>
            <a:r>
              <a:rPr lang="zh-CN" altLang="en-US"/>
              <a:t>②</a:t>
            </a:r>
            <a:r>
              <a:rPr lang="en-US" altLang="zh-CN"/>
              <a:t>i</a:t>
            </a:r>
            <a:r>
              <a:rPr lang="zh-CN" altLang="en-US"/>
              <a:t>变量自增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③把操作数栈中的值赋值给</a:t>
            </a:r>
            <a:r>
              <a:rPr lang="en-US" altLang="zh-CN"/>
              <a:t>i</a:t>
            </a:r>
            <a:endParaRPr lang="en-US" altLang="zh-CN"/>
          </a:p>
        </p:txBody>
      </p:sp>
      <p:graphicFrame>
        <p:nvGraphicFramePr>
          <p:cNvPr id="17" name="表格 16"/>
          <p:cNvGraphicFramePr/>
          <p:nvPr/>
        </p:nvGraphicFramePr>
        <p:xfrm>
          <a:off x="5714365" y="1364615"/>
          <a:ext cx="7950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20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703570" y="1349375"/>
          <a:ext cx="7950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20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</a:rPr>
                        <a:t>  1</a:t>
                      </a:r>
                      <a:endParaRPr lang="en-US" altLang="zh-CN" sz="2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79285" y="1387475"/>
            <a:ext cx="937895" cy="54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50" y="2443480"/>
            <a:ext cx="2399665" cy="4597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4535" y="4980"/>
            <a:ext cx="1960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230" y="1091565"/>
            <a:ext cx="428498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t>public static void main(String[] args) {</a:t>
            </a:r>
          </a:p>
          <a:p>
            <a:pPr lvl="1" fontAlgn="auto">
              <a:lnSpc>
                <a:spcPct val="150000"/>
              </a:lnSpc>
            </a:pPr>
            <a:r>
              <a:t>int i = 1;</a:t>
            </a:r>
          </a:p>
          <a:p>
            <a:pPr fontAlgn="auto">
              <a:lnSpc>
                <a:spcPct val="150000"/>
              </a:lnSpc>
            </a:pPr>
            <a:r>
              <a:t>       i = i++;</a:t>
            </a:r>
          </a:p>
          <a:p>
            <a:pPr fontAlgn="auto">
              <a:lnSpc>
                <a:spcPct val="150000"/>
              </a:lnSpc>
            </a:pPr>
            <a:r>
              <a:t>       int j = i++;</a:t>
            </a:r>
          </a:p>
          <a:p>
            <a:pPr fontAlgn="auto">
              <a:lnSpc>
                <a:spcPct val="150000"/>
              </a:lnSpc>
            </a:pPr>
            <a:r>
              <a:t>       int k = i + ++i * i++;</a:t>
            </a:r>
          </a:p>
          <a:p>
            <a:pPr fontAlgn="auto">
              <a:lnSpc>
                <a:spcPct val="150000"/>
              </a:lnSpc>
            </a:pPr>
            <a:r>
              <a:t>       System.out.println("i=" + i);</a:t>
            </a:r>
          </a:p>
          <a:p>
            <a:pPr fontAlgn="auto">
              <a:lnSpc>
                <a:spcPct val="150000"/>
              </a:lnSpc>
            </a:pPr>
            <a:r>
              <a:t>       System.out.println("j=" + j);</a:t>
            </a:r>
          </a:p>
          <a:p>
            <a:pPr fontAlgn="auto">
              <a:lnSpc>
                <a:spcPct val="150000"/>
              </a:lnSpc>
            </a:pPr>
            <a:r>
              <a:t>       System.out.println("k=" + k);</a:t>
            </a:r>
          </a:p>
          <a:p>
            <a:pPr fontAlgn="auto">
              <a:lnSpc>
                <a:spcPct val="150000"/>
              </a:lnSpc>
            </a:pPr>
            <a: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7055" y="479425"/>
            <a:ext cx="367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如下代码的运行结果：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54575" y="138747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i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392420" y="1851025"/>
            <a:ext cx="141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局部变量表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79285" y="1387475"/>
            <a:ext cx="937895" cy="54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79285" y="197358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操作数栈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33620" y="2777490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①把</a:t>
            </a:r>
            <a:r>
              <a:rPr lang="en-US" altLang="zh-CN"/>
              <a:t>i</a:t>
            </a:r>
            <a:r>
              <a:rPr lang="zh-CN" altLang="en-US"/>
              <a:t>的值压入操作数栈</a:t>
            </a:r>
            <a:endParaRPr lang="zh-CN" altLang="en-US"/>
          </a:p>
          <a:p>
            <a:r>
              <a:rPr lang="zh-CN" altLang="en-US"/>
              <a:t>②</a:t>
            </a:r>
            <a:r>
              <a:rPr lang="en-US" altLang="zh-CN"/>
              <a:t>i</a:t>
            </a:r>
            <a:r>
              <a:rPr lang="zh-CN" altLang="en-US"/>
              <a:t>变量自增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③把操作数栈中的值赋值给</a:t>
            </a:r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33620" y="93662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j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37530" y="1426845"/>
            <a:ext cx="803910" cy="368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34355" y="1019175"/>
            <a:ext cx="80391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34355" y="1426845"/>
            <a:ext cx="803910" cy="368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37530" y="1019175"/>
            <a:ext cx="803910" cy="368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4" grpId="0" animBg="1"/>
      <p:bldP spid="14" grpId="1" animBg="1"/>
      <p:bldP spid="8" grpId="0" bldLvl="0" animBg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634355" y="614045"/>
            <a:ext cx="80391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825" y="2777490"/>
            <a:ext cx="2399665" cy="4597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4535" y="4980"/>
            <a:ext cx="1960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370" y="1019175"/>
            <a:ext cx="428498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t>public static void main(String[] args) {</a:t>
            </a:r>
          </a:p>
          <a:p>
            <a:pPr lvl="1" fontAlgn="auto">
              <a:lnSpc>
                <a:spcPct val="150000"/>
              </a:lnSpc>
            </a:pPr>
            <a:r>
              <a:t>int i = 1;</a:t>
            </a:r>
          </a:p>
          <a:p>
            <a:pPr fontAlgn="auto">
              <a:lnSpc>
                <a:spcPct val="150000"/>
              </a:lnSpc>
            </a:pPr>
            <a:r>
              <a:t>       i = i++;</a:t>
            </a:r>
          </a:p>
          <a:p>
            <a:pPr fontAlgn="auto">
              <a:lnSpc>
                <a:spcPct val="150000"/>
              </a:lnSpc>
            </a:pPr>
            <a:r>
              <a:t>       int j = i++;</a:t>
            </a:r>
          </a:p>
          <a:p>
            <a:pPr fontAlgn="auto">
              <a:lnSpc>
                <a:spcPct val="150000"/>
              </a:lnSpc>
            </a:pPr>
            <a:r>
              <a:t>       int k = i + ++i * i++;</a:t>
            </a:r>
          </a:p>
          <a:p>
            <a:pPr fontAlgn="auto">
              <a:lnSpc>
                <a:spcPct val="150000"/>
              </a:lnSpc>
            </a:pPr>
            <a:r>
              <a:t>       System.out.println("i=" + i);</a:t>
            </a:r>
          </a:p>
          <a:p>
            <a:pPr fontAlgn="auto">
              <a:lnSpc>
                <a:spcPct val="150000"/>
              </a:lnSpc>
            </a:pPr>
            <a:r>
              <a:t>       System.out.println("j=" + j);</a:t>
            </a:r>
          </a:p>
          <a:p>
            <a:pPr fontAlgn="auto">
              <a:lnSpc>
                <a:spcPct val="150000"/>
              </a:lnSpc>
            </a:pPr>
            <a:r>
              <a:t>       System.out.println("k=" + k);</a:t>
            </a:r>
          </a:p>
          <a:p>
            <a:pPr fontAlgn="auto">
              <a:lnSpc>
                <a:spcPct val="150000"/>
              </a:lnSpc>
            </a:pPr>
            <a: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7055" y="479425"/>
            <a:ext cx="367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如下代码的运行结果：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54575" y="138747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i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392420" y="1851025"/>
            <a:ext cx="141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局部变量表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92010" y="1520825"/>
            <a:ext cx="801370" cy="33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79285" y="197358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操作数栈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54575" y="2543175"/>
            <a:ext cx="35839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①把</a:t>
            </a:r>
            <a:r>
              <a:rPr lang="en-US" altLang="zh-CN"/>
              <a:t>i</a:t>
            </a:r>
            <a:r>
              <a:rPr lang="zh-CN" altLang="en-US"/>
              <a:t>的值压入操作数栈</a:t>
            </a:r>
            <a:endParaRPr lang="zh-CN" altLang="en-US"/>
          </a:p>
          <a:p>
            <a:r>
              <a:rPr lang="zh-CN" altLang="en-US"/>
              <a:t>②</a:t>
            </a:r>
            <a:r>
              <a:rPr lang="en-US" altLang="zh-CN"/>
              <a:t>i</a:t>
            </a:r>
            <a:r>
              <a:rPr lang="zh-CN" altLang="en-US"/>
              <a:t>变量自增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③</a:t>
            </a:r>
            <a:r>
              <a:rPr lang="zh-CN" altLang="en-US">
                <a:sym typeface="+mn-ea"/>
              </a:rPr>
              <a:t>把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的值压入操作数栈</a:t>
            </a:r>
            <a:endParaRPr lang="zh-CN" altLang="en-US">
              <a:sym typeface="+mn-ea"/>
            </a:endParaRPr>
          </a:p>
          <a:p>
            <a:r>
              <a:rPr lang="zh-CN" altLang="en-US"/>
              <a:t>④</a:t>
            </a:r>
            <a:r>
              <a:rPr lang="zh-CN" altLang="en-US">
                <a:sym typeface="+mn-ea"/>
              </a:rPr>
              <a:t>把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的值压入操作数栈</a:t>
            </a:r>
            <a:endParaRPr lang="zh-CN" altLang="en-US">
              <a:sym typeface="+mn-ea"/>
            </a:endParaRPr>
          </a:p>
          <a:p>
            <a:r>
              <a:rPr lang="zh-CN" altLang="en-US"/>
              <a:t>⑤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变量自增</a:t>
            </a:r>
            <a:r>
              <a:rPr lang="en-US" altLang="zh-CN">
                <a:sym typeface="+mn-ea"/>
              </a:rPr>
              <a:t>1</a:t>
            </a:r>
            <a:endParaRPr lang="en-US" altLang="zh-CN"/>
          </a:p>
          <a:p>
            <a:r>
              <a:rPr lang="zh-CN" altLang="en-US"/>
              <a:t>⑥把操作数栈中前两个弹出求乘积结果再压入栈</a:t>
            </a:r>
            <a:endParaRPr lang="zh-CN" altLang="en-US"/>
          </a:p>
          <a:p>
            <a:r>
              <a:rPr lang="zh-CN" altLang="en-US"/>
              <a:t>⑦把操作数栈中的值弹出求和再赋值给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33620" y="93662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 j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37530" y="1426845"/>
            <a:ext cx="803910" cy="368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34355" y="1019175"/>
            <a:ext cx="803910" cy="368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34355" y="1426845"/>
            <a:ext cx="803910" cy="368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3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34355" y="1426845"/>
            <a:ext cx="803910" cy="368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4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8360" y="1166495"/>
            <a:ext cx="8013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98360" y="812165"/>
            <a:ext cx="8013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61835" y="456565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 * 3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634355" y="614045"/>
            <a:ext cx="803910" cy="368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11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54575" y="65087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k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203440" y="1166495"/>
            <a:ext cx="8013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9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07655" y="443865"/>
            <a:ext cx="73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9+2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7203440" y="1520825"/>
            <a:ext cx="8013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7" grpId="0" bldLvl="0" animBg="1"/>
      <p:bldP spid="8" grpId="0" animBg="1"/>
      <p:bldP spid="9" grpId="0" animBg="1"/>
      <p:bldP spid="9" grpId="2" animBg="1"/>
      <p:bldP spid="8" grpId="2" animBg="1"/>
      <p:bldP spid="21" grpId="0" bldLvl="0" animBg="1"/>
      <p:bldP spid="22" grpId="0"/>
      <p:bldP spid="22" grpId="1"/>
      <p:bldP spid="17" grpId="2"/>
      <p:bldP spid="21" grpId="4" animBg="1"/>
      <p:bldP spid="17" grpId="3"/>
      <p:bldP spid="23" grpId="0" bldLvl="0" animBg="1" build="allAtOnce"/>
      <p:bldP spid="23" grpId="1" bldLvl="0" animBg="1" build="allAtOnce"/>
      <p:bldP spid="19" grpId="0" bldLvl="0" animBg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赋值</a:t>
            </a:r>
            <a:r>
              <a:rPr lang="en-US" altLang="zh-CN"/>
              <a:t>=</a:t>
            </a:r>
            <a:r>
              <a:rPr lang="zh-CN" altLang="en-US"/>
              <a:t>，最后计算</a:t>
            </a:r>
            <a:endParaRPr lang="zh-CN" altLang="en-US"/>
          </a:p>
          <a:p>
            <a:r>
              <a:rPr lang="en-US" altLang="zh-CN"/>
              <a:t>=</a:t>
            </a:r>
            <a:r>
              <a:rPr lang="zh-CN" altLang="en-US"/>
              <a:t>右边的从左到右加载值依次压入操作数栈</a:t>
            </a:r>
            <a:endParaRPr lang="zh-CN" altLang="en-US"/>
          </a:p>
          <a:p>
            <a:r>
              <a:rPr lang="zh-CN" altLang="en-US"/>
              <a:t>实际先算哪个，看运算符优先级</a:t>
            </a:r>
            <a:endParaRPr lang="zh-CN" altLang="en-US"/>
          </a:p>
          <a:p>
            <a:r>
              <a:rPr lang="zh-CN" altLang="en-US"/>
              <a:t>自增、自减操作都是直接修改变量的值，不经过操作数栈</a:t>
            </a:r>
            <a:endParaRPr lang="zh-CN" altLang="en-US"/>
          </a:p>
          <a:p>
            <a:r>
              <a:rPr lang="zh-CN" altLang="en-US"/>
              <a:t>最后的赋值之前，临时结果也是存储在操作数栈中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建议：《</a:t>
            </a:r>
            <a:r>
              <a:rPr lang="en-US" altLang="zh-CN"/>
              <a:t>JVM</a:t>
            </a:r>
            <a:r>
              <a:rPr lang="zh-CN" altLang="en-US"/>
              <a:t>虚拟机规范》关于指令的部分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5175" y="1200785"/>
            <a:ext cx="32562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Thank you!</a:t>
            </a:r>
            <a:endParaRPr lang="en-US" altLang="zh-CN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 descr="微信图片_20180917161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80" y="1901190"/>
            <a:ext cx="3047365" cy="2856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演示</Application>
  <PresentationFormat>全屏显示(16:9)</PresentationFormat>
  <Paragraphs>151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Irene</cp:lastModifiedBy>
  <cp:revision>67</cp:revision>
  <dcterms:created xsi:type="dcterms:W3CDTF">2018-03-01T02:03:00Z</dcterms:created>
  <dcterms:modified xsi:type="dcterms:W3CDTF">2018-09-18T06:58:44Z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