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261" r:id="rId6"/>
    <p:sldId id="260" r:id="rId7"/>
    <p:sldId id="266" r:id="rId8"/>
    <p:sldId id="267" r:id="rId9"/>
    <p:sldId id="268" r:id="rId10"/>
    <p:sldId id="259"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007"/>
    <a:srgbClr val="00AF92"/>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53" d="100"/>
          <a:sy n="153" d="100"/>
        </p:scale>
        <p:origin x="-600" y="-84"/>
      </p:cViewPr>
      <p:guideLst>
        <p:guide orient="horz" pos="164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6.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a:solidFill>
                  <a:srgbClr val="006450"/>
                </a:solidFill>
                <a:effectLst>
                  <a:outerShdw blurRad="38100" dist="19050" dir="2700000" algn="tl" rotWithShape="0">
                    <a:schemeClr val="dk1">
                      <a:alpha val="40000"/>
                    </a:schemeClr>
                  </a:outerShdw>
                </a:effectLst>
              </a:rPr>
              <a:t>JavaSE</a:t>
            </a:r>
            <a:r>
              <a:rPr lang="zh-CN" altLang="en-US" sz="4800" b="1">
                <a:solidFill>
                  <a:srgbClr val="006450"/>
                </a:solidFill>
                <a:effectLst>
                  <a:outerShdw blurRad="38100" dist="19050" dir="2700000" algn="tl" rotWithShape="0">
                    <a:schemeClr val="dk1">
                      <a:alpha val="40000"/>
                    </a:schemeClr>
                  </a:outerShdw>
                </a:effectLst>
              </a:rPr>
              <a:t>面试题</a:t>
            </a:r>
            <a:endParaRPr lang="zh-CN" altLang="en-US" sz="4800" b="1">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4099561" y="2705735"/>
            <a:ext cx="2621280" cy="583565"/>
          </a:xfrm>
          <a:prstGeom prst="rect">
            <a:avLst/>
          </a:prstGeom>
          <a:noFill/>
          <a:ln>
            <a:noFill/>
          </a:ln>
        </p:spPr>
        <p:txBody>
          <a:bodyPr wrap="none" rtlCol="0" anchor="t">
            <a:spAutoFit/>
          </a:bodyPr>
          <a:lstStyle/>
          <a:p>
            <a:pPr algn="ctr"/>
            <a:r>
              <a:rPr lang="zh-CN" altLang="en-US" sz="3200">
                <a:solidFill>
                  <a:srgbClr val="006450"/>
                </a:solidFill>
                <a:effectLst>
                  <a:outerShdw blurRad="38100" dist="19050" dir="2700000" algn="tl" rotWithShape="0">
                    <a:schemeClr val="dk1">
                      <a:alpha val="40000"/>
                    </a:schemeClr>
                  </a:outerShdw>
                </a:effectLst>
              </a:rPr>
              <a:t>讲师：柴林燕</a:t>
            </a:r>
            <a:endParaRPr lang="en-US" altLang="zh-CN" sz="320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4535" y="5080"/>
            <a:ext cx="2085975" cy="398780"/>
          </a:xfrm>
          <a:prstGeom prst="rect">
            <a:avLst/>
          </a:prstGeom>
          <a:noFill/>
          <a:ln>
            <a:noFill/>
          </a:ln>
        </p:spPr>
        <p:txBody>
          <a:bodyPr wrap="square" rtlCol="0" anchor="t">
            <a:spAutoFit/>
          </a:bodyPr>
          <a:lstStyle/>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9525" y="403860"/>
            <a:ext cx="3688715" cy="4735195"/>
          </a:xfrm>
          <a:prstGeom prst="rect">
            <a:avLst/>
          </a:prstGeom>
        </p:spPr>
      </p:pic>
      <p:pic>
        <p:nvPicPr>
          <p:cNvPr id="6" name="图片 5"/>
          <p:cNvPicPr>
            <a:picLocks noChangeAspect="1"/>
          </p:cNvPicPr>
          <p:nvPr/>
        </p:nvPicPr>
        <p:blipFill>
          <a:blip r:embed="rId2"/>
          <a:stretch>
            <a:fillRect/>
          </a:stretch>
        </p:blipFill>
        <p:spPr>
          <a:xfrm>
            <a:off x="3669030" y="91440"/>
            <a:ext cx="4237990" cy="5047615"/>
          </a:xfrm>
          <a:prstGeom prst="rect">
            <a:avLst/>
          </a:prstGeom>
        </p:spPr>
      </p:pic>
      <p:sp>
        <p:nvSpPr>
          <p:cNvPr id="7" name="文本框 6"/>
          <p:cNvSpPr txBox="1"/>
          <p:nvPr/>
        </p:nvSpPr>
        <p:spPr>
          <a:xfrm>
            <a:off x="7706360" y="1303655"/>
            <a:ext cx="1168400" cy="645160"/>
          </a:xfrm>
          <a:prstGeom prst="rect">
            <a:avLst/>
          </a:prstGeom>
          <a:noFill/>
        </p:spPr>
        <p:txBody>
          <a:bodyPr wrap="square" rtlCol="0">
            <a:spAutoFit/>
          </a:bodyPr>
          <a:p>
            <a:r>
              <a:rPr lang="zh-CN" altLang="en-US"/>
              <a:t>以下代码运行结果：</a:t>
            </a:r>
            <a:endParaRPr lang="zh-CN" altLang="en-US"/>
          </a:p>
        </p:txBody>
      </p:sp>
      <p:sp>
        <p:nvSpPr>
          <p:cNvPr id="8" name="矩形 7"/>
          <p:cNvSpPr/>
          <p:nvPr/>
        </p:nvSpPr>
        <p:spPr>
          <a:xfrm>
            <a:off x="4214495" y="4058285"/>
            <a:ext cx="3808095" cy="959485"/>
          </a:xfrm>
          <a:prstGeom prst="rect">
            <a:avLst/>
          </a:prstGeom>
          <a:noFill/>
          <a:ln w="28575" cmpd="sng">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rPr>
              <a:t>考点？</a:t>
            </a:r>
            <a:endParaRPr lang="zh-CN" altLang="en-US">
              <a:latin typeface="+mj-ea"/>
            </a:endParaRPr>
          </a:p>
        </p:txBody>
      </p:sp>
      <p:sp>
        <p:nvSpPr>
          <p:cNvPr id="3" name="内容占位符 2"/>
          <p:cNvSpPr>
            <a:spLocks noGrp="1"/>
          </p:cNvSpPr>
          <p:nvPr>
            <p:ph idx="1"/>
          </p:nvPr>
        </p:nvSpPr>
        <p:spPr>
          <a:xfrm>
            <a:off x="628650" y="1184673"/>
            <a:ext cx="7886700" cy="3264074"/>
          </a:xfrm>
        </p:spPr>
        <p:txBody>
          <a:bodyPr/>
          <a:p>
            <a:r>
              <a:rPr lang="zh-CN" altLang="en-US" sz="2400">
                <a:latin typeface="楷体" panose="02010609060101010101" charset="-122"/>
                <a:ea typeface="楷体" panose="02010609060101010101" charset="-122"/>
                <a:cs typeface="楷体" panose="02010609060101010101" charset="-122"/>
              </a:rPr>
              <a:t>类初始化过程</a:t>
            </a:r>
            <a:endParaRPr lang="zh-CN" altLang="en-US" sz="2400">
              <a:latin typeface="楷体" panose="02010609060101010101" charset="-122"/>
              <a:ea typeface="楷体" panose="02010609060101010101" charset="-122"/>
              <a:cs typeface="楷体" panose="02010609060101010101" charset="-122"/>
            </a:endParaRPr>
          </a:p>
          <a:p>
            <a:pPr lvl="1"/>
            <a:endParaRPr lang="zh-CN" altLang="en-US" sz="20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实例初始化过程</a:t>
            </a:r>
            <a:endParaRPr lang="zh-CN" altLang="en-US" sz="2400">
              <a:latin typeface="楷体" panose="02010609060101010101" charset="-122"/>
              <a:ea typeface="楷体" panose="02010609060101010101" charset="-122"/>
              <a:cs typeface="楷体" panose="02010609060101010101" charset="-122"/>
            </a:endParaRPr>
          </a:p>
          <a:p>
            <a:pPr lvl="1"/>
            <a:endParaRPr lang="zh-CN" altLang="en-US" sz="20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方法的重写</a:t>
            </a:r>
            <a:endParaRPr lang="zh-CN" altLang="en-US" sz="2400">
              <a:latin typeface="楷体" panose="02010609060101010101" charset="-122"/>
              <a:ea typeface="楷体" panose="02010609060101010101" charset="-122"/>
              <a:cs typeface="楷体" panose="02010609060101010101" charset="-122"/>
            </a:endParaRPr>
          </a:p>
          <a:p>
            <a:pPr lvl="1"/>
            <a:endParaRPr lang="zh-CN" altLang="en-US" sz="2000">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p:txBody>
      </p:sp>
      <p:sp>
        <p:nvSpPr>
          <p:cNvPr id="5" name="矩形 4"/>
          <p:cNvSpPr/>
          <p:nvPr/>
        </p:nvSpPr>
        <p:spPr>
          <a:xfrm>
            <a:off x="724535" y="5080"/>
            <a:ext cx="2085975" cy="398780"/>
          </a:xfrm>
          <a:prstGeom prst="rect">
            <a:avLst/>
          </a:prstGeom>
          <a:noFill/>
          <a:ln>
            <a:noFill/>
          </a:ln>
        </p:spPr>
        <p:txBody>
          <a:bodyPr wrap="square" rtlCol="0" anchor="t">
            <a:spAutoFit/>
          </a:bodyPr>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71500" y="997983"/>
            <a:ext cx="7886700" cy="3264074"/>
          </a:xfrm>
        </p:spPr>
        <p:txBody>
          <a:bodyPr/>
          <a:p>
            <a:pPr marL="457200" indent="-457200" fontAlgn="auto">
              <a:lnSpc>
                <a:spcPct val="150000"/>
              </a:lnSpc>
              <a:buFont typeface="+mj-ea"/>
              <a:buAutoNum type="circleNumDbPlain"/>
            </a:pPr>
            <a:r>
              <a:rPr lang="zh-CN" altLang="en-US" sz="2400">
                <a:latin typeface="楷体" panose="02010609060101010101" charset="-122"/>
                <a:ea typeface="楷体" panose="02010609060101010101" charset="-122"/>
                <a:cs typeface="楷体" panose="02010609060101010101" charset="-122"/>
              </a:rPr>
              <a:t>一个类要创建实例需要先加载并初始化该类</a:t>
            </a:r>
            <a:endParaRPr lang="zh-CN" altLang="en-US" sz="2400">
              <a:latin typeface="楷体" panose="02010609060101010101" charset="-122"/>
              <a:ea typeface="楷体" panose="02010609060101010101" charset="-122"/>
              <a:cs typeface="楷体" panose="02010609060101010101" charset="-122"/>
            </a:endParaRPr>
          </a:p>
          <a:p>
            <a:pPr marL="914400" lvl="1" indent="-457200" fontAlgn="auto">
              <a:lnSpc>
                <a:spcPct val="150000"/>
              </a:lnSpc>
              <a:buFont typeface="Wingdings" panose="05000000000000000000" charset="0"/>
              <a:buChar char="u"/>
            </a:pPr>
            <a:r>
              <a:rPr lang="en-US" altLang="zh-CN" sz="2000">
                <a:latin typeface="楷体" panose="02010609060101010101" charset="-122"/>
                <a:ea typeface="楷体" panose="02010609060101010101" charset="-122"/>
                <a:cs typeface="楷体" panose="02010609060101010101" charset="-122"/>
              </a:rPr>
              <a:t>main</a:t>
            </a:r>
            <a:r>
              <a:rPr lang="zh-CN" altLang="en-US" sz="2000">
                <a:latin typeface="楷体" panose="02010609060101010101" charset="-122"/>
                <a:ea typeface="楷体" panose="02010609060101010101" charset="-122"/>
                <a:cs typeface="楷体" panose="02010609060101010101" charset="-122"/>
              </a:rPr>
              <a:t>方法所在的类需要先加载和初始化</a:t>
            </a:r>
            <a:endParaRPr lang="zh-CN" altLang="en-US" sz="2000">
              <a:latin typeface="楷体" panose="02010609060101010101" charset="-122"/>
              <a:ea typeface="楷体" panose="02010609060101010101" charset="-122"/>
              <a:cs typeface="楷体" panose="02010609060101010101" charset="-122"/>
            </a:endParaRPr>
          </a:p>
          <a:p>
            <a:pPr marL="457200" indent="-457200" fontAlgn="auto">
              <a:lnSpc>
                <a:spcPct val="150000"/>
              </a:lnSpc>
              <a:buFont typeface="+mj-ea"/>
              <a:buAutoNum type="circleNumDbPlain"/>
            </a:pPr>
            <a:r>
              <a:rPr lang="zh-CN" altLang="en-US" sz="2400">
                <a:latin typeface="楷体" panose="02010609060101010101" charset="-122"/>
                <a:ea typeface="楷体" panose="02010609060101010101" charset="-122"/>
                <a:cs typeface="楷体" panose="02010609060101010101" charset="-122"/>
              </a:rPr>
              <a:t>一个子类要初始化需要先初始化父类</a:t>
            </a:r>
            <a:endParaRPr lang="zh-CN" altLang="en-US" sz="2400">
              <a:latin typeface="楷体" panose="02010609060101010101" charset="-122"/>
              <a:ea typeface="楷体" panose="02010609060101010101" charset="-122"/>
              <a:cs typeface="楷体" panose="02010609060101010101" charset="-122"/>
            </a:endParaRPr>
          </a:p>
          <a:p>
            <a:pPr marL="457200" indent="-457200" fontAlgn="auto">
              <a:lnSpc>
                <a:spcPct val="150000"/>
              </a:lnSpc>
              <a:buFont typeface="+mj-ea"/>
              <a:buAutoNum type="circleNumDbPlain"/>
            </a:pPr>
            <a:r>
              <a:rPr lang="zh-CN" altLang="en-US" sz="2400">
                <a:latin typeface="楷体" panose="02010609060101010101" charset="-122"/>
                <a:ea typeface="楷体" panose="02010609060101010101" charset="-122"/>
                <a:cs typeface="楷体" panose="02010609060101010101" charset="-122"/>
              </a:rPr>
              <a:t>一个类初始化就是执行</a:t>
            </a:r>
            <a:r>
              <a:rPr lang="en-US" altLang="zh-CN" sz="2400">
                <a:latin typeface="楷体" panose="02010609060101010101" charset="-122"/>
                <a:ea typeface="楷体" panose="02010609060101010101" charset="-122"/>
                <a:cs typeface="楷体" panose="02010609060101010101" charset="-122"/>
              </a:rPr>
              <a:t>&lt;clinit&gt;()</a:t>
            </a:r>
            <a:r>
              <a:rPr lang="zh-CN" altLang="en-US" sz="2400">
                <a:latin typeface="楷体" panose="02010609060101010101" charset="-122"/>
                <a:ea typeface="楷体" panose="02010609060101010101" charset="-122"/>
                <a:cs typeface="楷体" panose="02010609060101010101" charset="-122"/>
              </a:rPr>
              <a:t>方法</a:t>
            </a:r>
            <a:endParaRPr lang="en-US" altLang="zh-CN"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2000">
                <a:latin typeface="楷体" panose="02010609060101010101" charset="-122"/>
                <a:ea typeface="楷体" panose="02010609060101010101" charset="-122"/>
                <a:cs typeface="楷体" panose="02010609060101010101" charset="-122"/>
              </a:rPr>
              <a:t>&lt;clinit&gt;()</a:t>
            </a:r>
            <a:r>
              <a:rPr lang="zh-CN" altLang="en-US" sz="2000">
                <a:latin typeface="楷体" panose="02010609060101010101" charset="-122"/>
                <a:ea typeface="楷体" panose="02010609060101010101" charset="-122"/>
                <a:cs typeface="楷体" panose="02010609060101010101" charset="-122"/>
              </a:rPr>
              <a:t>方法由静态类变量显示赋值代码和静态代码块组成</a:t>
            </a:r>
            <a:endParaRPr lang="zh-CN" altLang="en-US" sz="20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2000">
                <a:latin typeface="楷体" panose="02010609060101010101" charset="-122"/>
                <a:ea typeface="楷体" panose="02010609060101010101" charset="-122"/>
                <a:cs typeface="楷体" panose="02010609060101010101" charset="-122"/>
                <a:sym typeface="+mn-ea"/>
              </a:rPr>
              <a:t>类变量显示赋值代码和静态代码块代码从上到下顺序执行</a:t>
            </a:r>
            <a:endParaRPr lang="zh-CN" altLang="en-US" sz="2000">
              <a:latin typeface="楷体" panose="02010609060101010101" charset="-122"/>
              <a:ea typeface="楷体" panose="02010609060101010101" charset="-122"/>
              <a:cs typeface="楷体" panose="02010609060101010101" charset="-122"/>
              <a:sym typeface="+mn-ea"/>
            </a:endParaRPr>
          </a:p>
          <a:p>
            <a:pPr lvl="1" fontAlgn="auto">
              <a:lnSpc>
                <a:spcPct val="150000"/>
              </a:lnSpc>
              <a:buFont typeface="Wingdings" panose="05000000000000000000" charset="0"/>
              <a:buChar char="u"/>
            </a:pPr>
            <a:r>
              <a:rPr lang="en-US" altLang="zh-CN" sz="2000">
                <a:latin typeface="楷体" panose="02010609060101010101" charset="-122"/>
                <a:ea typeface="楷体" panose="02010609060101010101" charset="-122"/>
                <a:cs typeface="楷体" panose="02010609060101010101" charset="-122"/>
              </a:rPr>
              <a:t>&lt;clinit&gt;()</a:t>
            </a:r>
            <a:r>
              <a:rPr lang="zh-CN" altLang="en-US" sz="2000">
                <a:latin typeface="楷体" panose="02010609060101010101" charset="-122"/>
                <a:ea typeface="楷体" panose="02010609060101010101" charset="-122"/>
                <a:cs typeface="楷体" panose="02010609060101010101" charset="-122"/>
              </a:rPr>
              <a:t>方法只执行一次</a:t>
            </a:r>
            <a:endParaRPr lang="zh-CN" altLang="en-US" sz="2000">
              <a:latin typeface="楷体" panose="02010609060101010101" charset="-122"/>
              <a:ea typeface="楷体" panose="02010609060101010101" charset="-122"/>
              <a:cs typeface="楷体" panose="02010609060101010101" charset="-122"/>
            </a:endParaRPr>
          </a:p>
        </p:txBody>
      </p:sp>
      <p:sp>
        <p:nvSpPr>
          <p:cNvPr id="5" name="矩形 4"/>
          <p:cNvSpPr/>
          <p:nvPr/>
        </p:nvSpPr>
        <p:spPr>
          <a:xfrm>
            <a:off x="724535" y="5080"/>
            <a:ext cx="2085975" cy="398780"/>
          </a:xfrm>
          <a:prstGeom prst="rect">
            <a:avLst/>
          </a:prstGeom>
          <a:noFill/>
          <a:ln>
            <a:noFill/>
          </a:ln>
        </p:spPr>
        <p:txBody>
          <a:bodyPr wrap="square" rtlCol="0" anchor="t">
            <a:spAutoFit/>
          </a:bodyPr>
          <a:lstStyle/>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标题 5"/>
          <p:cNvSpPr>
            <a:spLocks noGrp="1"/>
          </p:cNvSpPr>
          <p:nvPr>
            <p:ph type="title"/>
          </p:nvPr>
        </p:nvSpPr>
        <p:spPr>
          <a:xfrm>
            <a:off x="628650" y="243412"/>
            <a:ext cx="7886700" cy="994346"/>
          </a:xfrm>
        </p:spPr>
        <p:txBody>
          <a:bodyPr/>
          <a:p>
            <a:r>
              <a:rPr lang="zh-CN" altLang="en-US">
                <a:latin typeface="+mj-ea"/>
              </a:rPr>
              <a:t>类初始化过程</a:t>
            </a:r>
            <a:endParaRPr lang="zh-CN" altLang="en-US">
              <a:latin typeface="+mj-ea"/>
            </a:endParaRPr>
          </a:p>
        </p:txBody>
      </p:sp>
      <p:pic>
        <p:nvPicPr>
          <p:cNvPr id="2" name="图片 1" descr="下载"/>
          <p:cNvPicPr>
            <a:picLocks noChangeAspect="1"/>
          </p:cNvPicPr>
          <p:nvPr/>
        </p:nvPicPr>
        <p:blipFill>
          <a:blip r:embed="rId1"/>
          <a:stretch>
            <a:fillRect/>
          </a:stretch>
        </p:blipFill>
        <p:spPr>
          <a:xfrm>
            <a:off x="6842125" y="620395"/>
            <a:ext cx="2286000" cy="22860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8610" y="1245870"/>
            <a:ext cx="8625840" cy="3263900"/>
          </a:xfrm>
        </p:spPr>
        <p:txBody>
          <a:bodyPr/>
          <a:p>
            <a:pPr marL="457200" indent="-457200" fontAlgn="auto">
              <a:lnSpc>
                <a:spcPct val="150000"/>
              </a:lnSpc>
              <a:buFont typeface="+mj-ea"/>
              <a:buAutoNum type="circleNumDbPlain"/>
            </a:pPr>
            <a:r>
              <a:rPr lang="zh-CN" altLang="en-US" sz="2000">
                <a:latin typeface="楷体" panose="02010609060101010101" charset="-122"/>
                <a:ea typeface="楷体" panose="02010609060101010101" charset="-122"/>
                <a:cs typeface="楷体" panose="02010609060101010101" charset="-122"/>
              </a:rPr>
              <a:t>实例初始化就是执行</a:t>
            </a:r>
            <a:r>
              <a:rPr lang="en-US" altLang="zh-CN" sz="2000">
                <a:latin typeface="楷体" panose="02010609060101010101" charset="-122"/>
                <a:ea typeface="楷体" panose="02010609060101010101" charset="-122"/>
                <a:cs typeface="楷体" panose="02010609060101010101" charset="-122"/>
              </a:rPr>
              <a:t>&lt;init&gt;()</a:t>
            </a:r>
            <a:r>
              <a:rPr lang="zh-CN" altLang="en-US" sz="2000">
                <a:latin typeface="楷体" panose="02010609060101010101" charset="-122"/>
                <a:ea typeface="楷体" panose="02010609060101010101" charset="-122"/>
                <a:cs typeface="楷体" panose="02010609060101010101" charset="-122"/>
              </a:rPr>
              <a:t>方法</a:t>
            </a:r>
            <a:endParaRPr lang="en-US" altLang="zh-CN"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1800">
                <a:latin typeface="楷体" panose="02010609060101010101" charset="-122"/>
                <a:ea typeface="楷体" panose="02010609060101010101" charset="-122"/>
                <a:cs typeface="楷体" panose="02010609060101010101" charset="-122"/>
                <a:sym typeface="+mn-ea"/>
              </a:rPr>
              <a:t>&lt;init&gt;()</a:t>
            </a:r>
            <a:r>
              <a:rPr lang="zh-CN" altLang="en-US" sz="1800">
                <a:latin typeface="楷体" panose="02010609060101010101" charset="-122"/>
                <a:ea typeface="楷体" panose="02010609060101010101" charset="-122"/>
                <a:cs typeface="楷体" panose="02010609060101010101" charset="-122"/>
                <a:sym typeface="+mn-ea"/>
              </a:rPr>
              <a:t>方法可能重载有多个，有几个构造器就有几个</a:t>
            </a:r>
            <a:r>
              <a:rPr lang="en-US" altLang="zh-CN" sz="1800">
                <a:latin typeface="楷体" panose="02010609060101010101" charset="-122"/>
                <a:ea typeface="楷体" panose="02010609060101010101" charset="-122"/>
                <a:cs typeface="楷体" panose="02010609060101010101" charset="-122"/>
                <a:sym typeface="+mn-ea"/>
              </a:rPr>
              <a:t>&lt;init&gt;</a:t>
            </a:r>
            <a:r>
              <a:rPr lang="zh-CN" altLang="en-US" sz="1800">
                <a:latin typeface="楷体" panose="02010609060101010101" charset="-122"/>
                <a:ea typeface="楷体" panose="02010609060101010101" charset="-122"/>
                <a:cs typeface="楷体" panose="02010609060101010101" charset="-122"/>
                <a:sym typeface="+mn-ea"/>
              </a:rPr>
              <a:t>方法</a:t>
            </a:r>
            <a:endParaRPr lang="en-US" altLang="zh-CN"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1800">
                <a:latin typeface="楷体" panose="02010609060101010101" charset="-122"/>
                <a:ea typeface="楷体" panose="02010609060101010101" charset="-122"/>
                <a:cs typeface="楷体" panose="02010609060101010101" charset="-122"/>
              </a:rPr>
              <a:t>&lt;init&gt;()</a:t>
            </a:r>
            <a:r>
              <a:rPr lang="zh-CN" altLang="en-US" sz="1800">
                <a:latin typeface="楷体" panose="02010609060101010101" charset="-122"/>
                <a:ea typeface="楷体" panose="02010609060101010101" charset="-122"/>
                <a:cs typeface="楷体" panose="02010609060101010101" charset="-122"/>
              </a:rPr>
              <a:t>方法由非静态实例变量显示赋值代码和非静态代码块、对应构造器代码组成</a:t>
            </a:r>
            <a:endParaRPr lang="zh-CN" altLang="en-US"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1800">
                <a:latin typeface="楷体" panose="02010609060101010101" charset="-122"/>
                <a:ea typeface="楷体" panose="02010609060101010101" charset="-122"/>
                <a:cs typeface="楷体" panose="02010609060101010101" charset="-122"/>
                <a:sym typeface="+mn-ea"/>
              </a:rPr>
              <a:t>非静态实例变量显示赋值代码和非静态代码块代码从上到下顺序执行，而对应构造器的代码最后执行</a:t>
            </a:r>
            <a:endParaRPr lang="zh-CN" altLang="en-US"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1800">
                <a:latin typeface="楷体" panose="02010609060101010101" charset="-122"/>
                <a:ea typeface="楷体" panose="02010609060101010101" charset="-122"/>
                <a:cs typeface="楷体" panose="02010609060101010101" charset="-122"/>
              </a:rPr>
              <a:t>每次创建实例对象，调用对应构造器，执行的就是对应的</a:t>
            </a:r>
            <a:r>
              <a:rPr lang="en-US" altLang="zh-CN" sz="1800">
                <a:latin typeface="楷体" panose="02010609060101010101" charset="-122"/>
                <a:ea typeface="楷体" panose="02010609060101010101" charset="-122"/>
                <a:cs typeface="楷体" panose="02010609060101010101" charset="-122"/>
              </a:rPr>
              <a:t>&lt;init&gt;</a:t>
            </a:r>
            <a:r>
              <a:rPr lang="zh-CN" altLang="en-US" sz="1800">
                <a:latin typeface="楷体" panose="02010609060101010101" charset="-122"/>
                <a:ea typeface="楷体" panose="02010609060101010101" charset="-122"/>
                <a:cs typeface="楷体" panose="02010609060101010101" charset="-122"/>
              </a:rPr>
              <a:t>方法</a:t>
            </a:r>
            <a:endParaRPr lang="zh-CN" altLang="en-US"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1800">
                <a:latin typeface="楷体" panose="02010609060101010101" charset="-122"/>
                <a:ea typeface="楷体" panose="02010609060101010101" charset="-122"/>
                <a:cs typeface="楷体" panose="02010609060101010101" charset="-122"/>
              </a:rPr>
              <a:t>&lt;init&gt;</a:t>
            </a:r>
            <a:r>
              <a:rPr lang="zh-CN" altLang="en-US" sz="1800">
                <a:latin typeface="楷体" panose="02010609060101010101" charset="-122"/>
                <a:ea typeface="楷体" panose="02010609060101010101" charset="-122"/>
                <a:cs typeface="楷体" panose="02010609060101010101" charset="-122"/>
              </a:rPr>
              <a:t>方法的首行是</a:t>
            </a:r>
            <a:r>
              <a:rPr lang="en-US" altLang="zh-CN" sz="1800">
                <a:latin typeface="楷体" panose="02010609060101010101" charset="-122"/>
                <a:ea typeface="楷体" panose="02010609060101010101" charset="-122"/>
                <a:cs typeface="楷体" panose="02010609060101010101" charset="-122"/>
              </a:rPr>
              <a:t>super()</a:t>
            </a:r>
            <a:r>
              <a:rPr lang="zh-CN" altLang="en-US" sz="1800">
                <a:latin typeface="楷体" panose="02010609060101010101" charset="-122"/>
                <a:ea typeface="楷体" panose="02010609060101010101" charset="-122"/>
                <a:cs typeface="楷体" panose="02010609060101010101" charset="-122"/>
              </a:rPr>
              <a:t>或</a:t>
            </a:r>
            <a:r>
              <a:rPr lang="en-US" altLang="zh-CN" sz="1800">
                <a:latin typeface="楷体" panose="02010609060101010101" charset="-122"/>
                <a:ea typeface="楷体" panose="02010609060101010101" charset="-122"/>
                <a:cs typeface="楷体" panose="02010609060101010101" charset="-122"/>
              </a:rPr>
              <a:t>super(</a:t>
            </a:r>
            <a:r>
              <a:rPr lang="zh-CN" altLang="en-US" sz="1800">
                <a:latin typeface="楷体" panose="02010609060101010101" charset="-122"/>
                <a:ea typeface="楷体" panose="02010609060101010101" charset="-122"/>
                <a:cs typeface="楷体" panose="02010609060101010101" charset="-122"/>
              </a:rPr>
              <a:t>实参列表</a:t>
            </a:r>
            <a:r>
              <a:rPr lang="en-US" altLang="zh-CN" sz="1800">
                <a:latin typeface="楷体" panose="02010609060101010101" charset="-122"/>
                <a:ea typeface="楷体" panose="02010609060101010101" charset="-122"/>
                <a:cs typeface="楷体" panose="02010609060101010101" charset="-122"/>
              </a:rPr>
              <a:t>)</a:t>
            </a:r>
            <a:r>
              <a:rPr lang="zh-CN" altLang="en-US" sz="1800">
                <a:latin typeface="楷体" panose="02010609060101010101" charset="-122"/>
                <a:ea typeface="楷体" panose="02010609060101010101" charset="-122"/>
                <a:cs typeface="楷体" panose="02010609060101010101" charset="-122"/>
              </a:rPr>
              <a:t>，即对应父类的</a:t>
            </a:r>
            <a:r>
              <a:rPr lang="en-US" altLang="zh-CN" sz="1800">
                <a:latin typeface="楷体" panose="02010609060101010101" charset="-122"/>
                <a:ea typeface="楷体" panose="02010609060101010101" charset="-122"/>
                <a:cs typeface="楷体" panose="02010609060101010101" charset="-122"/>
              </a:rPr>
              <a:t>&lt;init&gt;</a:t>
            </a:r>
            <a:r>
              <a:rPr lang="zh-CN" altLang="en-US" sz="1800">
                <a:latin typeface="楷体" panose="02010609060101010101" charset="-122"/>
                <a:ea typeface="楷体" panose="02010609060101010101" charset="-122"/>
                <a:cs typeface="楷体" panose="02010609060101010101" charset="-122"/>
              </a:rPr>
              <a:t>方法</a:t>
            </a:r>
            <a:endParaRPr lang="zh-CN" altLang="en-US" sz="1800">
              <a:latin typeface="楷体" panose="02010609060101010101" charset="-122"/>
              <a:ea typeface="楷体" panose="02010609060101010101" charset="-122"/>
              <a:cs typeface="楷体" panose="02010609060101010101" charset="-122"/>
            </a:endParaRPr>
          </a:p>
        </p:txBody>
      </p:sp>
      <p:sp>
        <p:nvSpPr>
          <p:cNvPr id="5" name="矩形 4"/>
          <p:cNvSpPr/>
          <p:nvPr/>
        </p:nvSpPr>
        <p:spPr>
          <a:xfrm>
            <a:off x="724535" y="5080"/>
            <a:ext cx="2085975" cy="398780"/>
          </a:xfrm>
          <a:prstGeom prst="rect">
            <a:avLst/>
          </a:prstGeom>
          <a:noFill/>
          <a:ln>
            <a:noFill/>
          </a:ln>
        </p:spPr>
        <p:txBody>
          <a:bodyPr wrap="square" rtlCol="0" anchor="t">
            <a:spAutoFit/>
          </a:bodyPr>
          <a:lstStyle/>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标题 5"/>
          <p:cNvSpPr>
            <a:spLocks noGrp="1"/>
          </p:cNvSpPr>
          <p:nvPr>
            <p:ph type="title"/>
          </p:nvPr>
        </p:nvSpPr>
        <p:spPr/>
        <p:txBody>
          <a:bodyPr/>
          <a:p>
            <a:r>
              <a:rPr lang="zh-CN" altLang="en-US">
                <a:latin typeface="+mj-ea"/>
              </a:rPr>
              <a:t>实例初始化过程</a:t>
            </a:r>
            <a:endParaRPr lang="zh-CN" altLang="en-US">
              <a:latin typeface="+mj-ea"/>
            </a:endParaRPr>
          </a:p>
        </p:txBody>
      </p:sp>
      <p:pic>
        <p:nvPicPr>
          <p:cNvPr id="2" name="图片 1" descr="下载"/>
          <p:cNvPicPr>
            <a:picLocks noChangeAspect="1"/>
          </p:cNvPicPr>
          <p:nvPr/>
        </p:nvPicPr>
        <p:blipFill>
          <a:blip r:embed="rId1"/>
          <a:stretch>
            <a:fillRect/>
          </a:stretch>
        </p:blipFill>
        <p:spPr>
          <a:xfrm>
            <a:off x="7524115" y="403860"/>
            <a:ext cx="1616075" cy="16160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8610" y="981710"/>
            <a:ext cx="8625840" cy="3263900"/>
          </a:xfrm>
        </p:spPr>
        <p:txBody>
          <a:bodyPr/>
          <a:p>
            <a:pPr marL="457200" indent="-457200" fontAlgn="auto">
              <a:lnSpc>
                <a:spcPct val="150000"/>
              </a:lnSpc>
              <a:buFont typeface="+mj-ea"/>
              <a:buAutoNum type="circleNumDbPlain"/>
            </a:pPr>
            <a:r>
              <a:rPr lang="zh-CN" altLang="en-US" sz="2400">
                <a:latin typeface="楷体" panose="02010609060101010101" charset="-122"/>
                <a:ea typeface="楷体" panose="02010609060101010101" charset="-122"/>
                <a:cs typeface="楷体" panose="02010609060101010101" charset="-122"/>
              </a:rPr>
              <a:t>哪些方法不可以被重写</a:t>
            </a:r>
            <a:endParaRPr lang="zh-CN" altLang="en-US"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1800">
                <a:latin typeface="楷体" panose="02010609060101010101" charset="-122"/>
                <a:ea typeface="楷体" panose="02010609060101010101" charset="-122"/>
                <a:cs typeface="楷体" panose="02010609060101010101" charset="-122"/>
                <a:sym typeface="+mn-ea"/>
              </a:rPr>
              <a:t>final</a:t>
            </a:r>
            <a:r>
              <a:rPr lang="zh-CN" altLang="en-US" sz="1800">
                <a:latin typeface="楷体" panose="02010609060101010101" charset="-122"/>
                <a:ea typeface="楷体" panose="02010609060101010101" charset="-122"/>
                <a:cs typeface="楷体" panose="02010609060101010101" charset="-122"/>
                <a:sym typeface="+mn-ea"/>
              </a:rPr>
              <a:t>方法</a:t>
            </a:r>
            <a:endParaRPr lang="zh-CN" altLang="en-US"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1800">
                <a:latin typeface="楷体" panose="02010609060101010101" charset="-122"/>
                <a:ea typeface="楷体" panose="02010609060101010101" charset="-122"/>
                <a:cs typeface="楷体" panose="02010609060101010101" charset="-122"/>
                <a:sym typeface="+mn-ea"/>
              </a:rPr>
              <a:t>静态方法</a:t>
            </a:r>
            <a:endParaRPr lang="zh-CN" altLang="en-US"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1800">
                <a:latin typeface="楷体" panose="02010609060101010101" charset="-122"/>
                <a:ea typeface="楷体" panose="02010609060101010101" charset="-122"/>
                <a:cs typeface="楷体" panose="02010609060101010101" charset="-122"/>
                <a:sym typeface="+mn-ea"/>
              </a:rPr>
              <a:t>private</a:t>
            </a:r>
            <a:r>
              <a:rPr lang="zh-CN" altLang="en-US" sz="1800">
                <a:latin typeface="楷体" panose="02010609060101010101" charset="-122"/>
                <a:ea typeface="楷体" panose="02010609060101010101" charset="-122"/>
                <a:cs typeface="楷体" panose="02010609060101010101" charset="-122"/>
                <a:sym typeface="+mn-ea"/>
              </a:rPr>
              <a:t>等子类中不可见方法</a:t>
            </a:r>
            <a:endParaRPr lang="zh-CN" altLang="en-US" sz="2400">
              <a:latin typeface="楷体" panose="02010609060101010101" charset="-122"/>
              <a:ea typeface="楷体" panose="02010609060101010101" charset="-122"/>
              <a:cs typeface="楷体" panose="02010609060101010101" charset="-122"/>
            </a:endParaRPr>
          </a:p>
          <a:p>
            <a:pPr marL="457200" indent="-457200" fontAlgn="auto">
              <a:lnSpc>
                <a:spcPct val="150000"/>
              </a:lnSpc>
              <a:buFont typeface="+mj-ea"/>
              <a:buAutoNum type="circleNumDbPlain"/>
            </a:pPr>
            <a:r>
              <a:rPr lang="zh-CN" altLang="en-US" sz="2400">
                <a:latin typeface="楷体" panose="02010609060101010101" charset="-122"/>
                <a:ea typeface="楷体" panose="02010609060101010101" charset="-122"/>
                <a:cs typeface="楷体" panose="02010609060101010101" charset="-122"/>
              </a:rPr>
              <a:t>对象的多态性</a:t>
            </a:r>
            <a:endParaRPr lang="zh-CN" altLang="en-US"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1800">
                <a:latin typeface="楷体" panose="02010609060101010101" charset="-122"/>
                <a:ea typeface="楷体" panose="02010609060101010101" charset="-122"/>
                <a:cs typeface="楷体" panose="02010609060101010101" charset="-122"/>
              </a:rPr>
              <a:t>子类如果重写了父类的方法，通过子类对象调用的一定是子类重写过的代码</a:t>
            </a:r>
            <a:endParaRPr lang="zh-CN" altLang="en-US"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1800">
                <a:latin typeface="楷体" panose="02010609060101010101" charset="-122"/>
                <a:ea typeface="楷体" panose="02010609060101010101" charset="-122"/>
                <a:cs typeface="楷体" panose="02010609060101010101" charset="-122"/>
              </a:rPr>
              <a:t>非静态方法默认的调用对象是</a:t>
            </a:r>
            <a:r>
              <a:rPr lang="en-US" altLang="zh-CN" sz="1800">
                <a:latin typeface="楷体" panose="02010609060101010101" charset="-122"/>
                <a:ea typeface="楷体" panose="02010609060101010101" charset="-122"/>
                <a:cs typeface="楷体" panose="02010609060101010101" charset="-122"/>
              </a:rPr>
              <a:t>this</a:t>
            </a:r>
            <a:endParaRPr lang="en-US" altLang="zh-CN" sz="18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en-US" altLang="zh-CN" sz="1800">
                <a:latin typeface="楷体" panose="02010609060101010101" charset="-122"/>
                <a:ea typeface="楷体" panose="02010609060101010101" charset="-122"/>
                <a:cs typeface="楷体" panose="02010609060101010101" charset="-122"/>
              </a:rPr>
              <a:t>this</a:t>
            </a:r>
            <a:r>
              <a:rPr lang="zh-CN" altLang="en-US" sz="1800">
                <a:latin typeface="楷体" panose="02010609060101010101" charset="-122"/>
                <a:ea typeface="楷体" panose="02010609060101010101" charset="-122"/>
                <a:cs typeface="楷体" panose="02010609060101010101" charset="-122"/>
              </a:rPr>
              <a:t>对象在构造器或者说</a:t>
            </a:r>
            <a:r>
              <a:rPr lang="en-US" altLang="zh-CN" sz="1800">
                <a:latin typeface="楷体" panose="02010609060101010101" charset="-122"/>
                <a:ea typeface="楷体" panose="02010609060101010101" charset="-122"/>
                <a:cs typeface="楷体" panose="02010609060101010101" charset="-122"/>
              </a:rPr>
              <a:t>&lt;init&gt;</a:t>
            </a:r>
            <a:r>
              <a:rPr lang="zh-CN" altLang="en-US" sz="1800">
                <a:latin typeface="楷体" panose="02010609060101010101" charset="-122"/>
                <a:ea typeface="楷体" panose="02010609060101010101" charset="-122"/>
                <a:cs typeface="楷体" panose="02010609060101010101" charset="-122"/>
              </a:rPr>
              <a:t>方法中就是正在创建的对象</a:t>
            </a:r>
            <a:endParaRPr lang="zh-CN" altLang="en-US" sz="1800">
              <a:latin typeface="楷体" panose="02010609060101010101" charset="-122"/>
              <a:ea typeface="楷体" panose="02010609060101010101" charset="-122"/>
              <a:cs typeface="楷体" panose="02010609060101010101" charset="-122"/>
            </a:endParaRPr>
          </a:p>
        </p:txBody>
      </p:sp>
      <p:sp>
        <p:nvSpPr>
          <p:cNvPr id="5" name="矩形 4"/>
          <p:cNvSpPr/>
          <p:nvPr/>
        </p:nvSpPr>
        <p:spPr>
          <a:xfrm>
            <a:off x="724535" y="5080"/>
            <a:ext cx="2085975" cy="398780"/>
          </a:xfrm>
          <a:prstGeom prst="rect">
            <a:avLst/>
          </a:prstGeom>
          <a:noFill/>
          <a:ln>
            <a:noFill/>
          </a:ln>
        </p:spPr>
        <p:txBody>
          <a:bodyPr wrap="square" rtlCol="0" anchor="t">
            <a:spAutoFit/>
          </a:bodyPr>
          <a:lstStyle/>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标题 5"/>
          <p:cNvSpPr>
            <a:spLocks noGrp="1"/>
          </p:cNvSpPr>
          <p:nvPr>
            <p:ph type="title"/>
          </p:nvPr>
        </p:nvSpPr>
        <p:spPr/>
        <p:txBody>
          <a:bodyPr/>
          <a:p>
            <a:r>
              <a:rPr lang="zh-CN" altLang="en-US">
                <a:latin typeface="+mj-ea"/>
              </a:rPr>
              <a:t>方法的重写</a:t>
            </a:r>
            <a:r>
              <a:rPr lang="en-US" altLang="zh-CN">
                <a:latin typeface="+mj-ea"/>
              </a:rPr>
              <a:t>Override</a:t>
            </a:r>
            <a:endParaRPr lang="en-US" altLang="zh-CN">
              <a:latin typeface="+mj-ea"/>
            </a:endParaRPr>
          </a:p>
        </p:txBody>
      </p:sp>
      <p:pic>
        <p:nvPicPr>
          <p:cNvPr id="2" name="图片 1" descr="下载"/>
          <p:cNvPicPr>
            <a:picLocks noChangeAspect="1"/>
          </p:cNvPicPr>
          <p:nvPr/>
        </p:nvPicPr>
        <p:blipFill>
          <a:blip r:embed="rId1"/>
          <a:stretch>
            <a:fillRect/>
          </a:stretch>
        </p:blipFill>
        <p:spPr>
          <a:xfrm>
            <a:off x="7238365" y="861060"/>
            <a:ext cx="1616075" cy="16160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进阶要求：</a:t>
            </a:r>
            <a:endParaRPr lang="zh-CN" altLang="en-US"/>
          </a:p>
        </p:txBody>
      </p:sp>
      <p:sp>
        <p:nvSpPr>
          <p:cNvPr id="3" name="内容占位符 2"/>
          <p:cNvSpPr>
            <a:spLocks noGrp="1"/>
          </p:cNvSpPr>
          <p:nvPr>
            <p:ph idx="1"/>
          </p:nvPr>
        </p:nvSpPr>
        <p:spPr/>
        <p:txBody>
          <a:bodyPr/>
          <a:p>
            <a:r>
              <a:rPr lang="en-US" altLang="zh-CN"/>
              <a:t>Override</a:t>
            </a:r>
            <a:r>
              <a:rPr lang="zh-CN" altLang="en-US"/>
              <a:t>和</a:t>
            </a:r>
            <a:r>
              <a:rPr lang="en-US" altLang="zh-CN"/>
              <a:t>Overload</a:t>
            </a:r>
            <a:r>
              <a:rPr lang="zh-CN" altLang="en-US"/>
              <a:t>的区别？</a:t>
            </a:r>
            <a:endParaRPr lang="zh-CN" altLang="en-US"/>
          </a:p>
          <a:p>
            <a:endParaRPr lang="zh-CN" altLang="en-US"/>
          </a:p>
          <a:p>
            <a:r>
              <a:rPr lang="en-US" altLang="zh-CN"/>
              <a:t>Override</a:t>
            </a:r>
            <a:r>
              <a:rPr lang="zh-CN" altLang="en-US"/>
              <a:t>重写的要求？</a:t>
            </a:r>
            <a:endParaRPr lang="zh-CN" altLang="en-US"/>
          </a:p>
          <a:p>
            <a:pPr lvl="1"/>
            <a:r>
              <a:rPr lang="zh-CN" altLang="en-US"/>
              <a:t>方法名</a:t>
            </a:r>
            <a:endParaRPr lang="zh-CN" altLang="en-US"/>
          </a:p>
          <a:p>
            <a:pPr lvl="1"/>
            <a:r>
              <a:rPr lang="zh-CN" altLang="en-US"/>
              <a:t>形参列表</a:t>
            </a:r>
            <a:endParaRPr lang="zh-CN" altLang="en-US"/>
          </a:p>
          <a:p>
            <a:pPr lvl="1"/>
            <a:r>
              <a:rPr lang="zh-CN" altLang="en-US"/>
              <a:t>返回值类型</a:t>
            </a:r>
            <a:endParaRPr lang="zh-CN" altLang="en-US"/>
          </a:p>
          <a:p>
            <a:pPr lvl="1"/>
            <a:r>
              <a:rPr lang="zh-CN" altLang="en-US"/>
              <a:t>抛出的异常列表</a:t>
            </a:r>
            <a:endParaRPr lang="zh-CN" altLang="en-US"/>
          </a:p>
          <a:p>
            <a:pPr lvl="1"/>
            <a:r>
              <a:rPr lang="zh-CN" altLang="en-US"/>
              <a:t>修饰符</a:t>
            </a:r>
            <a:endParaRPr lang="zh-CN" altLang="en-US"/>
          </a:p>
          <a:p>
            <a:pPr lvl="1"/>
            <a:endParaRPr lang="zh-CN" altLang="en-US"/>
          </a:p>
          <a:p>
            <a:pPr lvl="0"/>
            <a:r>
              <a:rPr lang="zh-CN" altLang="en-US">
                <a:sym typeface="+mn-ea"/>
              </a:rPr>
              <a:t>了解《</a:t>
            </a:r>
            <a:r>
              <a:rPr lang="en-US" altLang="zh-CN">
                <a:sym typeface="+mn-ea"/>
              </a:rPr>
              <a:t>JVM</a:t>
            </a:r>
            <a:r>
              <a:rPr lang="zh-CN" altLang="en-US">
                <a:sym typeface="+mn-ea"/>
              </a:rPr>
              <a:t>虚拟机规范》中关于</a:t>
            </a:r>
            <a:r>
              <a:rPr lang="en-US" altLang="zh-CN">
                <a:sym typeface="+mn-ea"/>
              </a:rPr>
              <a:t>&lt;clinit&gt;</a:t>
            </a:r>
            <a:r>
              <a:rPr lang="zh-CN" altLang="en-US">
                <a:sym typeface="+mn-ea"/>
              </a:rPr>
              <a:t>和</a:t>
            </a:r>
            <a:r>
              <a:rPr lang="en-US" altLang="zh-CN">
                <a:sym typeface="+mn-ea"/>
              </a:rPr>
              <a:t>&lt;init&gt;</a:t>
            </a:r>
            <a:r>
              <a:rPr lang="zh-CN" altLang="en-US">
                <a:sym typeface="+mn-ea"/>
              </a:rPr>
              <a:t>方法的说明、invokespecial指令</a:t>
            </a:r>
            <a:endParaRPr lang="zh-CN" altLang="en-US">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3305175" y="1200785"/>
            <a:ext cx="3256280" cy="829945"/>
          </a:xfrm>
          <a:prstGeom prst="rect">
            <a:avLst/>
          </a:prstGeom>
          <a:noFill/>
          <a:ln>
            <a:noFill/>
          </a:ln>
        </p:spPr>
        <p:txBody>
          <a:bodyPr wrap="none" rtlCol="0" anchor="t">
            <a:spAutoFit/>
          </a:bodyPr>
          <a:p>
            <a:pPr algn="ctr"/>
            <a:r>
              <a:rPr lang="en-US" altLang="zh-CN" sz="4800" b="1">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rPr>
              <a:t>Thank you!</a:t>
            </a:r>
            <a:endParaRPr lang="en-US" altLang="zh-CN" sz="4800" b="1">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endParaRPr>
          </a:p>
        </p:txBody>
      </p:sp>
      <p:pic>
        <p:nvPicPr>
          <p:cNvPr id="4" name="图片 3" descr="微信图片_20180917161249"/>
          <p:cNvPicPr>
            <a:picLocks noChangeAspect="1"/>
          </p:cNvPicPr>
          <p:nvPr/>
        </p:nvPicPr>
        <p:blipFill>
          <a:blip r:embed="rId2"/>
          <a:stretch>
            <a:fillRect/>
          </a:stretch>
        </p:blipFill>
        <p:spPr>
          <a:xfrm>
            <a:off x="4488180" y="1901190"/>
            <a:ext cx="3047365" cy="285686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722</Words>
  <Application>WPS 演示</Application>
  <PresentationFormat>全屏显示(16:9)</PresentationFormat>
  <Paragraphs>71</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微软雅黑</vt:lpstr>
      <vt:lpstr>楷体</vt:lpstr>
      <vt:lpstr>Wingdings</vt:lpstr>
      <vt:lpstr>Arial Unicode MS</vt:lpstr>
      <vt:lpstr>Office 主题</vt:lpstr>
      <vt:lpstr>PowerPoint 演示文稿</vt:lpstr>
      <vt:lpstr>PowerPoint 演示文稿</vt:lpstr>
      <vt:lpstr>考点？</vt:lpstr>
      <vt:lpstr>类初始化过程</vt:lpstr>
      <vt:lpstr>实例初始化过程</vt:lpstr>
      <vt:lpstr>方法的重写Override</vt:lpstr>
      <vt:lpstr>进阶要求：</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Irene</cp:lastModifiedBy>
  <cp:revision>106</cp:revision>
  <dcterms:created xsi:type="dcterms:W3CDTF">2018-03-01T02:03:00Z</dcterms:created>
  <dcterms:modified xsi:type="dcterms:W3CDTF">2018-09-18T08:04:47Z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