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275" r:id="rId10"/>
    <p:sldId id="322" r:id="rId11"/>
    <p:sldId id="326" r:id="rId12"/>
    <p:sldId id="327" r:id="rId13"/>
    <p:sldId id="378" r:id="rId14"/>
    <p:sldId id="379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A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72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每日</a:t>
            </a:r>
            <a:r>
              <a:rPr lang="en-US" altLang="zh-CN" b="1"/>
              <a:t>UV</a:t>
            </a:r>
            <a:r>
              <a:rPr lang="zh-CN" altLang="en-US" b="1"/>
              <a:t>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uv数据!$B$1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9.8166666666666666E-2"/>
                  <c:y val="-0.15505796150481191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2-4F84-AC01-3DC2D6C245F1}"/>
                </c:ext>
              </c:extLst>
            </c:dLbl>
            <c:dLbl>
              <c:idx val="24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62-4F84-AC01-3DC2D6C245F1}"/>
                </c:ext>
              </c:extLst>
            </c:dLbl>
            <c:dLbl>
              <c:idx val="30"/>
              <c:layout>
                <c:manualLayout>
                  <c:x val="-1.4709973753280942E-2"/>
                  <c:y val="3.475685331000283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62-4F84-AC01-3DC2D6C24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uv数据!$A$2:$A$32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uv数据!$B$2:$B$32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62-4F84-AC01-3DC2D6C2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00880"/>
        <c:axId val="10054540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uv数据!$C$1</c15:sqref>
                        </c15:formulaRef>
                      </c:ext>
                    </c:extLst>
                    <c:strCache>
                      <c:ptCount val="1"/>
                      <c:pt idx="0">
                        <c:v>PV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uv数据!$C$2:$C$32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1332</c:v>
                      </c:pt>
                      <c:pt idx="1">
                        <c:v>1286</c:v>
                      </c:pt>
                      <c:pt idx="2">
                        <c:v>1289</c:v>
                      </c:pt>
                      <c:pt idx="3">
                        <c:v>1247</c:v>
                      </c:pt>
                      <c:pt idx="4">
                        <c:v>1203</c:v>
                      </c:pt>
                      <c:pt idx="5">
                        <c:v>1516</c:v>
                      </c:pt>
                      <c:pt idx="6">
                        <c:v>1322</c:v>
                      </c:pt>
                      <c:pt idx="7">
                        <c:v>1395</c:v>
                      </c:pt>
                      <c:pt idx="8">
                        <c:v>1345</c:v>
                      </c:pt>
                      <c:pt idx="9">
                        <c:v>1331</c:v>
                      </c:pt>
                      <c:pt idx="10">
                        <c:v>1369</c:v>
                      </c:pt>
                      <c:pt idx="11">
                        <c:v>1478</c:v>
                      </c:pt>
                      <c:pt idx="12">
                        <c:v>1767</c:v>
                      </c:pt>
                      <c:pt idx="13">
                        <c:v>1372</c:v>
                      </c:pt>
                      <c:pt idx="14">
                        <c:v>1477</c:v>
                      </c:pt>
                      <c:pt idx="15">
                        <c:v>1416</c:v>
                      </c:pt>
                      <c:pt idx="16">
                        <c:v>1443</c:v>
                      </c:pt>
                      <c:pt idx="17">
                        <c:v>1412</c:v>
                      </c:pt>
                      <c:pt idx="18">
                        <c:v>1365</c:v>
                      </c:pt>
                      <c:pt idx="19">
                        <c:v>1511</c:v>
                      </c:pt>
                      <c:pt idx="20">
                        <c:v>1513</c:v>
                      </c:pt>
                      <c:pt idx="21">
                        <c:v>1341</c:v>
                      </c:pt>
                      <c:pt idx="22">
                        <c:v>1731</c:v>
                      </c:pt>
                      <c:pt idx="23">
                        <c:v>1729</c:v>
                      </c:pt>
                      <c:pt idx="24">
                        <c:v>2620</c:v>
                      </c:pt>
                      <c:pt idx="25">
                        <c:v>1485</c:v>
                      </c:pt>
                      <c:pt idx="26">
                        <c:v>1480</c:v>
                      </c:pt>
                      <c:pt idx="27">
                        <c:v>1534</c:v>
                      </c:pt>
                      <c:pt idx="28">
                        <c:v>1277</c:v>
                      </c:pt>
                      <c:pt idx="29">
                        <c:v>1367</c:v>
                      </c:pt>
                      <c:pt idx="30">
                        <c:v>1282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462-4F84-AC01-3DC2D6C245F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uv数据!$D$1</c15:sqref>
                        </c15:formulaRef>
                      </c:ext>
                    </c:extLst>
                    <c:strCache>
                      <c:ptCount val="1"/>
                      <c:pt idx="0">
                        <c:v>PV/UV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uv数据!$D$2:$D$32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5.8937999999999997</c:v>
                      </c:pt>
                      <c:pt idx="1">
                        <c:v>5.7927999999999997</c:v>
                      </c:pt>
                      <c:pt idx="2">
                        <c:v>5.5800999999999998</c:v>
                      </c:pt>
                      <c:pt idx="3">
                        <c:v>5.375</c:v>
                      </c:pt>
                      <c:pt idx="4">
                        <c:v>5.3230000000000004</c:v>
                      </c:pt>
                      <c:pt idx="5">
                        <c:v>6.2904999999999998</c:v>
                      </c:pt>
                      <c:pt idx="6">
                        <c:v>5.6017000000000001</c:v>
                      </c:pt>
                      <c:pt idx="7">
                        <c:v>5.7407000000000004</c:v>
                      </c:pt>
                      <c:pt idx="8">
                        <c:v>6.0860000000000003</c:v>
                      </c:pt>
                      <c:pt idx="9">
                        <c:v>5.7370999999999999</c:v>
                      </c:pt>
                      <c:pt idx="10">
                        <c:v>5.7042000000000002</c:v>
                      </c:pt>
                      <c:pt idx="11">
                        <c:v>6.0823</c:v>
                      </c:pt>
                      <c:pt idx="12">
                        <c:v>7.2417999999999996</c:v>
                      </c:pt>
                      <c:pt idx="13">
                        <c:v>5.6</c:v>
                      </c:pt>
                      <c:pt idx="14">
                        <c:v>6.1285999999999996</c:v>
                      </c:pt>
                      <c:pt idx="15">
                        <c:v>6.0255000000000001</c:v>
                      </c:pt>
                      <c:pt idx="16">
                        <c:v>5.8421000000000003</c:v>
                      </c:pt>
                      <c:pt idx="17">
                        <c:v>5.8346999999999998</c:v>
                      </c:pt>
                      <c:pt idx="18">
                        <c:v>5.46</c:v>
                      </c:pt>
                      <c:pt idx="19">
                        <c:v>6.2697000000000003</c:v>
                      </c:pt>
                      <c:pt idx="20">
                        <c:v>6.1254999999999997</c:v>
                      </c:pt>
                      <c:pt idx="21">
                        <c:v>5.3426</c:v>
                      </c:pt>
                      <c:pt idx="22">
                        <c:v>6.8150000000000004</c:v>
                      </c:pt>
                      <c:pt idx="23">
                        <c:v>6.3566000000000003</c:v>
                      </c:pt>
                      <c:pt idx="24">
                        <c:v>8.0863999999999994</c:v>
                      </c:pt>
                      <c:pt idx="25">
                        <c:v>6.0612000000000004</c:v>
                      </c:pt>
                      <c:pt idx="26">
                        <c:v>6.2979000000000003</c:v>
                      </c:pt>
                      <c:pt idx="27">
                        <c:v>6.3128000000000002</c:v>
                      </c:pt>
                      <c:pt idx="28">
                        <c:v>5.2122000000000002</c:v>
                      </c:pt>
                      <c:pt idx="29">
                        <c:v>5.7436999999999996</c:v>
                      </c:pt>
                      <c:pt idx="30">
                        <c:v>5.7232000000000003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462-4F84-AC01-3DC2D6C245F1}"/>
                  </c:ext>
                </c:extLst>
              </c15:ser>
            </c15:filteredLineSeries>
          </c:ext>
        </c:extLst>
      </c:lineChart>
      <c:dateAx>
        <c:axId val="67980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454048"/>
        <c:crosses val="autoZero"/>
        <c:auto val="1"/>
        <c:lblOffset val="100"/>
        <c:baseTimeUnit val="days"/>
      </c:dateAx>
      <c:valAx>
        <c:axId val="1005454048"/>
        <c:scaling>
          <c:orientation val="minMax"/>
          <c:min val="200"/>
        </c:scaling>
        <c:delete val="1"/>
        <c:axPos val="l"/>
        <c:numFmt formatCode="General" sourceLinked="1"/>
        <c:majorTickMark val="none"/>
        <c:minorTickMark val="none"/>
        <c:tickLblPos val="nextTo"/>
        <c:crossAx val="67980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uv数据!$P$8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uv数据!$O$9:$O$12</c:f>
              <c:strCache>
                <c:ptCount val="4"/>
                <c:pt idx="0">
                  <c:v>重要深耕客户</c:v>
                </c:pt>
                <c:pt idx="1">
                  <c:v>重要高价值客户</c:v>
                </c:pt>
                <c:pt idx="2">
                  <c:v>重要唤回客户</c:v>
                </c:pt>
                <c:pt idx="3">
                  <c:v>重要挽留客户</c:v>
                </c:pt>
              </c:strCache>
            </c:strRef>
          </c:cat>
          <c:val>
            <c:numRef>
              <c:f>uv数据!$P$9:$P$12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11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C-4006-923C-917F73C898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2943"/>
        <c:axId val="89532687"/>
      </c:barChart>
      <c:catAx>
        <c:axId val="954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32687"/>
        <c:crosses val="autoZero"/>
        <c:auto val="1"/>
        <c:lblAlgn val="ctr"/>
        <c:lblOffset val="100"/>
        <c:noMultiLvlLbl val="0"/>
      </c:catAx>
      <c:valAx>
        <c:axId val="89532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FRM用户分布!$C$1</c:f>
              <c:strCache>
                <c:ptCount val="1"/>
                <c:pt idx="0">
                  <c:v>距离最近一次消费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34711286089239"/>
                  <c:y val="-0.13425925925925927"/>
                </c:manualLayout>
              </c:layout>
              <c:tx>
                <c:rich>
                  <a:bodyPr/>
                  <a:lstStyle/>
                  <a:p>
                    <a:fld id="{1383C7C8-9005-42BF-8998-99A515ECB7B3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D07C7B58-8408-4F97-81FD-5640EB50E968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2BCD4082-3724-4EF7-B126-2E53B152B77D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C82-4A2D-996D-AF741009AD13}"/>
                </c:ext>
              </c:extLst>
            </c:dLbl>
            <c:dLbl>
              <c:idx val="1"/>
              <c:layout>
                <c:manualLayout>
                  <c:x val="-7.5362110725857481E-2"/>
                  <c:y val="-0.17823823695099733"/>
                </c:manualLayout>
              </c:layout>
              <c:tx>
                <c:rich>
                  <a:bodyPr/>
                  <a:lstStyle/>
                  <a:p>
                    <a:fld id="{AFD68396-4F4D-4066-9EB5-4566C7FC5DC8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FAD94D17-F755-4532-81FD-CD5A88544BBB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FD1EE2E0-0AAB-4488-A11D-26EC41A821D2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1913595113992"/>
                      <c:h val="0.248269674275117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C82-4A2D-996D-AF741009AD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4058427-E07D-4AA1-A8EA-89C8F2C3A223}" type="CELLRANGE">
                      <a:rPr lang="en-US" altLang="zh-CN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CFBAD88F-713D-4E51-8FC6-62F93711DA11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BB4EFFBE-3F52-4FA3-A534-6A7709E9E7E8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l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C82-4A2D-996D-AF741009AD13}"/>
                </c:ext>
              </c:extLst>
            </c:dLbl>
            <c:dLbl>
              <c:idx val="3"/>
              <c:layout>
                <c:manualLayout>
                  <c:x val="-2.0427821522309712E-2"/>
                  <c:y val="-9.2592592592592615E-2"/>
                </c:manualLayout>
              </c:layout>
              <c:tx>
                <c:rich>
                  <a:bodyPr/>
                  <a:lstStyle/>
                  <a:p>
                    <a:fld id="{27302678-1AA6-4B09-90EC-EF794619E6A5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C3303B92-B0D3-4E19-9A5B-C0048C8DDD10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15D6FE77-44A4-402C-BF0A-B0FBECCB423B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C82-4A2D-996D-AF741009AD13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FRM用户分布!$B$2:$B$5</c:f>
              <c:numCache>
                <c:formatCode>General</c:formatCode>
                <c:ptCount val="4"/>
                <c:pt idx="0">
                  <c:v>2.2273000000000001</c:v>
                </c:pt>
                <c:pt idx="1">
                  <c:v>12.7273</c:v>
                </c:pt>
                <c:pt idx="2">
                  <c:v>8</c:v>
                </c:pt>
                <c:pt idx="3">
                  <c:v>1.7423999999999999</c:v>
                </c:pt>
              </c:numCache>
            </c:numRef>
          </c:xVal>
          <c:yVal>
            <c:numRef>
              <c:f>FRM用户分布!$C$2:$C$5</c:f>
              <c:numCache>
                <c:formatCode>General</c:formatCode>
                <c:ptCount val="4"/>
                <c:pt idx="0">
                  <c:v>3.2273000000000001</c:v>
                </c:pt>
                <c:pt idx="1">
                  <c:v>2.2044999999999999</c:v>
                </c:pt>
                <c:pt idx="2">
                  <c:v>9.5455000000000005</c:v>
                </c:pt>
                <c:pt idx="3">
                  <c:v>17.378799999999998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FRM用户分布!$A$2:$A$5</c15:f>
                <c15:dlblRangeCache>
                  <c:ptCount val="4"/>
                  <c:pt idx="0">
                    <c:v>重要深耕客户</c:v>
                  </c:pt>
                  <c:pt idx="1">
                    <c:v>重要高价值客户</c:v>
                  </c:pt>
                  <c:pt idx="2">
                    <c:v>重要唤回客户</c:v>
                  </c:pt>
                  <c:pt idx="3">
                    <c:v>重要挽留客户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C82-4A2D-996D-AF741009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855"/>
        <c:axId val="104686639"/>
      </c:scatterChart>
      <c:valAx>
        <c:axId val="956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686639"/>
        <c:crosses val="autoZero"/>
        <c:crossBetween val="midCat"/>
      </c:valAx>
      <c:valAx>
        <c:axId val="10468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6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各商品品类购买表现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被购买次数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642687"/>
        <c:axId val="4500661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购买转化率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0.125</c:v>
                </c:pt>
                <c:pt idx="1">
                  <c:v>0.124</c:v>
                </c:pt>
                <c:pt idx="2">
                  <c:v>0.114</c:v>
                </c:pt>
                <c:pt idx="3">
                  <c:v>0.13400000000000001</c:v>
                </c:pt>
                <c:pt idx="4">
                  <c:v>0.126</c:v>
                </c:pt>
                <c:pt idx="5">
                  <c:v>0.126</c:v>
                </c:pt>
                <c:pt idx="6">
                  <c:v>7.2999999999999995E-2</c:v>
                </c:pt>
                <c:pt idx="7">
                  <c:v>9.2999999999999999E-2</c:v>
                </c:pt>
                <c:pt idx="8">
                  <c:v>4.9000000000000002E-2</c:v>
                </c:pt>
                <c:pt idx="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3087"/>
        <c:axId val="450064463"/>
      </c:lineChart>
      <c:catAx>
        <c:axId val="9764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0066127"/>
        <c:crosses val="autoZero"/>
        <c:auto val="1"/>
        <c:lblAlgn val="ctr"/>
        <c:lblOffset val="100"/>
        <c:noMultiLvlLbl val="0"/>
      </c:catAx>
      <c:valAx>
        <c:axId val="45006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42687"/>
        <c:crosses val="autoZero"/>
        <c:crossBetween val="between"/>
      </c:valAx>
      <c:valAx>
        <c:axId val="4500644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33087"/>
        <c:crosses val="max"/>
        <c:crossBetween val="between"/>
      </c:valAx>
      <c:catAx>
        <c:axId val="97633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06446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电商用户、商品、平台价值分析报告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23910" y="2755963"/>
            <a:ext cx="9544179" cy="296271"/>
          </a:xfrm>
        </p:spPr>
        <p:txBody>
          <a:bodyPr/>
          <a:lstStyle/>
          <a:p>
            <a:r>
              <a:rPr lang="zh-CN" altLang="en-US" sz="1600" dirty="0"/>
              <a:t>报告人：</a:t>
            </a:r>
            <a:r>
              <a:rPr lang="en-US" altLang="zh-CN" sz="1600" dirty="0"/>
              <a:t>XXX</a:t>
            </a:r>
            <a:endParaRPr lang="zh-CN" altLang="en-US" sz="1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23910" y="3099859"/>
            <a:ext cx="9544179" cy="296271"/>
          </a:xfrm>
        </p:spPr>
        <p:txBody>
          <a:bodyPr/>
          <a:lstStyle/>
          <a:p>
            <a:r>
              <a:rPr lang="en-US" sz="1600" dirty="0"/>
              <a:t>2021.7.18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可以发现用户以直接购买转化为主。占总体比重。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在所有的消费路径中，</a:t>
            </a:r>
            <a:r>
              <a:rPr lang="en-US" altLang="zh-CN" sz="1600" dirty="0"/>
              <a:t>58%</a:t>
            </a:r>
            <a:r>
              <a:rPr lang="zh-CN" altLang="en-US" sz="1600" dirty="0"/>
              <a:t>的用户有加入购物车的行为；但仅有</a:t>
            </a:r>
            <a:r>
              <a:rPr lang="en-US" altLang="zh-CN" sz="1600" dirty="0"/>
              <a:t>0.6%</a:t>
            </a:r>
            <a:r>
              <a:rPr lang="zh-CN" altLang="en-US" sz="1600" dirty="0"/>
              <a:t>的用户在加入购物车之后发生购买；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购物车相关产品的后续改进会与产品经理沟通进行。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04250"/>
              </p:ext>
            </p:extLst>
          </p:nvPr>
        </p:nvGraphicFramePr>
        <p:xfrm>
          <a:off x="4668996" y="3457769"/>
          <a:ext cx="2850833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6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40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购买路径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留存分析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主要分析与结论：双</a:t>
            </a:r>
            <a:r>
              <a:rPr lang="en-US" altLang="zh-CN" sz="1600" dirty="0"/>
              <a:t>12</a:t>
            </a:r>
            <a:r>
              <a:rPr lang="zh-CN" altLang="en-US" sz="1600" dirty="0"/>
              <a:t>前七天的留存率在</a:t>
            </a:r>
            <a:r>
              <a:rPr lang="en-US" altLang="zh-CN" sz="1600" dirty="0"/>
              <a:t>12.12</a:t>
            </a:r>
            <a:r>
              <a:rPr lang="zh-CN" altLang="en-US" sz="1600" dirty="0"/>
              <a:t>当日达到最高值，说明双</a:t>
            </a:r>
            <a:r>
              <a:rPr lang="en-US" altLang="zh-CN" sz="1600" dirty="0"/>
              <a:t>12</a:t>
            </a:r>
            <a:r>
              <a:rPr lang="zh-CN" altLang="en-US" sz="1600" dirty="0"/>
              <a:t>活动吸引用户效应明显。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158543-C007-4492-B907-C967270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62" y="2094933"/>
            <a:ext cx="6587160" cy="38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双十二活动效果预热明显：</a:t>
            </a:r>
            <a:r>
              <a:rPr lang="zh-CN" altLang="en-US" sz="1400" dirty="0"/>
              <a:t>双十二前（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18-12</a:t>
            </a:r>
            <a:r>
              <a:rPr lang="zh-CN" altLang="en-US" sz="1400" dirty="0"/>
              <a:t>月</a:t>
            </a:r>
            <a:r>
              <a:rPr lang="en-US" altLang="zh-CN" sz="1400" dirty="0"/>
              <a:t>8</a:t>
            </a:r>
            <a:r>
              <a:rPr lang="zh-CN" altLang="en-US" sz="1400" dirty="0"/>
              <a:t>日）日均活跃用户数</a:t>
            </a:r>
            <a:r>
              <a:rPr lang="en-US" altLang="zh-CN" sz="1400" dirty="0"/>
              <a:t>237</a:t>
            </a:r>
            <a:r>
              <a:rPr lang="zh-CN" altLang="en-US" sz="1400" dirty="0"/>
              <a:t>人，日均周环比增长</a:t>
            </a:r>
            <a:r>
              <a:rPr lang="en-US" altLang="zh-CN" sz="1400" dirty="0"/>
              <a:t>2%</a:t>
            </a:r>
            <a:r>
              <a:rPr lang="zh-CN" altLang="en-US" sz="1400" dirty="0"/>
              <a:t>，用户稳定增长，说明前期活动预热效果明显；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双十二当日活动效果明显：选取双十二前七天为周期，双十二当天留存率皆达到最高值，说明吸引用户效果明显；</a:t>
            </a:r>
            <a:endParaRPr lang="en-US" altLang="zh-CN" sz="1400" dirty="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已挖掘出部分高价值用户：</a:t>
            </a:r>
            <a:r>
              <a:rPr lang="zh-CN" altLang="en-US" sz="1400" dirty="0"/>
              <a:t>已经挖掘出来</a:t>
            </a:r>
            <a:r>
              <a:rPr lang="en-US" altLang="zh-CN" sz="1400" dirty="0"/>
              <a:t>54</a:t>
            </a:r>
            <a:r>
              <a:rPr lang="zh-CN" altLang="en-US" sz="1400" dirty="0"/>
              <a:t>个重要深耕用户、</a:t>
            </a:r>
            <a:r>
              <a:rPr lang="en-US" altLang="zh-CN" sz="1400" dirty="0"/>
              <a:t>34</a:t>
            </a:r>
            <a:r>
              <a:rPr lang="zh-CN" altLang="en-US" sz="1400" dirty="0"/>
              <a:t>个重要高价值用户、</a:t>
            </a:r>
            <a:r>
              <a:rPr lang="en-US" altLang="zh-CN" sz="1400" dirty="0"/>
              <a:t>70</a:t>
            </a:r>
            <a:r>
              <a:rPr lang="zh-CN" altLang="en-US" sz="1400" dirty="0"/>
              <a:t>个重要挽留用户。后续运营活动可以直接使用；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头部商品品类基本保持正常转化率：</a:t>
            </a:r>
            <a:r>
              <a:rPr lang="zh-CN" altLang="en-US" sz="1400" dirty="0"/>
              <a:t>头部商品品类基本保持正常平均转化率</a:t>
            </a:r>
            <a:r>
              <a:rPr lang="en-US" altLang="zh-CN" sz="1400" dirty="0"/>
              <a:t>10.4%</a:t>
            </a:r>
            <a:r>
              <a:rPr lang="zh-CN" altLang="en-US" sz="1400" dirty="0"/>
              <a:t>，部分品类’</a:t>
            </a:r>
            <a:r>
              <a:rPr lang="en-US" altLang="zh-CN" sz="1400" dirty="0"/>
              <a:t>5027‘</a:t>
            </a:r>
            <a:r>
              <a:rPr lang="zh-CN" altLang="en-US" sz="1400" dirty="0"/>
              <a:t>、’</a:t>
            </a:r>
            <a:r>
              <a:rPr lang="en-US" altLang="zh-CN" sz="1400" dirty="0"/>
              <a:t>5399‘</a:t>
            </a:r>
            <a:r>
              <a:rPr lang="zh-CN" altLang="en-US" sz="1400" dirty="0"/>
              <a:t>转化率偏低，需要后续与商品运营团队沟通方案；</a:t>
            </a:r>
            <a:endParaRPr lang="zh-CN" altLang="en-US" sz="1400" dirty="0">
              <a:sym typeface="+mn-ea"/>
            </a:endParaRPr>
          </a:p>
          <a:p>
            <a:r>
              <a:rPr lang="zh-CN" altLang="en-US" sz="1400" dirty="0"/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购物车转化率偏低：</a:t>
            </a:r>
            <a:r>
              <a:rPr lang="zh-CN" altLang="en-US" sz="1400" dirty="0"/>
              <a:t>在所有的消费路径中，</a:t>
            </a:r>
            <a:r>
              <a:rPr lang="en-US" altLang="zh-CN" sz="1400" dirty="0"/>
              <a:t>58%</a:t>
            </a:r>
            <a:r>
              <a:rPr lang="zh-CN" altLang="en-US" sz="1400" dirty="0"/>
              <a:t>的用户有加入购物车的行为；但仅有</a:t>
            </a:r>
            <a:r>
              <a:rPr lang="en-US" altLang="zh-CN" sz="1400" dirty="0"/>
              <a:t>0.6%</a:t>
            </a:r>
            <a:r>
              <a:rPr lang="zh-CN" altLang="en-US" sz="1400" dirty="0"/>
              <a:t>的用户在加入购物车之后发生购买；</a:t>
            </a:r>
            <a:endParaRPr lang="en-US" altLang="zh-CN" sz="1400" dirty="0"/>
          </a:p>
          <a:p>
            <a:r>
              <a:rPr lang="zh-CN" altLang="en-US" sz="1400" dirty="0"/>
              <a:t>说明加入购物车购买转化率偏低的情况，后续与产品团队协商改进建议。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1281" y="1051754"/>
            <a:ext cx="10801985" cy="3470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日至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指当日的用户排重计数；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：指当日页面浏览量；</a:t>
            </a:r>
            <a:endParaRPr lang="en-US" altLang="zh-CN" sz="1400" dirty="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PV/UV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：浏览深度；</a:t>
            </a:r>
            <a:endParaRPr lang="en-US" altLang="zh-CN" sz="1400" dirty="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留存率：指在统计周期内，每日活跃用户数在第</a:t>
            </a: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日仍启动该</a:t>
            </a:r>
            <a:r>
              <a:rPr lang="en-US" altLang="zh-CN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400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rPr>
              <a:t>的用户数占比；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重要高价值客户：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重要唤回客户：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重要深耕客户：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重要挽留客户：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购买转化率：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商品的被购买次数除以所有对商品的行为数。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>
            <a:extLst>
              <a:ext uri="{FF2B5EF4-FFF2-40B4-BE49-F238E27FC236}">
                <a16:creationId xmlns:a16="http://schemas.microsoft.com/office/drawing/2014/main" id="{B6DBB9B0-10A6-46BB-A820-1D46BD3F028B}"/>
              </a:ext>
            </a:extLst>
          </p:cNvPr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>
            <a:extLst>
              <a:ext uri="{FF2B5EF4-FFF2-40B4-BE49-F238E27FC236}">
                <a16:creationId xmlns:a16="http://schemas.microsoft.com/office/drawing/2014/main" id="{B414BAF3-E9DF-4EA3-89B2-0A829DA3F1D1}"/>
              </a:ext>
            </a:extLst>
          </p:cNvPr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双十二后前用户稳步上升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18-12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日）日均活跃用户数</a:t>
            </a:r>
            <a:r>
              <a:rPr lang="en-US" altLang="zh-CN" dirty="0"/>
              <a:t>237</a:t>
            </a:r>
            <a:r>
              <a:rPr lang="zh-CN" altLang="en-US" dirty="0"/>
              <a:t>人，日均周环比增长</a:t>
            </a:r>
            <a:r>
              <a:rPr lang="en-US" altLang="zh-CN" dirty="0"/>
              <a:t>2%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双十二当日用户提升至</a:t>
            </a:r>
            <a:r>
              <a:rPr lang="en-US" altLang="zh-CN" dirty="0"/>
              <a:t>324</a:t>
            </a:r>
            <a:r>
              <a:rPr lang="zh-CN" altLang="en-US" dirty="0"/>
              <a:t>人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双十二后，用户回落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4523471-206A-4C20-A742-39200811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53697"/>
              </p:ext>
            </p:extLst>
          </p:nvPr>
        </p:nvGraphicFramePr>
        <p:xfrm>
          <a:off x="339143" y="3429000"/>
          <a:ext cx="11513713" cy="30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重点挖掘用户以及后续策略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共挖掘重要客户</a:t>
            </a:r>
            <a:r>
              <a:rPr lang="en-US" altLang="zh-CN" sz="1600" dirty="0"/>
              <a:t>165</a:t>
            </a:r>
            <a:r>
              <a:rPr lang="zh-CN" altLang="en-US" sz="1600" dirty="0"/>
              <a:t>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后续工作重点，需要对高价值客户（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人）做定向广告、短信召回策略，尝试召回用户。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502644-DFD2-41B5-A003-74DC19706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4430"/>
              </p:ext>
            </p:extLst>
          </p:nvPr>
        </p:nvGraphicFramePr>
        <p:xfrm>
          <a:off x="693312" y="3428999"/>
          <a:ext cx="5402687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6832E62-8105-4AAD-983E-62B62F8E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12071"/>
              </p:ext>
            </p:extLst>
          </p:nvPr>
        </p:nvGraphicFramePr>
        <p:xfrm>
          <a:off x="6256985" y="3429000"/>
          <a:ext cx="5501425" cy="306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重点维护商品品类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该周期内销量靠前的品类如下所示。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品类，发现存在曝光转化较低的情况，后续还需要进一步分析曝光较低的原因，提升品类曝光转化。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D6788B-DDCE-4555-9D2E-BA87285B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34138"/>
              </p:ext>
            </p:extLst>
          </p:nvPr>
        </p:nvGraphicFramePr>
        <p:xfrm>
          <a:off x="309093" y="3028986"/>
          <a:ext cx="11187581" cy="379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820</TotalTime>
  <Words>898</Words>
  <Application>Microsoft Office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Arial</vt:lpstr>
      <vt:lpstr>Impact</vt:lpstr>
      <vt:lpstr>Segoe UI Light</vt:lpstr>
      <vt:lpstr>Wingdings</vt:lpstr>
      <vt:lpstr>主题10</vt:lpstr>
      <vt:lpstr>OfficePLUS</vt:lpstr>
      <vt:lpstr>电商用户、商品、平台价值分析报告</vt:lpstr>
      <vt:lpstr>结论</vt:lpstr>
      <vt:lpstr>指标、数据说明</vt:lpstr>
      <vt:lpstr>PowerPoint 演示文稿</vt:lpstr>
      <vt:lpstr>用户分析部分</vt:lpstr>
      <vt:lpstr>双十二后前用户稳步上升</vt:lpstr>
      <vt:lpstr>重点挖掘用户以及后续策略</vt:lpstr>
      <vt:lpstr>商品分析部分</vt:lpstr>
      <vt:lpstr>重点维护商品品类</vt:lpstr>
      <vt:lpstr>产品分析部分</vt:lpstr>
      <vt:lpstr>产品主要消费路径</vt:lpstr>
      <vt:lpstr>留存分析部分</vt:lpstr>
      <vt:lpstr>留存分析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Xiaolu</cp:lastModifiedBy>
  <cp:revision>45</cp:revision>
  <cp:lastPrinted>2018-02-05T16:00:00Z</cp:lastPrinted>
  <dcterms:created xsi:type="dcterms:W3CDTF">2018-02-05T16:00:00Z</dcterms:created>
  <dcterms:modified xsi:type="dcterms:W3CDTF">2021-08-31T01:06:12Z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