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0" r:id="rId5"/>
    <p:sldId id="262" r:id="rId6"/>
    <p:sldId id="261" r:id="rId7"/>
    <p:sldId id="264" r:id="rId8"/>
    <p:sldId id="281" r:id="rId9"/>
    <p:sldId id="276" r:id="rId10"/>
    <p:sldId id="259" r:id="rId11"/>
    <p:sldId id="258" r:id="rId12"/>
    <p:sldId id="279" r:id="rId13"/>
    <p:sldId id="297" r:id="rId14"/>
    <p:sldId id="280" r:id="rId15"/>
    <p:sldId id="291" r:id="rId16"/>
    <p:sldId id="298" r:id="rId17"/>
    <p:sldId id="296" r:id="rId18"/>
    <p:sldId id="299" r:id="rId19"/>
    <p:sldId id="300" r:id="rId20"/>
    <p:sldId id="301" r:id="rId21"/>
    <p:sldId id="292" r:id="rId22"/>
    <p:sldId id="309" r:id="rId23"/>
    <p:sldId id="310" r:id="rId24"/>
    <p:sldId id="311" r:id="rId25"/>
    <p:sldId id="323" r:id="rId26"/>
    <p:sldId id="324" r:id="rId27"/>
    <p:sldId id="334" r:id="rId28"/>
    <p:sldId id="335" r:id="rId29"/>
    <p:sldId id="336" r:id="rId30"/>
    <p:sldId id="333" r:id="rId31"/>
    <p:sldId id="347" r:id="rId32"/>
    <p:sldId id="346" r:id="rId33"/>
    <p:sldId id="348" r:id="rId34"/>
    <p:sldId id="350" r:id="rId35"/>
    <p:sldId id="277" r:id="rId36"/>
    <p:sldId id="314" r:id="rId37"/>
    <p:sldId id="315" r:id="rId38"/>
    <p:sldId id="316" r:id="rId39"/>
    <p:sldId id="351" r:id="rId40"/>
    <p:sldId id="352" r:id="rId41"/>
    <p:sldId id="353" r:id="rId42"/>
    <p:sldId id="278" r:id="rId43"/>
    <p:sldId id="312" r:id="rId44"/>
    <p:sldId id="362" r:id="rId45"/>
    <p:sldId id="363" r:id="rId46"/>
    <p:sldId id="313" r:id="rId47"/>
    <p:sldId id="368" r:id="rId48"/>
    <p:sldId id="369" r:id="rId49"/>
    <p:sldId id="370" r:id="rId50"/>
    <p:sldId id="371" r:id="rId51"/>
    <p:sldId id="372" r:id="rId52"/>
    <p:sldId id="374" r:id="rId53"/>
    <p:sldId id="375" r:id="rId54"/>
    <p:sldId id="373" r:id="rId55"/>
    <p:sldId id="376" r:id="rId56"/>
    <p:sldId id="377"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6" d="100"/>
          <a:sy n="96" d="100"/>
        </p:scale>
        <p:origin x="1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0" Type="http://schemas.openxmlformats.org/officeDocument/2006/relationships/tableStyles" Target="tableStyles.xml"/><Relationship Id="rId6" Type="http://schemas.openxmlformats.org/officeDocument/2006/relationships/slide" Target="slides/slide4.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hku-mars/Point-LIO" TargetMode="Externa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49.png"/><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1.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1.png"/><Relationship Id="rId2" Type="http://schemas.openxmlformats.org/officeDocument/2006/relationships/image" Target="../media/image51.png"/><Relationship Id="rId1" Type="http://schemas.openxmlformats.org/officeDocument/2006/relationships/image" Target="../media/image50.png"/></Relationships>
</file>

<file path=ppt/slides/_rels/slide3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image" Target="../media/image52.png"/></Relationships>
</file>

<file path=ppt/slides/_rels/slide3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1.png"/><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image" Target="../media/image5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2.png"/></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image" Target="../media/image63.pn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image" Target="../media/image68.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image" Target="../media/image7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image" Target="../media/image7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image" Target="../media/image78.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1.png"/></Relationships>
</file>

<file path=ppt/slides/_rels/slide4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6.png"/><Relationship Id="rId4" Type="http://schemas.openxmlformats.org/officeDocument/2006/relationships/image" Target="../media/image85.png"/><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image" Target="../media/image82.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8.png"/><Relationship Id="rId1" Type="http://schemas.openxmlformats.org/officeDocument/2006/relationships/image" Target="../media/image87.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0.png"/><Relationship Id="rId1" Type="http://schemas.openxmlformats.org/officeDocument/2006/relationships/image" Target="../media/image89.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3.png"/><Relationship Id="rId1" Type="http://schemas.openxmlformats.org/officeDocument/2006/relationships/image" Target="../media/image92.png"/></Relationships>
</file>

<file path=ppt/slides/_rels/slide5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image" Target="../media/image94.png"/></Relationships>
</file>

<file path=ppt/slides/_rels/slide5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01.png"/><Relationship Id="rId4" Type="http://schemas.openxmlformats.org/officeDocument/2006/relationships/image" Target="../media/image100.png"/><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image" Target="../media/image97.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2.png"/></Relationships>
</file>

<file path=ppt/slides/_rels/slide5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image" Target="../media/image103.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923581"/>
            <a:ext cx="9144000" cy="2387600"/>
          </a:xfrm>
        </p:spPr>
        <p:txBody>
          <a:bodyPr>
            <a:normAutofit/>
          </a:bodyPr>
          <a:lstStyle/>
          <a:p>
            <a:r>
              <a:rPr lang="zh-CN" altLang="en-US" sz="7200" dirty="0"/>
              <a:t>第一周报告</a:t>
            </a:r>
            <a:endParaRPr lang="zh-CN" altLang="en-US" sz="7200" dirty="0"/>
          </a:p>
        </p:txBody>
      </p:sp>
      <p:sp>
        <p:nvSpPr>
          <p:cNvPr id="3" name="副标题 2"/>
          <p:cNvSpPr>
            <a:spLocks noGrp="1"/>
          </p:cNvSpPr>
          <p:nvPr>
            <p:ph type="subTitle" idx="1"/>
          </p:nvPr>
        </p:nvSpPr>
        <p:spPr>
          <a:xfrm>
            <a:off x="1524000" y="3784918"/>
            <a:ext cx="9144000" cy="1655762"/>
          </a:xfrm>
        </p:spPr>
        <p:txBody>
          <a:bodyPr/>
          <a:lstStyle/>
          <a:p>
            <a:r>
              <a:rPr lang="zh-CN" altLang="en-US" dirty="0"/>
              <a:t>关于</a:t>
            </a:r>
            <a:r>
              <a:rPr lang="en-US" altLang="zh-CN" b="1" dirty="0"/>
              <a:t>go1_navigation</a:t>
            </a:r>
            <a:r>
              <a:rPr lang="zh-CN" altLang="en-US" b="1" dirty="0"/>
              <a:t>导航系统</a:t>
            </a:r>
            <a:endParaRPr lang="zh-CN" altLang="en-US" b="1" dirty="0"/>
          </a:p>
          <a:p>
            <a:r>
              <a:rPr lang="zh-CN" altLang="en-US" b="1" dirty="0"/>
              <a:t>https://github.com/DedSecer/go1_navigation</a:t>
            </a:r>
            <a:endParaRPr lang="zh-CN" altLang="en-US" b="1" dirty="0"/>
          </a:p>
          <a:p>
            <a:endParaRPr lang="en-US" altLang="zh-C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1770" y="247650"/>
            <a:ext cx="12024360" cy="1325880"/>
          </a:xfrm>
        </p:spPr>
        <p:txBody>
          <a:bodyPr/>
          <a:lstStyle/>
          <a:p>
            <a:r>
              <a:rPr lang="zh-CN" altLang="en-US" dirty="0"/>
              <a:t>关键技术： </a:t>
            </a:r>
            <a:r>
              <a:rPr lang="en-US" altLang="zh-CN" dirty="0"/>
              <a:t>Point-LIO</a:t>
            </a:r>
            <a:r>
              <a:rPr lang="zh-CN" altLang="en-US" dirty="0"/>
              <a:t>激光雷达惯性里程计算法</a:t>
            </a:r>
            <a:endParaRPr lang="zh-CN" altLang="en-US" dirty="0"/>
          </a:p>
        </p:txBody>
      </p:sp>
      <p:sp>
        <p:nvSpPr>
          <p:cNvPr id="3" name="内容占位符 2"/>
          <p:cNvSpPr>
            <a:spLocks noGrp="1"/>
          </p:cNvSpPr>
          <p:nvPr>
            <p:ph idx="1"/>
          </p:nvPr>
        </p:nvSpPr>
        <p:spPr>
          <a:xfrm>
            <a:off x="592883" y="1119748"/>
            <a:ext cx="11221638" cy="5152279"/>
          </a:xfrm>
        </p:spPr>
        <p:txBody>
          <a:bodyPr>
            <a:normAutofit fontScale="85000" lnSpcReduction="10000"/>
          </a:bodyPr>
          <a:lstStyle/>
          <a:p>
            <a:pPr marL="0" indent="0">
              <a:buNone/>
            </a:pPr>
            <a:endParaRPr lang="en-US" altLang="zh-CN" dirty="0"/>
          </a:p>
          <a:p>
            <a:pPr marL="0" indent="0">
              <a:lnSpc>
                <a:spcPct val="110000"/>
              </a:lnSpc>
              <a:buNone/>
            </a:pPr>
            <a:r>
              <a:rPr lang="en-US" altLang="zh-CN" dirty="0"/>
              <a:t>Point-LIO </a:t>
            </a:r>
            <a:r>
              <a:rPr lang="zh-CN" altLang="en-US" dirty="0"/>
              <a:t>是一种</a:t>
            </a:r>
            <a:r>
              <a:rPr lang="zh-CN" altLang="en-US" b="1" dirty="0"/>
              <a:t>鲁棒</a:t>
            </a:r>
            <a:r>
              <a:rPr lang="zh-CN" altLang="en-US" dirty="0"/>
              <a:t>且</a:t>
            </a:r>
            <a:r>
              <a:rPr lang="zh-CN" altLang="en-US" b="1" dirty="0"/>
              <a:t>高带宽</a:t>
            </a:r>
            <a:r>
              <a:rPr lang="zh-CN" altLang="en-US" dirty="0"/>
              <a:t>的激光雷达惯性里程计（</a:t>
            </a:r>
            <a:r>
              <a:rPr lang="en-US" altLang="zh-CN" dirty="0"/>
              <a:t>LIO</a:t>
            </a:r>
            <a:r>
              <a:rPr lang="zh-CN" altLang="en-US" dirty="0"/>
              <a:t>），能够在剧烈振动和激烈运动下提供准确的</a:t>
            </a:r>
            <a:r>
              <a:rPr lang="zh-CN" altLang="en-US" b="1" dirty="0"/>
              <a:t>高频率</a:t>
            </a:r>
            <a:r>
              <a:rPr lang="zh-CN" altLang="en-US" dirty="0"/>
              <a:t>里程计和可靠的建图。</a:t>
            </a:r>
            <a:endParaRPr lang="en-US" altLang="zh-CN" dirty="0"/>
          </a:p>
          <a:p>
            <a:pPr marL="0" indent="0">
              <a:lnSpc>
                <a:spcPct val="110000"/>
              </a:lnSpc>
              <a:buNone/>
            </a:pPr>
            <a:endParaRPr lang="en-US" altLang="zh-CN" dirty="0"/>
          </a:p>
          <a:p>
            <a:pPr marL="0" indent="0">
              <a:buNone/>
            </a:pPr>
            <a:r>
              <a:rPr lang="zh-CN" altLang="en-US" dirty="0"/>
              <a:t>特点：</a:t>
            </a:r>
            <a:endParaRPr lang="en-US" altLang="zh-CN" dirty="0"/>
          </a:p>
          <a:p>
            <a:pPr marL="0" indent="0">
              <a:buNone/>
            </a:pPr>
            <a:r>
              <a:rPr lang="zh-CN" altLang="en-US" dirty="0"/>
              <a:t>高鲁棒性：在剧烈振动和高速运动中仍能保持精度</a:t>
            </a:r>
            <a:endParaRPr lang="zh-CN" altLang="en-US" dirty="0"/>
          </a:p>
          <a:p>
            <a:pPr marL="0" indent="0">
              <a:buNone/>
            </a:pPr>
            <a:r>
              <a:rPr lang="zh-CN" altLang="en-US" dirty="0"/>
              <a:t>高频率：支持高频率的位姿估计（</a:t>
            </a:r>
            <a:r>
              <a:rPr lang="en-US" altLang="zh-CN" dirty="0"/>
              <a:t>&gt;100Hz</a:t>
            </a:r>
            <a:r>
              <a:rPr lang="zh-CN" altLang="en-US" dirty="0"/>
              <a:t>）</a:t>
            </a:r>
            <a:endParaRPr lang="zh-CN" altLang="en-US" dirty="0"/>
          </a:p>
          <a:p>
            <a:pPr marL="0" indent="0">
              <a:buNone/>
            </a:pPr>
            <a:r>
              <a:rPr lang="zh-CN" altLang="en-US" dirty="0"/>
              <a:t>实时建图：同步生成环境点云地图</a:t>
            </a:r>
            <a:endParaRPr lang="en-US" altLang="zh-CN" dirty="0"/>
          </a:p>
          <a:p>
            <a:pPr marL="0" indent="0">
              <a:buNone/>
            </a:pPr>
            <a:endParaRPr lang="en-US" altLang="zh-CN" dirty="0"/>
          </a:p>
          <a:p>
            <a:pPr marL="0" indent="0">
              <a:buNone/>
            </a:pPr>
            <a:r>
              <a:rPr lang="zh-CN" altLang="en-US" dirty="0"/>
              <a:t>相关资料：</a:t>
            </a:r>
            <a:r>
              <a:rPr lang="en-US" altLang="zh-CN" dirty="0">
                <a:hlinkClick r:id="rId1"/>
              </a:rPr>
              <a:t>https://github.com/hku-mars/Point-LIO</a:t>
            </a:r>
            <a:endParaRPr lang="en-US" altLang="zh-CN" dirty="0"/>
          </a:p>
          <a:p>
            <a:pPr marL="0" indent="0">
              <a:buNone/>
            </a:pPr>
            <a:r>
              <a:rPr lang="zh-CN" altLang="en-US" dirty="0"/>
              <a:t>论文介绍：</a:t>
            </a:r>
            <a:r>
              <a:rPr lang="en-US" altLang="zh-CN" dirty="0"/>
              <a:t>https://advanced.onlinelibrary.wiley.com/doi/epdf/10.1002/aisy.202200459</a:t>
            </a:r>
            <a:endParaRPr lang="en-US" altLang="zh-CN" dirty="0"/>
          </a:p>
          <a:p>
            <a:pPr marL="0" indent="0">
              <a:buNone/>
            </a:pP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47345" y="1700530"/>
            <a:ext cx="11645265" cy="4958080"/>
          </a:xfrm>
        </p:spPr>
        <p:txBody>
          <a:bodyPr>
            <a:noAutofit/>
          </a:bodyPr>
          <a:p>
            <a:br>
              <a:rPr lang="en-US" altLang="zh-CN" sz="2800"/>
            </a:br>
            <a:br>
              <a:rPr lang="en-US" altLang="zh-CN" sz="2800"/>
            </a:br>
            <a:br>
              <a:rPr lang="en-US" altLang="zh-CN" sz="2800"/>
            </a:br>
            <a:r>
              <a:rPr lang="en-US" altLang="zh-CN" sz="2800"/>
              <a:t>config</a:t>
            </a:r>
            <a:r>
              <a:rPr lang="zh-CN" altLang="en-US" sz="2800"/>
              <a:t>文件夹下的配置文件允许Point-LIO算法适配不同品牌和型号的激光雷达，确保在导盲犬项目中能够正确处理传感器数据并生成准确的定位和建图结果。</a:t>
            </a:r>
            <a:br>
              <a:rPr lang="zh-CN" altLang="en-US" sz="2800"/>
            </a:br>
            <a:br>
              <a:rPr lang="zh-CN" altLang="en-US" sz="2800"/>
            </a:br>
            <a:r>
              <a:rPr lang="zh-CN" altLang="en-US" sz="2800"/>
              <a:t>在该导盲犬项目中使用</a:t>
            </a:r>
            <a:r>
              <a:rPr lang="en-US" altLang="zh-CN" sz="2800"/>
              <a:t>unilidar.yaml</a:t>
            </a:r>
            <a:r>
              <a:rPr lang="zh-CN" altLang="en-US" sz="2800"/>
              <a:t>来适配宇树科技的激光雷达</a:t>
            </a:r>
            <a:br>
              <a:rPr lang="zh-CN" altLang="en-US" sz="2800"/>
            </a:br>
            <a:br>
              <a:rPr lang="zh-CN" altLang="en-US" sz="2800"/>
            </a:br>
            <a:r>
              <a:rPr lang="zh-CN" altLang="en-US" sz="2800"/>
              <a:t>主要包含六类参数：Common 部分 - 通用设置、Preprocess 部分 - 数据预处理、Mapping 部分 - 建图参数、Odometry 里程计、Publish 发布设置、PCD_Save 点云保存</a:t>
            </a:r>
            <a:endParaRPr lang="zh-CN" altLang="en-US" sz="2800"/>
          </a:p>
        </p:txBody>
      </p:sp>
      <p:pic>
        <p:nvPicPr>
          <p:cNvPr id="4" name="内容占位符 3"/>
          <p:cNvPicPr>
            <a:picLocks noChangeAspect="1"/>
          </p:cNvPicPr>
          <p:nvPr>
            <p:ph idx="1"/>
          </p:nvPr>
        </p:nvPicPr>
        <p:blipFill>
          <a:blip r:embed="rId1"/>
          <a:stretch>
            <a:fillRect/>
          </a:stretch>
        </p:blipFill>
        <p:spPr>
          <a:xfrm>
            <a:off x="434340" y="404495"/>
            <a:ext cx="3486150" cy="22701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26745" y="205740"/>
            <a:ext cx="5237480" cy="6502400"/>
          </a:xfrm>
        </p:spPr>
        <p:txBody>
          <a:bodyPr>
            <a:normAutofit fontScale="80000"/>
          </a:bodyPr>
          <a:p>
            <a:pPr marL="0" indent="0">
              <a:buNone/>
            </a:pPr>
            <a:r>
              <a:rPr lang="zh-CN" altLang="en-US">
                <a:sym typeface="+mn-ea"/>
              </a:rPr>
              <a:t>unilidar.yaml中重要的参数</a:t>
            </a:r>
            <a:endParaRPr lang="zh-CN" altLang="en-US">
              <a:sym typeface="+mn-ea"/>
            </a:endParaRPr>
          </a:p>
          <a:p>
            <a:pPr marL="0" indent="0">
              <a:buNone/>
            </a:pPr>
            <a:r>
              <a:rPr lang="zh-CN" altLang="en-US" b="1">
                <a:sym typeface="+mn-ea"/>
              </a:rPr>
              <a:t>Common</a:t>
            </a:r>
            <a:r>
              <a:rPr lang="en-US" altLang="zh-CN" b="1">
                <a:sym typeface="+mn-ea"/>
              </a:rPr>
              <a:t> </a:t>
            </a:r>
            <a:r>
              <a:rPr lang="zh-CN" altLang="en-US" b="1">
                <a:sym typeface="+mn-ea"/>
              </a:rPr>
              <a:t>通用设置</a:t>
            </a:r>
            <a:endParaRPr lang="zh-CN" altLang="en-US" b="1">
              <a:sym typeface="+mn-ea"/>
            </a:endParaRPr>
          </a:p>
          <a:p>
            <a:pPr marL="0" indent="0">
              <a:buNone/>
            </a:pPr>
            <a:r>
              <a:rPr lang="zh-CN" altLang="en-US" sz="2000">
                <a:sym typeface="+mn-ea"/>
              </a:rPr>
              <a:t>lid_topic: "/unilidar/cloud" - LiDAR点云话题</a:t>
            </a:r>
            <a:endParaRPr lang="zh-CN" altLang="en-US" sz="2000">
              <a:sym typeface="+mn-ea"/>
            </a:endParaRPr>
          </a:p>
          <a:p>
            <a:pPr marL="0" indent="0">
              <a:buNone/>
            </a:pPr>
            <a:r>
              <a:rPr lang="zh-CN" altLang="en-US" sz="2000">
                <a:sym typeface="+mn-ea"/>
              </a:rPr>
              <a:t>imu_topic: "/unilidar/imu" - IMU数据话题</a:t>
            </a:r>
            <a:endParaRPr lang="zh-CN" altLang="en-US" sz="2000">
              <a:sym typeface="+mn-ea"/>
            </a:endParaRPr>
          </a:p>
          <a:p>
            <a:pPr marL="0" indent="0">
              <a:buNone/>
            </a:pPr>
            <a:r>
              <a:rPr lang="zh-CN" altLang="en-US" b="1">
                <a:sym typeface="+mn-ea"/>
              </a:rPr>
              <a:t>Preprocess </a:t>
            </a:r>
            <a:r>
              <a:rPr lang="zh-CN" altLang="en-US" b="1">
                <a:sym typeface="+mn-ea"/>
              </a:rPr>
              <a:t>数据预处理</a:t>
            </a:r>
            <a:endParaRPr lang="zh-CN" altLang="en-US" b="1">
              <a:sym typeface="+mn-ea"/>
            </a:endParaRPr>
          </a:p>
          <a:p>
            <a:pPr marL="0" indent="0">
              <a:buNone/>
            </a:pPr>
            <a:r>
              <a:rPr lang="zh-CN" altLang="en-US" sz="2000">
                <a:sym typeface="+mn-ea"/>
              </a:rPr>
              <a:t>lidar_type: 5 - LiDAR类型</a:t>
            </a:r>
            <a:endParaRPr lang="zh-CN" altLang="en-US" sz="2000">
              <a:sym typeface="+mn-ea"/>
            </a:endParaRPr>
          </a:p>
          <a:p>
            <a:pPr marL="0" indent="0">
              <a:buNone/>
            </a:pPr>
            <a:r>
              <a:rPr lang="zh-CN" altLang="en-US" sz="2000">
                <a:sym typeface="+mn-ea"/>
              </a:rPr>
              <a:t>scan_line: 18 - LiDAR扫描线数</a:t>
            </a:r>
            <a:endParaRPr lang="zh-CN" altLang="en-US" sz="2000">
              <a:sym typeface="+mn-ea"/>
            </a:endParaRPr>
          </a:p>
          <a:p>
            <a:pPr marL="0" indent="0">
              <a:buNone/>
            </a:pPr>
            <a:r>
              <a:rPr lang="zh-CN" altLang="en-US" sz="2000">
                <a:sym typeface="+mn-ea"/>
              </a:rPr>
              <a:t>blind: 1 - 盲区距离</a:t>
            </a:r>
            <a:endParaRPr lang="zh-CN" altLang="en-US" sz="2000">
              <a:sym typeface="+mn-ea"/>
            </a:endParaRPr>
          </a:p>
          <a:p>
            <a:pPr marL="0" indent="0">
              <a:buNone/>
            </a:pPr>
            <a:r>
              <a:rPr lang="zh-CN" altLang="en-US" b="1">
                <a:sym typeface="+mn-ea"/>
              </a:rPr>
              <a:t>Mapping </a:t>
            </a:r>
            <a:r>
              <a:rPr lang="zh-CN" altLang="en-US" b="1">
                <a:sym typeface="+mn-ea"/>
              </a:rPr>
              <a:t>建图参数</a:t>
            </a:r>
            <a:endParaRPr lang="zh-CN" altLang="en-US" b="1">
              <a:sym typeface="+mn-ea"/>
            </a:endParaRPr>
          </a:p>
          <a:p>
            <a:pPr marL="0" indent="0">
              <a:buNone/>
            </a:pPr>
            <a:r>
              <a:rPr lang="zh-CN" altLang="en-US" sz="2000">
                <a:sym typeface="+mn-ea"/>
              </a:rPr>
              <a:t>imu_en: true - 启用IMU融合</a:t>
            </a:r>
            <a:endParaRPr lang="zh-CN" altLang="en-US" sz="2000">
              <a:sym typeface="+mn-ea"/>
            </a:endParaRPr>
          </a:p>
          <a:p>
            <a:pPr marL="0" indent="0">
              <a:buNone/>
            </a:pPr>
            <a:r>
              <a:rPr lang="zh-CN" altLang="en-US" sz="2000">
                <a:sym typeface="+mn-ea"/>
              </a:rPr>
              <a:t>imu_time_inte: 0.004 - IMU频率的倒数（</a:t>
            </a:r>
            <a:r>
              <a:rPr lang="en-US" altLang="zh-CN" sz="2000">
                <a:sym typeface="+mn-ea"/>
              </a:rPr>
              <a:t>250HZ</a:t>
            </a:r>
            <a:r>
              <a:rPr lang="zh-CN" altLang="en-US" sz="2000">
                <a:sym typeface="+mn-ea"/>
              </a:rPr>
              <a:t>）</a:t>
            </a:r>
            <a:endParaRPr lang="zh-CN" altLang="en-US" sz="2000">
              <a:sym typeface="+mn-ea"/>
            </a:endParaRPr>
          </a:p>
          <a:p>
            <a:pPr marL="0" indent="0">
              <a:buNone/>
            </a:pPr>
            <a:r>
              <a:rPr lang="zh-CN" altLang="en-US" sz="2000">
                <a:sym typeface="+mn-ea"/>
              </a:rPr>
              <a:t>acc_norm: 9.81 - 重力加速度标准值</a:t>
            </a:r>
            <a:endParaRPr lang="zh-CN" altLang="en-US" sz="2000">
              <a:sym typeface="+mn-ea"/>
            </a:endParaRPr>
          </a:p>
          <a:p>
            <a:pPr marL="0" indent="0">
              <a:buNone/>
            </a:pPr>
            <a:r>
              <a:rPr lang="zh-CN" altLang="en-US" sz="2000">
                <a:sym typeface="+mn-ea"/>
              </a:rPr>
              <a:t>gravity: [0.0, 0.0, -9.810] - 重力方向向量</a:t>
            </a:r>
            <a:endParaRPr lang="zh-CN" altLang="en-US">
              <a:sym typeface="+mn-ea"/>
            </a:endParaRPr>
          </a:p>
          <a:p>
            <a:pPr marL="0" indent="0">
              <a:buNone/>
            </a:pPr>
            <a:r>
              <a:rPr lang="zh-CN" altLang="en-US" b="1">
                <a:sym typeface="+mn-ea"/>
              </a:rPr>
              <a:t>Publish </a:t>
            </a:r>
            <a:r>
              <a:rPr lang="zh-CN" altLang="en-US" b="1">
                <a:sym typeface="+mn-ea"/>
              </a:rPr>
              <a:t>发布设置</a:t>
            </a:r>
            <a:endParaRPr lang="zh-CN" altLang="en-US" b="1">
              <a:sym typeface="+mn-ea"/>
            </a:endParaRPr>
          </a:p>
          <a:p>
            <a:pPr marL="0" indent="0">
              <a:buNone/>
            </a:pPr>
            <a:r>
              <a:rPr lang="zh-CN" altLang="en-US" sz="2000">
                <a:sym typeface="+mn-ea"/>
              </a:rPr>
              <a:t>path_en: true - 启用路径发布</a:t>
            </a:r>
            <a:endParaRPr lang="zh-CN" altLang="en-US" sz="2000">
              <a:sym typeface="+mn-ea"/>
            </a:endParaRPr>
          </a:p>
          <a:p>
            <a:pPr marL="0" indent="0">
              <a:buNone/>
            </a:pPr>
            <a:r>
              <a:rPr lang="zh-CN" altLang="en-US" sz="2000">
                <a:sym typeface="+mn-ea"/>
              </a:rPr>
              <a:t>scan_publish_en: true - 启用点云发布</a:t>
            </a:r>
            <a:endParaRPr lang="zh-CN" altLang="en-US" sz="2000">
              <a:sym typeface="+mn-ea"/>
            </a:endParaRPr>
          </a:p>
          <a:p>
            <a:pPr marL="0" indent="0">
              <a:buNone/>
            </a:pPr>
            <a:r>
              <a:rPr lang="zh-CN" altLang="en-US" sz="2000">
                <a:sym typeface="+mn-ea"/>
              </a:rPr>
              <a:t>pcd_save_en: false - 不保存PCD文件</a:t>
            </a:r>
            <a:endParaRPr lang="zh-CN" altLang="en-US" sz="2600">
              <a:sym typeface="+mn-ea"/>
            </a:endParaRPr>
          </a:p>
          <a:p>
            <a:pPr marL="0" indent="0">
              <a:buNone/>
            </a:pPr>
            <a:endParaRPr lang="zh-CN" altLang="en-US" sz="2600">
              <a:sym typeface="+mn-ea"/>
            </a:endParaRPr>
          </a:p>
        </p:txBody>
      </p:sp>
      <p:sp>
        <p:nvSpPr>
          <p:cNvPr id="4" name="文本框 3"/>
          <p:cNvSpPr txBox="1"/>
          <p:nvPr/>
        </p:nvSpPr>
        <p:spPr>
          <a:xfrm>
            <a:off x="5347970" y="3489960"/>
            <a:ext cx="6844030" cy="1705610"/>
          </a:xfrm>
          <a:prstGeom prst="rect">
            <a:avLst/>
          </a:prstGeom>
          <a:noFill/>
        </p:spPr>
        <p:txBody>
          <a:bodyPr wrap="square" rtlCol="0">
            <a:noAutofit/>
          </a:bodyPr>
          <a:p>
            <a:pPr indent="0" fontAlgn="auto">
              <a:lnSpc>
                <a:spcPts val="2320"/>
              </a:lnSpc>
            </a:pPr>
            <a:r>
              <a:rPr lang="zh-CN" altLang="en-US" sz="1600"/>
              <a:t>extrinsic_T: [0.007698, 0.014655, -0.00667] - IMU到LiDAR的平移向量</a:t>
            </a:r>
            <a:endParaRPr lang="zh-CN" altLang="en-US" sz="1600"/>
          </a:p>
          <a:p>
            <a:pPr indent="0" fontAlgn="auto">
              <a:lnSpc>
                <a:spcPts val="2320"/>
              </a:lnSpc>
            </a:pPr>
            <a:r>
              <a:rPr lang="zh-CN" altLang="en-US" sz="1600"/>
              <a:t>extrinsic_R: 单位矩阵 - IMU到LiDAR的旋转矩阵</a:t>
            </a:r>
            <a:endParaRPr lang="zh-CN" altLang="en-US" sz="1600"/>
          </a:p>
          <a:p>
            <a:pPr indent="0" fontAlgn="auto">
              <a:lnSpc>
                <a:spcPts val="2320"/>
              </a:lnSpc>
            </a:pPr>
            <a:endParaRPr lang="zh-CN" altLang="en-US" sz="1600"/>
          </a:p>
          <a:p>
            <a:pPr indent="0" fontAlgn="auto">
              <a:lnSpc>
                <a:spcPts val="2320"/>
              </a:lnSpc>
            </a:pPr>
            <a:r>
              <a:rPr lang="zh-CN" altLang="en-US" sz="1600"/>
              <a:t>plane_thr: 0.1 - 平面检测阈值</a:t>
            </a:r>
            <a:endParaRPr lang="zh-CN" altLang="en-US" sz="1600"/>
          </a:p>
          <a:p>
            <a:pPr indent="0" fontAlgn="auto">
              <a:lnSpc>
                <a:spcPts val="2320"/>
              </a:lnSpc>
            </a:pPr>
            <a:r>
              <a:rPr lang="zh-CN" altLang="en-US" sz="1600"/>
              <a:t>det_range: 100.0 - 检测范围（米）</a:t>
            </a:r>
            <a:endParaRPr lang="zh-CN" altLang="en-US" sz="1600"/>
          </a:p>
          <a:p>
            <a:pPr indent="0" fontAlgn="auto">
              <a:lnSpc>
                <a:spcPts val="2320"/>
              </a:lnSpc>
            </a:pPr>
            <a:r>
              <a:rPr lang="zh-CN" altLang="en-US" sz="1600"/>
              <a:t>fov_degree: 180 - 视场角度</a:t>
            </a:r>
            <a:endParaRPr lang="zh-CN" altLang="en-US" sz="1600"/>
          </a:p>
          <a:p>
            <a:endParaRPr lang="zh-CN" altLang="en-US" sz="1600"/>
          </a:p>
          <a:p>
            <a:endParaRPr lang="zh-CN" altLang="en-US"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183255" y="925830"/>
            <a:ext cx="9008745" cy="5688330"/>
          </a:xfrm>
        </p:spPr>
        <p:txBody>
          <a:bodyPr>
            <a:noAutofit/>
          </a:bodyPr>
          <a:p>
            <a:r>
              <a:rPr lang="en-US" altLang="zh-CN" sz="2000"/>
              <a:t>include</a:t>
            </a:r>
            <a:r>
              <a:rPr lang="zh-CN" altLang="en-US" sz="2000"/>
              <a:t>文件夹下</a:t>
            </a:r>
            <a:br>
              <a:rPr lang="zh-CN" altLang="en-US" sz="2000"/>
            </a:br>
            <a:br>
              <a:rPr lang="zh-CN" altLang="en-US" sz="2000"/>
            </a:br>
            <a:r>
              <a:rPr lang="zh-CN" altLang="en-US" sz="2000">
                <a:sym typeface="+mn-ea"/>
              </a:rPr>
              <a:t>FOV_Checker/ - 视野检查器</a:t>
            </a:r>
            <a:br>
              <a:rPr lang="zh-CN" altLang="en-US" sz="2000">
                <a:sym typeface="+mn-ea"/>
              </a:rPr>
            </a:br>
            <a:r>
              <a:rPr lang="zh-CN" altLang="en-US" sz="2000">
                <a:sym typeface="+mn-ea"/>
              </a:rPr>
              <a:t>实现激光雷达视野范围检查</a:t>
            </a:r>
            <a:br>
              <a:rPr lang="zh-CN" altLang="en-US" sz="2000">
                <a:sym typeface="+mn-ea"/>
              </a:rPr>
            </a:br>
            <a:r>
              <a:rPr lang="zh-CN" altLang="en-US" sz="2000">
                <a:sym typeface="+mn-ea"/>
              </a:rPr>
              <a:t>主要功能：检查点、线、面、立方体是否在激光雷达视野内、环境边界检查、用于点云处理和SLAM中的有效性验证</a:t>
            </a:r>
            <a:br>
              <a:rPr lang="zh-CN" altLang="en-US" sz="2000">
                <a:sym typeface="+mn-ea"/>
              </a:rPr>
            </a:br>
            <a:br>
              <a:rPr lang="zh-CN" altLang="en-US" sz="2000">
                <a:sym typeface="+mn-ea"/>
              </a:rPr>
            </a:br>
            <a:r>
              <a:rPr lang="zh-CN" altLang="en-US" sz="2000">
                <a:sym typeface="+mn-ea"/>
              </a:rPr>
              <a:t>ikd-Tree</a:t>
            </a:r>
            <a:r>
              <a:rPr lang="en-US" altLang="zh-CN" sz="2000">
                <a:sym typeface="+mn-ea"/>
              </a:rPr>
              <a:t> </a:t>
            </a:r>
            <a:r>
              <a:rPr lang="zh-CN" altLang="en-US" sz="2000">
                <a:sym typeface="+mn-ea"/>
              </a:rPr>
              <a:t>增量式KD树</a:t>
            </a:r>
            <a:br>
              <a:rPr lang="zh-CN" altLang="en-US" sz="2000">
                <a:sym typeface="+mn-ea"/>
              </a:rPr>
            </a:br>
            <a:r>
              <a:rPr lang="zh-CN" altLang="en-US" sz="2000">
                <a:sym typeface="+mn-ea"/>
              </a:rPr>
              <a:t>实现增量式k-d树数据结构</a:t>
            </a:r>
            <a:br>
              <a:rPr lang="zh-CN" altLang="en-US" sz="2000">
                <a:sym typeface="+mn-ea"/>
              </a:rPr>
            </a:br>
            <a:r>
              <a:rPr lang="zh-CN" altLang="en-US" sz="2000">
                <a:sym typeface="+mn-ea"/>
              </a:rPr>
              <a:t>主要功能：</a:t>
            </a:r>
            <a:br>
              <a:rPr lang="zh-CN" altLang="en-US" sz="2000">
                <a:sym typeface="+mn-ea"/>
              </a:rPr>
            </a:br>
            <a:r>
              <a:rPr lang="zh-CN" altLang="en-US" sz="2000">
                <a:sym typeface="+mn-ea"/>
              </a:rPr>
              <a:t>高效的点云存储和检索</a:t>
            </a:r>
            <a:br>
              <a:rPr lang="zh-CN" altLang="en-US" sz="2000">
                <a:sym typeface="+mn-ea"/>
              </a:rPr>
            </a:br>
            <a:r>
              <a:rPr lang="zh-CN" altLang="en-US" sz="2000">
                <a:sym typeface="+mn-ea"/>
              </a:rPr>
              <a:t>支持动态插入、删除点云数据</a:t>
            </a:r>
            <a:br>
              <a:rPr lang="zh-CN" altLang="en-US" sz="2000">
                <a:sym typeface="+mn-ea"/>
              </a:rPr>
            </a:br>
            <a:r>
              <a:rPr lang="zh-CN" altLang="en-US" sz="2000">
                <a:sym typeface="+mn-ea"/>
              </a:rPr>
              <a:t>最近邻搜索和范围查询</a:t>
            </a:r>
            <a:br>
              <a:rPr lang="zh-CN" altLang="en-US" sz="2000">
                <a:sym typeface="+mn-ea"/>
              </a:rPr>
            </a:br>
            <a:r>
              <a:rPr lang="zh-CN" altLang="en-US" sz="2000">
                <a:sym typeface="+mn-ea"/>
              </a:rPr>
              <a:t>针对机器人应用优化的树结构</a:t>
            </a:r>
            <a:br>
              <a:rPr lang="zh-CN" altLang="en-US" sz="2000">
                <a:sym typeface="+mn-ea"/>
              </a:rPr>
            </a:br>
            <a:br>
              <a:rPr lang="zh-CN" altLang="en-US" sz="2000">
                <a:sym typeface="+mn-ea"/>
              </a:rPr>
            </a:br>
            <a:r>
              <a:rPr lang="zh-CN" altLang="en-US" sz="2000">
                <a:sym typeface="+mn-ea"/>
              </a:rPr>
              <a:t>IKFoM</a:t>
            </a:r>
            <a:r>
              <a:rPr lang="en-US" altLang="zh-CN" sz="2000">
                <a:sym typeface="+mn-ea"/>
              </a:rPr>
              <a:t>  </a:t>
            </a:r>
            <a:r>
              <a:rPr lang="zh-CN" altLang="en-US" sz="2000">
                <a:sym typeface="+mn-ea"/>
              </a:rPr>
              <a:t>流形上的迭代卡尔曼滤波器</a:t>
            </a:r>
            <a:br>
              <a:rPr lang="zh-CN" altLang="en-US" sz="2000">
                <a:sym typeface="+mn-ea"/>
              </a:rPr>
            </a:br>
            <a:r>
              <a:rPr lang="zh-CN" altLang="en-US" sz="2000">
                <a:sym typeface="+mn-ea"/>
              </a:rPr>
              <a:t>提供在高维流形上进行状态估计的卡尔曼滤波框架</a:t>
            </a:r>
            <a:br>
              <a:rPr lang="zh-CN" altLang="en-US" sz="2000">
                <a:sym typeface="+mn-ea"/>
              </a:rPr>
            </a:br>
            <a:r>
              <a:rPr lang="zh-CN" altLang="en-US" sz="2000">
                <a:sym typeface="+mn-ea"/>
              </a:rPr>
              <a:t>主要功能：</a:t>
            </a:r>
            <a:br>
              <a:rPr lang="zh-CN" altLang="en-US" sz="2000">
                <a:sym typeface="+mn-ea"/>
              </a:rPr>
            </a:br>
            <a:r>
              <a:rPr lang="zh-CN" altLang="en-US" sz="2000">
                <a:sym typeface="+mn-ea"/>
              </a:rPr>
              <a:t>支持 SO</a:t>
            </a:r>
            <a:r>
              <a:rPr lang="en-US" altLang="zh-CN" sz="2000">
                <a:sym typeface="+mn-ea"/>
              </a:rPr>
              <a:t>(</a:t>
            </a:r>
            <a:r>
              <a:rPr lang="zh-CN" altLang="en-US" sz="2000">
                <a:sym typeface="+mn-ea"/>
              </a:rPr>
              <a:t>3</a:t>
            </a:r>
            <a:r>
              <a:rPr lang="en-US" altLang="zh-CN" sz="2000">
                <a:sym typeface="+mn-ea"/>
              </a:rPr>
              <a:t>)</a:t>
            </a:r>
            <a:r>
              <a:rPr lang="zh-CN" altLang="en-US" sz="2000">
                <a:sym typeface="+mn-ea"/>
              </a:rPr>
              <a:t>（旋转群）和其他流形结构</a:t>
            </a:r>
            <a:br>
              <a:rPr lang="zh-CN" altLang="en-US" sz="2000">
                <a:sym typeface="+mn-ea"/>
              </a:rPr>
            </a:br>
            <a:r>
              <a:rPr lang="zh-CN" altLang="en-US" sz="2000">
                <a:sym typeface="+mn-ea"/>
              </a:rPr>
              <a:t>迭代卡尔曼滤波算法实现</a:t>
            </a:r>
            <a:br>
              <a:rPr lang="zh-CN" altLang="en-US" sz="2000">
                <a:sym typeface="+mn-ea"/>
              </a:rPr>
            </a:br>
            <a:r>
              <a:rPr lang="zh-CN" altLang="en-US" sz="2000">
                <a:sym typeface="+mn-ea"/>
              </a:rPr>
              <a:t>状态传播和更新</a:t>
            </a:r>
            <a:br>
              <a:rPr lang="zh-CN" altLang="en-US" sz="2000">
                <a:sym typeface="+mn-ea"/>
              </a:rPr>
            </a:br>
            <a:r>
              <a:rPr lang="zh-CN" altLang="en-US" sz="2000">
                <a:sym typeface="+mn-ea"/>
              </a:rPr>
              <a:t>专为SLAM系统中的姿态和位置估计设计</a:t>
            </a:r>
            <a:br>
              <a:rPr lang="zh-CN" altLang="en-US" sz="2000">
                <a:sym typeface="+mn-ea"/>
              </a:rPr>
            </a:br>
            <a:br>
              <a:rPr lang="zh-CN" altLang="en-US" sz="2000">
                <a:sym typeface="+mn-ea"/>
              </a:rPr>
            </a:br>
            <a:br>
              <a:rPr lang="zh-CN" altLang="en-US" sz="2000"/>
            </a:br>
            <a:endParaRPr lang="zh-CN" altLang="en-US" sz="2000"/>
          </a:p>
        </p:txBody>
      </p:sp>
      <p:pic>
        <p:nvPicPr>
          <p:cNvPr id="4" name="内容占位符 3"/>
          <p:cNvPicPr>
            <a:picLocks noChangeAspect="1"/>
          </p:cNvPicPr>
          <p:nvPr>
            <p:ph idx="1"/>
          </p:nvPr>
        </p:nvPicPr>
        <p:blipFill>
          <a:blip r:embed="rId1"/>
          <a:stretch>
            <a:fillRect/>
          </a:stretch>
        </p:blipFill>
        <p:spPr>
          <a:xfrm>
            <a:off x="314960" y="360045"/>
            <a:ext cx="2676525" cy="60159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088005" y="-82550"/>
            <a:ext cx="9103995" cy="6940550"/>
          </a:xfrm>
        </p:spPr>
        <p:txBody>
          <a:bodyPr>
            <a:noAutofit/>
          </a:bodyPr>
          <a:p>
            <a:br>
              <a:rPr lang="zh-CN" altLang="en-US" sz="2800"/>
            </a:br>
            <a:r>
              <a:rPr lang="zh-CN" altLang="en-US" sz="2800">
                <a:sym typeface="+mn-ea"/>
              </a:rPr>
              <a:t>common_lib.h - 公共库头文件</a:t>
            </a:r>
            <a:br>
              <a:rPr lang="zh-CN" altLang="en-US" sz="2800">
                <a:sym typeface="+mn-ea"/>
              </a:rPr>
            </a:br>
            <a:r>
              <a:rPr lang="zh-CN" altLang="en-US" sz="2800">
                <a:sym typeface="+mn-ea"/>
              </a:rPr>
              <a:t>定义了整个系统共用的数据类型、常量和宏定义</a:t>
            </a:r>
            <a:br>
              <a:rPr lang="zh-CN" altLang="en-US" sz="2800">
                <a:sym typeface="+mn-ea"/>
              </a:rPr>
            </a:br>
            <a:r>
              <a:rPr lang="zh-CN" altLang="en-US" sz="2800">
                <a:sym typeface="+mn-ea"/>
              </a:rPr>
              <a:t>主要内容：点云类型定义、Eigen矩阵向量类型别名、系统常量、实用宏定义</a:t>
            </a:r>
            <a:br>
              <a:rPr lang="zh-CN" altLang="en-US" sz="2800">
                <a:sym typeface="+mn-ea"/>
              </a:rPr>
            </a:br>
            <a:br>
              <a:rPr lang="zh-CN" altLang="en-US" sz="2800">
                <a:sym typeface="+mn-ea"/>
              </a:rPr>
            </a:br>
            <a:r>
              <a:rPr lang="zh-CN" altLang="en-US" sz="2800">
                <a:sym typeface="+mn-ea"/>
              </a:rPr>
              <a:t>so3_math.h - SO</a:t>
            </a:r>
            <a:r>
              <a:rPr lang="en-US" altLang="zh-CN" sz="2800">
                <a:sym typeface="+mn-ea"/>
              </a:rPr>
              <a:t>(</a:t>
            </a:r>
            <a:r>
              <a:rPr lang="zh-CN" altLang="en-US" sz="2800">
                <a:sym typeface="+mn-ea"/>
              </a:rPr>
              <a:t>3</a:t>
            </a:r>
            <a:r>
              <a:rPr lang="en-US" altLang="zh-CN" sz="2800">
                <a:sym typeface="+mn-ea"/>
              </a:rPr>
              <a:t>)</a:t>
            </a:r>
            <a:r>
              <a:rPr lang="zh-CN" altLang="en-US" sz="2800">
                <a:sym typeface="+mn-ea"/>
              </a:rPr>
              <a:t>数学库</a:t>
            </a:r>
            <a:br>
              <a:rPr lang="zh-CN" altLang="en-US" sz="2800">
                <a:sym typeface="+mn-ea"/>
              </a:rPr>
            </a:br>
            <a:r>
              <a:rPr lang="zh-CN" altLang="en-US" sz="2800">
                <a:sym typeface="+mn-ea"/>
              </a:rPr>
              <a:t>实现三维旋转群SO</a:t>
            </a:r>
            <a:r>
              <a:rPr lang="en-US" altLang="zh-CN" sz="2800">
                <a:sym typeface="+mn-ea"/>
              </a:rPr>
              <a:t>(</a:t>
            </a:r>
            <a:r>
              <a:rPr lang="zh-CN" altLang="en-US" sz="2800">
                <a:sym typeface="+mn-ea"/>
              </a:rPr>
              <a:t>3</a:t>
            </a:r>
            <a:r>
              <a:rPr lang="en-US" altLang="zh-CN" sz="2800">
                <a:sym typeface="+mn-ea"/>
              </a:rPr>
              <a:t>)</a:t>
            </a:r>
            <a:r>
              <a:rPr lang="zh-CN" altLang="en-US" sz="2800">
                <a:sym typeface="+mn-ea"/>
              </a:rPr>
              <a:t>的数学运算</a:t>
            </a:r>
            <a:br>
              <a:rPr lang="zh-CN" altLang="en-US" sz="2800">
                <a:sym typeface="+mn-ea"/>
              </a:rPr>
            </a:br>
            <a:r>
              <a:rPr lang="zh-CN" altLang="en-US" sz="2800">
                <a:sym typeface="+mn-ea"/>
              </a:rPr>
              <a:t>主要功能：反对称矩阵构造、罗德里格斯公式（Rodrigues formula）实现旋转、指数映射（Exponential map）、角速度到旋转矩阵的转换</a:t>
            </a:r>
            <a:br>
              <a:rPr lang="zh-CN" altLang="en-US" sz="2800">
                <a:sym typeface="+mn-ea"/>
              </a:rPr>
            </a:br>
            <a:endParaRPr lang="zh-CN" altLang="en-US" sz="2800"/>
          </a:p>
        </p:txBody>
      </p:sp>
      <p:pic>
        <p:nvPicPr>
          <p:cNvPr id="4" name="内容占位符 3"/>
          <p:cNvPicPr>
            <a:picLocks noChangeAspect="1"/>
          </p:cNvPicPr>
          <p:nvPr>
            <p:ph idx="1"/>
          </p:nvPr>
        </p:nvPicPr>
        <p:blipFill>
          <a:blip r:embed="rId1"/>
          <a:stretch>
            <a:fillRect/>
          </a:stretch>
        </p:blipFill>
        <p:spPr>
          <a:xfrm>
            <a:off x="314960" y="421005"/>
            <a:ext cx="2676525" cy="60159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67690" y="175260"/>
            <a:ext cx="9479915" cy="760730"/>
          </a:xfrm>
        </p:spPr>
        <p:txBody>
          <a:bodyPr/>
          <a:p>
            <a:r>
              <a:rPr lang="zh-CN" altLang="en-US" sz="3600">
                <a:sym typeface="+mn-ea"/>
              </a:rPr>
              <a:t>FOV_Checker主要函数</a:t>
            </a:r>
            <a:endParaRPr lang="zh-CN" altLang="en-US" sz="3600">
              <a:sym typeface="+mn-ea"/>
            </a:endParaRPr>
          </a:p>
        </p:txBody>
      </p:sp>
      <p:pic>
        <p:nvPicPr>
          <p:cNvPr id="4" name="内容占位符 3"/>
          <p:cNvPicPr>
            <a:picLocks noChangeAspect="1"/>
          </p:cNvPicPr>
          <p:nvPr>
            <p:ph idx="1"/>
          </p:nvPr>
        </p:nvPicPr>
        <p:blipFill>
          <a:blip r:embed="rId1"/>
          <a:srcRect b="72751"/>
          <a:stretch>
            <a:fillRect/>
          </a:stretch>
        </p:blipFill>
        <p:spPr>
          <a:xfrm>
            <a:off x="567690" y="811530"/>
            <a:ext cx="10515600" cy="201930"/>
          </a:xfrm>
          <a:prstGeom prst="rect">
            <a:avLst/>
          </a:prstGeom>
        </p:spPr>
      </p:pic>
      <p:sp>
        <p:nvSpPr>
          <p:cNvPr id="6" name="文本框 5"/>
          <p:cNvSpPr txBox="1"/>
          <p:nvPr/>
        </p:nvSpPr>
        <p:spPr>
          <a:xfrm>
            <a:off x="362585" y="1174750"/>
            <a:ext cx="11536680" cy="645160"/>
          </a:xfrm>
          <a:prstGeom prst="rect">
            <a:avLst/>
          </a:prstGeom>
          <a:noFill/>
        </p:spPr>
        <p:txBody>
          <a:bodyPr wrap="square" rtlCol="0">
            <a:spAutoFit/>
          </a:bodyPr>
          <a:p>
            <a:r>
              <a:rPr lang="zh-CN" altLang="en-US"/>
              <a:t>输入参数：cur_pose: 传感器当前位置、axis: 视场中心轴方向、theta: 视场角度（锥角）、depth: 检测深度范围</a:t>
            </a:r>
            <a:endParaRPr lang="zh-CN" altLang="en-US"/>
          </a:p>
          <a:p>
            <a:r>
              <a:rPr lang="zh-CN" altLang="en-US"/>
              <a:t>输出参数：在视野范围内的盒子列表</a:t>
            </a:r>
            <a:endParaRPr lang="zh-CN" altLang="en-US"/>
          </a:p>
        </p:txBody>
      </p:sp>
      <p:pic>
        <p:nvPicPr>
          <p:cNvPr id="7" name="图片 6"/>
          <p:cNvPicPr>
            <a:picLocks noChangeAspect="1"/>
          </p:cNvPicPr>
          <p:nvPr/>
        </p:nvPicPr>
        <p:blipFill>
          <a:blip r:embed="rId2"/>
          <a:stretch>
            <a:fillRect/>
          </a:stretch>
        </p:blipFill>
        <p:spPr>
          <a:xfrm>
            <a:off x="828675" y="1923415"/>
            <a:ext cx="2705100" cy="1095375"/>
          </a:xfrm>
          <a:prstGeom prst="rect">
            <a:avLst/>
          </a:prstGeom>
        </p:spPr>
      </p:pic>
      <p:sp>
        <p:nvSpPr>
          <p:cNvPr id="8" name="文本框 7"/>
          <p:cNvSpPr txBox="1"/>
          <p:nvPr/>
        </p:nvSpPr>
        <p:spPr>
          <a:xfrm>
            <a:off x="3943985" y="2010410"/>
            <a:ext cx="7496175" cy="922020"/>
          </a:xfrm>
          <a:prstGeom prst="rect">
            <a:avLst/>
          </a:prstGeom>
          <a:noFill/>
        </p:spPr>
        <p:txBody>
          <a:bodyPr wrap="square" rtlCol="0">
            <a:spAutoFit/>
          </a:bodyPr>
          <a:p>
            <a:r>
              <a:rPr lang="zh-CN" altLang="en-US"/>
              <a:t>测量与三条坐标轴的夹角，后面通过一段</a:t>
            </a:r>
            <a:r>
              <a:rPr lang="en-US" altLang="zh-CN"/>
              <a:t>switch</a:t>
            </a:r>
            <a:r>
              <a:rPr lang="zh-CN" altLang="en-US"/>
              <a:t>语句确定最佳投影平面</a:t>
            </a:r>
            <a:endParaRPr lang="zh-CN" altLang="en-US"/>
          </a:p>
          <a:p>
            <a:r>
              <a:rPr lang="zh-CN" altLang="en-US"/>
              <a:t>根据选择的平面设置三个正交向量，来建立局部坐标系</a:t>
            </a:r>
            <a:endParaRPr lang="zh-CN" altLang="en-US"/>
          </a:p>
          <a:p>
            <a:endParaRPr lang="zh-CN" altLang="en-US"/>
          </a:p>
        </p:txBody>
      </p:sp>
      <p:pic>
        <p:nvPicPr>
          <p:cNvPr id="9" name="图片 8"/>
          <p:cNvPicPr>
            <a:picLocks noChangeAspect="1"/>
          </p:cNvPicPr>
          <p:nvPr/>
        </p:nvPicPr>
        <p:blipFill>
          <a:blip r:embed="rId3"/>
          <a:stretch>
            <a:fillRect/>
          </a:stretch>
        </p:blipFill>
        <p:spPr>
          <a:xfrm>
            <a:off x="567690" y="3122295"/>
            <a:ext cx="6067425" cy="1171575"/>
          </a:xfrm>
          <a:prstGeom prst="rect">
            <a:avLst/>
          </a:prstGeom>
        </p:spPr>
      </p:pic>
      <p:sp>
        <p:nvSpPr>
          <p:cNvPr id="10" name="文本框 9"/>
          <p:cNvSpPr txBox="1"/>
          <p:nvPr/>
        </p:nvSpPr>
        <p:spPr>
          <a:xfrm>
            <a:off x="6701790" y="2751455"/>
            <a:ext cx="5335905" cy="1753235"/>
          </a:xfrm>
          <a:prstGeom prst="rect">
            <a:avLst/>
          </a:prstGeom>
          <a:noFill/>
        </p:spPr>
        <p:txBody>
          <a:bodyPr wrap="square" rtlCol="0">
            <a:spAutoFit/>
          </a:bodyPr>
          <a:p>
            <a:r>
              <a:rPr lang="zh-CN" altLang="en-US"/>
              <a:t>使用二分搜索优化的方式遍历空间网格</a:t>
            </a:r>
            <a:endParaRPr lang="zh-CN" altLang="en-US"/>
          </a:p>
          <a:p>
            <a:r>
              <a:rPr lang="zh-CN" altLang="en-US"/>
              <a:t>然后用四种检测方式：</a:t>
            </a:r>
            <a:endParaRPr lang="zh-CN" altLang="en-US"/>
          </a:p>
          <a:p>
            <a:r>
              <a:rPr lang="zh-CN" altLang="en-US"/>
              <a:t>检查单个盒子是否在视野内</a:t>
            </a:r>
            <a:endParaRPr lang="zh-CN" altLang="en-US"/>
          </a:p>
          <a:p>
            <a:r>
              <a:rPr lang="zh-CN" altLang="en-US"/>
              <a:t>检查平面是否在视野内</a:t>
            </a:r>
            <a:endParaRPr lang="zh-CN" altLang="en-US"/>
          </a:p>
          <a:p>
            <a:r>
              <a:rPr lang="zh-CN" altLang="en-US"/>
              <a:t>检查线段是否在视野内</a:t>
            </a:r>
            <a:endParaRPr lang="zh-CN" altLang="en-US"/>
          </a:p>
          <a:p>
            <a:r>
              <a:rPr lang="zh-CN" altLang="en-US"/>
              <a:t>检查点是否在视野内</a:t>
            </a:r>
            <a:endParaRPr lang="zh-CN" altLang="en-US"/>
          </a:p>
        </p:txBody>
      </p:sp>
      <p:pic>
        <p:nvPicPr>
          <p:cNvPr id="11" name="图片 10"/>
          <p:cNvPicPr>
            <a:picLocks noChangeAspect="1"/>
          </p:cNvPicPr>
          <p:nvPr/>
        </p:nvPicPr>
        <p:blipFill>
          <a:blip r:embed="rId4"/>
          <a:srcRect t="2070" b="11668"/>
          <a:stretch>
            <a:fillRect/>
          </a:stretch>
        </p:blipFill>
        <p:spPr>
          <a:xfrm>
            <a:off x="275590" y="4504690"/>
            <a:ext cx="8370570" cy="2095500"/>
          </a:xfrm>
          <a:prstGeom prst="rect">
            <a:avLst/>
          </a:prstGeom>
        </p:spPr>
      </p:pic>
      <p:sp>
        <p:nvSpPr>
          <p:cNvPr id="12" name="文本框 11"/>
          <p:cNvSpPr txBox="1"/>
          <p:nvPr/>
        </p:nvSpPr>
        <p:spPr>
          <a:xfrm>
            <a:off x="8796020" y="5091430"/>
            <a:ext cx="3103880" cy="922020"/>
          </a:xfrm>
          <a:prstGeom prst="rect">
            <a:avLst/>
          </a:prstGeom>
          <a:noFill/>
        </p:spPr>
        <p:txBody>
          <a:bodyPr wrap="square" rtlCol="0">
            <a:spAutoFit/>
          </a:bodyPr>
          <a:p>
            <a:r>
              <a:rPr lang="zh-CN" altLang="en-US"/>
              <a:t>定义</a:t>
            </a:r>
            <a:r>
              <a:rPr lang="en-US" altLang="zh-CN"/>
              <a:t>FOV_Checker</a:t>
            </a:r>
            <a:r>
              <a:rPr lang="zh-CN" altLang="en-US"/>
              <a:t>类</a:t>
            </a:r>
            <a:endParaRPr lang="zh-CN" altLang="en-US"/>
          </a:p>
          <a:p>
            <a:r>
              <a:rPr lang="zh-CN" altLang="en-US"/>
              <a:t>来调用</a:t>
            </a:r>
            <a:r>
              <a:rPr lang="en-US" altLang="zh-CN"/>
              <a:t>FOV_Checker</a:t>
            </a:r>
            <a:r>
              <a:rPr lang="zh-CN" altLang="en-US"/>
              <a:t>函数和四种检测函数</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07390" y="365125"/>
            <a:ext cx="7676515" cy="488950"/>
          </a:xfrm>
        </p:spPr>
        <p:txBody>
          <a:bodyPr>
            <a:noAutofit/>
          </a:bodyPr>
          <a:p>
            <a:r>
              <a:rPr lang="zh-CN" altLang="en-US" sz="3600">
                <a:sym typeface="+mn-ea"/>
              </a:rPr>
              <a:t>ikd-Tree主要函数</a:t>
            </a:r>
            <a:endParaRPr lang="zh-CN" altLang="en-US" sz="3600">
              <a:sym typeface="+mn-ea"/>
            </a:endParaRPr>
          </a:p>
        </p:txBody>
      </p:sp>
      <p:sp>
        <p:nvSpPr>
          <p:cNvPr id="11" name="文本框 10"/>
          <p:cNvSpPr txBox="1"/>
          <p:nvPr/>
        </p:nvSpPr>
        <p:spPr>
          <a:xfrm>
            <a:off x="6323965" y="1306195"/>
            <a:ext cx="5868035" cy="4523105"/>
          </a:xfrm>
          <a:prstGeom prst="rect">
            <a:avLst/>
          </a:prstGeom>
          <a:noFill/>
        </p:spPr>
        <p:txBody>
          <a:bodyPr wrap="square" rtlCol="0">
            <a:spAutoFit/>
          </a:bodyPr>
          <a:p>
            <a:r>
              <a:rPr lang="en-US" altLang="zh-CN"/>
              <a:t>ikd_Tree</a:t>
            </a:r>
            <a:r>
              <a:rPr lang="zh-CN" altLang="en-US"/>
              <a:t>最重要的特性，动态添加新点</a:t>
            </a:r>
            <a:endParaRPr lang="zh-CN" altLang="en-US"/>
          </a:p>
          <a:p>
            <a:endParaRPr lang="zh-CN" altLang="en-US"/>
          </a:p>
          <a:p>
            <a:r>
              <a:rPr lang="zh-CN" altLang="en-US"/>
              <a:t>1. 遍历所有盒子</a:t>
            </a:r>
            <a:endParaRPr lang="zh-CN" altLang="en-US"/>
          </a:p>
          <a:p>
            <a:r>
              <a:rPr lang="zh-CN" altLang="en-US"/>
              <a:t>通过</a:t>
            </a:r>
            <a:r>
              <a:rPr lang="en-US" altLang="zh-CN"/>
              <a:t>for</a:t>
            </a:r>
            <a:r>
              <a:rPr lang="zh-CN" altLang="en-US"/>
              <a:t>循环逐个处理输入的盒子区域。</a:t>
            </a:r>
            <a:endParaRPr lang="zh-CN" altLang="en-US"/>
          </a:p>
          <a:p>
            <a:endParaRPr lang="zh-CN" altLang="en-US"/>
          </a:p>
          <a:p>
            <a:r>
              <a:rPr lang="zh-CN" altLang="en-US"/>
              <a:t>2. 判断是否需要多线程处理</a:t>
            </a:r>
            <a:endParaRPr lang="zh-CN" altLang="en-US"/>
          </a:p>
          <a:p>
            <a:r>
              <a:rPr lang="zh-CN" altLang="en-US"/>
              <a:t>Rebuild_Ptr == nullptr || *Rebuild_Ptr != Root_Node</a:t>
            </a:r>
            <a:endParaRPr lang="zh-CN" altLang="en-US"/>
          </a:p>
          <a:p>
            <a:r>
              <a:rPr lang="zh-CN" altLang="en-US"/>
              <a:t>指针引向的是空指针或者不引向根节点</a:t>
            </a:r>
            <a:endParaRPr lang="zh-CN" altLang="en-US"/>
          </a:p>
          <a:p>
            <a:r>
              <a:rPr lang="zh-CN" altLang="en-US"/>
              <a:t>也就是</a:t>
            </a:r>
            <a:endParaRPr lang="zh-CN" altLang="en-US"/>
          </a:p>
          <a:p>
            <a:r>
              <a:rPr lang="zh-CN" altLang="en-US"/>
              <a:t>树现在没有在重建，或者正在重建的不是根节点</a:t>
            </a:r>
            <a:endParaRPr lang="zh-CN" altLang="en-US"/>
          </a:p>
          <a:p>
            <a:endParaRPr lang="zh-CN" altLang="en-US"/>
          </a:p>
          <a:p>
            <a:r>
              <a:rPr lang="zh-CN" altLang="en-US"/>
              <a:t>3. 两种处理模式</a:t>
            </a:r>
            <a:endParaRPr lang="zh-CN" altLang="en-US"/>
          </a:p>
          <a:p>
            <a:r>
              <a:rPr lang="zh-CN" altLang="en-US"/>
              <a:t>直接添加模式（树未在重建中）</a:t>
            </a:r>
            <a:endParaRPr lang="zh-CN" altLang="en-US"/>
          </a:p>
          <a:p>
            <a:r>
              <a:rPr lang="zh-CN" altLang="en-US"/>
              <a:t>直接调用 Add_by_range 函数</a:t>
            </a:r>
            <a:endParaRPr lang="zh-CN" altLang="en-US"/>
          </a:p>
          <a:p>
            <a:r>
              <a:rPr lang="zh-CN" altLang="en-US"/>
              <a:t>多线程安全模式（树正在重建中）</a:t>
            </a:r>
            <a:endParaRPr lang="zh-CN" altLang="en-US"/>
          </a:p>
          <a:p>
            <a:endParaRPr lang="zh-CN" altLang="en-US"/>
          </a:p>
        </p:txBody>
      </p:sp>
      <p:pic>
        <p:nvPicPr>
          <p:cNvPr id="15" name="图片 14"/>
          <p:cNvPicPr>
            <a:picLocks noChangeAspect="1"/>
          </p:cNvPicPr>
          <p:nvPr/>
        </p:nvPicPr>
        <p:blipFill>
          <a:blip r:embed="rId1"/>
          <a:stretch>
            <a:fillRect/>
          </a:stretch>
        </p:blipFill>
        <p:spPr>
          <a:xfrm>
            <a:off x="386715" y="1235710"/>
            <a:ext cx="5905500" cy="47434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86130" y="359410"/>
            <a:ext cx="9236075" cy="873125"/>
          </a:xfrm>
        </p:spPr>
        <p:txBody>
          <a:bodyPr/>
          <a:p>
            <a:r>
              <a:rPr lang="zh-CN" altLang="en-US" sz="3600">
                <a:sym typeface="+mn-ea"/>
              </a:rPr>
              <a:t>IKFoM主要函数（</a:t>
            </a:r>
            <a:r>
              <a:rPr lang="en-US" altLang="zh-CN" sz="3600">
                <a:sym typeface="+mn-ea"/>
              </a:rPr>
              <a:t>IKFoM_toolkit/mtk/src</a:t>
            </a:r>
            <a:r>
              <a:rPr lang="zh-CN" altLang="en-US" sz="3600">
                <a:sym typeface="+mn-ea"/>
              </a:rPr>
              <a:t>）</a:t>
            </a:r>
            <a:endParaRPr lang="zh-CN" altLang="en-US" sz="3600">
              <a:sym typeface="+mn-ea"/>
            </a:endParaRPr>
          </a:p>
        </p:txBody>
      </p:sp>
      <p:sp>
        <p:nvSpPr>
          <p:cNvPr id="3" name="内容占位符 2"/>
          <p:cNvSpPr>
            <a:spLocks noGrp="1"/>
          </p:cNvSpPr>
          <p:nvPr>
            <p:ph idx="1"/>
          </p:nvPr>
        </p:nvSpPr>
        <p:spPr>
          <a:xfrm>
            <a:off x="786130" y="947420"/>
            <a:ext cx="5309870" cy="417195"/>
          </a:xfrm>
        </p:spPr>
        <p:txBody>
          <a:bodyPr>
            <a:noAutofit/>
          </a:bodyPr>
          <a:p>
            <a:pPr marL="0" indent="0">
              <a:buNone/>
            </a:pPr>
            <a:br>
              <a:rPr lang="zh-CN" altLang="en-US" sz="2400"/>
            </a:br>
            <a:endParaRPr lang="zh-CN" altLang="en-US" sz="2400"/>
          </a:p>
        </p:txBody>
      </p:sp>
      <p:pic>
        <p:nvPicPr>
          <p:cNvPr id="4" name="图片 3"/>
          <p:cNvPicPr>
            <a:picLocks noChangeAspect="1"/>
          </p:cNvPicPr>
          <p:nvPr/>
        </p:nvPicPr>
        <p:blipFill>
          <a:blip r:embed="rId1"/>
          <a:stretch>
            <a:fillRect/>
          </a:stretch>
        </p:blipFill>
        <p:spPr>
          <a:xfrm>
            <a:off x="786130" y="1412240"/>
            <a:ext cx="5474335" cy="449580"/>
          </a:xfrm>
          <a:prstGeom prst="rect">
            <a:avLst/>
          </a:prstGeom>
        </p:spPr>
      </p:pic>
      <p:sp>
        <p:nvSpPr>
          <p:cNvPr id="5" name="文本框 4"/>
          <p:cNvSpPr txBox="1"/>
          <p:nvPr/>
        </p:nvSpPr>
        <p:spPr>
          <a:xfrm>
            <a:off x="786130" y="1972945"/>
            <a:ext cx="5400675" cy="368300"/>
          </a:xfrm>
          <a:prstGeom prst="rect">
            <a:avLst/>
          </a:prstGeom>
          <a:noFill/>
        </p:spPr>
        <p:txBody>
          <a:bodyPr wrap="square" rtlCol="0">
            <a:spAutoFit/>
          </a:bodyPr>
          <a:p>
            <a:r>
              <a:rPr lang="zh-CN" altLang="en-US"/>
              <a:t>SO(3)李群运算的基础，将旋转向量转为反对称矩阵</a:t>
            </a:r>
            <a:endParaRPr lang="zh-CN" altLang="en-US"/>
          </a:p>
        </p:txBody>
      </p:sp>
      <p:pic>
        <p:nvPicPr>
          <p:cNvPr id="6" name="图片 5"/>
          <p:cNvPicPr>
            <a:picLocks noChangeAspect="1"/>
          </p:cNvPicPr>
          <p:nvPr/>
        </p:nvPicPr>
        <p:blipFill>
          <a:blip r:embed="rId2"/>
          <a:stretch>
            <a:fillRect/>
          </a:stretch>
        </p:blipFill>
        <p:spPr>
          <a:xfrm>
            <a:off x="782320" y="2452370"/>
            <a:ext cx="5404485" cy="501015"/>
          </a:xfrm>
          <a:prstGeom prst="rect">
            <a:avLst/>
          </a:prstGeom>
        </p:spPr>
      </p:pic>
      <p:sp>
        <p:nvSpPr>
          <p:cNvPr id="8" name="文本框 7"/>
          <p:cNvSpPr txBox="1"/>
          <p:nvPr/>
        </p:nvSpPr>
        <p:spPr>
          <a:xfrm>
            <a:off x="765175" y="3176905"/>
            <a:ext cx="10943590" cy="368300"/>
          </a:xfrm>
          <a:prstGeom prst="rect">
            <a:avLst/>
          </a:prstGeom>
          <a:noFill/>
        </p:spPr>
        <p:txBody>
          <a:bodyPr wrap="square" rtlCol="0">
            <a:spAutoFit/>
          </a:bodyPr>
          <a:p>
            <a:r>
              <a:rPr lang="zh-CN" altLang="en-US"/>
              <a:t>用于​​高效且数值稳定地计算​​ cos(√x) 和 sinc(√x) = sin(√x)/√x，（特别处理√x=0的情况）</a:t>
            </a:r>
            <a:endParaRPr lang="zh-CN" altLang="en-US"/>
          </a:p>
        </p:txBody>
      </p:sp>
      <p:pic>
        <p:nvPicPr>
          <p:cNvPr id="9" name="图片 8"/>
          <p:cNvPicPr>
            <a:picLocks noChangeAspect="1"/>
          </p:cNvPicPr>
          <p:nvPr/>
        </p:nvPicPr>
        <p:blipFill>
          <a:blip r:embed="rId3"/>
          <a:stretch>
            <a:fillRect/>
          </a:stretch>
        </p:blipFill>
        <p:spPr>
          <a:xfrm>
            <a:off x="786130" y="3787140"/>
            <a:ext cx="7013575" cy="542290"/>
          </a:xfrm>
          <a:prstGeom prst="rect">
            <a:avLst/>
          </a:prstGeom>
        </p:spPr>
      </p:pic>
      <p:sp>
        <p:nvSpPr>
          <p:cNvPr id="10" name="文本框 9"/>
          <p:cNvSpPr txBox="1"/>
          <p:nvPr/>
        </p:nvSpPr>
        <p:spPr>
          <a:xfrm>
            <a:off x="722630" y="4495165"/>
            <a:ext cx="4568190" cy="368300"/>
          </a:xfrm>
          <a:prstGeom prst="rect">
            <a:avLst/>
          </a:prstGeom>
          <a:noFill/>
        </p:spPr>
        <p:txBody>
          <a:bodyPr wrap="square" rtlCol="0">
            <a:spAutoFit/>
          </a:bodyPr>
          <a:p>
            <a:r>
              <a:rPr lang="zh-CN" altLang="en-US"/>
              <a:t>计算SO(3)指数映射的雅可比矩阵</a:t>
            </a:r>
            <a:endParaRPr lang="zh-CN" altLang="en-US"/>
          </a:p>
        </p:txBody>
      </p:sp>
      <p:pic>
        <p:nvPicPr>
          <p:cNvPr id="11" name="图片 10"/>
          <p:cNvPicPr>
            <a:picLocks noChangeAspect="1"/>
          </p:cNvPicPr>
          <p:nvPr/>
        </p:nvPicPr>
        <p:blipFill>
          <a:blip r:embed="rId4"/>
          <a:stretch>
            <a:fillRect/>
          </a:stretch>
        </p:blipFill>
        <p:spPr>
          <a:xfrm>
            <a:off x="722630" y="5021580"/>
            <a:ext cx="7800975" cy="409575"/>
          </a:xfrm>
          <a:prstGeom prst="rect">
            <a:avLst/>
          </a:prstGeom>
        </p:spPr>
      </p:pic>
      <p:sp>
        <p:nvSpPr>
          <p:cNvPr id="12" name="文本框 11"/>
          <p:cNvSpPr txBox="1"/>
          <p:nvPr/>
        </p:nvSpPr>
        <p:spPr>
          <a:xfrm>
            <a:off x="722630" y="5589270"/>
            <a:ext cx="3880485" cy="368300"/>
          </a:xfrm>
          <a:prstGeom prst="rect">
            <a:avLst/>
          </a:prstGeom>
          <a:noFill/>
        </p:spPr>
        <p:txBody>
          <a:bodyPr wrap="square" rtlCol="0">
            <a:spAutoFit/>
          </a:bodyPr>
          <a:p>
            <a:r>
              <a:rPr lang="zh-CN" altLang="en-US"/>
              <a:t>将切空间向量映射到流形上</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8613140" cy="660400"/>
          </a:xfrm>
        </p:spPr>
        <p:txBody>
          <a:bodyPr>
            <a:noAutofit/>
          </a:bodyPr>
          <a:p>
            <a:r>
              <a:rPr lang="zh-CN" altLang="en-US" sz="3600">
                <a:sym typeface="+mn-ea"/>
              </a:rPr>
              <a:t>common_lib.h主要函数</a:t>
            </a:r>
            <a:endParaRPr lang="zh-CN" altLang="en-US" sz="3600">
              <a:sym typeface="+mn-ea"/>
            </a:endParaRPr>
          </a:p>
        </p:txBody>
      </p:sp>
      <p:pic>
        <p:nvPicPr>
          <p:cNvPr id="4" name="内容占位符 3"/>
          <p:cNvPicPr>
            <a:picLocks noChangeAspect="1"/>
          </p:cNvPicPr>
          <p:nvPr>
            <p:ph idx="1"/>
          </p:nvPr>
        </p:nvPicPr>
        <p:blipFill>
          <a:blip r:embed="rId1"/>
          <a:stretch>
            <a:fillRect/>
          </a:stretch>
        </p:blipFill>
        <p:spPr>
          <a:xfrm>
            <a:off x="838200" y="1025525"/>
            <a:ext cx="8943975" cy="2038350"/>
          </a:xfrm>
          <a:prstGeom prst="rect">
            <a:avLst/>
          </a:prstGeom>
        </p:spPr>
      </p:pic>
      <p:sp>
        <p:nvSpPr>
          <p:cNvPr id="5" name="文本框 4"/>
          <p:cNvSpPr txBox="1"/>
          <p:nvPr/>
        </p:nvSpPr>
        <p:spPr>
          <a:xfrm>
            <a:off x="838200" y="3145790"/>
            <a:ext cx="7655560" cy="645160"/>
          </a:xfrm>
          <a:prstGeom prst="rect">
            <a:avLst/>
          </a:prstGeom>
          <a:noFill/>
        </p:spPr>
        <p:txBody>
          <a:bodyPr wrap="square" rtlCol="0">
            <a:spAutoFit/>
          </a:bodyPr>
          <a:p>
            <a:r>
              <a:rPr lang="zh-CN" altLang="en-US"/>
              <a:t>计算两点间的欧几里得距离的平方</a:t>
            </a:r>
            <a:endParaRPr lang="zh-CN" altLang="en-US"/>
          </a:p>
          <a:p>
            <a:r>
              <a:rPr lang="zh-CN" altLang="en-US"/>
              <a:t>用途: 点云处理中的距离度量，用于最近邻搜索、聚类等</a:t>
            </a:r>
            <a:endParaRPr lang="zh-CN" altLang="en-US"/>
          </a:p>
        </p:txBody>
      </p:sp>
      <p:pic>
        <p:nvPicPr>
          <p:cNvPr id="6" name="图片 5"/>
          <p:cNvPicPr>
            <a:picLocks noChangeAspect="1"/>
          </p:cNvPicPr>
          <p:nvPr/>
        </p:nvPicPr>
        <p:blipFill>
          <a:blip r:embed="rId2"/>
          <a:stretch>
            <a:fillRect/>
          </a:stretch>
        </p:blipFill>
        <p:spPr>
          <a:xfrm>
            <a:off x="838200" y="3831590"/>
            <a:ext cx="8068945" cy="555625"/>
          </a:xfrm>
          <a:prstGeom prst="rect">
            <a:avLst/>
          </a:prstGeom>
        </p:spPr>
      </p:pic>
      <p:sp>
        <p:nvSpPr>
          <p:cNvPr id="7" name="文本框 6"/>
          <p:cNvSpPr txBox="1"/>
          <p:nvPr/>
        </p:nvSpPr>
        <p:spPr>
          <a:xfrm>
            <a:off x="838200" y="4428490"/>
            <a:ext cx="7629525" cy="645160"/>
          </a:xfrm>
          <a:prstGeom prst="rect">
            <a:avLst/>
          </a:prstGeom>
          <a:noFill/>
        </p:spPr>
        <p:txBody>
          <a:bodyPr wrap="square" rtlCol="0">
            <a:spAutoFit/>
          </a:bodyPr>
          <a:p>
            <a:r>
              <a:rPr lang="zh-CN" altLang="en-US"/>
              <a:t>基于点云的曲率（时间戳）信息进行时间序列压缩</a:t>
            </a:r>
            <a:endParaRPr lang="zh-CN" altLang="en-US"/>
          </a:p>
          <a:p>
            <a:r>
              <a:rPr lang="zh-CN" altLang="en-US"/>
              <a:t>用途: LiDAR数据的时间同步和运动补偿</a:t>
            </a:r>
            <a:endParaRPr lang="zh-CN" altLang="en-US"/>
          </a:p>
        </p:txBody>
      </p:sp>
      <p:pic>
        <p:nvPicPr>
          <p:cNvPr id="8" name="图片 7"/>
          <p:cNvPicPr>
            <a:picLocks noChangeAspect="1"/>
          </p:cNvPicPr>
          <p:nvPr/>
        </p:nvPicPr>
        <p:blipFill>
          <a:blip r:embed="rId3"/>
          <a:stretch>
            <a:fillRect/>
          </a:stretch>
        </p:blipFill>
        <p:spPr>
          <a:xfrm>
            <a:off x="838200" y="5154930"/>
            <a:ext cx="9334500" cy="409575"/>
          </a:xfrm>
          <a:prstGeom prst="rect">
            <a:avLst/>
          </a:prstGeom>
        </p:spPr>
      </p:pic>
      <p:sp>
        <p:nvSpPr>
          <p:cNvPr id="9" name="文本框 8"/>
          <p:cNvSpPr txBox="1"/>
          <p:nvPr/>
        </p:nvSpPr>
        <p:spPr>
          <a:xfrm>
            <a:off x="838200" y="5711190"/>
            <a:ext cx="7150100" cy="645160"/>
          </a:xfrm>
          <a:prstGeom prst="rect">
            <a:avLst/>
          </a:prstGeom>
          <a:noFill/>
        </p:spPr>
        <p:txBody>
          <a:bodyPr wrap="square" rtlCol="0">
            <a:spAutoFit/>
          </a:bodyPr>
          <a:p>
            <a:r>
              <a:rPr lang="zh-CN" altLang="en-US"/>
              <a:t>从点集估计平面的法向量</a:t>
            </a:r>
            <a:endParaRPr lang="zh-CN" altLang="en-US"/>
          </a:p>
          <a:p>
            <a:r>
              <a:rPr lang="zh-CN" altLang="en-US"/>
              <a:t>用途: 平面特征提取、SLAM中的平面匹配</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so3_math.h主要函数</a:t>
            </a:r>
            <a:endParaRPr lang="zh-CN" altLang="en-US"/>
          </a:p>
        </p:txBody>
      </p:sp>
      <p:pic>
        <p:nvPicPr>
          <p:cNvPr id="4" name="内容占位符 3"/>
          <p:cNvPicPr>
            <a:picLocks noChangeAspect="1"/>
          </p:cNvPicPr>
          <p:nvPr>
            <p:ph idx="1"/>
          </p:nvPr>
        </p:nvPicPr>
        <p:blipFill>
          <a:blip r:embed="rId1"/>
          <a:stretch>
            <a:fillRect/>
          </a:stretch>
        </p:blipFill>
        <p:spPr>
          <a:xfrm>
            <a:off x="838200" y="1691005"/>
            <a:ext cx="6486525" cy="390525"/>
          </a:xfrm>
          <a:prstGeom prst="rect">
            <a:avLst/>
          </a:prstGeom>
        </p:spPr>
      </p:pic>
      <p:sp>
        <p:nvSpPr>
          <p:cNvPr id="5" name="文本框 4"/>
          <p:cNvSpPr txBox="1"/>
          <p:nvPr/>
        </p:nvSpPr>
        <p:spPr>
          <a:xfrm>
            <a:off x="838200" y="2165985"/>
            <a:ext cx="9545320" cy="368300"/>
          </a:xfrm>
          <a:prstGeom prst="rect">
            <a:avLst/>
          </a:prstGeom>
          <a:noFill/>
        </p:spPr>
        <p:txBody>
          <a:bodyPr wrap="square" rtlCol="0">
            <a:spAutoFit/>
          </a:bodyPr>
          <a:p>
            <a:r>
              <a:rPr lang="zh-CN" altLang="en-US"/>
              <a:t>最核心的函数，</a:t>
            </a:r>
            <a:r>
              <a:rPr lang="zh-CN" altLang="en-US">
                <a:sym typeface="+mn-ea"/>
              </a:rPr>
              <a:t>使用Rodrigues公式</a:t>
            </a:r>
            <a:r>
              <a:rPr lang="zh-CN" altLang="en-US"/>
              <a:t>将3D旋转向量（轴角表示）转换为3×3旋转矩阵 </a:t>
            </a:r>
            <a:endParaRPr lang="zh-CN" altLang="en-US"/>
          </a:p>
        </p:txBody>
      </p:sp>
      <p:pic>
        <p:nvPicPr>
          <p:cNvPr id="6" name="图片 5"/>
          <p:cNvPicPr>
            <a:picLocks noChangeAspect="1"/>
          </p:cNvPicPr>
          <p:nvPr/>
        </p:nvPicPr>
        <p:blipFill>
          <a:blip r:embed="rId2"/>
          <a:stretch>
            <a:fillRect/>
          </a:stretch>
        </p:blipFill>
        <p:spPr>
          <a:xfrm>
            <a:off x="838200" y="2618740"/>
            <a:ext cx="5556885" cy="451485"/>
          </a:xfrm>
          <a:prstGeom prst="rect">
            <a:avLst/>
          </a:prstGeom>
        </p:spPr>
      </p:pic>
      <p:sp>
        <p:nvSpPr>
          <p:cNvPr id="7" name="文本框 6"/>
          <p:cNvSpPr txBox="1"/>
          <p:nvPr/>
        </p:nvSpPr>
        <p:spPr>
          <a:xfrm>
            <a:off x="838200" y="3198495"/>
            <a:ext cx="7681595" cy="368300"/>
          </a:xfrm>
          <a:prstGeom prst="rect">
            <a:avLst/>
          </a:prstGeom>
          <a:noFill/>
        </p:spPr>
        <p:txBody>
          <a:bodyPr wrap="square" rtlCol="0">
            <a:spAutoFit/>
          </a:bodyPr>
          <a:p>
            <a:r>
              <a:rPr lang="zh-CN" altLang="en-US"/>
              <a:t>将旋转矩阵转换回旋转向量，利用</a:t>
            </a:r>
            <a:r>
              <a:rPr lang="en-US" altLang="zh-CN"/>
              <a:t>Rodrigues</a:t>
            </a:r>
            <a:r>
              <a:rPr lang="zh-CN" altLang="en-US"/>
              <a:t>公式的逆运算</a:t>
            </a:r>
            <a:endParaRPr lang="zh-CN" altLang="en-US"/>
          </a:p>
        </p:txBody>
      </p:sp>
      <p:pic>
        <p:nvPicPr>
          <p:cNvPr id="8" name="图片 7"/>
          <p:cNvPicPr>
            <a:picLocks noChangeAspect="1"/>
          </p:cNvPicPr>
          <p:nvPr/>
        </p:nvPicPr>
        <p:blipFill>
          <a:blip r:embed="rId3"/>
          <a:stretch>
            <a:fillRect/>
          </a:stretch>
        </p:blipFill>
        <p:spPr>
          <a:xfrm>
            <a:off x="838200" y="3694430"/>
            <a:ext cx="6819265" cy="458470"/>
          </a:xfrm>
          <a:prstGeom prst="rect">
            <a:avLst/>
          </a:prstGeom>
        </p:spPr>
      </p:pic>
      <p:sp>
        <p:nvSpPr>
          <p:cNvPr id="9" name="文本框 8"/>
          <p:cNvSpPr txBox="1"/>
          <p:nvPr/>
        </p:nvSpPr>
        <p:spPr>
          <a:xfrm>
            <a:off x="847725" y="4323715"/>
            <a:ext cx="7672070" cy="368300"/>
          </a:xfrm>
          <a:prstGeom prst="rect">
            <a:avLst/>
          </a:prstGeom>
          <a:noFill/>
        </p:spPr>
        <p:txBody>
          <a:bodyPr wrap="square" rtlCol="0">
            <a:spAutoFit/>
          </a:bodyPr>
          <a:p>
            <a:r>
              <a:rPr lang="zh-CN" altLang="en-US"/>
              <a:t>将3D向量转换为反对称矩阵，向量叉积的矩阵表示，用于旋转计算</a:t>
            </a:r>
            <a:endParaRPr lang="zh-CN" altLang="en-US"/>
          </a:p>
        </p:txBody>
      </p:sp>
      <p:pic>
        <p:nvPicPr>
          <p:cNvPr id="10" name="图片 9"/>
          <p:cNvPicPr>
            <a:picLocks noChangeAspect="1"/>
          </p:cNvPicPr>
          <p:nvPr/>
        </p:nvPicPr>
        <p:blipFill>
          <a:blip r:embed="rId4"/>
          <a:stretch>
            <a:fillRect/>
          </a:stretch>
        </p:blipFill>
        <p:spPr>
          <a:xfrm>
            <a:off x="847725" y="4862830"/>
            <a:ext cx="6452235" cy="433070"/>
          </a:xfrm>
          <a:prstGeom prst="rect">
            <a:avLst/>
          </a:prstGeom>
        </p:spPr>
      </p:pic>
      <p:sp>
        <p:nvSpPr>
          <p:cNvPr id="11" name="文本框 10"/>
          <p:cNvSpPr txBox="1"/>
          <p:nvPr/>
        </p:nvSpPr>
        <p:spPr>
          <a:xfrm>
            <a:off x="847725" y="5518785"/>
            <a:ext cx="11058525" cy="368300"/>
          </a:xfrm>
          <a:prstGeom prst="rect">
            <a:avLst/>
          </a:prstGeom>
          <a:noFill/>
        </p:spPr>
        <p:txBody>
          <a:bodyPr wrap="square" rtlCol="0">
            <a:spAutoFit/>
          </a:bodyPr>
          <a:p>
            <a:r>
              <a:rPr lang="zh-CN" altLang="en-US"/>
              <a:t>将旋转矩阵转换为欧拉角（XYZ顺序），处理了万向锁奇异情况，确保数值稳定性</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61123"/>
            <a:ext cx="10515600" cy="1325563"/>
          </a:xfrm>
        </p:spPr>
        <p:txBody>
          <a:bodyPr/>
          <a:lstStyle/>
          <a:p>
            <a:r>
              <a:rPr lang="en-US" altLang="zh-CN" dirty="0"/>
              <a:t>go1_navigation</a:t>
            </a:r>
            <a:r>
              <a:rPr lang="zh-CN" altLang="en-US" dirty="0"/>
              <a:t>导航系统</a:t>
            </a:r>
            <a:endParaRPr lang="zh-CN" altLang="en-US" dirty="0"/>
          </a:p>
        </p:txBody>
      </p:sp>
      <p:sp>
        <p:nvSpPr>
          <p:cNvPr id="3" name="内容占位符 2"/>
          <p:cNvSpPr>
            <a:spLocks noGrp="1"/>
          </p:cNvSpPr>
          <p:nvPr>
            <p:ph idx="1"/>
          </p:nvPr>
        </p:nvSpPr>
        <p:spPr>
          <a:xfrm>
            <a:off x="472440" y="1153160"/>
            <a:ext cx="11320780" cy="5530215"/>
          </a:xfrm>
        </p:spPr>
        <p:txBody>
          <a:bodyPr>
            <a:normAutofit lnSpcReduction="20000"/>
          </a:bodyPr>
          <a:lstStyle/>
          <a:p>
            <a:pPr marL="0" indent="0">
              <a:buNone/>
            </a:pPr>
            <a:endParaRPr lang="zh-CN" altLang="en-US" dirty="0"/>
          </a:p>
          <a:p>
            <a:pPr marL="0" indent="0">
              <a:buNone/>
            </a:pPr>
            <a:r>
              <a:rPr lang="zh-CN" altLang="en-US" dirty="0"/>
              <a:t>目的：</a:t>
            </a:r>
            <a:r>
              <a:rPr lang="en-US" altLang="zh-CN" dirty="0"/>
              <a:t> </a:t>
            </a:r>
            <a:r>
              <a:rPr lang="zh-CN" altLang="en-US" dirty="0"/>
              <a:t>让</a:t>
            </a:r>
            <a:r>
              <a:rPr lang="en-US" altLang="zh-CN" dirty="0"/>
              <a:t>Unitree Go1 </a:t>
            </a:r>
            <a:r>
              <a:rPr lang="zh-CN" altLang="en-US" dirty="0"/>
              <a:t>四足机器人使用 </a:t>
            </a:r>
            <a:r>
              <a:rPr lang="en-US" altLang="zh-CN" dirty="0"/>
              <a:t>L1 </a:t>
            </a:r>
            <a:r>
              <a:rPr lang="zh-CN" altLang="en-US" dirty="0"/>
              <a:t>激光雷达进行自主导航</a:t>
            </a:r>
            <a:endParaRPr lang="en-US" altLang="zh-CN" dirty="0"/>
          </a:p>
          <a:p>
            <a:pPr marL="0" indent="0">
              <a:buNone/>
            </a:pPr>
            <a:endParaRPr lang="en-US" altLang="zh-CN" dirty="0"/>
          </a:p>
          <a:p>
            <a:pPr marL="0" indent="0">
              <a:buNone/>
            </a:pPr>
            <a:r>
              <a:rPr lang="zh-CN" altLang="en-US" dirty="0"/>
              <a:t>技术栈​​：</a:t>
            </a:r>
            <a:endParaRPr lang="en-US" altLang="zh-CN" dirty="0"/>
          </a:p>
          <a:p>
            <a:pPr marL="0" indent="0">
              <a:buNone/>
            </a:pPr>
            <a:r>
              <a:rPr lang="en-US" altLang="zh-CN" dirty="0" err="1"/>
              <a:t>point_lio_unilidar</a:t>
            </a:r>
            <a:r>
              <a:rPr lang="zh-CN" altLang="en-US" dirty="0"/>
              <a:t>：激光雷达惯性里程计（</a:t>
            </a:r>
            <a:r>
              <a:rPr lang="en-US" altLang="zh-CN" dirty="0"/>
              <a:t>LIO</a:t>
            </a:r>
            <a:r>
              <a:rPr lang="zh-CN" altLang="en-US" dirty="0"/>
              <a:t>）用于实时定位和建图</a:t>
            </a:r>
            <a:endParaRPr lang="zh-CN" altLang="en-US" dirty="0"/>
          </a:p>
          <a:p>
            <a:pPr marL="0" indent="0">
              <a:buNone/>
            </a:pPr>
            <a:r>
              <a:rPr lang="en-US" altLang="zh-CN" dirty="0"/>
              <a:t>move_base</a:t>
            </a:r>
            <a:r>
              <a:rPr lang="zh-CN" altLang="en-US" dirty="0"/>
              <a:t>：</a:t>
            </a:r>
            <a:r>
              <a:rPr lang="en-US" altLang="zh-CN" dirty="0"/>
              <a:t>ROS </a:t>
            </a:r>
            <a:r>
              <a:rPr lang="zh-CN" altLang="en-US" dirty="0"/>
              <a:t>的标准导航框架</a:t>
            </a:r>
            <a:endParaRPr lang="zh-CN" altLang="en-US" dirty="0"/>
          </a:p>
          <a:p>
            <a:pPr marL="0" indent="0">
              <a:buNone/>
            </a:pPr>
            <a:r>
              <a:rPr lang="en-US" altLang="zh-CN" dirty="0" err="1"/>
              <a:t>unitree_ros_to_real</a:t>
            </a:r>
            <a:r>
              <a:rPr lang="zh-CN" altLang="en-US" dirty="0"/>
              <a:t>：官方 </a:t>
            </a:r>
            <a:r>
              <a:rPr lang="en-US" altLang="zh-CN" dirty="0"/>
              <a:t>Go1 </a:t>
            </a:r>
            <a:r>
              <a:rPr lang="zh-CN" altLang="en-US" dirty="0"/>
              <a:t>控制 </a:t>
            </a:r>
            <a:r>
              <a:rPr lang="en-US" altLang="zh-CN" dirty="0"/>
              <a:t>SDK</a:t>
            </a:r>
            <a:endParaRPr lang="en-US" altLang="zh-CN" dirty="0"/>
          </a:p>
          <a:p>
            <a:pPr marL="0" indent="0">
              <a:buNone/>
            </a:pPr>
            <a:endParaRPr lang="en-US" altLang="zh-CN" dirty="0"/>
          </a:p>
          <a:p>
            <a:pPr marL="0" indent="0">
              <a:buNone/>
            </a:pPr>
            <a:r>
              <a:rPr lang="zh-CN" altLang="en-US" dirty="0"/>
              <a:t>环境要求：</a:t>
            </a:r>
            <a:endParaRPr lang="zh-CN" altLang="en-US" dirty="0"/>
          </a:p>
          <a:p>
            <a:pPr marL="0" indent="0">
              <a:buNone/>
            </a:pPr>
            <a:r>
              <a:rPr lang="zh-CN" altLang="en-US" dirty="0"/>
              <a:t>​​操作系统​​：</a:t>
            </a:r>
            <a:r>
              <a:rPr lang="en-US" altLang="zh-CN" dirty="0"/>
              <a:t>Ubuntu 20.04 LTS</a:t>
            </a:r>
            <a:endParaRPr lang="en-US" altLang="zh-CN" dirty="0"/>
          </a:p>
          <a:p>
            <a:pPr marL="0" indent="0">
              <a:buNone/>
            </a:pPr>
            <a:r>
              <a:rPr lang="en-US" altLang="zh-CN" dirty="0"/>
              <a:t>​​ROS </a:t>
            </a:r>
            <a:r>
              <a:rPr lang="zh-CN" altLang="en-US" dirty="0"/>
              <a:t>版本​​：</a:t>
            </a:r>
            <a:r>
              <a:rPr lang="en-US" altLang="zh-CN" dirty="0"/>
              <a:t>Noetic (ROS1</a:t>
            </a:r>
            <a:r>
              <a:rPr lang="zh-CN" altLang="en-US" dirty="0"/>
              <a:t>）</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869055" y="452120"/>
            <a:ext cx="8130540" cy="2545080"/>
          </a:xfrm>
        </p:spPr>
        <p:txBody>
          <a:bodyPr>
            <a:noAutofit/>
          </a:bodyPr>
          <a:p>
            <a:r>
              <a:rPr lang="zh-CN" altLang="en-US" sz="1800"/>
              <a:t>日志文件部分（</a:t>
            </a:r>
            <a:r>
              <a:rPr lang="en-US" altLang="zh-CN" sz="1800"/>
              <a:t>log</a:t>
            </a:r>
            <a:r>
              <a:rPr lang="zh-CN" altLang="en-US" sz="1800"/>
              <a:t>）</a:t>
            </a:r>
            <a:br>
              <a:rPr lang="zh-CN" altLang="en-US" sz="1800"/>
            </a:br>
            <a:r>
              <a:rPr lang="zh-CN" altLang="en-US" sz="1800" b="1"/>
              <a:t>可视化脚本 (.py)</a:t>
            </a:r>
            <a:br>
              <a:rPr lang="zh-CN" altLang="en-US" sz="1800"/>
            </a:br>
            <a:r>
              <a:rPr lang="zh-CN" altLang="en-US" sz="1800"/>
              <a:t>plot.py - 主要可视化脚本</a:t>
            </a:r>
            <a:br>
              <a:rPr lang="zh-CN" altLang="en-US" sz="1800"/>
            </a:br>
            <a:r>
              <a:rPr lang="zh-CN" altLang="en-US" sz="1800"/>
              <a:t>读取 mat_out.txt 数据、绘制姿态、位置、速度、偏差、重力等6个子图、提供系统状态的全面可视化</a:t>
            </a:r>
            <a:br>
              <a:rPr lang="zh-CN" altLang="en-US" sz="1800"/>
            </a:br>
            <a:br>
              <a:rPr lang="zh-CN" altLang="en-US" sz="1800"/>
            </a:br>
            <a:r>
              <a:rPr lang="zh-CN" altLang="en-US" sz="1800"/>
              <a:t>plot_imu.py - IMU数据可视化</a:t>
            </a:r>
            <a:br>
              <a:rPr lang="zh-CN" altLang="en-US" sz="1800"/>
            </a:br>
            <a:r>
              <a:rPr lang="zh-CN" altLang="en-US" sz="1800"/>
              <a:t>专门用于可视化IMU数据、分别绘制陀螺仪和加速度计的三轴数据、帮助分析IMU传感器特性</a:t>
            </a:r>
            <a:br>
              <a:rPr lang="zh-CN" altLang="en-US" sz="1800"/>
            </a:br>
            <a:br>
              <a:rPr lang="zh-CN" altLang="en-US" sz="1800"/>
            </a:br>
            <a:r>
              <a:rPr lang="zh-CN" altLang="en-US" sz="1800"/>
              <a:t>plot_out.py - 输出数据可视化</a:t>
            </a:r>
            <a:br>
              <a:rPr lang="zh-CN" altLang="en-US" sz="1800"/>
            </a:br>
            <a:r>
              <a:rPr lang="zh-CN" altLang="en-US" sz="1800"/>
              <a:t>更详细的状态输出可视化、支持不同数据格式的自适应绘图、包含姿态、位置、速度、角速度、加速度、重力等多个维度</a:t>
            </a:r>
            <a:endParaRPr lang="zh-CN" altLang="en-US" sz="1800"/>
          </a:p>
        </p:txBody>
      </p:sp>
      <p:pic>
        <p:nvPicPr>
          <p:cNvPr id="4" name="内容占位符 3"/>
          <p:cNvPicPr>
            <a:picLocks noChangeAspect="1"/>
          </p:cNvPicPr>
          <p:nvPr>
            <p:ph idx="1"/>
          </p:nvPr>
        </p:nvPicPr>
        <p:blipFill>
          <a:blip r:embed="rId1"/>
          <a:stretch>
            <a:fillRect/>
          </a:stretch>
        </p:blipFill>
        <p:spPr>
          <a:xfrm>
            <a:off x="446405" y="210820"/>
            <a:ext cx="2798445" cy="2638425"/>
          </a:xfrm>
          <a:prstGeom prst="rect">
            <a:avLst/>
          </a:prstGeom>
        </p:spPr>
      </p:pic>
      <p:sp>
        <p:nvSpPr>
          <p:cNvPr id="5" name="文本框 4"/>
          <p:cNvSpPr txBox="1"/>
          <p:nvPr/>
        </p:nvSpPr>
        <p:spPr>
          <a:xfrm>
            <a:off x="277495" y="2849245"/>
            <a:ext cx="10327005" cy="3601720"/>
          </a:xfrm>
          <a:prstGeom prst="rect">
            <a:avLst/>
          </a:prstGeom>
          <a:noFill/>
        </p:spPr>
        <p:txBody>
          <a:bodyPr wrap="square" rtlCol="0">
            <a:noAutofit/>
          </a:bodyPr>
          <a:p>
            <a:r>
              <a:rPr lang="zh-CN" altLang="en-US" b="1"/>
              <a:t>数据记录文件 (.txt</a:t>
            </a:r>
            <a:r>
              <a:rPr lang="en-US" altLang="zh-CN" b="1"/>
              <a:t>)</a:t>
            </a:r>
            <a:endParaRPr lang="zh-CN" altLang="en-US"/>
          </a:p>
          <a:p>
            <a:r>
              <a:rPr lang="zh-CN" altLang="en-US"/>
              <a:t>imu.txt - IMU原始数据记录</a:t>
            </a:r>
            <a:endParaRPr lang="zh-CN" altLang="en-US"/>
          </a:p>
          <a:p>
            <a:r>
              <a:rPr lang="zh-CN" altLang="en-US"/>
              <a:t>记录陀螺仪和加速度计的原始测量值、用于分析IMU传感器性能和数据质量</a:t>
            </a:r>
            <a:endParaRPr lang="zh-CN" altLang="en-US"/>
          </a:p>
          <a:p>
            <a:endParaRPr lang="zh-CN" altLang="en-US"/>
          </a:p>
          <a:p>
            <a:r>
              <a:rPr lang="zh-CN" altLang="en-US"/>
              <a:t>imu_pbp.txt - IMU预处理后数据</a:t>
            </a:r>
            <a:endParaRPr lang="zh-CN" altLang="en-US"/>
          </a:p>
          <a:p>
            <a:r>
              <a:rPr lang="zh-CN" altLang="en-US"/>
              <a:t>记录经过预处理的IMU数据、包含时间戳、角速度(gyr-x,y,z)、加速度(acc-x,y,z)、用于验证IMU数据预处理算法的正确性</a:t>
            </a:r>
            <a:endParaRPr lang="zh-CN" altLang="en-US"/>
          </a:p>
          <a:p>
            <a:endParaRPr lang="zh-CN" altLang="en-US"/>
          </a:p>
          <a:p>
            <a:r>
              <a:rPr lang="zh-CN" altLang="en-US"/>
              <a:t>mat_out.txt - 状态估计输出数据</a:t>
            </a:r>
            <a:endParaRPr lang="zh-CN" altLang="en-US"/>
          </a:p>
          <a:p>
            <a:r>
              <a:rPr lang="zh-CN" altLang="en-US"/>
              <a:t>记录卡尔曼滤波器的状态估计结果、包含姿态、位置、速度、陀螺仪偏差、加速度计偏差、重力向量等、是系统最核心的输出数据</a:t>
            </a:r>
            <a:endParaRPr lang="zh-CN" altLang="en-US"/>
          </a:p>
          <a:p>
            <a:endParaRPr lang="zh-CN" altLang="en-US"/>
          </a:p>
          <a:p>
            <a:r>
              <a:rPr lang="zh-CN" altLang="en-US"/>
              <a:t>pos_log.txt - 位置轨迹记录</a:t>
            </a:r>
            <a:endParaRPr lang="zh-CN" altLang="en-US"/>
          </a:p>
          <a:p>
            <a:r>
              <a:rPr lang="zh-CN" altLang="en-US"/>
              <a:t>记录机器人的位置轨迹信息、用于轨迹分析和精度评估</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plot.py - 主要可视化脚本</a:t>
            </a:r>
            <a:endParaRPr lang="zh-CN" altLang="en-US"/>
          </a:p>
        </p:txBody>
      </p:sp>
      <p:pic>
        <p:nvPicPr>
          <p:cNvPr id="4" name="内容占位符 3"/>
          <p:cNvPicPr>
            <a:picLocks noChangeAspect="1"/>
          </p:cNvPicPr>
          <p:nvPr>
            <p:ph idx="1"/>
          </p:nvPr>
        </p:nvPicPr>
        <p:blipFill>
          <a:blip r:embed="rId1"/>
          <a:stretch>
            <a:fillRect/>
          </a:stretch>
        </p:blipFill>
        <p:spPr>
          <a:xfrm>
            <a:off x="654050" y="2039620"/>
            <a:ext cx="3472815" cy="1389380"/>
          </a:xfrm>
          <a:prstGeom prst="rect">
            <a:avLst/>
          </a:prstGeom>
        </p:spPr>
      </p:pic>
      <p:sp>
        <p:nvSpPr>
          <p:cNvPr id="5" name="文本框 4"/>
          <p:cNvSpPr txBox="1"/>
          <p:nvPr/>
        </p:nvSpPr>
        <p:spPr>
          <a:xfrm>
            <a:off x="4379595" y="1517015"/>
            <a:ext cx="7393305" cy="2584450"/>
          </a:xfrm>
          <a:prstGeom prst="rect">
            <a:avLst/>
          </a:prstGeom>
          <a:noFill/>
        </p:spPr>
        <p:txBody>
          <a:bodyPr wrap="square" rtlCol="0">
            <a:spAutoFit/>
          </a:bodyPr>
          <a:p>
            <a:r>
              <a:rPr lang="zh-CN" altLang="en-US"/>
              <a:t>读取SLAM算法输出的状态数据文件 mat_out.txt</a:t>
            </a:r>
            <a:endParaRPr lang="zh-CN" altLang="en-US"/>
          </a:p>
          <a:p>
            <a:endParaRPr lang="zh-CN" altLang="en-US"/>
          </a:p>
          <a:p>
            <a:r>
              <a:rPr lang="zh-CN" altLang="en-US"/>
              <a:t>显示6个关键状态类别：</a:t>
            </a:r>
            <a:endParaRPr lang="zh-CN" altLang="en-US"/>
          </a:p>
          <a:p>
            <a:r>
              <a:rPr lang="zh-CN" altLang="en-US"/>
              <a:t>姿态(Attitude)：机器人的旋转状态（Roll, Pitch, Yaw）</a:t>
            </a:r>
            <a:endParaRPr lang="zh-CN" altLang="en-US"/>
          </a:p>
          <a:p>
            <a:r>
              <a:rPr lang="zh-CN" altLang="en-US"/>
              <a:t>位置(Translation)：机器人的3D位置坐标</a:t>
            </a:r>
            <a:endParaRPr lang="zh-CN" altLang="en-US"/>
          </a:p>
          <a:p>
            <a:r>
              <a:rPr lang="zh-CN" altLang="en-US"/>
              <a:t>速度(Velocity)：机器人的运动速度</a:t>
            </a:r>
            <a:endParaRPr lang="zh-CN" altLang="en-US"/>
          </a:p>
          <a:p>
            <a:r>
              <a:rPr lang="zh-CN" altLang="en-US"/>
              <a:t>陀螺仪偏差(bg)：IMU陀螺仪的校准偏差</a:t>
            </a:r>
            <a:endParaRPr lang="zh-CN" altLang="en-US"/>
          </a:p>
          <a:p>
            <a:r>
              <a:rPr lang="zh-CN" altLang="en-US"/>
              <a:t>加速度计偏差(ba)：IMU加速度计的校准偏差</a:t>
            </a:r>
            <a:endParaRPr lang="zh-CN" altLang="en-US"/>
          </a:p>
          <a:p>
            <a:r>
              <a:rPr lang="zh-CN" altLang="en-US"/>
              <a:t>重力向量(Gravity)：估计的重力方向</a:t>
            </a:r>
            <a:endParaRPr lang="zh-CN" altLang="en-US"/>
          </a:p>
        </p:txBody>
      </p:sp>
      <p:pic>
        <p:nvPicPr>
          <p:cNvPr id="6" name="图片 5"/>
          <p:cNvPicPr>
            <a:picLocks noChangeAspect="1"/>
          </p:cNvPicPr>
          <p:nvPr/>
        </p:nvPicPr>
        <p:blipFill>
          <a:blip r:embed="rId2"/>
          <a:stretch>
            <a:fillRect/>
          </a:stretch>
        </p:blipFill>
        <p:spPr>
          <a:xfrm>
            <a:off x="381635" y="4664710"/>
            <a:ext cx="6029325" cy="1133475"/>
          </a:xfrm>
          <a:prstGeom prst="rect">
            <a:avLst/>
          </a:prstGeom>
        </p:spPr>
      </p:pic>
      <p:sp>
        <p:nvSpPr>
          <p:cNvPr id="7" name="文本框 6"/>
          <p:cNvSpPr txBox="1"/>
          <p:nvPr/>
        </p:nvSpPr>
        <p:spPr>
          <a:xfrm>
            <a:off x="6991350" y="4883150"/>
            <a:ext cx="4781550" cy="922020"/>
          </a:xfrm>
          <a:prstGeom prst="rect">
            <a:avLst/>
          </a:prstGeom>
          <a:noFill/>
        </p:spPr>
        <p:txBody>
          <a:bodyPr wrap="square" rtlCol="0">
            <a:spAutoFit/>
          </a:bodyPr>
          <a:p>
            <a:r>
              <a:rPr lang="zh-CN" altLang="en-US"/>
              <a:t>使用3×2的子图布局</a:t>
            </a:r>
            <a:endParaRPr lang="zh-CN" altLang="en-US"/>
          </a:p>
          <a:p>
            <a:r>
              <a:rPr lang="zh-CN" altLang="en-US">
                <a:sym typeface="+mn-ea"/>
              </a:rPr>
              <a:t>将复杂的多维状态数据转换为直观的图表展示</a:t>
            </a:r>
            <a:endParaRPr lang="zh-CN" altLang="en-US"/>
          </a:p>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837555" y="125730"/>
            <a:ext cx="6745605" cy="6606540"/>
          </a:xfrm>
        </p:spPr>
        <p:txBody>
          <a:bodyPr>
            <a:noAutofit/>
          </a:bodyPr>
          <a:p>
            <a:r>
              <a:rPr lang="en-US" altLang="zh-CN" sz="2000"/>
              <a:t>rviz_cfg</a:t>
            </a:r>
            <a:r>
              <a:rPr lang="zh-CN" altLang="en-US" sz="2000"/>
              <a:t>文件夹下</a:t>
            </a:r>
            <a:br>
              <a:rPr lang="zh-CN" altLang="en-US" sz="2000" b="1"/>
            </a:br>
            <a:br>
              <a:rPr lang="zh-CN" altLang="en-US" sz="2000" b="1"/>
            </a:br>
            <a:r>
              <a:rPr lang="zh-CN" altLang="en-US" sz="2000" b="1"/>
              <a:t>gridmap.rviz</a:t>
            </a:r>
            <a:br>
              <a:rPr lang="zh-CN" altLang="en-US" sz="2000" b="1"/>
            </a:br>
            <a:r>
              <a:rPr lang="zh-CN" altLang="en-US" sz="2000"/>
              <a:t>专门用于栅格地图可视化的配置</a:t>
            </a:r>
            <a:br>
              <a:rPr lang="zh-CN" altLang="en-US" sz="2000"/>
            </a:br>
            <a:r>
              <a:rPr lang="zh-CN" altLang="en-US" sz="2000"/>
              <a:t>主要显示内容：</a:t>
            </a:r>
            <a:br>
              <a:rPr lang="zh-CN" altLang="en-US" sz="2000"/>
            </a:br>
            <a:r>
              <a:rPr lang="zh-CN" altLang="en-US" sz="2000"/>
              <a:t>栅格网格(Grid)：提供空间参考</a:t>
            </a:r>
            <a:br>
              <a:rPr lang="zh-CN" altLang="en-US" sz="2000"/>
            </a:br>
            <a:r>
              <a:rPr lang="zh-CN" altLang="en-US" sz="2000"/>
              <a:t>占用栅格地图(Map)：来自/map话题</a:t>
            </a:r>
            <a:br>
              <a:rPr lang="zh-CN" altLang="en-US" sz="2000"/>
            </a:br>
            <a:r>
              <a:rPr lang="zh-CN" altLang="en-US" sz="2000"/>
              <a:t>坐标轴(Axes)：显示aft_mapped和camera_init坐标系</a:t>
            </a:r>
            <a:br>
              <a:rPr lang="zh-CN" altLang="en-US" sz="2000"/>
            </a:br>
            <a:br>
              <a:rPr lang="zh-CN" altLang="en-US" sz="2000"/>
            </a:br>
            <a:r>
              <a:rPr lang="zh-CN" altLang="en-US" sz="2000" b="1"/>
              <a:t>loam_unilidar_default.rviz</a:t>
            </a:r>
            <a:br>
              <a:rPr lang="zh-CN" altLang="en-US" sz="2000" b="1"/>
            </a:br>
            <a:r>
              <a:rPr lang="zh-CN" altLang="en-US" sz="2000"/>
              <a:t>Point-LIO算法的默认可视化配置</a:t>
            </a:r>
            <a:br>
              <a:rPr lang="zh-CN" altLang="en-US" sz="2000"/>
            </a:br>
            <a:r>
              <a:rPr lang="zh-CN" altLang="en-US" sz="2000"/>
              <a:t>点云显示：</a:t>
            </a:r>
            <a:br>
              <a:rPr lang="zh-CN" altLang="en-US" sz="2000"/>
            </a:br>
            <a:r>
              <a:rPr lang="zh-CN" altLang="en-US" sz="2000"/>
              <a:t>surround：注册点云，灰色显示</a:t>
            </a:r>
            <a:br>
              <a:rPr lang="zh-CN" altLang="en-US" sz="2000"/>
            </a:br>
            <a:r>
              <a:rPr lang="zh-CN" altLang="en-US" sz="2000"/>
              <a:t>currPoints：当前点云，彩色高度编码</a:t>
            </a:r>
            <a:br>
              <a:rPr lang="zh-CN" altLang="en-US" sz="2000"/>
            </a:br>
            <a:br>
              <a:rPr lang="zh-CN" altLang="en-US" sz="2000"/>
            </a:br>
            <a:r>
              <a:rPr lang="zh-CN" altLang="en-US" sz="2000" b="1"/>
              <a:t>loam_unilidar_display.rviz</a:t>
            </a:r>
            <a:br>
              <a:rPr lang="zh-CN" altLang="en-US" sz="2000"/>
            </a:br>
            <a:r>
              <a:rPr lang="zh-CN" altLang="en-US" sz="2000"/>
              <a:t>增强显示版本的Point-LIO配置</a:t>
            </a:r>
            <a:br>
              <a:rPr lang="zh-CN" altLang="en-US" sz="2000"/>
            </a:br>
            <a:r>
              <a:rPr lang="zh-CN" altLang="en-US" sz="2000"/>
              <a:t>与default版本区别：</a:t>
            </a:r>
            <a:br>
              <a:rPr lang="zh-CN" altLang="en-US" sz="2000"/>
            </a:br>
            <a:r>
              <a:rPr lang="zh-CN" altLang="en-US" sz="2000"/>
              <a:t>点云样式为Points而非Boxes</a:t>
            </a:r>
            <a:br>
              <a:rPr lang="zh-CN" altLang="en-US" sz="2000"/>
            </a:br>
            <a:r>
              <a:rPr lang="zh-CN" altLang="en-US" sz="2000"/>
              <a:t>第三人称跟随视角(ThirdPersonFollower)</a:t>
            </a:r>
            <a:br>
              <a:rPr lang="zh-CN" altLang="en-US" sz="2000"/>
            </a:br>
            <a:r>
              <a:rPr lang="zh-CN" altLang="en-US" sz="2000"/>
              <a:t>跟踪view_frame坐标系</a:t>
            </a:r>
            <a:br>
              <a:rPr lang="zh-CN" altLang="en-US" sz="2000"/>
            </a:br>
            <a:r>
              <a:rPr lang="zh-CN" altLang="en-US" sz="2000"/>
              <a:t>更适合演示和录制视频</a:t>
            </a:r>
            <a:endParaRPr lang="zh-CN" altLang="en-US" sz="2000"/>
          </a:p>
        </p:txBody>
      </p:sp>
      <p:pic>
        <p:nvPicPr>
          <p:cNvPr id="4" name="内容占位符 3"/>
          <p:cNvPicPr>
            <a:picLocks noChangeAspect="1"/>
          </p:cNvPicPr>
          <p:nvPr>
            <p:ph idx="1"/>
          </p:nvPr>
        </p:nvPicPr>
        <p:blipFill>
          <a:blip r:embed="rId1"/>
          <a:stretch>
            <a:fillRect/>
          </a:stretch>
        </p:blipFill>
        <p:spPr>
          <a:xfrm>
            <a:off x="1217930" y="276225"/>
            <a:ext cx="3215640" cy="2129790"/>
          </a:xfrm>
          <a:prstGeom prst="rect">
            <a:avLst/>
          </a:prstGeom>
        </p:spPr>
      </p:pic>
      <p:sp>
        <p:nvSpPr>
          <p:cNvPr id="3" name="文本框 2"/>
          <p:cNvSpPr txBox="1"/>
          <p:nvPr/>
        </p:nvSpPr>
        <p:spPr>
          <a:xfrm>
            <a:off x="210820" y="2562860"/>
            <a:ext cx="5856605" cy="3692525"/>
          </a:xfrm>
          <a:prstGeom prst="rect">
            <a:avLst/>
          </a:prstGeom>
          <a:noFill/>
        </p:spPr>
        <p:txBody>
          <a:bodyPr wrap="square" rtlCol="0">
            <a:spAutoFit/>
          </a:bodyPr>
          <a:p>
            <a:r>
              <a:rPr lang="zh-CN" altLang="en-US" b="1"/>
              <a:t>loam_livox.rviz</a:t>
            </a:r>
            <a:endParaRPr lang="zh-CN" altLang="en-US" b="1"/>
          </a:p>
          <a:p>
            <a:r>
              <a:rPr lang="zh-CN" altLang="en-US"/>
              <a:t>适配Livox激光雷达的配置</a:t>
            </a:r>
            <a:endParaRPr lang="zh-CN" altLang="en-US"/>
          </a:p>
          <a:p>
            <a:r>
              <a:rPr lang="zh-CN" altLang="en-US"/>
              <a:t>特殊功能：</a:t>
            </a:r>
            <a:endParaRPr lang="zh-CN" altLang="en-US"/>
          </a:p>
          <a:p>
            <a:r>
              <a:rPr lang="zh-CN" altLang="en-US"/>
              <a:t>包含激光扫描显示(LaserScan)：来自/scan话题</a:t>
            </a:r>
            <a:endParaRPr lang="zh-CN" altLang="en-US"/>
          </a:p>
          <a:p>
            <a:r>
              <a:rPr lang="zh-CN" altLang="en-US"/>
              <a:t>双重代价地图显示：局部代价地图、全局代价地图</a:t>
            </a:r>
            <a:endParaRPr lang="zh-CN" altLang="en-US"/>
          </a:p>
          <a:p>
            <a:r>
              <a:rPr lang="zh-CN" altLang="en-US"/>
              <a:t>网格显示启用，适合导航场景</a:t>
            </a:r>
            <a:endParaRPr lang="zh-CN" altLang="en-US"/>
          </a:p>
          <a:p>
            <a:endParaRPr lang="zh-CN" altLang="en-US"/>
          </a:p>
          <a:p>
            <a:r>
              <a:rPr lang="zh-CN" altLang="en-US" b="1"/>
              <a:t>unilidar_pointlio_movebase.rviz</a:t>
            </a:r>
            <a:endParaRPr lang="zh-CN" altLang="en-US" b="1"/>
          </a:p>
          <a:p>
            <a:r>
              <a:rPr lang="zh-CN" altLang="en-US"/>
              <a:t>完整的导航系统可视化配置</a:t>
            </a:r>
            <a:endParaRPr lang="zh-CN" altLang="en-US"/>
          </a:p>
          <a:p>
            <a:r>
              <a:rPr lang="zh-CN" altLang="en-US"/>
              <a:t>导航功能完整显示：代价地图：局部和全局代价地图</a:t>
            </a:r>
            <a:endParaRPr lang="zh-CN" altLang="en-US"/>
          </a:p>
          <a:p>
            <a:r>
              <a:rPr lang="zh-CN" altLang="en-US"/>
              <a:t>路径规划：局部规划路径：红色、全局规划路径：绿色</a:t>
            </a:r>
            <a:endParaRPr lang="zh-CN" altLang="en-US"/>
          </a:p>
          <a:p>
            <a:r>
              <a:rPr lang="zh-CN" altLang="en-US"/>
              <a:t>机器人足迹：显示机器人轮廓</a:t>
            </a:r>
            <a:endParaRPr lang="zh-CN" altLang="en-US"/>
          </a:p>
          <a:p>
            <a:r>
              <a:rPr lang="zh-CN" altLang="en-US"/>
              <a:t>激光扫描：实时扫描数据</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16280" y="234950"/>
            <a:ext cx="10515600" cy="1325563"/>
          </a:xfrm>
        </p:spPr>
        <p:txBody>
          <a:bodyPr/>
          <a:p>
            <a:r>
              <a:rPr lang="en-US" altLang="zh-CN"/>
              <a:t>src</a:t>
            </a:r>
            <a:r>
              <a:rPr lang="zh-CN" altLang="en-US"/>
              <a:t>文件夹下：</a:t>
            </a:r>
            <a:endParaRPr lang="zh-CN" altLang="en-US"/>
          </a:p>
        </p:txBody>
      </p:sp>
      <p:pic>
        <p:nvPicPr>
          <p:cNvPr id="4" name="内容占位符 3"/>
          <p:cNvPicPr>
            <a:picLocks noChangeAspect="1"/>
          </p:cNvPicPr>
          <p:nvPr>
            <p:ph idx="1"/>
          </p:nvPr>
        </p:nvPicPr>
        <p:blipFill>
          <a:blip r:embed="rId1"/>
          <a:stretch>
            <a:fillRect/>
          </a:stretch>
        </p:blipFill>
        <p:spPr>
          <a:xfrm>
            <a:off x="1118870" y="1981835"/>
            <a:ext cx="2533650" cy="3274060"/>
          </a:xfrm>
          <a:prstGeom prst="rect">
            <a:avLst/>
          </a:prstGeom>
        </p:spPr>
      </p:pic>
      <p:sp>
        <p:nvSpPr>
          <p:cNvPr id="5" name="文本框 4"/>
          <p:cNvSpPr txBox="1"/>
          <p:nvPr/>
        </p:nvSpPr>
        <p:spPr>
          <a:xfrm>
            <a:off x="4318635" y="1508760"/>
            <a:ext cx="7366635" cy="2306955"/>
          </a:xfrm>
          <a:prstGeom prst="rect">
            <a:avLst/>
          </a:prstGeom>
          <a:noFill/>
        </p:spPr>
        <p:txBody>
          <a:bodyPr wrap="square" rtlCol="0">
            <a:spAutoFit/>
          </a:bodyPr>
          <a:p>
            <a:r>
              <a:rPr lang="zh-CN" altLang="en-US" sz="2400"/>
              <a:t>Estimator.cpp + Estimator.h           状态估计器</a:t>
            </a:r>
            <a:endParaRPr lang="zh-CN" altLang="en-US" sz="2400"/>
          </a:p>
          <a:p>
            <a:r>
              <a:rPr lang="zh-CN" altLang="en-US" sz="2400"/>
              <a:t>preprocess.cpp + preprocess.h  </a:t>
            </a:r>
            <a:r>
              <a:rPr lang="en-US" altLang="zh-CN" sz="2400"/>
              <a:t> </a:t>
            </a:r>
            <a:r>
              <a:rPr lang="zh-CN" altLang="en-US" sz="2400"/>
              <a:t>   点云预处理  </a:t>
            </a:r>
            <a:endParaRPr lang="zh-CN" altLang="en-US" sz="2400"/>
          </a:p>
          <a:p>
            <a:r>
              <a:rPr lang="zh-CN" altLang="en-US" sz="2400"/>
              <a:t>parameters.cpp + parameters.h    </a:t>
            </a:r>
            <a:r>
              <a:rPr lang="en-US" altLang="zh-CN" sz="2400"/>
              <a:t> </a:t>
            </a:r>
            <a:r>
              <a:rPr lang="zh-CN" altLang="en-US" sz="2400"/>
              <a:t> 参数管理</a:t>
            </a:r>
            <a:endParaRPr lang="zh-CN" altLang="en-US" sz="2400"/>
          </a:p>
          <a:p>
            <a:endParaRPr lang="zh-CN" altLang="en-US" sz="2400"/>
          </a:p>
          <a:p>
            <a:r>
              <a:rPr lang="zh-CN" altLang="en-US" sz="2400"/>
              <a:t>.h 文件：接口声明，供其他模块调用</a:t>
            </a:r>
            <a:endParaRPr lang="zh-CN" altLang="en-US" sz="2400"/>
          </a:p>
          <a:p>
            <a:r>
              <a:rPr lang="zh-CN" altLang="en-US" sz="2400"/>
              <a:t>.cpp 文件：具体实现，处理不同雷达的数据格式</a:t>
            </a:r>
            <a:endParaRPr lang="zh-CN" altLang="en-US" sz="2400"/>
          </a:p>
        </p:txBody>
      </p:sp>
      <p:sp>
        <p:nvSpPr>
          <p:cNvPr id="6" name="文本框 5"/>
          <p:cNvSpPr txBox="1"/>
          <p:nvPr/>
        </p:nvSpPr>
        <p:spPr>
          <a:xfrm>
            <a:off x="4318635" y="4335145"/>
            <a:ext cx="7366635" cy="1198880"/>
          </a:xfrm>
          <a:prstGeom prst="rect">
            <a:avLst/>
          </a:prstGeom>
          <a:noFill/>
        </p:spPr>
        <p:txBody>
          <a:bodyPr wrap="square" rtlCol="0">
            <a:spAutoFit/>
          </a:bodyPr>
          <a:p>
            <a:r>
              <a:rPr lang="zh-CN" altLang="en-US" sz="2400"/>
              <a:t>laserMapping.cpp               </a:t>
            </a:r>
            <a:r>
              <a:rPr lang="en-US" altLang="zh-CN" sz="2400"/>
              <a:t>      </a:t>
            </a:r>
            <a:r>
              <a:rPr lang="zh-CN" altLang="en-US" sz="2400"/>
              <a:t>主程序入口</a:t>
            </a:r>
            <a:endParaRPr lang="zh-CN" altLang="en-US" sz="2400"/>
          </a:p>
          <a:p>
            <a:r>
              <a:rPr lang="zh-CN" altLang="en-US" sz="2400"/>
              <a:t>forward_and_back.cpp           </a:t>
            </a:r>
            <a:r>
              <a:rPr lang="en-US" altLang="zh-CN" sz="2400"/>
              <a:t> </a:t>
            </a:r>
            <a:r>
              <a:rPr lang="zh-CN" altLang="en-US" sz="2400"/>
              <a:t>导航测试程序</a:t>
            </a:r>
            <a:endParaRPr lang="zh-CN" altLang="en-US" sz="2400"/>
          </a:p>
          <a:p>
            <a:r>
              <a:rPr lang="zh-CN" altLang="en-US" sz="2400"/>
              <a:t>IMU_Processing.hpp  </a:t>
            </a:r>
            <a:r>
              <a:rPr lang="en-US" altLang="zh-CN" sz="2400"/>
              <a:t>      </a:t>
            </a:r>
            <a:r>
              <a:rPr lang="zh-CN" altLang="en-US" sz="2400"/>
              <a:t>IMU数据预处理和初始化</a:t>
            </a:r>
            <a:endParaRPr lang="zh-CN" alt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094740" y="252730"/>
            <a:ext cx="10002520" cy="1065530"/>
          </a:xfrm>
        </p:spPr>
        <p:txBody>
          <a:bodyPr/>
          <a:p>
            <a:r>
              <a:rPr lang="zh-CN" altLang="en-US" sz="3200">
                <a:sym typeface="+mn-ea"/>
              </a:rPr>
              <a:t>Estimator.cpp + Estimator.h（状态估计器）主要函数</a:t>
            </a:r>
            <a:endParaRPr lang="zh-CN" altLang="en-US" sz="3200">
              <a:sym typeface="+mn-ea"/>
            </a:endParaRPr>
          </a:p>
        </p:txBody>
      </p:sp>
      <p:sp>
        <p:nvSpPr>
          <p:cNvPr id="8" name="文本框 7"/>
          <p:cNvSpPr txBox="1"/>
          <p:nvPr/>
        </p:nvSpPr>
        <p:spPr>
          <a:xfrm>
            <a:off x="525780" y="1192530"/>
            <a:ext cx="7998460" cy="368300"/>
          </a:xfrm>
          <a:prstGeom prst="rect">
            <a:avLst/>
          </a:prstGeom>
          <a:noFill/>
        </p:spPr>
        <p:txBody>
          <a:bodyPr wrap="square" rtlCol="0">
            <a:spAutoFit/>
          </a:bodyPr>
          <a:p>
            <a:r>
              <a:rPr lang="en-US" altLang="zh-CN"/>
              <a:t>pointBodyToWorld</a:t>
            </a:r>
            <a:r>
              <a:rPr lang="zh-CN" altLang="en-US"/>
              <a:t>函数将激光雷达坐标系的点转换到世界坐标系</a:t>
            </a:r>
            <a:endParaRPr lang="zh-CN" altLang="en-US"/>
          </a:p>
        </p:txBody>
      </p:sp>
      <p:pic>
        <p:nvPicPr>
          <p:cNvPr id="20" name="图片 19"/>
          <p:cNvPicPr>
            <a:picLocks noChangeAspect="1"/>
          </p:cNvPicPr>
          <p:nvPr/>
        </p:nvPicPr>
        <p:blipFill>
          <a:blip r:embed="rId1"/>
          <a:stretch>
            <a:fillRect/>
          </a:stretch>
        </p:blipFill>
        <p:spPr>
          <a:xfrm>
            <a:off x="200660" y="1652270"/>
            <a:ext cx="8834755" cy="4383405"/>
          </a:xfrm>
          <a:prstGeom prst="rect">
            <a:avLst/>
          </a:prstGeom>
        </p:spPr>
      </p:pic>
      <p:sp>
        <p:nvSpPr>
          <p:cNvPr id="21" name="文本框 20"/>
          <p:cNvSpPr txBox="1"/>
          <p:nvPr/>
        </p:nvSpPr>
        <p:spPr>
          <a:xfrm>
            <a:off x="9035415" y="1652270"/>
            <a:ext cx="3066415" cy="922020"/>
          </a:xfrm>
          <a:prstGeom prst="rect">
            <a:avLst/>
          </a:prstGeom>
          <a:noFill/>
        </p:spPr>
        <p:txBody>
          <a:bodyPr wrap="square" rtlCol="0">
            <a:spAutoFit/>
          </a:bodyPr>
          <a:p>
            <a:r>
              <a:rPr lang="zh-CN" altLang="en-US"/>
              <a:t>从输入点 pi 提取 xyz 坐标</a:t>
            </a:r>
            <a:endParaRPr lang="zh-CN" altLang="en-US"/>
          </a:p>
          <a:p>
            <a:r>
              <a:rPr lang="zh-CN" altLang="en-US"/>
              <a:t>转换为3D向量 p_body（激光雷达本体坐标系）</a:t>
            </a:r>
            <a:endParaRPr lang="zh-CN" altLang="en-US"/>
          </a:p>
        </p:txBody>
      </p:sp>
      <p:sp>
        <p:nvSpPr>
          <p:cNvPr id="24" name="文本框 23"/>
          <p:cNvSpPr txBox="1"/>
          <p:nvPr/>
        </p:nvSpPr>
        <p:spPr>
          <a:xfrm>
            <a:off x="9035415" y="2649855"/>
            <a:ext cx="3282950" cy="1753235"/>
          </a:xfrm>
          <a:prstGeom prst="rect">
            <a:avLst/>
          </a:prstGeom>
          <a:noFill/>
        </p:spPr>
        <p:txBody>
          <a:bodyPr wrap="square" rtlCol="0">
            <a:spAutoFit/>
          </a:bodyPr>
          <a:p>
            <a:r>
              <a:rPr lang="zh-CN" altLang="en-US"/>
              <a:t>函数根据两个关键标志位选择不同的变换路径：</a:t>
            </a:r>
            <a:endParaRPr lang="zh-CN" altLang="en-US"/>
          </a:p>
          <a:p>
            <a:r>
              <a:rPr lang="zh-CN" altLang="en-US"/>
              <a:t>extrinsic_est_en</a:t>
            </a:r>
            <a:endParaRPr lang="zh-CN" altLang="en-US"/>
          </a:p>
          <a:p>
            <a:r>
              <a:rPr lang="zh-CN" altLang="en-US"/>
              <a:t>（外参估计开关）</a:t>
            </a:r>
            <a:endParaRPr lang="zh-CN" altLang="en-US"/>
          </a:p>
          <a:p>
            <a:r>
              <a:rPr lang="en-US" altLang="zh-CN"/>
              <a:t>use_imu_as_input</a:t>
            </a:r>
            <a:endParaRPr lang="en-US" altLang="zh-CN"/>
          </a:p>
          <a:p>
            <a:r>
              <a:rPr lang="en-US" altLang="zh-CN"/>
              <a:t>（IMU输入模式）</a:t>
            </a:r>
            <a:endParaRPr lang="en-US" altLang="zh-CN"/>
          </a:p>
        </p:txBody>
      </p:sp>
      <p:sp>
        <p:nvSpPr>
          <p:cNvPr id="25" name="文本框 24"/>
          <p:cNvSpPr txBox="1"/>
          <p:nvPr/>
        </p:nvSpPr>
        <p:spPr>
          <a:xfrm>
            <a:off x="9092565" y="4524375"/>
            <a:ext cx="3314065" cy="1476375"/>
          </a:xfrm>
          <a:prstGeom prst="rect">
            <a:avLst/>
          </a:prstGeom>
          <a:noFill/>
        </p:spPr>
        <p:txBody>
          <a:bodyPr wrap="square" rtlCol="0">
            <a:spAutoFit/>
          </a:bodyPr>
          <a:p>
            <a:r>
              <a:rPr lang="zh-CN" altLang="en-US"/>
              <a:t>四种变换路径</a:t>
            </a:r>
            <a:endParaRPr lang="zh-CN" altLang="en-US"/>
          </a:p>
          <a:p>
            <a:r>
              <a:rPr lang="zh-CN" altLang="en-US"/>
              <a:t>在线外参估计 + 输出模式</a:t>
            </a:r>
            <a:endParaRPr lang="zh-CN" altLang="en-US"/>
          </a:p>
          <a:p>
            <a:r>
              <a:rPr lang="zh-CN" altLang="en-US"/>
              <a:t>在线外参估计 + 输入模式</a:t>
            </a:r>
            <a:endParaRPr lang="zh-CN" altLang="en-US"/>
          </a:p>
          <a:p>
            <a:r>
              <a:rPr lang="zh-CN" altLang="en-US"/>
              <a:t>固定外参 + 输出模式</a:t>
            </a:r>
            <a:endParaRPr lang="zh-CN" altLang="en-US"/>
          </a:p>
          <a:p>
            <a:r>
              <a:rPr lang="zh-CN" altLang="en-US"/>
              <a:t>固定外参 + 输入模式</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08280"/>
            <a:ext cx="10515600" cy="1325563"/>
          </a:xfrm>
        </p:spPr>
        <p:txBody>
          <a:bodyPr/>
          <a:p>
            <a:r>
              <a:rPr lang="zh-CN" altLang="en-US" sz="3200">
                <a:sym typeface="+mn-ea"/>
              </a:rPr>
              <a:t>Estimator.cpp + Estimator.h（状态估计器）主要函数</a:t>
            </a:r>
            <a:endParaRPr lang="zh-CN" altLang="en-US" sz="3200">
              <a:sym typeface="+mn-ea"/>
            </a:endParaRPr>
          </a:p>
        </p:txBody>
      </p:sp>
      <p:pic>
        <p:nvPicPr>
          <p:cNvPr id="4" name="内容占位符 3"/>
          <p:cNvPicPr>
            <a:picLocks noChangeAspect="1"/>
          </p:cNvPicPr>
          <p:nvPr>
            <p:ph idx="1"/>
          </p:nvPr>
        </p:nvPicPr>
        <p:blipFill>
          <a:blip r:embed="rId1"/>
          <a:stretch>
            <a:fillRect/>
          </a:stretch>
        </p:blipFill>
        <p:spPr>
          <a:xfrm>
            <a:off x="604520" y="1405890"/>
            <a:ext cx="6924675" cy="209550"/>
          </a:xfrm>
          <a:prstGeom prst="rect">
            <a:avLst/>
          </a:prstGeom>
        </p:spPr>
      </p:pic>
      <p:sp>
        <p:nvSpPr>
          <p:cNvPr id="5" name="文本框 4"/>
          <p:cNvSpPr txBox="1"/>
          <p:nvPr/>
        </p:nvSpPr>
        <p:spPr>
          <a:xfrm>
            <a:off x="604520" y="1651635"/>
            <a:ext cx="9865995" cy="645160"/>
          </a:xfrm>
          <a:prstGeom prst="rect">
            <a:avLst/>
          </a:prstGeom>
          <a:noFill/>
        </p:spPr>
        <p:txBody>
          <a:bodyPr wrap="square" rtlCol="0">
            <a:spAutoFit/>
          </a:bodyPr>
          <a:p>
            <a:r>
              <a:rPr lang="zh-CN" altLang="en-US"/>
              <a:t>实现了点到平面的激光雷达观测模型，是基于面特征的SLAM系统核心。它将3D空间中的点云与已建立的地图进行匹配，为卡尔曼滤波器提供观测约束。</a:t>
            </a:r>
            <a:endParaRPr lang="zh-CN" altLang="en-US"/>
          </a:p>
        </p:txBody>
      </p:sp>
      <p:pic>
        <p:nvPicPr>
          <p:cNvPr id="6" name="图片 5"/>
          <p:cNvPicPr>
            <a:picLocks noChangeAspect="1"/>
          </p:cNvPicPr>
          <p:nvPr/>
        </p:nvPicPr>
        <p:blipFill>
          <a:blip r:embed="rId2"/>
          <a:stretch>
            <a:fillRect/>
          </a:stretch>
        </p:blipFill>
        <p:spPr>
          <a:xfrm>
            <a:off x="604520" y="2307590"/>
            <a:ext cx="5372100" cy="942975"/>
          </a:xfrm>
          <a:prstGeom prst="rect">
            <a:avLst/>
          </a:prstGeom>
        </p:spPr>
      </p:pic>
      <p:sp>
        <p:nvSpPr>
          <p:cNvPr id="7" name="文本框 6"/>
          <p:cNvSpPr txBox="1"/>
          <p:nvPr/>
        </p:nvSpPr>
        <p:spPr>
          <a:xfrm>
            <a:off x="6783070" y="2594610"/>
            <a:ext cx="3213735" cy="368300"/>
          </a:xfrm>
          <a:prstGeom prst="rect">
            <a:avLst/>
          </a:prstGeom>
          <a:noFill/>
        </p:spPr>
        <p:txBody>
          <a:bodyPr wrap="square" rtlCol="0">
            <a:spAutoFit/>
          </a:bodyPr>
          <a:p>
            <a:r>
              <a:rPr lang="zh-CN" altLang="en-US"/>
              <a:t>遍历当前时间窗口的所有点</a:t>
            </a:r>
            <a:endParaRPr lang="zh-CN" altLang="en-US"/>
          </a:p>
        </p:txBody>
      </p:sp>
      <p:pic>
        <p:nvPicPr>
          <p:cNvPr id="8" name="图片 7"/>
          <p:cNvPicPr>
            <a:picLocks noChangeAspect="1"/>
          </p:cNvPicPr>
          <p:nvPr/>
        </p:nvPicPr>
        <p:blipFill>
          <a:blip r:embed="rId3"/>
          <a:stretch>
            <a:fillRect/>
          </a:stretch>
        </p:blipFill>
        <p:spPr>
          <a:xfrm>
            <a:off x="604520" y="3305175"/>
            <a:ext cx="7696200" cy="257175"/>
          </a:xfrm>
          <a:prstGeom prst="rect">
            <a:avLst/>
          </a:prstGeom>
        </p:spPr>
      </p:pic>
      <p:sp>
        <p:nvSpPr>
          <p:cNvPr id="9" name="文本框 8"/>
          <p:cNvSpPr txBox="1"/>
          <p:nvPr/>
        </p:nvSpPr>
        <p:spPr>
          <a:xfrm>
            <a:off x="604520" y="3614420"/>
            <a:ext cx="8646795" cy="368300"/>
          </a:xfrm>
          <a:prstGeom prst="rect">
            <a:avLst/>
          </a:prstGeom>
          <a:noFill/>
        </p:spPr>
        <p:txBody>
          <a:bodyPr wrap="square" rtlCol="0">
            <a:spAutoFit/>
          </a:bodyPr>
          <a:p>
            <a:r>
              <a:rPr lang="zh-CN" altLang="en-US"/>
              <a:t>用增量式</a:t>
            </a:r>
            <a:r>
              <a:rPr lang="en-US" altLang="zh-CN"/>
              <a:t>kd</a:t>
            </a:r>
            <a:r>
              <a:rPr lang="zh-CN" altLang="en-US"/>
              <a:t>树来寻找附近的点，</a:t>
            </a:r>
            <a:r>
              <a:rPr lang="en-US" altLang="zh-CN"/>
              <a:t>2.236</a:t>
            </a:r>
            <a:r>
              <a:rPr lang="zh-CN" altLang="en-US"/>
              <a:t>为最近搜索半径</a:t>
            </a:r>
            <a:endParaRPr lang="zh-CN" altLang="en-US"/>
          </a:p>
        </p:txBody>
      </p:sp>
      <p:pic>
        <p:nvPicPr>
          <p:cNvPr id="10" name="图片 9"/>
          <p:cNvPicPr>
            <a:picLocks noChangeAspect="1"/>
          </p:cNvPicPr>
          <p:nvPr/>
        </p:nvPicPr>
        <p:blipFill>
          <a:blip r:embed="rId4"/>
          <a:stretch>
            <a:fillRect/>
          </a:stretch>
        </p:blipFill>
        <p:spPr>
          <a:xfrm>
            <a:off x="604520" y="3994785"/>
            <a:ext cx="7448550" cy="257175"/>
          </a:xfrm>
          <a:prstGeom prst="rect">
            <a:avLst/>
          </a:prstGeom>
        </p:spPr>
      </p:pic>
      <p:sp>
        <p:nvSpPr>
          <p:cNvPr id="11" name="文本框 10"/>
          <p:cNvSpPr txBox="1"/>
          <p:nvPr/>
        </p:nvSpPr>
        <p:spPr>
          <a:xfrm>
            <a:off x="8300720" y="3662680"/>
            <a:ext cx="3536315" cy="922020"/>
          </a:xfrm>
          <a:prstGeom prst="rect">
            <a:avLst/>
          </a:prstGeom>
          <a:noFill/>
        </p:spPr>
        <p:txBody>
          <a:bodyPr wrap="square" rtlCol="0">
            <a:spAutoFit/>
          </a:bodyPr>
          <a:p>
            <a:r>
              <a:rPr lang="zh-CN" altLang="en-US"/>
              <a:t>对点进行质量检测</a:t>
            </a:r>
            <a:endParaRPr lang="zh-CN" altLang="en-US"/>
          </a:p>
          <a:p>
            <a:r>
              <a:rPr lang="zh-CN" altLang="en-US"/>
              <a:t>近邻点数量不足或者最远近邻点距离超过5米（说明局部密度太低）</a:t>
            </a:r>
            <a:endParaRPr lang="zh-CN" altLang="en-US"/>
          </a:p>
        </p:txBody>
      </p:sp>
      <p:pic>
        <p:nvPicPr>
          <p:cNvPr id="12" name="图片 11"/>
          <p:cNvPicPr>
            <a:picLocks noChangeAspect="1"/>
          </p:cNvPicPr>
          <p:nvPr/>
        </p:nvPicPr>
        <p:blipFill>
          <a:blip r:embed="rId5"/>
          <a:stretch>
            <a:fillRect/>
          </a:stretch>
        </p:blipFill>
        <p:spPr>
          <a:xfrm>
            <a:off x="604520" y="4346575"/>
            <a:ext cx="7099935" cy="2063750"/>
          </a:xfrm>
          <a:prstGeom prst="rect">
            <a:avLst/>
          </a:prstGeom>
        </p:spPr>
      </p:pic>
      <p:sp>
        <p:nvSpPr>
          <p:cNvPr id="14" name="文本框 13"/>
          <p:cNvSpPr txBox="1"/>
          <p:nvPr/>
        </p:nvSpPr>
        <p:spPr>
          <a:xfrm>
            <a:off x="8300720" y="5037455"/>
            <a:ext cx="3378200" cy="922020"/>
          </a:xfrm>
          <a:prstGeom prst="rect">
            <a:avLst/>
          </a:prstGeom>
          <a:noFill/>
        </p:spPr>
        <p:txBody>
          <a:bodyPr wrap="square" rtlCol="0">
            <a:spAutoFit/>
          </a:bodyPr>
          <a:p>
            <a:r>
              <a:rPr lang="zh-CN" altLang="en-US"/>
              <a:t>进行平面拟合与验证</a:t>
            </a:r>
            <a:endParaRPr lang="zh-CN" altLang="en-US"/>
          </a:p>
          <a:p>
            <a:r>
              <a:rPr lang="zh-CN" altLang="en-US"/>
              <a:t>计算点到拟合平面的距离</a:t>
            </a:r>
            <a:endParaRPr lang="zh-CN" altLang="en-US"/>
          </a:p>
          <a:p>
            <a:r>
              <a:rPr lang="zh-CN" altLang="en-US"/>
              <a:t>距离验证：确保点不在平面上</a:t>
            </a:r>
            <a:endParaRPr lang="zh-CN" altLang="en-US"/>
          </a:p>
        </p:txBody>
      </p:sp>
      <p:sp>
        <p:nvSpPr>
          <p:cNvPr id="15" name="文本框 14"/>
          <p:cNvSpPr txBox="1"/>
          <p:nvPr/>
        </p:nvSpPr>
        <p:spPr>
          <a:xfrm>
            <a:off x="6783070" y="2152650"/>
            <a:ext cx="5321935" cy="368300"/>
          </a:xfrm>
          <a:prstGeom prst="rect">
            <a:avLst/>
          </a:prstGeom>
          <a:noFill/>
        </p:spPr>
        <p:txBody>
          <a:bodyPr wrap="square" rtlCol="0">
            <a:spAutoFit/>
          </a:bodyPr>
          <a:p>
            <a:r>
              <a:rPr lang="zh-CN" altLang="en-US" b="1"/>
              <a:t>函数第一阶段：点云预处理与平面匹配</a:t>
            </a:r>
            <a:endParaRPr lang="zh-CN" altLang="en-US"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08280"/>
            <a:ext cx="10515600" cy="1325563"/>
          </a:xfrm>
        </p:spPr>
        <p:txBody>
          <a:bodyPr/>
          <a:p>
            <a:r>
              <a:rPr lang="zh-CN" altLang="en-US" sz="3200">
                <a:sym typeface="+mn-ea"/>
              </a:rPr>
              <a:t>Estimator.cpp + Estimator.h（状态估计器）主要函数</a:t>
            </a:r>
            <a:endParaRPr lang="zh-CN" altLang="en-US" sz="3200">
              <a:sym typeface="+mn-ea"/>
            </a:endParaRPr>
          </a:p>
        </p:txBody>
      </p:sp>
      <p:pic>
        <p:nvPicPr>
          <p:cNvPr id="4" name="内容占位符 3"/>
          <p:cNvPicPr>
            <a:picLocks noChangeAspect="1"/>
          </p:cNvPicPr>
          <p:nvPr>
            <p:ph idx="1"/>
          </p:nvPr>
        </p:nvPicPr>
        <p:blipFill>
          <a:blip r:embed="rId1"/>
          <a:stretch>
            <a:fillRect/>
          </a:stretch>
        </p:blipFill>
        <p:spPr>
          <a:xfrm>
            <a:off x="604520" y="1405890"/>
            <a:ext cx="6924675" cy="209550"/>
          </a:xfrm>
          <a:prstGeom prst="rect">
            <a:avLst/>
          </a:prstGeom>
        </p:spPr>
      </p:pic>
      <p:sp>
        <p:nvSpPr>
          <p:cNvPr id="15" name="文本框 14"/>
          <p:cNvSpPr txBox="1"/>
          <p:nvPr/>
        </p:nvSpPr>
        <p:spPr>
          <a:xfrm>
            <a:off x="604520" y="1688465"/>
            <a:ext cx="5321935" cy="368300"/>
          </a:xfrm>
          <a:prstGeom prst="rect">
            <a:avLst/>
          </a:prstGeom>
          <a:noFill/>
        </p:spPr>
        <p:txBody>
          <a:bodyPr wrap="square" rtlCol="0">
            <a:spAutoFit/>
          </a:bodyPr>
          <a:p>
            <a:r>
              <a:rPr lang="zh-CN" altLang="en-US" b="1"/>
              <a:t>函数第二阶段：构建观测雅可比矩阵</a:t>
            </a:r>
            <a:endParaRPr lang="zh-CN" altLang="en-US" b="1"/>
          </a:p>
        </p:txBody>
      </p:sp>
      <p:pic>
        <p:nvPicPr>
          <p:cNvPr id="3" name="图片 2"/>
          <p:cNvPicPr>
            <a:picLocks noChangeAspect="1"/>
          </p:cNvPicPr>
          <p:nvPr/>
        </p:nvPicPr>
        <p:blipFill>
          <a:blip r:embed="rId2"/>
          <a:stretch>
            <a:fillRect/>
          </a:stretch>
        </p:blipFill>
        <p:spPr>
          <a:xfrm>
            <a:off x="604520" y="2129790"/>
            <a:ext cx="2819400" cy="885825"/>
          </a:xfrm>
          <a:prstGeom prst="rect">
            <a:avLst/>
          </a:prstGeom>
        </p:spPr>
      </p:pic>
      <p:sp>
        <p:nvSpPr>
          <p:cNvPr id="13" name="文本框 12"/>
          <p:cNvSpPr txBox="1"/>
          <p:nvPr/>
        </p:nvSpPr>
        <p:spPr>
          <a:xfrm>
            <a:off x="3935730" y="2374900"/>
            <a:ext cx="2612390" cy="368300"/>
          </a:xfrm>
          <a:prstGeom prst="rect">
            <a:avLst/>
          </a:prstGeom>
          <a:noFill/>
        </p:spPr>
        <p:txBody>
          <a:bodyPr wrap="square" rtlCol="0">
            <a:spAutoFit/>
          </a:bodyPr>
          <a:p>
            <a:r>
              <a:rPr lang="zh-CN" altLang="en-US"/>
              <a:t>有效性检查</a:t>
            </a:r>
            <a:endParaRPr lang="zh-CN" altLang="en-US"/>
          </a:p>
        </p:txBody>
      </p:sp>
      <p:pic>
        <p:nvPicPr>
          <p:cNvPr id="16" name="图片 15"/>
          <p:cNvPicPr>
            <a:picLocks noChangeAspect="1"/>
          </p:cNvPicPr>
          <p:nvPr/>
        </p:nvPicPr>
        <p:blipFill>
          <a:blip r:embed="rId3"/>
          <a:stretch>
            <a:fillRect/>
          </a:stretch>
        </p:blipFill>
        <p:spPr>
          <a:xfrm>
            <a:off x="604520" y="3158490"/>
            <a:ext cx="8787130" cy="1792605"/>
          </a:xfrm>
          <a:prstGeom prst="rect">
            <a:avLst/>
          </a:prstGeom>
        </p:spPr>
      </p:pic>
      <p:sp>
        <p:nvSpPr>
          <p:cNvPr id="17" name="文本框 16"/>
          <p:cNvSpPr txBox="1"/>
          <p:nvPr/>
        </p:nvSpPr>
        <p:spPr>
          <a:xfrm>
            <a:off x="9321165" y="3015615"/>
            <a:ext cx="2932430" cy="2032635"/>
          </a:xfrm>
          <a:prstGeom prst="rect">
            <a:avLst/>
          </a:prstGeom>
          <a:noFill/>
        </p:spPr>
        <p:txBody>
          <a:bodyPr wrap="square" rtlCol="0">
            <a:noAutofit/>
          </a:bodyPr>
          <a:p>
            <a:r>
              <a:rPr lang="zh-CN" altLang="en-US" b="1"/>
              <a:t>外参估计模式</a:t>
            </a:r>
            <a:endParaRPr lang="zh-CN" altLang="en-US" b="1"/>
          </a:p>
          <a:p>
            <a:r>
              <a:rPr lang="en-US" altLang="zh-CN"/>
              <a:t>(</a:t>
            </a:r>
            <a:r>
              <a:rPr lang="zh-CN" altLang="en-US"/>
              <a:t>extrinsic_est_en</a:t>
            </a:r>
            <a:r>
              <a:rPr lang="en-US" altLang="zh-CN"/>
              <a:t>=true)</a:t>
            </a:r>
            <a:endParaRPr lang="en-US" altLang="zh-CN"/>
          </a:p>
          <a:p>
            <a:r>
              <a:rPr lang="en-US" altLang="zh-CN"/>
              <a:t>计算反对称矩阵（用于叉积运算）</a:t>
            </a:r>
            <a:endParaRPr lang="en-US" altLang="zh-CN"/>
          </a:p>
          <a:p>
            <a:r>
              <a:rPr lang="en-US" altLang="zh-CN"/>
              <a:t>将激光点变换到IMU坐标系</a:t>
            </a:r>
            <a:endParaRPr lang="en-US" altLang="zh-CN"/>
          </a:p>
          <a:p>
            <a:r>
              <a:rPr lang="en-US" altLang="zh-CN"/>
              <a:t>计算各项偏导数</a:t>
            </a:r>
            <a:endParaRPr lang="en-US" altLang="zh-CN"/>
          </a:p>
          <a:p>
            <a:r>
              <a:rPr lang="en-US" altLang="zh-CN"/>
              <a:t>填充雅可比矩阵</a:t>
            </a:r>
            <a:endParaRPr lang="en-US" altLang="zh-CN"/>
          </a:p>
          <a:p>
            <a:endParaRPr lang="en-US" altLang="zh-CN"/>
          </a:p>
        </p:txBody>
      </p:sp>
      <p:pic>
        <p:nvPicPr>
          <p:cNvPr id="20" name="图片 19"/>
          <p:cNvPicPr>
            <a:picLocks noChangeAspect="1"/>
          </p:cNvPicPr>
          <p:nvPr/>
        </p:nvPicPr>
        <p:blipFill>
          <a:blip r:embed="rId4"/>
          <a:stretch>
            <a:fillRect/>
          </a:stretch>
        </p:blipFill>
        <p:spPr>
          <a:xfrm>
            <a:off x="604520" y="5260340"/>
            <a:ext cx="8786495" cy="1078865"/>
          </a:xfrm>
          <a:prstGeom prst="rect">
            <a:avLst/>
          </a:prstGeom>
        </p:spPr>
      </p:pic>
      <p:sp>
        <p:nvSpPr>
          <p:cNvPr id="21" name="文本框 20"/>
          <p:cNvSpPr txBox="1"/>
          <p:nvPr/>
        </p:nvSpPr>
        <p:spPr>
          <a:xfrm>
            <a:off x="9321165" y="5071110"/>
            <a:ext cx="2871470" cy="2306955"/>
          </a:xfrm>
          <a:prstGeom prst="rect">
            <a:avLst/>
          </a:prstGeom>
          <a:noFill/>
        </p:spPr>
        <p:txBody>
          <a:bodyPr wrap="square" rtlCol="0">
            <a:spAutoFit/>
          </a:bodyPr>
          <a:p>
            <a:r>
              <a:rPr lang="zh-CN" altLang="en-US" b="1"/>
              <a:t>固定外参模式</a:t>
            </a:r>
            <a:r>
              <a:rPr lang="zh-CN" altLang="en-US"/>
              <a:t> </a:t>
            </a:r>
            <a:r>
              <a:rPr lang="en-US" altLang="zh-CN"/>
              <a:t>(</a:t>
            </a:r>
            <a:r>
              <a:rPr lang="zh-CN" altLang="en-US"/>
              <a:t>extrinsic_est_en = false</a:t>
            </a:r>
            <a:r>
              <a:rPr lang="en-US" altLang="zh-CN"/>
              <a:t>)</a:t>
            </a:r>
            <a:endParaRPr lang="zh-CN" altLang="en-US"/>
          </a:p>
          <a:p>
            <a:r>
              <a:rPr lang="zh-CN" altLang="en-US"/>
              <a:t>预计算的反对称矩阵</a:t>
            </a:r>
            <a:endParaRPr lang="zh-CN" altLang="en-US"/>
          </a:p>
          <a:p>
            <a:r>
              <a:rPr lang="zh-CN" altLang="en-US"/>
              <a:t>计算各项偏导数</a:t>
            </a:r>
            <a:endParaRPr lang="zh-CN" altLang="en-US"/>
          </a:p>
          <a:p>
            <a:r>
              <a:rPr lang="en-US" altLang="zh-CN">
                <a:sym typeface="+mn-ea"/>
              </a:rPr>
              <a:t>填充雅可比矩阵</a:t>
            </a:r>
            <a:endParaRPr lang="en-US" altLang="zh-CN"/>
          </a:p>
          <a:p>
            <a:endParaRPr lang="zh-CN" altLang="en-US"/>
          </a:p>
          <a:p>
            <a:endParaRPr lang="zh-CN" altLang="en-US"/>
          </a:p>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25170" y="-130175"/>
            <a:ext cx="10742295" cy="959485"/>
          </a:xfrm>
        </p:spPr>
        <p:txBody>
          <a:bodyPr/>
          <a:p>
            <a:r>
              <a:rPr lang="zh-CN" altLang="en-US" sz="3200">
                <a:sym typeface="+mn-ea"/>
              </a:rPr>
              <a:t>preprocess.cpp + preprocess.h（点云预处理）</a:t>
            </a:r>
            <a:r>
              <a:rPr lang="zh-CN" altLang="en-US" sz="3200">
                <a:sym typeface="+mn-ea"/>
              </a:rPr>
              <a:t>主要函数</a:t>
            </a:r>
            <a:endParaRPr lang="zh-CN" altLang="en-US" sz="3200">
              <a:sym typeface="+mn-ea"/>
            </a:endParaRPr>
          </a:p>
        </p:txBody>
      </p:sp>
      <p:pic>
        <p:nvPicPr>
          <p:cNvPr id="8" name="图片 7"/>
          <p:cNvPicPr>
            <a:picLocks noChangeAspect="1"/>
          </p:cNvPicPr>
          <p:nvPr/>
        </p:nvPicPr>
        <p:blipFill>
          <a:blip r:embed="rId1"/>
          <a:stretch>
            <a:fillRect/>
          </a:stretch>
        </p:blipFill>
        <p:spPr>
          <a:xfrm>
            <a:off x="185420" y="651510"/>
            <a:ext cx="7170420" cy="6169660"/>
          </a:xfrm>
          <a:prstGeom prst="rect">
            <a:avLst/>
          </a:prstGeom>
        </p:spPr>
      </p:pic>
      <p:sp>
        <p:nvSpPr>
          <p:cNvPr id="9" name="文本框 8"/>
          <p:cNvSpPr txBox="1"/>
          <p:nvPr/>
        </p:nvSpPr>
        <p:spPr>
          <a:xfrm>
            <a:off x="7566660" y="1062355"/>
            <a:ext cx="4406900" cy="645160"/>
          </a:xfrm>
          <a:prstGeom prst="rect">
            <a:avLst/>
          </a:prstGeom>
          <a:noFill/>
        </p:spPr>
        <p:txBody>
          <a:bodyPr wrap="square" rtlCol="0">
            <a:spAutoFit/>
          </a:bodyPr>
          <a:p>
            <a:r>
              <a:rPr lang="zh-CN" altLang="en-US"/>
              <a:t>专门处理UniLiDAR雷达数据，这是该项目主要支持的雷达类型</a:t>
            </a:r>
            <a:endParaRPr lang="zh-CN" altLang="en-US"/>
          </a:p>
        </p:txBody>
      </p:sp>
      <p:sp>
        <p:nvSpPr>
          <p:cNvPr id="10" name="文本框 9"/>
          <p:cNvSpPr txBox="1"/>
          <p:nvPr/>
        </p:nvSpPr>
        <p:spPr>
          <a:xfrm>
            <a:off x="7566660" y="1830070"/>
            <a:ext cx="4572000" cy="1476375"/>
          </a:xfrm>
          <a:prstGeom prst="rect">
            <a:avLst/>
          </a:prstGeom>
          <a:noFill/>
        </p:spPr>
        <p:txBody>
          <a:bodyPr wrap="square" rtlCol="0">
            <a:spAutoFit/>
          </a:bodyPr>
          <a:p>
            <a:r>
              <a:rPr lang="zh-CN" altLang="en-US"/>
              <a:t>初始化阶段：</a:t>
            </a:r>
            <a:endParaRPr lang="zh-CN" altLang="en-US"/>
          </a:p>
          <a:p>
            <a:r>
              <a:rPr lang="zh-CN" altLang="en-US"/>
              <a:t>清空面特征点云</a:t>
            </a:r>
            <a:endParaRPr lang="zh-CN" altLang="en-US"/>
          </a:p>
          <a:p>
            <a:r>
              <a:rPr lang="zh-CN" altLang="en-US"/>
              <a:t>清空角特征点云</a:t>
            </a:r>
            <a:endParaRPr lang="zh-CN" altLang="en-US"/>
          </a:p>
          <a:p>
            <a:r>
              <a:rPr lang="zh-CN" altLang="en-US"/>
              <a:t>清空完整点云</a:t>
            </a:r>
            <a:endParaRPr lang="zh-CN" altLang="en-US"/>
          </a:p>
          <a:p>
            <a:r>
              <a:rPr lang="zh-CN" altLang="en-US"/>
              <a:t>将ROS消息转换为PCL点云</a:t>
            </a:r>
            <a:endParaRPr lang="zh-CN" altLang="en-US"/>
          </a:p>
        </p:txBody>
      </p:sp>
      <p:sp>
        <p:nvSpPr>
          <p:cNvPr id="11" name="文本框 10"/>
          <p:cNvSpPr txBox="1"/>
          <p:nvPr/>
        </p:nvSpPr>
        <p:spPr>
          <a:xfrm>
            <a:off x="7566660" y="3429000"/>
            <a:ext cx="4642485" cy="2861310"/>
          </a:xfrm>
          <a:prstGeom prst="rect">
            <a:avLst/>
          </a:prstGeom>
          <a:noFill/>
        </p:spPr>
        <p:txBody>
          <a:bodyPr wrap="square" rtlCol="0">
            <a:spAutoFit/>
          </a:bodyPr>
          <a:p>
            <a:r>
              <a:rPr lang="zh-CN" altLang="en-US"/>
              <a:t>核心数据处理循环：</a:t>
            </a:r>
            <a:endParaRPr lang="zh-CN" altLang="en-US"/>
          </a:p>
          <a:p>
            <a:r>
              <a:rPr lang="zh-CN" altLang="en-US"/>
              <a:t>初始化法向量为零</a:t>
            </a:r>
            <a:endParaRPr lang="zh-CN" altLang="en-US"/>
          </a:p>
          <a:p>
            <a:r>
              <a:rPr lang="zh-CN" altLang="en-US"/>
              <a:t>直接复制3D坐标</a:t>
            </a:r>
            <a:endParaRPr lang="zh-CN" altLang="en-US"/>
          </a:p>
          <a:p>
            <a:r>
              <a:rPr lang="zh-CN" altLang="en-US"/>
              <a:t>复制激光强度（反射率）</a:t>
            </a:r>
            <a:endParaRPr lang="zh-CN" altLang="en-US"/>
          </a:p>
          <a:p>
            <a:r>
              <a:rPr lang="zh-CN" altLang="en-US"/>
              <a:t>时间戳处理</a:t>
            </a:r>
            <a:endParaRPr lang="zh-CN" altLang="en-US"/>
          </a:p>
          <a:p>
            <a:r>
              <a:rPr lang="zh-CN" altLang="en-US"/>
              <a:t>盲区滤波（质量控制）</a:t>
            </a:r>
            <a:endParaRPr lang="zh-CN" altLang="en-US"/>
          </a:p>
          <a:p>
            <a:r>
              <a:rPr lang="zh-CN" altLang="en-US"/>
              <a:t>计算点到雷达中心的欧氏距离平方</a:t>
            </a:r>
            <a:endParaRPr lang="zh-CN" altLang="en-US"/>
          </a:p>
          <a:p>
            <a:r>
              <a:rPr lang="zh-CN" altLang="en-US"/>
              <a:t>与盲区半径平方 blind² 比较，过滤过近的点</a:t>
            </a:r>
            <a:endParaRPr lang="zh-CN" altLang="en-US"/>
          </a:p>
          <a:p>
            <a:r>
              <a:rPr lang="zh-CN" altLang="en-US"/>
              <a:t>添加到输出点云</a:t>
            </a:r>
            <a:endParaRPr lang="zh-CN" altLang="en-US"/>
          </a:p>
          <a:p>
            <a:r>
              <a:rPr lang="zh-CN" altLang="en-US"/>
              <a:t>统计被过滤的点</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045845" y="0"/>
            <a:ext cx="9923780" cy="1012190"/>
          </a:xfrm>
        </p:spPr>
        <p:txBody>
          <a:bodyPr/>
          <a:p>
            <a:r>
              <a:rPr lang="zh-CN" altLang="en-US" sz="3200">
                <a:sym typeface="+mn-ea"/>
              </a:rPr>
              <a:t>laserMapping.cpp（主程序入口）</a:t>
            </a:r>
            <a:r>
              <a:rPr lang="zh-CN" altLang="en-US" sz="3200">
                <a:sym typeface="+mn-ea"/>
              </a:rPr>
              <a:t>主要函数</a:t>
            </a:r>
            <a:endParaRPr lang="zh-CN" altLang="en-US" sz="3200">
              <a:sym typeface="+mn-ea"/>
            </a:endParaRPr>
          </a:p>
        </p:txBody>
      </p:sp>
      <p:pic>
        <p:nvPicPr>
          <p:cNvPr id="6" name="图片 5"/>
          <p:cNvPicPr>
            <a:picLocks noChangeAspect="1"/>
          </p:cNvPicPr>
          <p:nvPr/>
        </p:nvPicPr>
        <p:blipFill>
          <a:blip r:embed="rId1"/>
          <a:stretch>
            <a:fillRect/>
          </a:stretch>
        </p:blipFill>
        <p:spPr>
          <a:xfrm>
            <a:off x="600710" y="950595"/>
            <a:ext cx="3659505" cy="313690"/>
          </a:xfrm>
          <a:prstGeom prst="rect">
            <a:avLst/>
          </a:prstGeom>
        </p:spPr>
      </p:pic>
      <p:sp>
        <p:nvSpPr>
          <p:cNvPr id="7" name="文本框 6"/>
          <p:cNvSpPr txBox="1"/>
          <p:nvPr/>
        </p:nvSpPr>
        <p:spPr>
          <a:xfrm>
            <a:off x="4597400" y="895985"/>
            <a:ext cx="2821305" cy="368300"/>
          </a:xfrm>
          <a:prstGeom prst="rect">
            <a:avLst/>
          </a:prstGeom>
          <a:noFill/>
        </p:spPr>
        <p:txBody>
          <a:bodyPr wrap="square" rtlCol="0">
            <a:spAutoFit/>
          </a:bodyPr>
          <a:p>
            <a:r>
              <a:rPr lang="zh-CN" altLang="en-US"/>
              <a:t>局部地图视野分割函数</a:t>
            </a:r>
            <a:endParaRPr lang="zh-CN" altLang="en-US"/>
          </a:p>
        </p:txBody>
      </p:sp>
      <p:pic>
        <p:nvPicPr>
          <p:cNvPr id="8" name="图片 7"/>
          <p:cNvPicPr>
            <a:picLocks noChangeAspect="1"/>
          </p:cNvPicPr>
          <p:nvPr/>
        </p:nvPicPr>
        <p:blipFill>
          <a:blip r:embed="rId2"/>
          <a:stretch>
            <a:fillRect/>
          </a:stretch>
        </p:blipFill>
        <p:spPr>
          <a:xfrm>
            <a:off x="600710" y="1318895"/>
            <a:ext cx="4093845" cy="1422400"/>
          </a:xfrm>
          <a:prstGeom prst="rect">
            <a:avLst/>
          </a:prstGeom>
        </p:spPr>
      </p:pic>
      <p:sp>
        <p:nvSpPr>
          <p:cNvPr id="9" name="文本框 8"/>
          <p:cNvSpPr txBox="1"/>
          <p:nvPr/>
        </p:nvSpPr>
        <p:spPr>
          <a:xfrm>
            <a:off x="5337175" y="1569085"/>
            <a:ext cx="5693410" cy="922020"/>
          </a:xfrm>
          <a:prstGeom prst="rect">
            <a:avLst/>
          </a:prstGeom>
          <a:noFill/>
        </p:spPr>
        <p:txBody>
          <a:bodyPr wrap="square" rtlCol="0">
            <a:spAutoFit/>
          </a:bodyPr>
          <a:p>
            <a:r>
              <a:rPr lang="zh-CN" altLang="en-US"/>
              <a:t>初始化阶段</a:t>
            </a:r>
            <a:endParaRPr lang="zh-CN" altLang="en-US"/>
          </a:p>
          <a:p>
            <a:r>
              <a:rPr lang="zh-CN" altLang="en-US"/>
              <a:t>以当前激光雷达位置为中心创建一个立方体地图区域</a:t>
            </a:r>
            <a:endParaRPr lang="zh-CN" altLang="en-US"/>
          </a:p>
          <a:p>
            <a:r>
              <a:rPr lang="zh-CN" altLang="en-US"/>
              <a:t>cube_len 定义了局部地图的边长</a:t>
            </a:r>
            <a:endParaRPr lang="zh-CN" altLang="en-US"/>
          </a:p>
        </p:txBody>
      </p:sp>
      <p:pic>
        <p:nvPicPr>
          <p:cNvPr id="10" name="图片 9"/>
          <p:cNvPicPr>
            <a:picLocks noChangeAspect="1"/>
          </p:cNvPicPr>
          <p:nvPr/>
        </p:nvPicPr>
        <p:blipFill>
          <a:blip r:embed="rId3"/>
          <a:stretch>
            <a:fillRect/>
          </a:stretch>
        </p:blipFill>
        <p:spPr>
          <a:xfrm>
            <a:off x="600710" y="2834640"/>
            <a:ext cx="7264400" cy="1352550"/>
          </a:xfrm>
          <a:prstGeom prst="rect">
            <a:avLst/>
          </a:prstGeom>
        </p:spPr>
      </p:pic>
      <p:sp>
        <p:nvSpPr>
          <p:cNvPr id="11" name="文本框 10"/>
          <p:cNvSpPr txBox="1"/>
          <p:nvPr/>
        </p:nvSpPr>
        <p:spPr>
          <a:xfrm>
            <a:off x="8135620" y="3188335"/>
            <a:ext cx="3638550" cy="645160"/>
          </a:xfrm>
          <a:prstGeom prst="rect">
            <a:avLst/>
          </a:prstGeom>
          <a:noFill/>
        </p:spPr>
        <p:txBody>
          <a:bodyPr wrap="square" rtlCol="0">
            <a:spAutoFit/>
          </a:bodyPr>
          <a:p>
            <a:r>
              <a:rPr lang="zh-CN" altLang="en-US"/>
              <a:t>计算激光雷达到地图边界的距离</a:t>
            </a:r>
            <a:endParaRPr lang="zh-CN" altLang="en-US"/>
          </a:p>
          <a:p>
            <a:r>
              <a:rPr lang="zh-CN" altLang="en-US"/>
              <a:t>当距离小于阈值时，触发地图更新</a:t>
            </a:r>
            <a:endParaRPr lang="zh-CN" altLang="en-US"/>
          </a:p>
        </p:txBody>
      </p:sp>
      <p:pic>
        <p:nvPicPr>
          <p:cNvPr id="12" name="图片 11"/>
          <p:cNvPicPr>
            <a:picLocks noChangeAspect="1"/>
          </p:cNvPicPr>
          <p:nvPr/>
        </p:nvPicPr>
        <p:blipFill>
          <a:blip r:embed="rId4"/>
          <a:stretch>
            <a:fillRect/>
          </a:stretch>
        </p:blipFill>
        <p:spPr>
          <a:xfrm>
            <a:off x="600710" y="4280535"/>
            <a:ext cx="7232650" cy="2583180"/>
          </a:xfrm>
          <a:prstGeom prst="rect">
            <a:avLst/>
          </a:prstGeom>
        </p:spPr>
      </p:pic>
      <p:sp>
        <p:nvSpPr>
          <p:cNvPr id="14" name="文本框 13"/>
          <p:cNvSpPr txBox="1"/>
          <p:nvPr/>
        </p:nvSpPr>
        <p:spPr>
          <a:xfrm>
            <a:off x="8135620" y="4842510"/>
            <a:ext cx="3875405" cy="1198880"/>
          </a:xfrm>
          <a:prstGeom prst="rect">
            <a:avLst/>
          </a:prstGeom>
          <a:noFill/>
        </p:spPr>
        <p:txBody>
          <a:bodyPr wrap="square" rtlCol="0">
            <a:spAutoFit/>
          </a:bodyPr>
          <a:p>
            <a:r>
              <a:rPr lang="zh-CN" altLang="en-US"/>
              <a:t>地图滑动更新</a:t>
            </a:r>
            <a:endParaRPr lang="zh-CN" altLang="en-US"/>
          </a:p>
          <a:p>
            <a:r>
              <a:rPr lang="zh-CN" altLang="en-US"/>
              <a:t>避免地图无限增长导致内存溢出</a:t>
            </a:r>
            <a:endParaRPr lang="zh-CN" altLang="en-US"/>
          </a:p>
          <a:p>
            <a:r>
              <a:rPr lang="zh-CN" altLang="en-US"/>
              <a:t>只在局部范围内进行点云匹配，大幅提升实时性</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内容占位符 4"/>
          <p:cNvPicPr>
            <a:picLocks noChangeAspect="1"/>
          </p:cNvPicPr>
          <p:nvPr>
            <p:ph idx="1"/>
          </p:nvPr>
        </p:nvPicPr>
        <p:blipFill>
          <a:blip r:embed="rId1"/>
          <a:stretch>
            <a:fillRect/>
          </a:stretch>
        </p:blipFill>
        <p:spPr>
          <a:xfrm>
            <a:off x="752475" y="1322705"/>
            <a:ext cx="3927475" cy="356870"/>
          </a:xfrm>
          <a:prstGeom prst="rect">
            <a:avLst/>
          </a:prstGeom>
        </p:spPr>
      </p:pic>
      <p:sp>
        <p:nvSpPr>
          <p:cNvPr id="4" name="标题 1"/>
          <p:cNvSpPr>
            <a:spLocks noGrp="1"/>
          </p:cNvSpPr>
          <p:nvPr/>
        </p:nvSpPr>
        <p:spPr>
          <a:xfrm>
            <a:off x="1134110" y="95250"/>
            <a:ext cx="9923780" cy="10121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a:sym typeface="+mn-ea"/>
              </a:rPr>
              <a:t>laserMapping.cpp（主程序入口）</a:t>
            </a:r>
            <a:r>
              <a:rPr lang="zh-CN" altLang="en-US" sz="3200">
                <a:sym typeface="+mn-ea"/>
              </a:rPr>
              <a:t>主要函数</a:t>
            </a:r>
            <a:endParaRPr lang="zh-CN" altLang="en-US" sz="3200">
              <a:sym typeface="+mn-ea"/>
            </a:endParaRPr>
          </a:p>
        </p:txBody>
      </p:sp>
      <p:sp>
        <p:nvSpPr>
          <p:cNvPr id="6" name="文本框 5"/>
          <p:cNvSpPr txBox="1"/>
          <p:nvPr/>
        </p:nvSpPr>
        <p:spPr>
          <a:xfrm>
            <a:off x="5050155" y="1040130"/>
            <a:ext cx="7141210" cy="922020"/>
          </a:xfrm>
          <a:prstGeom prst="rect">
            <a:avLst/>
          </a:prstGeom>
          <a:noFill/>
        </p:spPr>
        <p:txBody>
          <a:bodyPr wrap="square" rtlCol="0">
            <a:spAutoFit/>
          </a:bodyPr>
          <a:p>
            <a:r>
              <a:rPr lang="zh-CN" altLang="en-US"/>
              <a:t>函数中的主循环 - SLAM系统核心处理流程（</a:t>
            </a:r>
            <a:r>
              <a:rPr lang="en-US" altLang="zh-CN"/>
              <a:t>813-1456</a:t>
            </a:r>
            <a:r>
              <a:rPr lang="zh-CN" altLang="en-US"/>
              <a:t>行）</a:t>
            </a:r>
            <a:endParaRPr lang="zh-CN" altLang="en-US"/>
          </a:p>
          <a:p>
            <a:r>
              <a:rPr lang="zh-CN" altLang="en-US"/>
              <a:t>实现了一个实时的多传感器融合SLAM系统，主要包含：初始化、传感器数据同步、状态估计、地图构建和结果发布五个核心模块。</a:t>
            </a:r>
            <a:endParaRPr lang="zh-CN" altLang="en-US"/>
          </a:p>
        </p:txBody>
      </p:sp>
      <p:sp>
        <p:nvSpPr>
          <p:cNvPr id="2" name="文本框 1"/>
          <p:cNvSpPr txBox="1"/>
          <p:nvPr/>
        </p:nvSpPr>
        <p:spPr>
          <a:xfrm>
            <a:off x="752475" y="2064385"/>
            <a:ext cx="10954385" cy="922020"/>
          </a:xfrm>
          <a:prstGeom prst="rect">
            <a:avLst/>
          </a:prstGeom>
          <a:noFill/>
        </p:spPr>
        <p:txBody>
          <a:bodyPr wrap="square" rtlCol="0">
            <a:spAutoFit/>
          </a:bodyPr>
          <a:p>
            <a:r>
              <a:rPr lang="zh-CN" altLang="en-US"/>
              <a:t>核心部分：</a:t>
            </a:r>
            <a:r>
              <a:rPr lang="zh-CN" altLang="en-US" b="1"/>
              <a:t>状态估计核心循环</a:t>
            </a:r>
            <a:endParaRPr lang="zh-CN" altLang="en-US"/>
          </a:p>
          <a:p>
            <a:r>
              <a:rPr lang="zh-CN" altLang="en-US"/>
              <a:t>这是整个系统最核心的部分，实现逐点时序状态估计：双模式处理架构（IMU输出模式和IMU输入模式）</a:t>
            </a:r>
            <a:endParaRPr lang="zh-CN" altLang="en-US"/>
          </a:p>
          <a:p>
            <a:r>
              <a:rPr lang="zh-CN" altLang="en-US"/>
              <a:t>通过 use_imu_as_input 控制</a:t>
            </a:r>
            <a:endParaRPr lang="zh-CN" altLang="en-US"/>
          </a:p>
        </p:txBody>
      </p:sp>
      <p:pic>
        <p:nvPicPr>
          <p:cNvPr id="3" name="图片 2"/>
          <p:cNvPicPr>
            <a:picLocks noChangeAspect="1"/>
          </p:cNvPicPr>
          <p:nvPr/>
        </p:nvPicPr>
        <p:blipFill>
          <a:blip r:embed="rId2"/>
          <a:stretch>
            <a:fillRect/>
          </a:stretch>
        </p:blipFill>
        <p:spPr>
          <a:xfrm>
            <a:off x="854710" y="3181350"/>
            <a:ext cx="2130425" cy="263525"/>
          </a:xfrm>
          <a:prstGeom prst="rect">
            <a:avLst/>
          </a:prstGeom>
        </p:spPr>
      </p:pic>
      <p:sp>
        <p:nvSpPr>
          <p:cNvPr id="7" name="文本框 6"/>
          <p:cNvSpPr txBox="1"/>
          <p:nvPr/>
        </p:nvSpPr>
        <p:spPr>
          <a:xfrm>
            <a:off x="3543935" y="3088005"/>
            <a:ext cx="2473325" cy="368300"/>
          </a:xfrm>
          <a:prstGeom prst="rect">
            <a:avLst/>
          </a:prstGeom>
          <a:noFill/>
        </p:spPr>
        <p:txBody>
          <a:bodyPr wrap="square" rtlCol="0">
            <a:spAutoFit/>
          </a:bodyPr>
          <a:p>
            <a:r>
              <a:rPr lang="zh-CN" altLang="en-US"/>
              <a:t>IMU输出模式</a:t>
            </a:r>
            <a:endParaRPr lang="zh-CN" altLang="en-US"/>
          </a:p>
        </p:txBody>
      </p:sp>
      <p:pic>
        <p:nvPicPr>
          <p:cNvPr id="8" name="图片 7"/>
          <p:cNvPicPr>
            <a:picLocks noChangeAspect="1"/>
          </p:cNvPicPr>
          <p:nvPr/>
        </p:nvPicPr>
        <p:blipFill>
          <a:blip r:embed="rId3"/>
          <a:stretch>
            <a:fillRect/>
          </a:stretch>
        </p:blipFill>
        <p:spPr>
          <a:xfrm>
            <a:off x="558165" y="3734435"/>
            <a:ext cx="6504305" cy="2456815"/>
          </a:xfrm>
          <a:prstGeom prst="rect">
            <a:avLst/>
          </a:prstGeom>
        </p:spPr>
      </p:pic>
      <p:sp>
        <p:nvSpPr>
          <p:cNvPr id="9" name="文本框 8"/>
          <p:cNvSpPr txBox="1"/>
          <p:nvPr/>
        </p:nvSpPr>
        <p:spPr>
          <a:xfrm>
            <a:off x="7280275" y="4501515"/>
            <a:ext cx="4336415" cy="922020"/>
          </a:xfrm>
          <a:prstGeom prst="rect">
            <a:avLst/>
          </a:prstGeom>
          <a:noFill/>
        </p:spPr>
        <p:txBody>
          <a:bodyPr wrap="square" rtlCol="0">
            <a:spAutoFit/>
          </a:bodyPr>
          <a:p>
            <a:r>
              <a:rPr lang="en-US" altLang="zh-CN"/>
              <a:t>1</a:t>
            </a:r>
            <a:r>
              <a:rPr lang="zh-CN" altLang="en-US"/>
              <a:t>、首帧特殊处理</a:t>
            </a:r>
            <a:endParaRPr lang="zh-CN" altLang="en-US"/>
          </a:p>
          <a:p>
            <a:r>
              <a:rPr lang="zh-CN" altLang="en-US"/>
              <a:t>找到与当前激光点时间最接近的IMU数据</a:t>
            </a:r>
            <a:endParaRPr lang="zh-CN" altLang="en-US"/>
          </a:p>
          <a:p>
            <a:r>
              <a:rPr lang="zh-CN" altLang="en-US"/>
              <a:t>初始化时间基准</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38455" y="1382395"/>
            <a:ext cx="11515090" cy="4093845"/>
          </a:xfrm>
        </p:spPr>
        <p:txBody>
          <a:bodyPr>
            <a:noAutofit/>
          </a:bodyPr>
          <a:p>
            <a:pPr algn="ctr"/>
            <a:r>
              <a:rPr lang="zh-CN" altLang="en-US">
                <a:sym typeface="+mn-ea"/>
              </a:rPr>
              <a:t>ros package</a:t>
            </a:r>
            <a:r>
              <a:rPr lang="en-US" altLang="zh-CN">
                <a:sym typeface="+mn-ea"/>
              </a:rPr>
              <a:t>1 :  </a:t>
            </a:r>
            <a:r>
              <a:rPr lang="zh-CN" altLang="en-US" b="1">
                <a:sym typeface="+mn-ea"/>
              </a:rPr>
              <a:t>go1_navigation</a:t>
            </a:r>
            <a:r>
              <a:rPr lang="zh-CN" altLang="en-US">
                <a:sym typeface="+mn-ea"/>
              </a:rPr>
              <a:t> </a:t>
            </a:r>
            <a:br>
              <a:rPr lang="zh-CN" altLang="en-US">
                <a:sym typeface="+mn-ea"/>
              </a:rPr>
            </a:br>
            <a:r>
              <a:rPr lang="zh-CN" altLang="en-US">
                <a:sym typeface="+mn-ea"/>
              </a:rPr>
              <a:t>ros params and launch file for move_base</a:t>
            </a:r>
            <a:br>
              <a:rPr lang="zh-CN" altLang="en-US"/>
            </a:br>
            <a:r>
              <a:rPr lang="zh-CN" altLang="en-US">
                <a:sym typeface="+mn-ea"/>
              </a:rPr>
              <a:t>ros 参数和 move_base 的启动文件</a:t>
            </a:r>
            <a:endParaRPr lang="zh-CN" altLang="en-US">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内容占位符 4"/>
          <p:cNvPicPr>
            <a:picLocks noChangeAspect="1"/>
          </p:cNvPicPr>
          <p:nvPr>
            <p:ph idx="1"/>
          </p:nvPr>
        </p:nvPicPr>
        <p:blipFill>
          <a:blip r:embed="rId1"/>
          <a:stretch>
            <a:fillRect/>
          </a:stretch>
        </p:blipFill>
        <p:spPr>
          <a:xfrm>
            <a:off x="752475" y="1322705"/>
            <a:ext cx="3927475" cy="356870"/>
          </a:xfrm>
          <a:prstGeom prst="rect">
            <a:avLst/>
          </a:prstGeom>
        </p:spPr>
      </p:pic>
      <p:sp>
        <p:nvSpPr>
          <p:cNvPr id="4" name="标题 1"/>
          <p:cNvSpPr>
            <a:spLocks noGrp="1"/>
          </p:cNvSpPr>
          <p:nvPr/>
        </p:nvSpPr>
        <p:spPr>
          <a:xfrm>
            <a:off x="1134110" y="95250"/>
            <a:ext cx="9923780" cy="10121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a:sym typeface="+mn-ea"/>
              </a:rPr>
              <a:t>laserMapping.cpp（主程序入口）</a:t>
            </a:r>
            <a:r>
              <a:rPr lang="zh-CN" altLang="en-US" sz="3200">
                <a:sym typeface="+mn-ea"/>
              </a:rPr>
              <a:t>主要函数</a:t>
            </a:r>
            <a:endParaRPr lang="zh-CN" altLang="en-US" sz="3200">
              <a:sym typeface="+mn-ea"/>
            </a:endParaRPr>
          </a:p>
        </p:txBody>
      </p:sp>
      <p:sp>
        <p:nvSpPr>
          <p:cNvPr id="2" name="文本框 1"/>
          <p:cNvSpPr txBox="1"/>
          <p:nvPr/>
        </p:nvSpPr>
        <p:spPr>
          <a:xfrm>
            <a:off x="4967605" y="1322705"/>
            <a:ext cx="4399915" cy="356870"/>
          </a:xfrm>
          <a:prstGeom prst="rect">
            <a:avLst/>
          </a:prstGeom>
          <a:noFill/>
        </p:spPr>
        <p:txBody>
          <a:bodyPr wrap="square" rtlCol="0">
            <a:noAutofit/>
          </a:bodyPr>
          <a:p>
            <a:r>
              <a:rPr lang="zh-CN" altLang="en-US"/>
              <a:t>核心部分：</a:t>
            </a:r>
            <a:r>
              <a:rPr lang="zh-CN" altLang="en-US" b="1"/>
              <a:t>状态估计核心循环</a:t>
            </a:r>
            <a:endParaRPr lang="zh-CN" altLang="en-US"/>
          </a:p>
          <a:p>
            <a:endParaRPr lang="zh-CN" altLang="en-US"/>
          </a:p>
        </p:txBody>
      </p:sp>
      <p:sp>
        <p:nvSpPr>
          <p:cNvPr id="10" name="文本框 9"/>
          <p:cNvSpPr txBox="1"/>
          <p:nvPr/>
        </p:nvSpPr>
        <p:spPr>
          <a:xfrm>
            <a:off x="2511425" y="1903095"/>
            <a:ext cx="4563110" cy="368300"/>
          </a:xfrm>
          <a:prstGeom prst="rect">
            <a:avLst/>
          </a:prstGeom>
          <a:noFill/>
        </p:spPr>
        <p:txBody>
          <a:bodyPr wrap="square" rtlCol="0">
            <a:spAutoFit/>
          </a:bodyPr>
          <a:p>
            <a:r>
              <a:rPr lang="en-US" altLang="zh-CN"/>
              <a:t>2</a:t>
            </a:r>
            <a:r>
              <a:rPr lang="zh-CN" altLang="en-US"/>
              <a:t>、核心时序融合循环</a:t>
            </a:r>
            <a:endParaRPr lang="zh-CN" altLang="en-US"/>
          </a:p>
        </p:txBody>
      </p:sp>
      <p:pic>
        <p:nvPicPr>
          <p:cNvPr id="11" name="图片 10"/>
          <p:cNvPicPr>
            <a:picLocks noChangeAspect="1"/>
          </p:cNvPicPr>
          <p:nvPr/>
        </p:nvPicPr>
        <p:blipFill>
          <a:blip r:embed="rId2"/>
          <a:stretch>
            <a:fillRect/>
          </a:stretch>
        </p:blipFill>
        <p:spPr>
          <a:xfrm>
            <a:off x="752475" y="1955800"/>
            <a:ext cx="1076325" cy="314325"/>
          </a:xfrm>
          <a:prstGeom prst="rect">
            <a:avLst/>
          </a:prstGeom>
        </p:spPr>
      </p:pic>
      <p:pic>
        <p:nvPicPr>
          <p:cNvPr id="12" name="图片 11"/>
          <p:cNvPicPr>
            <a:picLocks noChangeAspect="1"/>
          </p:cNvPicPr>
          <p:nvPr/>
        </p:nvPicPr>
        <p:blipFill>
          <a:blip r:embed="rId3"/>
          <a:stretch>
            <a:fillRect/>
          </a:stretch>
        </p:blipFill>
        <p:spPr>
          <a:xfrm>
            <a:off x="752475" y="2546350"/>
            <a:ext cx="5095875" cy="295275"/>
          </a:xfrm>
          <a:prstGeom prst="rect">
            <a:avLst/>
          </a:prstGeom>
        </p:spPr>
      </p:pic>
      <p:sp>
        <p:nvSpPr>
          <p:cNvPr id="13" name="文本框 12"/>
          <p:cNvSpPr txBox="1"/>
          <p:nvPr/>
        </p:nvSpPr>
        <p:spPr>
          <a:xfrm>
            <a:off x="6312535" y="2494915"/>
            <a:ext cx="5182235" cy="368300"/>
          </a:xfrm>
          <a:prstGeom prst="rect">
            <a:avLst/>
          </a:prstGeom>
          <a:noFill/>
        </p:spPr>
        <p:txBody>
          <a:bodyPr wrap="square" rtlCol="0">
            <a:spAutoFit/>
          </a:bodyPr>
          <a:p>
            <a:r>
              <a:rPr lang="zh-CN" altLang="en-US"/>
              <a:t>处理所有时间早于当前激光点的IMU数据</a:t>
            </a:r>
            <a:endParaRPr lang="zh-CN" altLang="en-US"/>
          </a:p>
        </p:txBody>
      </p:sp>
      <p:pic>
        <p:nvPicPr>
          <p:cNvPr id="14" name="图片 13"/>
          <p:cNvPicPr>
            <a:picLocks noChangeAspect="1"/>
          </p:cNvPicPr>
          <p:nvPr/>
        </p:nvPicPr>
        <p:blipFill>
          <a:blip r:embed="rId4"/>
          <a:stretch>
            <a:fillRect/>
          </a:stretch>
        </p:blipFill>
        <p:spPr>
          <a:xfrm>
            <a:off x="752475" y="3309620"/>
            <a:ext cx="4695825" cy="238125"/>
          </a:xfrm>
          <a:prstGeom prst="rect">
            <a:avLst/>
          </a:prstGeom>
        </p:spPr>
      </p:pic>
      <p:sp>
        <p:nvSpPr>
          <p:cNvPr id="15" name="文本框 14"/>
          <p:cNvSpPr txBox="1"/>
          <p:nvPr/>
        </p:nvSpPr>
        <p:spPr>
          <a:xfrm>
            <a:off x="5537835" y="3067050"/>
            <a:ext cx="6096000" cy="922020"/>
          </a:xfrm>
          <a:prstGeom prst="rect">
            <a:avLst/>
          </a:prstGeom>
          <a:noFill/>
        </p:spPr>
        <p:txBody>
          <a:bodyPr wrap="square" rtlCol="0" anchor="t">
            <a:spAutoFit/>
          </a:bodyPr>
          <a:p>
            <a:r>
              <a:rPr lang="zh-CN" altLang="en-US"/>
              <a:t>双重预测：</a:t>
            </a:r>
            <a:endParaRPr lang="zh-CN" altLang="en-US"/>
          </a:p>
          <a:p>
            <a:r>
              <a:rPr lang="zh-CN" altLang="en-US"/>
              <a:t>predict(..., true, false)：状态预测（更新均值）</a:t>
            </a:r>
            <a:endParaRPr lang="zh-CN" altLang="en-US"/>
          </a:p>
          <a:p>
            <a:r>
              <a:rPr lang="zh-CN" altLang="en-US"/>
              <a:t>predict(..., false, true)：协方差预测（更新不确定性）</a:t>
            </a:r>
            <a:endParaRPr lang="zh-CN" altLang="en-US"/>
          </a:p>
        </p:txBody>
      </p:sp>
      <p:pic>
        <p:nvPicPr>
          <p:cNvPr id="16" name="图片 15"/>
          <p:cNvPicPr>
            <a:picLocks noChangeAspect="1"/>
          </p:cNvPicPr>
          <p:nvPr/>
        </p:nvPicPr>
        <p:blipFill>
          <a:blip r:embed="rId5"/>
          <a:stretch>
            <a:fillRect/>
          </a:stretch>
        </p:blipFill>
        <p:spPr>
          <a:xfrm>
            <a:off x="752475" y="3557270"/>
            <a:ext cx="4695825" cy="248920"/>
          </a:xfrm>
          <a:prstGeom prst="rect">
            <a:avLst/>
          </a:prstGeom>
        </p:spPr>
      </p:pic>
      <p:pic>
        <p:nvPicPr>
          <p:cNvPr id="17" name="图片 16"/>
          <p:cNvPicPr>
            <a:picLocks noChangeAspect="1"/>
          </p:cNvPicPr>
          <p:nvPr/>
        </p:nvPicPr>
        <p:blipFill>
          <a:blip r:embed="rId6"/>
          <a:stretch>
            <a:fillRect/>
          </a:stretch>
        </p:blipFill>
        <p:spPr>
          <a:xfrm>
            <a:off x="752475" y="4408805"/>
            <a:ext cx="3495675" cy="200025"/>
          </a:xfrm>
          <a:prstGeom prst="rect">
            <a:avLst/>
          </a:prstGeom>
        </p:spPr>
      </p:pic>
      <p:sp>
        <p:nvSpPr>
          <p:cNvPr id="18" name="文本框 17"/>
          <p:cNvSpPr txBox="1"/>
          <p:nvPr/>
        </p:nvSpPr>
        <p:spPr>
          <a:xfrm>
            <a:off x="4540250" y="4339908"/>
            <a:ext cx="5080000" cy="368300"/>
          </a:xfrm>
          <a:prstGeom prst="rect">
            <a:avLst/>
          </a:prstGeom>
        </p:spPr>
        <p:txBody>
          <a:bodyPr>
            <a:spAutoFit/>
          </a:bodyPr>
          <a:p>
            <a:pPr marL="0" indent="0" algn="l"/>
            <a:r>
              <a:rPr lang="zh-CN" altLang="en-US" b="0" i="0">
                <a:solidFill>
                  <a:schemeClr val="tx1"/>
                </a:solidFill>
                <a:latin typeface="微软雅黑" panose="020B0503020204020204" charset="-122"/>
                <a:ea typeface="微软雅黑" panose="020B0503020204020204" charset="-122"/>
                <a:cs typeface="微软雅黑" panose="020B0503020204020204" charset="-122"/>
              </a:rPr>
              <a:t>使用</a:t>
            </a:r>
            <a:r>
              <a:rPr lang="en-US" altLang="zh-CN" b="0" i="0">
                <a:solidFill>
                  <a:schemeClr val="tx1"/>
                </a:solidFill>
                <a:latin typeface="微软雅黑" panose="020B0503020204020204" charset="-122"/>
                <a:ea typeface="微软雅黑" panose="020B0503020204020204" charset="-122"/>
                <a:cs typeface="微软雅黑" panose="020B0503020204020204" charset="-122"/>
              </a:rPr>
              <a:t>IMU</a:t>
            </a:r>
            <a:r>
              <a:rPr lang="zh-CN" altLang="en-US" b="0" i="0">
                <a:solidFill>
                  <a:schemeClr val="tx1"/>
                </a:solidFill>
                <a:latin typeface="微软雅黑" panose="020B0503020204020204" charset="-122"/>
                <a:ea typeface="微软雅黑" panose="020B0503020204020204" charset="-122"/>
                <a:cs typeface="微软雅黑" panose="020B0503020204020204" charset="-122"/>
              </a:rPr>
              <a:t>数据进行迭代更新</a:t>
            </a:r>
            <a:endParaRPr lang="zh-CN" altLang="en-US" b="0" i="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19" name="图片 18"/>
          <p:cNvPicPr>
            <a:picLocks noChangeAspect="1"/>
          </p:cNvPicPr>
          <p:nvPr/>
        </p:nvPicPr>
        <p:blipFill>
          <a:blip r:embed="rId7"/>
          <a:stretch>
            <a:fillRect/>
          </a:stretch>
        </p:blipFill>
        <p:spPr>
          <a:xfrm>
            <a:off x="752475" y="4883785"/>
            <a:ext cx="4314825" cy="590550"/>
          </a:xfrm>
          <a:prstGeom prst="rect">
            <a:avLst/>
          </a:prstGeom>
        </p:spPr>
      </p:pic>
      <p:sp>
        <p:nvSpPr>
          <p:cNvPr id="20" name="文本框 19"/>
          <p:cNvSpPr txBox="1"/>
          <p:nvPr/>
        </p:nvSpPr>
        <p:spPr>
          <a:xfrm>
            <a:off x="5494020" y="4970145"/>
            <a:ext cx="3178810" cy="368300"/>
          </a:xfrm>
          <a:prstGeom prst="rect">
            <a:avLst/>
          </a:prstGeom>
          <a:noFill/>
        </p:spPr>
        <p:txBody>
          <a:bodyPr wrap="square" rtlCol="0">
            <a:spAutoFit/>
          </a:bodyPr>
          <a:p>
            <a:r>
              <a:rPr lang="en-US" altLang="zh-CN"/>
              <a:t>3</a:t>
            </a:r>
            <a:r>
              <a:rPr lang="zh-CN" altLang="en-US"/>
              <a:t>、激光点状态预测</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757555" y="1616710"/>
            <a:ext cx="4210050" cy="2438400"/>
          </a:xfrm>
          <a:prstGeom prst="rect">
            <a:avLst/>
          </a:prstGeom>
        </p:spPr>
      </p:pic>
      <p:sp>
        <p:nvSpPr>
          <p:cNvPr id="5" name="文本框 4"/>
          <p:cNvSpPr txBox="1"/>
          <p:nvPr/>
        </p:nvSpPr>
        <p:spPr>
          <a:xfrm>
            <a:off x="5641975" y="2374900"/>
            <a:ext cx="4919980" cy="922020"/>
          </a:xfrm>
          <a:prstGeom prst="rect">
            <a:avLst/>
          </a:prstGeom>
          <a:noFill/>
        </p:spPr>
        <p:txBody>
          <a:bodyPr wrap="square" rtlCol="0">
            <a:spAutoFit/>
          </a:bodyPr>
          <a:p>
            <a:r>
              <a:rPr lang="en-US" altLang="zh-CN"/>
              <a:t>4</a:t>
            </a:r>
            <a:r>
              <a:rPr lang="zh-CN" altLang="en-US"/>
              <a:t>、激光观测更新</a:t>
            </a:r>
            <a:endParaRPr lang="zh-CN" altLang="en-US"/>
          </a:p>
          <a:p>
            <a:r>
              <a:rPr lang="zh-CN" altLang="en-US"/>
              <a:t>使用当前所有激光点进行迭代最小二乘优化</a:t>
            </a:r>
            <a:endParaRPr lang="zh-CN" altLang="en-US"/>
          </a:p>
          <a:p>
            <a:r>
              <a:rPr lang="zh-CN" altLang="en-US"/>
              <a:t>如果优化失败，跳过当前时间段</a:t>
            </a:r>
            <a:endParaRPr lang="zh-CN" altLang="en-US"/>
          </a:p>
        </p:txBody>
      </p:sp>
      <p:sp>
        <p:nvSpPr>
          <p:cNvPr id="6" name="标题 1"/>
          <p:cNvSpPr>
            <a:spLocks noGrp="1"/>
          </p:cNvSpPr>
          <p:nvPr/>
        </p:nvSpPr>
        <p:spPr>
          <a:xfrm>
            <a:off x="1134110" y="95250"/>
            <a:ext cx="9923780" cy="10121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a:sym typeface="+mn-ea"/>
              </a:rPr>
              <a:t>laserMapping.cpp（主程序入口）</a:t>
            </a:r>
            <a:r>
              <a:rPr lang="zh-CN" altLang="en-US" sz="3200">
                <a:sym typeface="+mn-ea"/>
              </a:rPr>
              <a:t>主要函数</a:t>
            </a:r>
            <a:endParaRPr lang="zh-CN" altLang="en-US" sz="3200">
              <a:sym typeface="+mn-ea"/>
            </a:endParaRPr>
          </a:p>
        </p:txBody>
      </p:sp>
      <p:pic>
        <p:nvPicPr>
          <p:cNvPr id="7" name="图片 6"/>
          <p:cNvPicPr>
            <a:picLocks noChangeAspect="1"/>
          </p:cNvPicPr>
          <p:nvPr/>
        </p:nvPicPr>
        <p:blipFill>
          <a:blip r:embed="rId2"/>
          <a:stretch>
            <a:fillRect/>
          </a:stretch>
        </p:blipFill>
        <p:spPr>
          <a:xfrm>
            <a:off x="184150" y="4207510"/>
            <a:ext cx="5619750" cy="2047875"/>
          </a:xfrm>
          <a:prstGeom prst="rect">
            <a:avLst/>
          </a:prstGeom>
        </p:spPr>
      </p:pic>
      <p:sp>
        <p:nvSpPr>
          <p:cNvPr id="8" name="文本框 7"/>
          <p:cNvSpPr txBox="1"/>
          <p:nvPr/>
        </p:nvSpPr>
        <p:spPr>
          <a:xfrm>
            <a:off x="5949315" y="4770755"/>
            <a:ext cx="6242685" cy="922020"/>
          </a:xfrm>
          <a:prstGeom prst="rect">
            <a:avLst/>
          </a:prstGeom>
          <a:noFill/>
        </p:spPr>
        <p:txBody>
          <a:bodyPr wrap="square" rtlCol="0">
            <a:spAutoFit/>
          </a:bodyPr>
          <a:p>
            <a:r>
              <a:rPr lang="en-US" altLang="zh-CN"/>
              <a:t>5</a:t>
            </a:r>
            <a:r>
              <a:rPr lang="zh-CN" altLang="en-US"/>
              <a:t>、坐标变换和时间推进</a:t>
            </a:r>
            <a:endParaRPr lang="zh-CN" altLang="en-US"/>
          </a:p>
          <a:p>
            <a:r>
              <a:rPr lang="zh-CN" altLang="en-US"/>
              <a:t>将当前时间段内的所有点从body坐标系转换到world坐标系</a:t>
            </a:r>
            <a:endParaRPr lang="zh-CN" altLang="en-US"/>
          </a:p>
          <a:p>
            <a:r>
              <a:rPr lang="zh-CN" altLang="en-US"/>
              <a:t>更新索引到下一个时间段</a:t>
            </a:r>
            <a:endParaRPr lang="zh-CN" altLang="en-US"/>
          </a:p>
        </p:txBody>
      </p:sp>
      <p:pic>
        <p:nvPicPr>
          <p:cNvPr id="9" name="内容占位符 4"/>
          <p:cNvPicPr>
            <a:picLocks noChangeAspect="1"/>
          </p:cNvPicPr>
          <p:nvPr/>
        </p:nvPicPr>
        <p:blipFill>
          <a:blip r:embed="rId3"/>
          <a:stretch>
            <a:fillRect/>
          </a:stretch>
        </p:blipFill>
        <p:spPr>
          <a:xfrm>
            <a:off x="752475" y="1107440"/>
            <a:ext cx="3927475" cy="356870"/>
          </a:xfrm>
          <a:prstGeom prst="rect">
            <a:avLst/>
          </a:prstGeom>
        </p:spPr>
      </p:pic>
      <p:sp>
        <p:nvSpPr>
          <p:cNvPr id="10" name="文本框 9"/>
          <p:cNvSpPr txBox="1"/>
          <p:nvPr/>
        </p:nvSpPr>
        <p:spPr>
          <a:xfrm>
            <a:off x="4967605" y="1107440"/>
            <a:ext cx="4399915" cy="356870"/>
          </a:xfrm>
          <a:prstGeom prst="rect">
            <a:avLst/>
          </a:prstGeom>
          <a:noFill/>
        </p:spPr>
        <p:txBody>
          <a:bodyPr wrap="square" rtlCol="0">
            <a:noAutofit/>
          </a:bodyPr>
          <a:p>
            <a:r>
              <a:rPr lang="zh-CN" altLang="en-US"/>
              <a:t>核心部分：</a:t>
            </a:r>
            <a:r>
              <a:rPr lang="zh-CN" altLang="en-US" b="1"/>
              <a:t>状态估计核心循环</a:t>
            </a:r>
            <a:endParaRPr lang="zh-CN" altLang="en-US"/>
          </a:p>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133475" y="365125"/>
            <a:ext cx="10088880" cy="986155"/>
          </a:xfrm>
        </p:spPr>
        <p:txBody>
          <a:bodyPr>
            <a:normAutofit fontScale="90000"/>
          </a:bodyPr>
          <a:p>
            <a:r>
              <a:rPr lang="zh-CN" altLang="en-US" sz="3600">
                <a:sym typeface="+mn-ea"/>
              </a:rPr>
              <a:t>forward_and_back.cpp（</a:t>
            </a:r>
            <a:r>
              <a:rPr lang="zh-CN" altLang="en-US" sz="3600">
                <a:sym typeface="+mn-ea"/>
              </a:rPr>
              <a:t>导航测试程序）主函数</a:t>
            </a:r>
            <a:endParaRPr lang="zh-CN" altLang="en-US" sz="3600">
              <a:sym typeface="+mn-ea"/>
            </a:endParaRPr>
          </a:p>
        </p:txBody>
      </p:sp>
      <p:pic>
        <p:nvPicPr>
          <p:cNvPr id="4" name="内容占位符 3"/>
          <p:cNvPicPr>
            <a:picLocks noChangeAspect="1"/>
          </p:cNvPicPr>
          <p:nvPr>
            <p:ph idx="1"/>
          </p:nvPr>
        </p:nvPicPr>
        <p:blipFill>
          <a:blip r:embed="rId1"/>
          <a:stretch>
            <a:fillRect/>
          </a:stretch>
        </p:blipFill>
        <p:spPr>
          <a:xfrm>
            <a:off x="610235" y="1689100"/>
            <a:ext cx="6791325" cy="390525"/>
          </a:xfrm>
          <a:prstGeom prst="rect">
            <a:avLst/>
          </a:prstGeom>
        </p:spPr>
      </p:pic>
      <p:pic>
        <p:nvPicPr>
          <p:cNvPr id="5" name="图片 4"/>
          <p:cNvPicPr>
            <a:picLocks noChangeAspect="1"/>
          </p:cNvPicPr>
          <p:nvPr/>
        </p:nvPicPr>
        <p:blipFill>
          <a:blip r:embed="rId2"/>
          <a:stretch>
            <a:fillRect/>
          </a:stretch>
        </p:blipFill>
        <p:spPr>
          <a:xfrm>
            <a:off x="610235" y="2079625"/>
            <a:ext cx="4181475" cy="581025"/>
          </a:xfrm>
          <a:prstGeom prst="rect">
            <a:avLst/>
          </a:prstGeom>
        </p:spPr>
      </p:pic>
      <p:sp>
        <p:nvSpPr>
          <p:cNvPr id="6" name="文本框 5"/>
          <p:cNvSpPr txBox="1"/>
          <p:nvPr/>
        </p:nvSpPr>
        <p:spPr>
          <a:xfrm>
            <a:off x="7766685" y="1913255"/>
            <a:ext cx="3605530" cy="645160"/>
          </a:xfrm>
          <a:prstGeom prst="rect">
            <a:avLst/>
          </a:prstGeom>
          <a:noFill/>
        </p:spPr>
        <p:txBody>
          <a:bodyPr wrap="square" rtlCol="0">
            <a:spAutoFit/>
          </a:bodyPr>
          <a:p>
            <a:r>
              <a:rPr lang="zh-CN" altLang="en-US"/>
              <a:t>通过TF系统获取机器人在地图中的当前位置和朝向</a:t>
            </a:r>
            <a:endParaRPr lang="zh-CN" altLang="en-US"/>
          </a:p>
        </p:txBody>
      </p:sp>
      <p:pic>
        <p:nvPicPr>
          <p:cNvPr id="7" name="图片 6"/>
          <p:cNvPicPr>
            <a:picLocks noChangeAspect="1"/>
          </p:cNvPicPr>
          <p:nvPr/>
        </p:nvPicPr>
        <p:blipFill>
          <a:blip r:embed="rId3"/>
          <a:stretch>
            <a:fillRect/>
          </a:stretch>
        </p:blipFill>
        <p:spPr>
          <a:xfrm>
            <a:off x="610235" y="3163570"/>
            <a:ext cx="4248150" cy="542925"/>
          </a:xfrm>
          <a:prstGeom prst="rect">
            <a:avLst/>
          </a:prstGeom>
        </p:spPr>
      </p:pic>
      <p:sp>
        <p:nvSpPr>
          <p:cNvPr id="8" name="文本框 7"/>
          <p:cNvSpPr txBox="1"/>
          <p:nvPr/>
        </p:nvSpPr>
        <p:spPr>
          <a:xfrm>
            <a:off x="5634355" y="2959100"/>
            <a:ext cx="6096000" cy="645160"/>
          </a:xfrm>
          <a:prstGeom prst="rect">
            <a:avLst/>
          </a:prstGeom>
          <a:noFill/>
        </p:spPr>
        <p:txBody>
          <a:bodyPr wrap="square" rtlCol="0" anchor="t">
            <a:spAutoFit/>
          </a:bodyPr>
          <a:p>
            <a:r>
              <a:rPr lang="zh-CN" altLang="en-US"/>
              <a:t>根据当前朝向，计算距离当前位置3米的前方目标点</a:t>
            </a:r>
            <a:endParaRPr lang="zh-CN" altLang="en-US"/>
          </a:p>
          <a:p>
            <a:r>
              <a:rPr lang="zh-CN" altLang="en-US"/>
              <a:t>保持相同的朝向角度</a:t>
            </a:r>
            <a:endParaRPr lang="zh-CN" altLang="en-US"/>
          </a:p>
        </p:txBody>
      </p:sp>
      <p:pic>
        <p:nvPicPr>
          <p:cNvPr id="9" name="图片 8"/>
          <p:cNvPicPr>
            <a:picLocks noChangeAspect="1"/>
          </p:cNvPicPr>
          <p:nvPr/>
        </p:nvPicPr>
        <p:blipFill>
          <a:blip r:embed="rId4"/>
          <a:stretch>
            <a:fillRect/>
          </a:stretch>
        </p:blipFill>
        <p:spPr>
          <a:xfrm>
            <a:off x="610235" y="4004945"/>
            <a:ext cx="5429250" cy="590550"/>
          </a:xfrm>
          <a:prstGeom prst="rect">
            <a:avLst/>
          </a:prstGeom>
        </p:spPr>
      </p:pic>
      <p:sp>
        <p:nvSpPr>
          <p:cNvPr id="10" name="文本框 9"/>
          <p:cNvSpPr txBox="1"/>
          <p:nvPr/>
        </p:nvSpPr>
        <p:spPr>
          <a:xfrm>
            <a:off x="6443345" y="4004945"/>
            <a:ext cx="5381625" cy="645160"/>
          </a:xfrm>
          <a:prstGeom prst="rect">
            <a:avLst/>
          </a:prstGeom>
          <a:noFill/>
        </p:spPr>
        <p:txBody>
          <a:bodyPr wrap="square" rtlCol="0">
            <a:spAutoFit/>
          </a:bodyPr>
          <a:p>
            <a:r>
              <a:rPr lang="zh-CN" altLang="en-US"/>
              <a:t>执行前进导航，发送目标到move_base</a:t>
            </a:r>
            <a:endParaRPr lang="zh-CN" altLang="en-US"/>
          </a:p>
          <a:p>
            <a:r>
              <a:rPr lang="zh-CN" altLang="en-US"/>
              <a:t>等待导航完成（最长1000秒）</a:t>
            </a:r>
            <a:endParaRPr lang="zh-CN" altLang="en-US"/>
          </a:p>
        </p:txBody>
      </p:sp>
      <p:pic>
        <p:nvPicPr>
          <p:cNvPr id="11" name="图片 10"/>
          <p:cNvPicPr>
            <a:picLocks noChangeAspect="1"/>
          </p:cNvPicPr>
          <p:nvPr/>
        </p:nvPicPr>
        <p:blipFill>
          <a:blip r:embed="rId5"/>
          <a:stretch>
            <a:fillRect/>
          </a:stretch>
        </p:blipFill>
        <p:spPr>
          <a:xfrm>
            <a:off x="610235" y="5053965"/>
            <a:ext cx="2819400" cy="685800"/>
          </a:xfrm>
          <a:prstGeom prst="rect">
            <a:avLst/>
          </a:prstGeom>
        </p:spPr>
      </p:pic>
      <p:sp>
        <p:nvSpPr>
          <p:cNvPr id="12" name="文本框 11"/>
          <p:cNvSpPr txBox="1"/>
          <p:nvPr/>
        </p:nvSpPr>
        <p:spPr>
          <a:xfrm>
            <a:off x="4379595" y="5094605"/>
            <a:ext cx="3596640" cy="645160"/>
          </a:xfrm>
          <a:prstGeom prst="rect">
            <a:avLst/>
          </a:prstGeom>
          <a:noFill/>
        </p:spPr>
        <p:txBody>
          <a:bodyPr wrap="square" rtlCol="0">
            <a:spAutoFit/>
          </a:bodyPr>
          <a:p>
            <a:r>
              <a:rPr lang="zh-CN" altLang="en-US"/>
              <a:t>设置返回到初始位置的目标</a:t>
            </a:r>
            <a:endParaRPr lang="zh-CN" altLang="en-US"/>
          </a:p>
          <a:p>
            <a:r>
              <a:rPr lang="zh-CN" altLang="en-US"/>
              <a:t>再次执行导航</a:t>
            </a:r>
            <a:endParaRPr lang="zh-CN" altLang="en-US"/>
          </a:p>
        </p:txBody>
      </p:sp>
      <p:pic>
        <p:nvPicPr>
          <p:cNvPr id="13" name="图片 12"/>
          <p:cNvPicPr>
            <a:picLocks noChangeAspect="1"/>
          </p:cNvPicPr>
          <p:nvPr/>
        </p:nvPicPr>
        <p:blipFill>
          <a:blip r:embed="rId6"/>
          <a:stretch>
            <a:fillRect/>
          </a:stretch>
        </p:blipFill>
        <p:spPr>
          <a:xfrm>
            <a:off x="610235" y="2844800"/>
            <a:ext cx="2447925" cy="2667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050290" y="260350"/>
            <a:ext cx="10091420" cy="883920"/>
          </a:xfrm>
        </p:spPr>
        <p:txBody>
          <a:bodyPr>
            <a:normAutofit fontScale="90000"/>
          </a:bodyPr>
          <a:p>
            <a:r>
              <a:rPr lang="zh-CN" altLang="en-US" sz="3200">
                <a:sym typeface="+mn-ea"/>
              </a:rPr>
              <a:t>IMU_Processing.hpp（IMU数据预处理和初始化）主要函数</a:t>
            </a:r>
            <a:endParaRPr lang="zh-CN" altLang="en-US" sz="3200">
              <a:sym typeface="+mn-ea"/>
            </a:endParaRPr>
          </a:p>
        </p:txBody>
      </p:sp>
      <p:pic>
        <p:nvPicPr>
          <p:cNvPr id="4" name="内容占位符 3"/>
          <p:cNvPicPr>
            <a:picLocks noChangeAspect="1"/>
          </p:cNvPicPr>
          <p:nvPr>
            <p:ph idx="1"/>
          </p:nvPr>
        </p:nvPicPr>
        <p:blipFill>
          <a:blip r:embed="rId1"/>
          <a:stretch>
            <a:fillRect/>
          </a:stretch>
        </p:blipFill>
        <p:spPr>
          <a:xfrm>
            <a:off x="615315" y="1308100"/>
            <a:ext cx="5864860" cy="921385"/>
          </a:xfrm>
          <a:prstGeom prst="rect">
            <a:avLst/>
          </a:prstGeom>
        </p:spPr>
      </p:pic>
      <p:pic>
        <p:nvPicPr>
          <p:cNvPr id="5" name="图片 4"/>
          <p:cNvPicPr>
            <a:picLocks noChangeAspect="1"/>
          </p:cNvPicPr>
          <p:nvPr/>
        </p:nvPicPr>
        <p:blipFill>
          <a:blip r:embed="rId2"/>
          <a:stretch>
            <a:fillRect/>
          </a:stretch>
        </p:blipFill>
        <p:spPr>
          <a:xfrm>
            <a:off x="615315" y="2229485"/>
            <a:ext cx="4005580" cy="830580"/>
          </a:xfrm>
          <a:prstGeom prst="rect">
            <a:avLst/>
          </a:prstGeom>
        </p:spPr>
      </p:pic>
      <p:sp>
        <p:nvSpPr>
          <p:cNvPr id="6" name="文本框 5"/>
          <p:cNvSpPr txBox="1"/>
          <p:nvPr/>
        </p:nvSpPr>
        <p:spPr>
          <a:xfrm>
            <a:off x="6626225" y="1447483"/>
            <a:ext cx="5080000" cy="368300"/>
          </a:xfrm>
          <a:prstGeom prst="rect">
            <a:avLst/>
          </a:prstGeom>
        </p:spPr>
        <p:txBody>
          <a:bodyPr>
            <a:spAutoFit/>
          </a:bodyPr>
          <a:p>
            <a:pPr marL="0" indent="0">
              <a:spcAft>
                <a:spcPts val="600"/>
              </a:spcAft>
            </a:pPr>
            <a:r>
              <a:rPr lang="en-US" altLang="zh-CN" i="0">
                <a:solidFill>
                  <a:schemeClr val="tx1"/>
                </a:solidFill>
                <a:latin typeface="微软雅黑" panose="020B0503020204020204" charset="-122"/>
                <a:ea typeface="微软雅黑" panose="020B0503020204020204" charset="-122"/>
                <a:cs typeface="微软雅黑" panose="020B0503020204020204" charset="-122"/>
              </a:rPr>
              <a:t>IMU</a:t>
            </a:r>
            <a:r>
              <a:rPr lang="zh-CN" altLang="en-US" i="0">
                <a:solidFill>
                  <a:schemeClr val="tx1"/>
                </a:solidFill>
                <a:latin typeface="微软雅黑" panose="020B0503020204020204" charset="-122"/>
                <a:ea typeface="微软雅黑" panose="020B0503020204020204" charset="-122"/>
                <a:cs typeface="微软雅黑" panose="020B0503020204020204" charset="-122"/>
              </a:rPr>
              <a:t>传感器初始化</a:t>
            </a:r>
            <a:endParaRPr lang="zh-CN" altLang="en-US" i="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6626225" y="1816100"/>
            <a:ext cx="5380355" cy="922020"/>
          </a:xfrm>
          <a:prstGeom prst="rect">
            <a:avLst/>
          </a:prstGeom>
          <a:noFill/>
        </p:spPr>
        <p:txBody>
          <a:bodyPr wrap="square" rtlCol="0">
            <a:spAutoFit/>
          </a:bodyPr>
          <a:p>
            <a:r>
              <a:rPr lang="zh-CN" altLang="en-US"/>
              <a:t>收集前100帧IMU数据（MAX_INI_COUNT = 100）</a:t>
            </a:r>
            <a:endParaRPr lang="zh-CN" altLang="en-US"/>
          </a:p>
          <a:p>
            <a:r>
              <a:rPr lang="zh-CN" altLang="en-US"/>
              <a:t>计算静态时的平均加速度（用于重力估计）</a:t>
            </a:r>
            <a:endParaRPr lang="zh-CN" altLang="en-US"/>
          </a:p>
          <a:p>
            <a:r>
              <a:rPr lang="zh-CN" altLang="en-US"/>
              <a:t>计算静态时的平均角速度（用于陀螺仪偏差估计）</a:t>
            </a:r>
            <a:endParaRPr lang="zh-CN" altLang="en-US"/>
          </a:p>
        </p:txBody>
      </p:sp>
      <p:pic>
        <p:nvPicPr>
          <p:cNvPr id="8" name="图片 7"/>
          <p:cNvPicPr>
            <a:picLocks noChangeAspect="1"/>
          </p:cNvPicPr>
          <p:nvPr/>
        </p:nvPicPr>
        <p:blipFill>
          <a:blip r:embed="rId3"/>
          <a:stretch>
            <a:fillRect/>
          </a:stretch>
        </p:blipFill>
        <p:spPr>
          <a:xfrm>
            <a:off x="615315" y="3115945"/>
            <a:ext cx="6555740" cy="709930"/>
          </a:xfrm>
          <a:prstGeom prst="rect">
            <a:avLst/>
          </a:prstGeom>
        </p:spPr>
      </p:pic>
      <p:pic>
        <p:nvPicPr>
          <p:cNvPr id="9" name="图片 8"/>
          <p:cNvPicPr>
            <a:picLocks noChangeAspect="1"/>
          </p:cNvPicPr>
          <p:nvPr/>
        </p:nvPicPr>
        <p:blipFill>
          <a:blip r:embed="rId4"/>
          <a:stretch>
            <a:fillRect/>
          </a:stretch>
        </p:blipFill>
        <p:spPr>
          <a:xfrm>
            <a:off x="615315" y="3825875"/>
            <a:ext cx="3282315" cy="2964815"/>
          </a:xfrm>
          <a:prstGeom prst="rect">
            <a:avLst/>
          </a:prstGeom>
        </p:spPr>
      </p:pic>
      <p:sp>
        <p:nvSpPr>
          <p:cNvPr id="10" name="文本框 9"/>
          <p:cNvSpPr txBox="1"/>
          <p:nvPr/>
        </p:nvSpPr>
        <p:spPr>
          <a:xfrm>
            <a:off x="6687820" y="4366895"/>
            <a:ext cx="4084320" cy="368300"/>
          </a:xfrm>
          <a:prstGeom prst="rect">
            <a:avLst/>
          </a:prstGeom>
          <a:noFill/>
        </p:spPr>
        <p:txBody>
          <a:bodyPr wrap="square" rtlCol="0">
            <a:spAutoFit/>
          </a:bodyPr>
          <a:p>
            <a:r>
              <a:rPr lang="zh-CN" altLang="en-US"/>
              <a:t>数据预处理管道</a:t>
            </a:r>
            <a:endParaRPr lang="zh-CN" altLang="en-US"/>
          </a:p>
        </p:txBody>
      </p:sp>
      <p:sp>
        <p:nvSpPr>
          <p:cNvPr id="11" name="文本框 10"/>
          <p:cNvSpPr txBox="1"/>
          <p:nvPr/>
        </p:nvSpPr>
        <p:spPr>
          <a:xfrm>
            <a:off x="6687820" y="4831080"/>
            <a:ext cx="4711065" cy="922020"/>
          </a:xfrm>
          <a:prstGeom prst="rect">
            <a:avLst/>
          </a:prstGeom>
          <a:noFill/>
        </p:spPr>
        <p:txBody>
          <a:bodyPr wrap="square" rtlCol="0">
            <a:spAutoFit/>
          </a:bodyPr>
          <a:p>
            <a:r>
              <a:rPr lang="zh-CN" altLang="en-US"/>
              <a:t>初始化阶段：收集IMU数据进行初始化</a:t>
            </a:r>
            <a:endParaRPr lang="zh-CN" altLang="en-US"/>
          </a:p>
          <a:p>
            <a:r>
              <a:rPr lang="zh-CN" altLang="en-US"/>
              <a:t>对齐阶段：完成重力对齐</a:t>
            </a:r>
            <a:endParaRPr lang="zh-CN" altLang="en-US"/>
          </a:p>
          <a:p>
            <a:r>
              <a:rPr lang="zh-CN" altLang="en-US"/>
              <a:t>正常运行：传递激光雷达数据给后续处理</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38455" y="1382395"/>
            <a:ext cx="11515090" cy="4093845"/>
          </a:xfrm>
        </p:spPr>
        <p:txBody>
          <a:bodyPr>
            <a:noAutofit/>
          </a:bodyPr>
          <a:p>
            <a:pPr algn="ctr"/>
            <a:r>
              <a:rPr lang="zh-CN" altLang="en-US">
                <a:sym typeface="+mn-ea"/>
              </a:rPr>
              <a:t>ros package</a:t>
            </a:r>
            <a:r>
              <a:rPr lang="en-US" altLang="zh-CN">
                <a:sym typeface="+mn-ea"/>
              </a:rPr>
              <a:t>3 :  </a:t>
            </a:r>
            <a:r>
              <a:rPr lang="zh-CN" altLang="en-US" b="1">
                <a:sym typeface="+mn-ea"/>
              </a:rPr>
              <a:t>unitree_lidar_ros</a:t>
            </a:r>
            <a:br>
              <a:rPr lang="zh-CN" altLang="en-US">
                <a:sym typeface="+mn-ea"/>
              </a:rPr>
            </a:br>
            <a:r>
              <a:rPr lang="zh-CN" altLang="en-US">
                <a:sym typeface="+mn-ea"/>
              </a:rPr>
              <a:t>lidar sdk for ros</a:t>
            </a:r>
            <a:br>
              <a:rPr lang="zh-CN" altLang="en-US"/>
            </a:br>
            <a:r>
              <a:rPr lang="zh-CN" altLang="en-US">
                <a:sym typeface="+mn-ea"/>
              </a:rPr>
              <a:t>ros 的激光雷达 sdk</a:t>
            </a:r>
            <a:endParaRPr lang="zh-CN" altLang="en-US">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b="1">
                <a:sym typeface="+mn-ea"/>
              </a:rPr>
              <a:t>unitree_lidar_ros</a:t>
            </a:r>
            <a:endParaRPr lang="zh-CN" altLang="en-US"/>
          </a:p>
        </p:txBody>
      </p:sp>
      <p:sp>
        <p:nvSpPr>
          <p:cNvPr id="3" name="内容占位符 2"/>
          <p:cNvSpPr>
            <a:spLocks noGrp="1"/>
          </p:cNvSpPr>
          <p:nvPr>
            <p:ph idx="1"/>
          </p:nvPr>
        </p:nvSpPr>
        <p:spPr>
          <a:xfrm>
            <a:off x="838200" y="2025650"/>
            <a:ext cx="10515600" cy="4351338"/>
          </a:xfrm>
        </p:spPr>
        <p:txBody>
          <a:bodyPr/>
          <a:p>
            <a:pPr marL="0" indent="0">
              <a:buNone/>
            </a:pPr>
            <a:r>
              <a:rPr lang="zh-CN" altLang="en-US"/>
              <a:t>主要作用是：</a:t>
            </a:r>
            <a:endParaRPr lang="zh-CN" altLang="en-US"/>
          </a:p>
          <a:p>
            <a:pPr marL="0" indent="0">
              <a:buNone/>
            </a:pPr>
            <a:endParaRPr lang="zh-CN" altLang="en-US"/>
          </a:p>
          <a:p>
            <a:pPr marL="0" indent="0">
              <a:buNone/>
            </a:pPr>
            <a:r>
              <a:rPr lang="zh-CN" altLang="en-US"/>
              <a:t>解析激光雷达硬件传输的原始数据</a:t>
            </a:r>
            <a:endParaRPr lang="zh-CN" altLang="en-US"/>
          </a:p>
          <a:p>
            <a:pPr marL="0" indent="0">
              <a:buNone/>
            </a:pPr>
            <a:r>
              <a:rPr lang="zh-CN" altLang="en-US"/>
              <a:t>将数据转换为点云和 IMU 数据</a:t>
            </a:r>
            <a:endParaRPr lang="zh-CN" altLang="en-US"/>
          </a:p>
          <a:p>
            <a:pPr marL="0" indent="0">
              <a:buNone/>
            </a:pPr>
            <a:r>
              <a:rPr lang="zh-CN" altLang="en-US"/>
              <a:t>发布点云数据到 ROS topic</a:t>
            </a:r>
            <a:endParaRPr lang="zh-CN" altLang="en-US"/>
          </a:p>
          <a:p>
            <a:pPr marL="0" indent="0">
              <a:buNone/>
            </a:pPr>
            <a:r>
              <a:rPr lang="zh-CN" altLang="en-US"/>
              <a:t>发布 IMU 数据到 ROS topic</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3025" y="78740"/>
            <a:ext cx="8629015" cy="1177925"/>
          </a:xfrm>
        </p:spPr>
        <p:txBody>
          <a:bodyPr>
            <a:normAutofit/>
          </a:bodyPr>
          <a:p>
            <a:r>
              <a:rPr lang="en-US" altLang="zh-CN" sz="3600"/>
              <a:t>config.yaml</a:t>
            </a:r>
            <a:r>
              <a:rPr lang="zh-CN" altLang="en-US" sz="3600"/>
              <a:t>配置文件</a:t>
            </a:r>
            <a:endParaRPr lang="zh-CN" altLang="en-US" sz="3600"/>
          </a:p>
        </p:txBody>
      </p:sp>
      <p:pic>
        <p:nvPicPr>
          <p:cNvPr id="4" name="内容占位符 3"/>
          <p:cNvPicPr>
            <a:picLocks noChangeAspect="1"/>
          </p:cNvPicPr>
          <p:nvPr>
            <p:ph idx="1"/>
          </p:nvPr>
        </p:nvPicPr>
        <p:blipFill>
          <a:blip r:embed="rId1"/>
          <a:stretch>
            <a:fillRect/>
          </a:stretch>
        </p:blipFill>
        <p:spPr>
          <a:xfrm>
            <a:off x="73025" y="1256665"/>
            <a:ext cx="4426585" cy="4577080"/>
          </a:xfrm>
          <a:prstGeom prst="rect">
            <a:avLst/>
          </a:prstGeom>
        </p:spPr>
      </p:pic>
      <p:sp>
        <p:nvSpPr>
          <p:cNvPr id="5" name="文本框 4"/>
          <p:cNvSpPr txBox="1"/>
          <p:nvPr/>
        </p:nvSpPr>
        <p:spPr>
          <a:xfrm>
            <a:off x="4499610" y="516890"/>
            <a:ext cx="8157210" cy="6056630"/>
          </a:xfrm>
          <a:prstGeom prst="rect">
            <a:avLst/>
          </a:prstGeom>
          <a:noFill/>
        </p:spPr>
        <p:txBody>
          <a:bodyPr wrap="square" rtlCol="0">
            <a:noAutofit/>
          </a:bodyPr>
          <a:p>
            <a:r>
              <a:rPr lang="zh-CN" altLang="en-US"/>
              <a:t>initialize_type: 初始化类型</a:t>
            </a:r>
            <a:endParaRPr lang="zh-CN" altLang="en-US"/>
          </a:p>
          <a:p>
            <a:r>
              <a:rPr lang="zh-CN" altLang="en-US"/>
              <a:t>1 = 串口连接</a:t>
            </a:r>
            <a:r>
              <a:rPr lang="en-US" altLang="zh-CN"/>
              <a:t>    </a:t>
            </a:r>
            <a:r>
              <a:rPr lang="zh-CN" altLang="en-US"/>
              <a:t>2 = UDP 网络连接</a:t>
            </a:r>
            <a:endParaRPr lang="zh-CN" altLang="en-US"/>
          </a:p>
          <a:p>
            <a:endParaRPr lang="zh-CN" altLang="en-US"/>
          </a:p>
          <a:p>
            <a:r>
              <a:rPr lang="zh-CN" altLang="en-US"/>
              <a:t>串口连接参数</a:t>
            </a:r>
            <a:endParaRPr lang="zh-CN" altLang="en-US"/>
          </a:p>
          <a:p>
            <a:r>
              <a:rPr lang="zh-CN" altLang="en-US"/>
              <a:t>port: 串口设备路径</a:t>
            </a:r>
            <a:endParaRPr lang="zh-CN" altLang="en-US"/>
          </a:p>
          <a:p>
            <a:endParaRPr lang="zh-CN" altLang="en-US"/>
          </a:p>
          <a:p>
            <a:r>
              <a:rPr lang="zh-CN" altLang="en-US"/>
              <a:t>UDP 网络连接参数</a:t>
            </a:r>
            <a:endParaRPr lang="zh-CN" altLang="en-US"/>
          </a:p>
          <a:p>
            <a:r>
              <a:rPr lang="zh-CN" altLang="en-US"/>
              <a:t>lidar_port: 激光雷达端口 </a:t>
            </a:r>
            <a:r>
              <a:rPr lang="en-US" altLang="zh-CN"/>
              <a:t> </a:t>
            </a:r>
            <a:r>
              <a:rPr lang="zh-CN" altLang="en-US"/>
              <a:t>lidar_ip: 激光雷达 IP 地址 </a:t>
            </a:r>
            <a:endParaRPr lang="zh-CN" altLang="en-US"/>
          </a:p>
          <a:p>
            <a:r>
              <a:rPr lang="zh-CN" altLang="en-US"/>
              <a:t>local_port: 本地接收端口 </a:t>
            </a:r>
            <a:r>
              <a:rPr lang="en-US" altLang="zh-CN"/>
              <a:t> </a:t>
            </a:r>
            <a:r>
              <a:rPr lang="zh-CN" altLang="en-US"/>
              <a:t>local_ip: 本地 IP 地址 </a:t>
            </a:r>
            <a:endParaRPr lang="zh-CN" altLang="en-US"/>
          </a:p>
          <a:p>
            <a:endParaRPr lang="zh-CN" altLang="en-US"/>
          </a:p>
          <a:p>
            <a:r>
              <a:rPr lang="zh-CN" altLang="en-US"/>
              <a:t>校准参数</a:t>
            </a:r>
            <a:endParaRPr lang="zh-CN" altLang="en-US"/>
          </a:p>
          <a:p>
            <a:r>
              <a:rPr lang="zh-CN" altLang="en-US"/>
              <a:t>rotate_yaw_bias: 旋转偏航角偏置（度）range_scale: 距离缩放因子 （米）</a:t>
            </a:r>
            <a:endParaRPr lang="zh-CN" altLang="en-US"/>
          </a:p>
          <a:p>
            <a:r>
              <a:rPr lang="zh-CN" altLang="en-US"/>
              <a:t>range_bias: 距离偏置（米）</a:t>
            </a:r>
            <a:r>
              <a:rPr lang="en-US" altLang="zh-CN"/>
              <a:t> </a:t>
            </a:r>
            <a:r>
              <a:rPr lang="zh-CN" altLang="en-US"/>
              <a:t>range_max: 最大检测距离 （米）</a:t>
            </a:r>
            <a:endParaRPr lang="zh-CN" altLang="en-US"/>
          </a:p>
          <a:p>
            <a:r>
              <a:rPr lang="zh-CN" altLang="en-US"/>
              <a:t>range_min: 最小检测距离 （米）</a:t>
            </a:r>
            <a:endParaRPr lang="zh-CN" altLang="en-US"/>
          </a:p>
          <a:p>
            <a:endParaRPr lang="zh-CN" altLang="en-US"/>
          </a:p>
          <a:p>
            <a:r>
              <a:rPr lang="zh-CN" altLang="en-US"/>
              <a:t>点云发布配置</a:t>
            </a:r>
            <a:endParaRPr lang="zh-CN" altLang="en-US"/>
          </a:p>
          <a:p>
            <a:r>
              <a:rPr lang="zh-CN" altLang="en-US"/>
              <a:t>cloud_frame: 点云坐标系名称</a:t>
            </a:r>
            <a:r>
              <a:rPr lang="en-US" altLang="zh-CN"/>
              <a:t>   </a:t>
            </a:r>
            <a:r>
              <a:rPr lang="zh-CN" altLang="en-US"/>
              <a:t>cloud_topic: 点云话题名称 </a:t>
            </a:r>
            <a:endParaRPr lang="zh-CN" altLang="en-US"/>
          </a:p>
          <a:p>
            <a:r>
              <a:rPr lang="zh-CN" altLang="en-US"/>
              <a:t>cloud_scan_num: 扫描线数</a:t>
            </a:r>
            <a:endParaRPr lang="zh-CN" altLang="en-US"/>
          </a:p>
          <a:p>
            <a:endParaRPr lang="zh-CN" altLang="en-US"/>
          </a:p>
          <a:p>
            <a:r>
              <a:rPr lang="zh-CN" altLang="en-US"/>
              <a:t>IMU 发布配置</a:t>
            </a:r>
            <a:endParaRPr lang="zh-CN" altLang="en-US"/>
          </a:p>
          <a:p>
            <a:r>
              <a:rPr lang="zh-CN" altLang="en-US"/>
              <a:t>imu_frame: IMU 坐标系名称</a:t>
            </a:r>
            <a:r>
              <a:rPr lang="en-US" altLang="zh-CN"/>
              <a:t>   </a:t>
            </a:r>
            <a:r>
              <a:rPr lang="zh-CN" altLang="en-US"/>
              <a:t>imu_topic: IMU 话题名称 </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33400" y="365125"/>
            <a:ext cx="7338060" cy="891540"/>
          </a:xfrm>
        </p:spPr>
        <p:txBody>
          <a:bodyPr/>
          <a:p>
            <a:r>
              <a:rPr lang="en-US" altLang="zh-CN" sz="3600"/>
              <a:t>include</a:t>
            </a:r>
            <a:r>
              <a:rPr lang="zh-CN" altLang="en-US" sz="3600"/>
              <a:t>头文件</a:t>
            </a:r>
            <a:endParaRPr lang="zh-CN" altLang="en-US" sz="3600"/>
          </a:p>
        </p:txBody>
      </p:sp>
      <p:sp>
        <p:nvSpPr>
          <p:cNvPr id="4" name="文本框 3"/>
          <p:cNvSpPr txBox="1"/>
          <p:nvPr/>
        </p:nvSpPr>
        <p:spPr>
          <a:xfrm>
            <a:off x="3900805" y="626745"/>
            <a:ext cx="6991985" cy="368300"/>
          </a:xfrm>
          <a:prstGeom prst="rect">
            <a:avLst/>
          </a:prstGeom>
          <a:noFill/>
        </p:spPr>
        <p:txBody>
          <a:bodyPr wrap="square" rtlCol="0">
            <a:spAutoFit/>
          </a:bodyPr>
          <a:p>
            <a:r>
              <a:rPr lang="zh-CN" altLang="en-US"/>
              <a:t>将宇树激光雷达的原始数据转换为 ROS 标准消息格式并发布</a:t>
            </a:r>
            <a:endParaRPr lang="zh-CN" altLang="en-US"/>
          </a:p>
        </p:txBody>
      </p:sp>
      <p:pic>
        <p:nvPicPr>
          <p:cNvPr id="5" name="图片 4"/>
          <p:cNvPicPr>
            <a:picLocks noChangeAspect="1"/>
          </p:cNvPicPr>
          <p:nvPr/>
        </p:nvPicPr>
        <p:blipFill>
          <a:blip r:embed="rId1"/>
          <a:stretch>
            <a:fillRect/>
          </a:stretch>
        </p:blipFill>
        <p:spPr>
          <a:xfrm>
            <a:off x="680720" y="1256665"/>
            <a:ext cx="2757805" cy="473075"/>
          </a:xfrm>
          <a:prstGeom prst="rect">
            <a:avLst/>
          </a:prstGeom>
        </p:spPr>
      </p:pic>
      <p:sp>
        <p:nvSpPr>
          <p:cNvPr id="6" name="文本框 5"/>
          <p:cNvSpPr txBox="1"/>
          <p:nvPr/>
        </p:nvSpPr>
        <p:spPr>
          <a:xfrm>
            <a:off x="4153535" y="1308735"/>
            <a:ext cx="5460365" cy="368300"/>
          </a:xfrm>
          <a:prstGeom prst="rect">
            <a:avLst/>
          </a:prstGeom>
          <a:noFill/>
        </p:spPr>
        <p:txBody>
          <a:bodyPr wrap="square" rtlCol="0">
            <a:spAutoFit/>
          </a:bodyPr>
          <a:p>
            <a:r>
              <a:rPr lang="zh-CN" altLang="en-US"/>
              <a:t>定义</a:t>
            </a:r>
            <a:r>
              <a:rPr lang="en-US" altLang="zh-CN"/>
              <a:t> UnitreeLidarSDKNode</a:t>
            </a:r>
            <a:r>
              <a:rPr lang="zh-CN" altLang="en-US"/>
              <a:t>类</a:t>
            </a:r>
            <a:endParaRPr lang="zh-CN" altLang="en-US"/>
          </a:p>
        </p:txBody>
      </p:sp>
      <p:pic>
        <p:nvPicPr>
          <p:cNvPr id="7" name="图片 6"/>
          <p:cNvPicPr>
            <a:picLocks noChangeAspect="1"/>
          </p:cNvPicPr>
          <p:nvPr/>
        </p:nvPicPr>
        <p:blipFill>
          <a:blip r:embed="rId2"/>
          <a:stretch>
            <a:fillRect/>
          </a:stretch>
        </p:blipFill>
        <p:spPr>
          <a:xfrm>
            <a:off x="680720" y="1932940"/>
            <a:ext cx="3295650" cy="790575"/>
          </a:xfrm>
          <a:prstGeom prst="rect">
            <a:avLst/>
          </a:prstGeom>
        </p:spPr>
      </p:pic>
      <p:sp>
        <p:nvSpPr>
          <p:cNvPr id="8" name="文本框 7"/>
          <p:cNvSpPr txBox="1"/>
          <p:nvPr/>
        </p:nvSpPr>
        <p:spPr>
          <a:xfrm>
            <a:off x="4474210" y="1729105"/>
            <a:ext cx="6418580" cy="1198880"/>
          </a:xfrm>
          <a:prstGeom prst="rect">
            <a:avLst/>
          </a:prstGeom>
          <a:noFill/>
        </p:spPr>
        <p:txBody>
          <a:bodyPr wrap="square" rtlCol="0">
            <a:spAutoFit/>
          </a:bodyPr>
          <a:p>
            <a:r>
              <a:rPr lang="zh-CN" altLang="en-US"/>
              <a:t>nh_：ROS 节点句柄</a:t>
            </a:r>
            <a:endParaRPr lang="zh-CN" altLang="en-US"/>
          </a:p>
          <a:p>
            <a:r>
              <a:rPr lang="zh-CN" altLang="en-US"/>
              <a:t>pub_pointcloud_raw_：点云数据发布器</a:t>
            </a:r>
            <a:endParaRPr lang="zh-CN" altLang="en-US"/>
          </a:p>
          <a:p>
            <a:r>
              <a:rPr lang="zh-CN" altLang="en-US"/>
              <a:t>pub_imu_：IMU 数据发布器</a:t>
            </a:r>
            <a:endParaRPr lang="zh-CN" altLang="en-US"/>
          </a:p>
          <a:p>
            <a:r>
              <a:rPr lang="zh-CN" altLang="en-US"/>
              <a:t>tfbc1_：TF 变换广播器</a:t>
            </a:r>
            <a:endParaRPr lang="zh-CN" altLang="en-US"/>
          </a:p>
        </p:txBody>
      </p:sp>
      <p:pic>
        <p:nvPicPr>
          <p:cNvPr id="9" name="图片 8"/>
          <p:cNvPicPr>
            <a:picLocks noChangeAspect="1"/>
          </p:cNvPicPr>
          <p:nvPr/>
        </p:nvPicPr>
        <p:blipFill>
          <a:blip r:embed="rId3"/>
          <a:stretch>
            <a:fillRect/>
          </a:stretch>
        </p:blipFill>
        <p:spPr>
          <a:xfrm>
            <a:off x="689610" y="3009900"/>
            <a:ext cx="2400300" cy="419100"/>
          </a:xfrm>
          <a:prstGeom prst="rect">
            <a:avLst/>
          </a:prstGeom>
        </p:spPr>
      </p:pic>
      <p:sp>
        <p:nvSpPr>
          <p:cNvPr id="10" name="文本框 9"/>
          <p:cNvSpPr txBox="1"/>
          <p:nvPr/>
        </p:nvSpPr>
        <p:spPr>
          <a:xfrm>
            <a:off x="4153535" y="2979738"/>
            <a:ext cx="5080000" cy="368300"/>
          </a:xfrm>
          <a:prstGeom prst="rect">
            <a:avLst/>
          </a:prstGeom>
        </p:spPr>
        <p:txBody>
          <a:bodyPr>
            <a:spAutoFit/>
          </a:bodyPr>
          <a:p>
            <a:pPr marL="0" indent="0" algn="l"/>
            <a:r>
              <a:rPr lang="zh-CN" altLang="en-US" b="0" i="0">
                <a:solidFill>
                  <a:schemeClr val="tx1"/>
                </a:solidFill>
                <a:latin typeface="微软雅黑" panose="020B0503020204020204" charset="-122"/>
                <a:ea typeface="微软雅黑" panose="020B0503020204020204" charset="-122"/>
              </a:rPr>
              <a:t>宇树激光雷达读取器指针</a:t>
            </a:r>
            <a:endParaRPr lang="zh-CN" altLang="en-US" b="0" i="0">
              <a:solidFill>
                <a:schemeClr val="tx1"/>
              </a:solidFill>
              <a:latin typeface="微软雅黑" panose="020B0503020204020204" charset="-122"/>
              <a:ea typeface="微软雅黑" panose="020B0503020204020204" charset="-122"/>
            </a:endParaRPr>
          </a:p>
        </p:txBody>
      </p:sp>
      <p:pic>
        <p:nvPicPr>
          <p:cNvPr id="11" name="图片 10"/>
          <p:cNvPicPr>
            <a:picLocks noChangeAspect="1"/>
          </p:cNvPicPr>
          <p:nvPr/>
        </p:nvPicPr>
        <p:blipFill>
          <a:blip r:embed="rId4"/>
          <a:stretch>
            <a:fillRect/>
          </a:stretch>
        </p:blipFill>
        <p:spPr>
          <a:xfrm>
            <a:off x="463550" y="3560445"/>
            <a:ext cx="3940810" cy="3201035"/>
          </a:xfrm>
          <a:prstGeom prst="rect">
            <a:avLst/>
          </a:prstGeom>
        </p:spPr>
      </p:pic>
      <p:sp>
        <p:nvSpPr>
          <p:cNvPr id="12" name="文本框 11"/>
          <p:cNvSpPr txBox="1"/>
          <p:nvPr/>
        </p:nvSpPr>
        <p:spPr>
          <a:xfrm>
            <a:off x="4785360" y="4954270"/>
            <a:ext cx="6844030" cy="1476375"/>
          </a:xfrm>
          <a:prstGeom prst="rect">
            <a:avLst/>
          </a:prstGeom>
          <a:noFill/>
        </p:spPr>
        <p:txBody>
          <a:bodyPr wrap="square" rtlCol="0">
            <a:spAutoFit/>
          </a:bodyPr>
          <a:p>
            <a:r>
              <a:rPr lang="zh-CN" altLang="en-US"/>
              <a:t>处理 IMU 数据：四元数、角速度、线性加速度</a:t>
            </a:r>
            <a:endParaRPr lang="zh-CN" altLang="en-US"/>
          </a:p>
          <a:p>
            <a:r>
              <a:rPr lang="zh-CN" altLang="en-US"/>
              <a:t>发布到 imu_topic_</a:t>
            </a:r>
            <a:endParaRPr lang="zh-CN" altLang="en-US"/>
          </a:p>
          <a:p>
            <a:endParaRPr lang="zh-CN" altLang="en-US"/>
          </a:p>
          <a:p>
            <a:r>
              <a:rPr lang="zh-CN" altLang="en-US"/>
              <a:t>处理点云数据：转换为 PCL 格式</a:t>
            </a:r>
            <a:endParaRPr lang="zh-CN" altLang="en-US"/>
          </a:p>
          <a:p>
            <a:r>
              <a:rPr lang="zh-CN" altLang="en-US"/>
              <a:t>发布到 cloud_topic_</a:t>
            </a:r>
            <a:endParaRPr lang="zh-CN" altLang="en-US"/>
          </a:p>
        </p:txBody>
      </p:sp>
      <p:pic>
        <p:nvPicPr>
          <p:cNvPr id="13" name="图片 12"/>
          <p:cNvPicPr>
            <a:picLocks noChangeAspect="1"/>
          </p:cNvPicPr>
          <p:nvPr/>
        </p:nvPicPr>
        <p:blipFill>
          <a:blip r:embed="rId5"/>
          <a:stretch>
            <a:fillRect/>
          </a:stretch>
        </p:blipFill>
        <p:spPr>
          <a:xfrm>
            <a:off x="4526915" y="3645535"/>
            <a:ext cx="7360285" cy="95631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90855" y="554990"/>
            <a:ext cx="7559040" cy="645160"/>
          </a:xfrm>
          <a:prstGeom prst="rect">
            <a:avLst/>
          </a:prstGeom>
          <a:noFill/>
        </p:spPr>
        <p:txBody>
          <a:bodyPr wrap="square" rtlCol="0">
            <a:spAutoFit/>
          </a:bodyPr>
          <a:p>
            <a:r>
              <a:rPr lang="en-US" altLang="zh-CN" sz="3600"/>
              <a:t>src/</a:t>
            </a:r>
            <a:r>
              <a:rPr lang="zh-CN" altLang="en-US" sz="3600"/>
              <a:t>unitree_lidar_ros_node.cpp</a:t>
            </a:r>
            <a:endParaRPr lang="zh-CN" altLang="en-US" sz="3600"/>
          </a:p>
        </p:txBody>
      </p:sp>
      <p:sp>
        <p:nvSpPr>
          <p:cNvPr id="7" name="文本框 6"/>
          <p:cNvSpPr txBox="1"/>
          <p:nvPr/>
        </p:nvSpPr>
        <p:spPr>
          <a:xfrm>
            <a:off x="7479665" y="831850"/>
            <a:ext cx="4519295" cy="368300"/>
          </a:xfrm>
          <a:prstGeom prst="rect">
            <a:avLst/>
          </a:prstGeom>
          <a:noFill/>
        </p:spPr>
        <p:txBody>
          <a:bodyPr wrap="square" rtlCol="0">
            <a:spAutoFit/>
          </a:bodyPr>
          <a:p>
            <a:r>
              <a:rPr lang="zh-CN" altLang="en-US"/>
              <a:t>整个宇树激光雷达 ROS 包的主入口程序</a:t>
            </a:r>
            <a:endParaRPr lang="zh-CN" altLang="en-US"/>
          </a:p>
        </p:txBody>
      </p:sp>
      <p:pic>
        <p:nvPicPr>
          <p:cNvPr id="8" name="图片 7"/>
          <p:cNvPicPr>
            <a:picLocks noChangeAspect="1"/>
          </p:cNvPicPr>
          <p:nvPr/>
        </p:nvPicPr>
        <p:blipFill>
          <a:blip r:embed="rId1"/>
          <a:stretch>
            <a:fillRect/>
          </a:stretch>
        </p:blipFill>
        <p:spPr>
          <a:xfrm>
            <a:off x="812800" y="1917700"/>
            <a:ext cx="3703320" cy="461645"/>
          </a:xfrm>
          <a:prstGeom prst="rect">
            <a:avLst/>
          </a:prstGeom>
        </p:spPr>
      </p:pic>
      <p:sp>
        <p:nvSpPr>
          <p:cNvPr id="9" name="文本框 8"/>
          <p:cNvSpPr txBox="1"/>
          <p:nvPr/>
        </p:nvSpPr>
        <p:spPr>
          <a:xfrm>
            <a:off x="5486400" y="1800225"/>
            <a:ext cx="5450840" cy="645160"/>
          </a:xfrm>
          <a:prstGeom prst="rect">
            <a:avLst/>
          </a:prstGeom>
          <a:noFill/>
        </p:spPr>
        <p:txBody>
          <a:bodyPr wrap="square" rtlCol="0">
            <a:spAutoFit/>
          </a:bodyPr>
          <a:p>
            <a:r>
              <a:rPr lang="zh-CN" altLang="en-US"/>
              <a:t>ROS 节点初始化</a:t>
            </a:r>
            <a:endParaRPr lang="zh-CN" altLang="en-US"/>
          </a:p>
          <a:p>
            <a:r>
              <a:rPr lang="zh-CN" altLang="en-US"/>
              <a:t>注册 "unitree_lidar" 的 ROS 节点</a:t>
            </a:r>
            <a:endParaRPr lang="zh-CN" altLang="en-US"/>
          </a:p>
        </p:txBody>
      </p:sp>
      <p:pic>
        <p:nvPicPr>
          <p:cNvPr id="10" name="图片 9"/>
          <p:cNvPicPr>
            <a:picLocks noChangeAspect="1"/>
          </p:cNvPicPr>
          <p:nvPr/>
        </p:nvPicPr>
        <p:blipFill>
          <a:blip r:embed="rId2"/>
          <a:stretch>
            <a:fillRect/>
          </a:stretch>
        </p:blipFill>
        <p:spPr>
          <a:xfrm>
            <a:off x="1187450" y="3197225"/>
            <a:ext cx="2609850" cy="466725"/>
          </a:xfrm>
          <a:prstGeom prst="rect">
            <a:avLst/>
          </a:prstGeom>
        </p:spPr>
      </p:pic>
      <p:sp>
        <p:nvSpPr>
          <p:cNvPr id="11" name="文本框 10"/>
          <p:cNvSpPr txBox="1"/>
          <p:nvPr/>
        </p:nvSpPr>
        <p:spPr>
          <a:xfrm>
            <a:off x="4789170" y="2831465"/>
            <a:ext cx="7115810" cy="1198880"/>
          </a:xfrm>
          <a:prstGeom prst="rect">
            <a:avLst/>
          </a:prstGeom>
          <a:noFill/>
        </p:spPr>
        <p:txBody>
          <a:bodyPr wrap="square" rtlCol="0">
            <a:spAutoFit/>
          </a:bodyPr>
          <a:p>
            <a:r>
              <a:rPr lang="zh-CN" altLang="en-US"/>
              <a:t>创建激光雷达 SDK 节点实例</a:t>
            </a:r>
            <a:endParaRPr lang="zh-CN" altLang="en-US"/>
          </a:p>
          <a:p>
            <a:r>
              <a:rPr lang="zh-CN" altLang="en-US"/>
              <a:t>触发构造函数中的所有初始化操作：加载配置参数（从 config.yaml）、初始化激光雷达硬件连接、创建 ROS 发布器（点云和 IMU）、设置工作模式</a:t>
            </a:r>
            <a:endParaRPr lang="zh-CN" altLang="en-US"/>
          </a:p>
        </p:txBody>
      </p:sp>
      <p:pic>
        <p:nvPicPr>
          <p:cNvPr id="12" name="图片 11"/>
          <p:cNvPicPr>
            <a:picLocks noChangeAspect="1"/>
          </p:cNvPicPr>
          <p:nvPr/>
        </p:nvPicPr>
        <p:blipFill>
          <a:blip r:embed="rId3"/>
          <a:stretch>
            <a:fillRect/>
          </a:stretch>
        </p:blipFill>
        <p:spPr>
          <a:xfrm>
            <a:off x="1552575" y="4562475"/>
            <a:ext cx="2019300" cy="1181100"/>
          </a:xfrm>
          <a:prstGeom prst="rect">
            <a:avLst/>
          </a:prstGeom>
        </p:spPr>
      </p:pic>
      <p:sp>
        <p:nvSpPr>
          <p:cNvPr id="13" name="文本框 12"/>
          <p:cNvSpPr txBox="1"/>
          <p:nvPr/>
        </p:nvSpPr>
        <p:spPr>
          <a:xfrm>
            <a:off x="5341620" y="4909185"/>
            <a:ext cx="2943225" cy="645160"/>
          </a:xfrm>
          <a:prstGeom prst="rect">
            <a:avLst/>
          </a:prstGeom>
          <a:noFill/>
        </p:spPr>
        <p:txBody>
          <a:bodyPr wrap="square" rtlCol="0">
            <a:spAutoFit/>
          </a:bodyPr>
          <a:p>
            <a:r>
              <a:rPr lang="zh-CN" altLang="en-US"/>
              <a:t>处理 ROS 回调函数</a:t>
            </a:r>
            <a:endParaRPr lang="zh-CN" altLang="en-US"/>
          </a:p>
          <a:p>
            <a:r>
              <a:rPr lang="zh-CN" altLang="en-US"/>
              <a:t>执行一次数据采集和发布</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05460" y="226695"/>
            <a:ext cx="8617585" cy="890905"/>
          </a:xfrm>
        </p:spPr>
        <p:txBody>
          <a:bodyPr/>
          <a:p>
            <a:r>
              <a:rPr lang="zh-CN" altLang="en-US" sz="3600"/>
              <a:t>unitree_lidar_sdk文件夹</a:t>
            </a:r>
            <a:endParaRPr lang="zh-CN" altLang="en-US" sz="3600"/>
          </a:p>
        </p:txBody>
      </p:sp>
      <p:sp>
        <p:nvSpPr>
          <p:cNvPr id="5" name="文本框 4"/>
          <p:cNvSpPr txBox="1"/>
          <p:nvPr/>
        </p:nvSpPr>
        <p:spPr>
          <a:xfrm>
            <a:off x="6556375" y="297180"/>
            <a:ext cx="5180965" cy="645160"/>
          </a:xfrm>
          <a:prstGeom prst="rect">
            <a:avLst/>
          </a:prstGeom>
          <a:noFill/>
        </p:spPr>
        <p:txBody>
          <a:bodyPr wrap="square" rtlCol="0">
            <a:spAutoFit/>
          </a:bodyPr>
          <a:p>
            <a:r>
              <a:rPr lang="zh-CN" altLang="en-US"/>
              <a:t>宇树激光雷达的核心 SDK</a:t>
            </a:r>
            <a:endParaRPr lang="zh-CN" altLang="en-US"/>
          </a:p>
          <a:p>
            <a:r>
              <a:rPr lang="zh-CN" altLang="en-US"/>
              <a:t>为整个 ROS 包提供底层硬件通信和数据处理功能</a:t>
            </a:r>
            <a:endParaRPr lang="zh-CN" altLang="en-US"/>
          </a:p>
        </p:txBody>
      </p:sp>
      <p:sp>
        <p:nvSpPr>
          <p:cNvPr id="7" name="文本框 6"/>
          <p:cNvSpPr txBox="1"/>
          <p:nvPr/>
        </p:nvSpPr>
        <p:spPr>
          <a:xfrm>
            <a:off x="4794885" y="1120140"/>
            <a:ext cx="7863205" cy="645160"/>
          </a:xfrm>
          <a:prstGeom prst="rect">
            <a:avLst/>
          </a:prstGeom>
          <a:noFill/>
        </p:spPr>
        <p:txBody>
          <a:bodyPr wrap="square" rtlCol="0">
            <a:spAutoFit/>
          </a:bodyPr>
          <a:p>
            <a:r>
              <a:rPr lang="en-US" altLang="zh-CN"/>
              <a:t>unitree_lidar_sdk.h 定义了 UnitreeLidarReader 抽象类</a:t>
            </a:r>
            <a:endParaRPr lang="en-US" altLang="zh-CN"/>
          </a:p>
          <a:p>
            <a:r>
              <a:rPr lang="en-US" altLang="zh-CN"/>
              <a:t>功能封装：将复杂的硬件通信协议封装成简单的 C++ 接口</a:t>
            </a:r>
            <a:endParaRPr lang="en-US" altLang="zh-CN"/>
          </a:p>
        </p:txBody>
      </p:sp>
      <p:pic>
        <p:nvPicPr>
          <p:cNvPr id="8" name="图片 7"/>
          <p:cNvPicPr>
            <a:picLocks noChangeAspect="1"/>
          </p:cNvPicPr>
          <p:nvPr/>
        </p:nvPicPr>
        <p:blipFill>
          <a:blip r:embed="rId1"/>
          <a:stretch>
            <a:fillRect/>
          </a:stretch>
        </p:blipFill>
        <p:spPr>
          <a:xfrm>
            <a:off x="1425575" y="1412875"/>
            <a:ext cx="2409825" cy="304800"/>
          </a:xfrm>
          <a:prstGeom prst="rect">
            <a:avLst/>
          </a:prstGeom>
        </p:spPr>
      </p:pic>
      <p:sp>
        <p:nvSpPr>
          <p:cNvPr id="15" name="文本框 14"/>
          <p:cNvSpPr txBox="1"/>
          <p:nvPr/>
        </p:nvSpPr>
        <p:spPr>
          <a:xfrm>
            <a:off x="5432425" y="1863725"/>
            <a:ext cx="6096000" cy="368300"/>
          </a:xfrm>
          <a:prstGeom prst="rect">
            <a:avLst/>
          </a:prstGeom>
          <a:noFill/>
        </p:spPr>
        <p:txBody>
          <a:bodyPr wrap="square" rtlCol="0" anchor="t">
            <a:spAutoFit/>
          </a:bodyPr>
          <a:p>
            <a:r>
              <a:rPr lang="en-US" altLang="zh-CN">
                <a:sym typeface="+mn-ea"/>
              </a:rPr>
              <a:t>unitree_lidar_sdk.h</a:t>
            </a:r>
            <a:r>
              <a:rPr lang="zh-CN" altLang="en-US">
                <a:sym typeface="+mn-ea"/>
              </a:rPr>
              <a:t>还定义了数据结构</a:t>
            </a:r>
            <a:endParaRPr lang="zh-CN" altLang="en-US">
              <a:sym typeface="+mn-ea"/>
            </a:endParaRPr>
          </a:p>
        </p:txBody>
      </p:sp>
      <p:pic>
        <p:nvPicPr>
          <p:cNvPr id="16" name="图片 15"/>
          <p:cNvPicPr>
            <a:picLocks noChangeAspect="1"/>
          </p:cNvPicPr>
          <p:nvPr/>
        </p:nvPicPr>
        <p:blipFill>
          <a:blip r:embed="rId2"/>
          <a:stretch>
            <a:fillRect/>
          </a:stretch>
        </p:blipFill>
        <p:spPr>
          <a:xfrm>
            <a:off x="505460" y="1864360"/>
            <a:ext cx="4628515" cy="3297555"/>
          </a:xfrm>
          <a:prstGeom prst="rect">
            <a:avLst/>
          </a:prstGeom>
        </p:spPr>
      </p:pic>
      <p:sp>
        <p:nvSpPr>
          <p:cNvPr id="17" name="文本框 16"/>
          <p:cNvSpPr txBox="1"/>
          <p:nvPr/>
        </p:nvSpPr>
        <p:spPr>
          <a:xfrm>
            <a:off x="6294755" y="2311400"/>
            <a:ext cx="4371340" cy="2584450"/>
          </a:xfrm>
          <a:prstGeom prst="rect">
            <a:avLst/>
          </a:prstGeom>
          <a:noFill/>
        </p:spPr>
        <p:txBody>
          <a:bodyPr wrap="square" rtlCol="0">
            <a:spAutoFit/>
          </a:bodyPr>
          <a:p>
            <a:r>
              <a:rPr lang="zh-CN" altLang="en-US" b="1"/>
              <a:t>点云数据结构</a:t>
            </a:r>
            <a:endParaRPr lang="zh-CN" altLang="en-US"/>
          </a:p>
          <a:p>
            <a:r>
              <a:rPr lang="zh-CN" altLang="en-US"/>
              <a:t>3D 坐标</a:t>
            </a:r>
            <a:endParaRPr lang="zh-CN" altLang="en-US"/>
          </a:p>
          <a:p>
            <a:r>
              <a:rPr lang="zh-CN" altLang="en-US"/>
              <a:t>反射强度</a:t>
            </a:r>
            <a:endParaRPr lang="zh-CN" altLang="en-US"/>
          </a:p>
          <a:p>
            <a:r>
              <a:rPr lang="zh-CN" altLang="en-US"/>
              <a:t>相对时间戳</a:t>
            </a:r>
            <a:endParaRPr lang="zh-CN" altLang="en-US"/>
          </a:p>
          <a:p>
            <a:r>
              <a:rPr lang="zh-CN" altLang="en-US"/>
              <a:t>激光器环号</a:t>
            </a:r>
            <a:endParaRPr lang="zh-CN" altLang="en-US"/>
          </a:p>
          <a:p>
            <a:endParaRPr lang="zh-CN" altLang="en-US"/>
          </a:p>
          <a:p>
            <a:r>
              <a:rPr lang="zh-CN" altLang="en-US"/>
              <a:t>时间戳</a:t>
            </a:r>
            <a:endParaRPr lang="zh-CN" altLang="en-US"/>
          </a:p>
          <a:p>
            <a:r>
              <a:rPr lang="zh-CN" altLang="en-US"/>
              <a:t>序列 ID</a:t>
            </a:r>
            <a:endParaRPr lang="zh-CN" altLang="en-US"/>
          </a:p>
          <a:p>
            <a:r>
              <a:rPr lang="zh-CN" altLang="en-US"/>
              <a:t>环数</a:t>
            </a:r>
            <a:endParaRPr lang="zh-CN" altLang="en-US"/>
          </a:p>
        </p:txBody>
      </p:sp>
      <p:pic>
        <p:nvPicPr>
          <p:cNvPr id="18" name="图片 17"/>
          <p:cNvPicPr>
            <a:picLocks noChangeAspect="1"/>
          </p:cNvPicPr>
          <p:nvPr/>
        </p:nvPicPr>
        <p:blipFill>
          <a:blip r:embed="rId3"/>
          <a:stretch>
            <a:fillRect/>
          </a:stretch>
        </p:blipFill>
        <p:spPr>
          <a:xfrm>
            <a:off x="445770" y="5247005"/>
            <a:ext cx="4747895" cy="1564005"/>
          </a:xfrm>
          <a:prstGeom prst="rect">
            <a:avLst/>
          </a:prstGeom>
        </p:spPr>
      </p:pic>
      <p:sp>
        <p:nvSpPr>
          <p:cNvPr id="19" name="文本框 18"/>
          <p:cNvSpPr txBox="1"/>
          <p:nvPr/>
        </p:nvSpPr>
        <p:spPr>
          <a:xfrm>
            <a:off x="6294755" y="5018405"/>
            <a:ext cx="2952115" cy="368300"/>
          </a:xfrm>
          <a:prstGeom prst="rect">
            <a:avLst/>
          </a:prstGeom>
          <a:noFill/>
        </p:spPr>
        <p:txBody>
          <a:bodyPr wrap="square" rtlCol="0">
            <a:spAutoFit/>
          </a:bodyPr>
          <a:p>
            <a:r>
              <a:rPr lang="zh-CN" altLang="en-US" b="1"/>
              <a:t>IMU 数据结构</a:t>
            </a:r>
            <a:endParaRPr lang="zh-CN" altLang="en-US" b="1"/>
          </a:p>
        </p:txBody>
      </p:sp>
      <p:sp>
        <p:nvSpPr>
          <p:cNvPr id="20" name="文本框 19"/>
          <p:cNvSpPr txBox="1"/>
          <p:nvPr/>
        </p:nvSpPr>
        <p:spPr>
          <a:xfrm>
            <a:off x="6294755" y="5334635"/>
            <a:ext cx="3300730" cy="1476375"/>
          </a:xfrm>
          <a:prstGeom prst="rect">
            <a:avLst/>
          </a:prstGeom>
          <a:noFill/>
        </p:spPr>
        <p:txBody>
          <a:bodyPr wrap="square" rtlCol="0">
            <a:spAutoFit/>
          </a:bodyPr>
          <a:p>
            <a:r>
              <a:rPr lang="zh-CN" altLang="en-US"/>
              <a:t>时间戳</a:t>
            </a:r>
            <a:endParaRPr lang="zh-CN" altLang="en-US"/>
          </a:p>
          <a:p>
            <a:r>
              <a:rPr lang="zh-CN" altLang="en-US"/>
              <a:t>序列 ID</a:t>
            </a:r>
            <a:endParaRPr lang="zh-CN" altLang="en-US"/>
          </a:p>
          <a:p>
            <a:r>
              <a:rPr lang="zh-CN" altLang="en-US"/>
              <a:t>四元数 [x,y,z,w]</a:t>
            </a:r>
            <a:endParaRPr lang="zh-CN" altLang="en-US"/>
          </a:p>
          <a:p>
            <a:r>
              <a:rPr lang="zh-CN" altLang="en-US"/>
              <a:t>角速度</a:t>
            </a:r>
            <a:endParaRPr lang="zh-CN" altLang="en-US"/>
          </a:p>
          <a:p>
            <a:r>
              <a:rPr lang="zh-CN" altLang="en-US"/>
              <a:t>线性加速度</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4010" y="265430"/>
            <a:ext cx="8983345" cy="1325880"/>
          </a:xfrm>
        </p:spPr>
        <p:txBody>
          <a:bodyPr/>
          <a:lstStyle/>
          <a:p>
            <a:r>
              <a:rPr lang="en-US" altLang="zh-CN" dirty="0"/>
              <a:t>move_base</a:t>
            </a:r>
            <a:r>
              <a:rPr lang="zh-CN" altLang="en-US" dirty="0"/>
              <a:t>：</a:t>
            </a:r>
            <a:r>
              <a:rPr lang="en-US" altLang="zh-CN" dirty="0"/>
              <a:t>ROS </a:t>
            </a:r>
            <a:r>
              <a:rPr lang="zh-CN" altLang="en-US" dirty="0"/>
              <a:t>的标准导航框架</a:t>
            </a:r>
            <a:endParaRPr lang="zh-CN" altLang="en-US" dirty="0"/>
          </a:p>
        </p:txBody>
      </p:sp>
      <p:sp>
        <p:nvSpPr>
          <p:cNvPr id="4" name="文本框 3"/>
          <p:cNvSpPr txBox="1"/>
          <p:nvPr/>
        </p:nvSpPr>
        <p:spPr>
          <a:xfrm>
            <a:off x="923636" y="6024278"/>
            <a:ext cx="11513127" cy="521970"/>
          </a:xfrm>
          <a:prstGeom prst="rect">
            <a:avLst/>
          </a:prstGeom>
          <a:noFill/>
        </p:spPr>
        <p:txBody>
          <a:bodyPr wrap="square" rtlCol="0">
            <a:spAutoFit/>
          </a:bodyPr>
          <a:lstStyle/>
          <a:p>
            <a:r>
              <a:rPr lang="zh-CN" altLang="en-US" sz="2800" dirty="0"/>
              <a:t>相关资料：</a:t>
            </a:r>
            <a:r>
              <a:rPr lang="en-US" altLang="zh-CN" sz="2800" dirty="0"/>
              <a:t>https://wiki.ros.org/move_base</a:t>
            </a:r>
            <a:endParaRPr lang="en-US" altLang="zh-CN" sz="2800" dirty="0"/>
          </a:p>
        </p:txBody>
      </p:sp>
      <p:pic>
        <p:nvPicPr>
          <p:cNvPr id="5" name="内容占位符 4"/>
          <p:cNvPicPr>
            <a:picLocks noGrp="1" noChangeAspect="1"/>
          </p:cNvPicPr>
          <p:nvPr>
            <p:ph idx="1"/>
          </p:nvPr>
        </p:nvPicPr>
        <p:blipFill>
          <a:blip r:embed="rId1"/>
          <a:stretch>
            <a:fillRect/>
          </a:stretch>
        </p:blipFill>
        <p:spPr>
          <a:xfrm>
            <a:off x="837592" y="1591064"/>
            <a:ext cx="10515600" cy="430149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582295" y="1457325"/>
            <a:ext cx="8063865" cy="460375"/>
          </a:xfrm>
          <a:prstGeom prst="rect">
            <a:avLst/>
          </a:prstGeom>
          <a:noFill/>
        </p:spPr>
        <p:txBody>
          <a:bodyPr wrap="square" rtlCol="0" anchor="t">
            <a:spAutoFit/>
          </a:bodyPr>
          <a:p>
            <a:r>
              <a:rPr lang="zh-CN" altLang="en-US" sz="2400"/>
              <a:t>mavlink 目录提供完整的 MAVLink 通信协议</a:t>
            </a:r>
            <a:endParaRPr lang="zh-CN" altLang="en-US" sz="2400"/>
          </a:p>
        </p:txBody>
      </p:sp>
      <p:sp>
        <p:nvSpPr>
          <p:cNvPr id="10" name="文本框 9"/>
          <p:cNvSpPr txBox="1"/>
          <p:nvPr/>
        </p:nvSpPr>
        <p:spPr>
          <a:xfrm>
            <a:off x="582295" y="2068195"/>
            <a:ext cx="6096000" cy="460375"/>
          </a:xfrm>
          <a:prstGeom prst="rect">
            <a:avLst/>
          </a:prstGeom>
          <a:noFill/>
        </p:spPr>
        <p:txBody>
          <a:bodyPr wrap="square" rtlCol="0" anchor="t">
            <a:spAutoFit/>
          </a:bodyPr>
          <a:p>
            <a:r>
              <a:rPr lang="zh-CN" altLang="en-US" sz="2400"/>
              <a:t>mavlink/checksum.h 提供 CRC16 校验</a:t>
            </a:r>
            <a:endParaRPr lang="zh-CN" altLang="en-US" sz="2400"/>
          </a:p>
        </p:txBody>
      </p:sp>
      <p:pic>
        <p:nvPicPr>
          <p:cNvPr id="11" name="图片 10"/>
          <p:cNvPicPr>
            <a:picLocks noChangeAspect="1"/>
          </p:cNvPicPr>
          <p:nvPr/>
        </p:nvPicPr>
        <p:blipFill>
          <a:blip r:embed="rId1"/>
          <a:stretch>
            <a:fillRect/>
          </a:stretch>
        </p:blipFill>
        <p:spPr>
          <a:xfrm>
            <a:off x="670560" y="2679065"/>
            <a:ext cx="6567170" cy="304165"/>
          </a:xfrm>
          <a:prstGeom prst="rect">
            <a:avLst/>
          </a:prstGeom>
        </p:spPr>
      </p:pic>
      <p:pic>
        <p:nvPicPr>
          <p:cNvPr id="12" name="图片 11"/>
          <p:cNvPicPr>
            <a:picLocks noChangeAspect="1"/>
          </p:cNvPicPr>
          <p:nvPr/>
        </p:nvPicPr>
        <p:blipFill>
          <a:blip r:embed="rId2"/>
          <a:stretch>
            <a:fillRect/>
          </a:stretch>
        </p:blipFill>
        <p:spPr>
          <a:xfrm>
            <a:off x="670560" y="3211830"/>
            <a:ext cx="7837170" cy="307340"/>
          </a:xfrm>
          <a:prstGeom prst="rect">
            <a:avLst/>
          </a:prstGeom>
        </p:spPr>
      </p:pic>
      <p:pic>
        <p:nvPicPr>
          <p:cNvPr id="13" name="图片 12"/>
          <p:cNvPicPr>
            <a:picLocks noChangeAspect="1"/>
          </p:cNvPicPr>
          <p:nvPr/>
        </p:nvPicPr>
        <p:blipFill>
          <a:blip r:embed="rId3"/>
          <a:stretch>
            <a:fillRect/>
          </a:stretch>
        </p:blipFill>
        <p:spPr>
          <a:xfrm>
            <a:off x="670560" y="3810635"/>
            <a:ext cx="8787130" cy="274955"/>
          </a:xfrm>
          <a:prstGeom prst="rect">
            <a:avLst/>
          </a:prstGeom>
        </p:spPr>
      </p:pic>
      <p:sp>
        <p:nvSpPr>
          <p:cNvPr id="14" name="文本框 13"/>
          <p:cNvSpPr txBox="1"/>
          <p:nvPr/>
        </p:nvSpPr>
        <p:spPr>
          <a:xfrm>
            <a:off x="669925" y="4377055"/>
            <a:ext cx="6008370" cy="1586865"/>
          </a:xfrm>
          <a:prstGeom prst="rect">
            <a:avLst/>
          </a:prstGeom>
        </p:spPr>
        <p:txBody>
          <a:bodyPr>
            <a:noAutofit/>
          </a:bodyPr>
          <a:p>
            <a:pPr indent="0" fontAlgn="auto">
              <a:lnSpc>
                <a:spcPts val="3100"/>
              </a:lnSpc>
            </a:pPr>
            <a:r>
              <a:rPr lang="en-US" altLang="zh-CN" sz="2400" b="0">
                <a:solidFill>
                  <a:schemeClr val="tx1"/>
                </a:solidFill>
                <a:latin typeface="微软雅黑" panose="020B0503020204020204" charset="-122"/>
                <a:ea typeface="微软雅黑" panose="020B0503020204020204" charset="-122"/>
                <a:cs typeface="微软雅黑" panose="020B0503020204020204" charset="-122"/>
              </a:rPr>
              <a:t>crc_accumulate()    </a:t>
            </a:r>
            <a:r>
              <a:rPr lang="zh-CN" altLang="en-US" sz="2400" b="0">
                <a:solidFill>
                  <a:schemeClr val="tx1"/>
                </a:solidFill>
                <a:latin typeface="微软雅黑" panose="020B0503020204020204" charset="-122"/>
                <a:ea typeface="微软雅黑" panose="020B0503020204020204" charset="-122"/>
                <a:cs typeface="微软雅黑" panose="020B0503020204020204" charset="-122"/>
              </a:rPr>
              <a:t>逐字节累积校验和</a:t>
            </a:r>
            <a:endParaRPr lang="zh-CN" altLang="en-US" sz="2400" b="0">
              <a:solidFill>
                <a:schemeClr val="tx1"/>
              </a:solidFill>
              <a:latin typeface="微软雅黑" panose="020B0503020204020204" charset="-122"/>
              <a:ea typeface="微软雅黑" panose="020B0503020204020204" charset="-122"/>
              <a:cs typeface="微软雅黑" panose="020B0503020204020204" charset="-122"/>
            </a:endParaRPr>
          </a:p>
          <a:p>
            <a:pPr indent="0" fontAlgn="auto">
              <a:lnSpc>
                <a:spcPts val="3100"/>
              </a:lnSpc>
            </a:pPr>
            <a:r>
              <a:rPr lang="en-US" altLang="zh-CN" sz="2400" b="0">
                <a:solidFill>
                  <a:schemeClr val="tx1"/>
                </a:solidFill>
                <a:latin typeface="微软雅黑" panose="020B0503020204020204" charset="-122"/>
                <a:ea typeface="微软雅黑" panose="020B0503020204020204" charset="-122"/>
                <a:cs typeface="微软雅黑" panose="020B0503020204020204" charset="-122"/>
              </a:rPr>
              <a:t>crc_calculate()       </a:t>
            </a:r>
            <a:r>
              <a:rPr lang="zh-CN" altLang="en-US" sz="2400" b="0">
                <a:solidFill>
                  <a:schemeClr val="tx1"/>
                </a:solidFill>
                <a:latin typeface="微软雅黑" panose="020B0503020204020204" charset="-122"/>
                <a:ea typeface="微软雅黑" panose="020B0503020204020204" charset="-122"/>
                <a:cs typeface="微软雅黑" panose="020B0503020204020204" charset="-122"/>
              </a:rPr>
              <a:t>计算缓冲区校验和</a:t>
            </a:r>
            <a:endParaRPr lang="zh-CN" altLang="en-US" sz="2400" b="0">
              <a:solidFill>
                <a:schemeClr val="tx1"/>
              </a:solidFill>
              <a:latin typeface="微软雅黑" panose="020B0503020204020204" charset="-122"/>
              <a:ea typeface="微软雅黑" panose="020B0503020204020204" charset="-122"/>
              <a:cs typeface="微软雅黑" panose="020B0503020204020204" charset="-122"/>
            </a:endParaRPr>
          </a:p>
          <a:p>
            <a:pPr indent="0" fontAlgn="auto">
              <a:lnSpc>
                <a:spcPts val="3100"/>
              </a:lnSpc>
            </a:pPr>
            <a:r>
              <a:rPr lang="en-US" altLang="zh-CN" sz="2400" b="0">
                <a:solidFill>
                  <a:schemeClr val="tx1"/>
                </a:solidFill>
                <a:latin typeface="微软雅黑" panose="020B0503020204020204" charset="-122"/>
                <a:ea typeface="微软雅黑" panose="020B0503020204020204" charset="-122"/>
                <a:cs typeface="微软雅黑" panose="020B0503020204020204" charset="-122"/>
              </a:rPr>
              <a:t>crc_accumulate_buffer()  </a:t>
            </a:r>
            <a:r>
              <a:rPr lang="zh-CN" altLang="en-US" sz="2400" b="0">
                <a:solidFill>
                  <a:schemeClr val="tx1"/>
                </a:solidFill>
                <a:latin typeface="微软雅黑" panose="020B0503020204020204" charset="-122"/>
                <a:ea typeface="微软雅黑" panose="020B0503020204020204" charset="-122"/>
                <a:cs typeface="微软雅黑" panose="020B0503020204020204" charset="-122"/>
              </a:rPr>
              <a:t>批量校验</a:t>
            </a:r>
            <a:endParaRPr lang="zh-CN" altLang="en-US" sz="2400" b="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38455" y="1382395"/>
            <a:ext cx="11515090" cy="4093845"/>
          </a:xfrm>
        </p:spPr>
        <p:txBody>
          <a:bodyPr>
            <a:noAutofit/>
          </a:bodyPr>
          <a:p>
            <a:pPr algn="ctr"/>
            <a:r>
              <a:rPr lang="zh-CN" altLang="en-US">
                <a:sym typeface="+mn-ea"/>
              </a:rPr>
              <a:t>ros package</a:t>
            </a:r>
            <a:r>
              <a:rPr lang="en-US" altLang="zh-CN">
                <a:sym typeface="+mn-ea"/>
              </a:rPr>
              <a:t>4 :  </a:t>
            </a:r>
            <a:r>
              <a:rPr lang="zh-CN" altLang="en-US" b="1">
                <a:sym typeface="+mn-ea"/>
              </a:rPr>
              <a:t>unitree_ros_to_real</a:t>
            </a:r>
            <a:r>
              <a:rPr lang="zh-CN" altLang="en-US">
                <a:sym typeface="+mn-ea"/>
              </a:rPr>
              <a:t> </a:t>
            </a:r>
            <a:br>
              <a:rPr lang="zh-CN" altLang="en-US">
                <a:sym typeface="+mn-ea"/>
              </a:rPr>
            </a:br>
            <a:r>
              <a:rPr lang="zh-CN" altLang="en-US">
                <a:sym typeface="+mn-ea"/>
              </a:rPr>
              <a:t>GO1 control sdk for ros</a:t>
            </a:r>
            <a:br>
              <a:rPr lang="zh-CN" altLang="en-US"/>
            </a:br>
            <a:r>
              <a:rPr lang="zh-CN" altLang="en-US">
                <a:sym typeface="+mn-ea"/>
              </a:rPr>
              <a:t>用于 ros 的 GO1 控制 sdk</a:t>
            </a:r>
            <a:endParaRPr lang="zh-CN" altLang="en-US">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330" y="251460"/>
            <a:ext cx="10820400" cy="1318260"/>
          </a:xfrm>
        </p:spPr>
        <p:txBody>
          <a:bodyPr/>
          <a:p>
            <a:r>
              <a:rPr lang="zh-CN" altLang="en-US" b="1">
                <a:sym typeface="+mn-ea"/>
              </a:rPr>
              <a:t>unitree_ros_to_real下文件</a:t>
            </a:r>
            <a:endParaRPr lang="zh-CN" altLang="en-US"/>
          </a:p>
        </p:txBody>
      </p:sp>
      <p:pic>
        <p:nvPicPr>
          <p:cNvPr id="4" name="内容占位符 3"/>
          <p:cNvPicPr>
            <a:picLocks noChangeAspect="1"/>
          </p:cNvPicPr>
          <p:nvPr>
            <p:ph idx="1"/>
          </p:nvPr>
        </p:nvPicPr>
        <p:blipFill>
          <a:blip r:embed="rId1"/>
          <a:stretch>
            <a:fillRect/>
          </a:stretch>
        </p:blipFill>
        <p:spPr>
          <a:xfrm>
            <a:off x="608330" y="2762250"/>
            <a:ext cx="5050790" cy="2138045"/>
          </a:xfrm>
          <a:prstGeom prst="rect">
            <a:avLst/>
          </a:prstGeom>
        </p:spPr>
      </p:pic>
      <p:sp>
        <p:nvSpPr>
          <p:cNvPr id="5" name="文本框 4"/>
          <p:cNvSpPr txBox="1"/>
          <p:nvPr/>
        </p:nvSpPr>
        <p:spPr>
          <a:xfrm>
            <a:off x="5840095" y="1569720"/>
            <a:ext cx="6161405" cy="4523105"/>
          </a:xfrm>
          <a:prstGeom prst="rect">
            <a:avLst/>
          </a:prstGeom>
          <a:noFill/>
        </p:spPr>
        <p:txBody>
          <a:bodyPr wrap="square" rtlCol="0">
            <a:spAutoFit/>
          </a:bodyPr>
          <a:p>
            <a:r>
              <a:rPr lang="zh-CN" altLang="en-US" sz="2400"/>
              <a:t>unitree_legged_msgs/ - 消息定义包</a:t>
            </a:r>
            <a:endParaRPr lang="zh-CN" altLang="en-US" sz="2400"/>
          </a:p>
          <a:p>
            <a:r>
              <a:rPr lang="zh-CN" altLang="en-US" sz="2400"/>
              <a:t>定义 Go1 机器人通信的标准 ROS 消息格式，作为数据交换的接口规范。</a:t>
            </a:r>
            <a:endParaRPr lang="zh-CN" altLang="en-US" sz="2400"/>
          </a:p>
          <a:p>
            <a:endParaRPr lang="zh-CN" altLang="en-US" sz="2400"/>
          </a:p>
          <a:p>
            <a:r>
              <a:rPr lang="zh-CN" altLang="en-US" sz="2400"/>
              <a:t>unitree_legged_real/ - ROS 接口实现包</a:t>
            </a:r>
            <a:endParaRPr lang="zh-CN" altLang="en-US" sz="2400"/>
          </a:p>
          <a:p>
            <a:r>
              <a:rPr lang="zh-CN" altLang="en-US" sz="2400"/>
              <a:t>实现 ROS 与真实 Go1 机器人之间的通信桥梁，将 ROS 消息转换为机器人可理解的控制指令。</a:t>
            </a:r>
            <a:endParaRPr lang="zh-CN" altLang="en-US" sz="2400"/>
          </a:p>
          <a:p>
            <a:endParaRPr lang="zh-CN" altLang="en-US" sz="2400"/>
          </a:p>
          <a:p>
            <a:r>
              <a:rPr lang="zh-CN" altLang="en-US" sz="2400"/>
              <a:t>nitree_legged_sdk/ - 底层通信 SDK</a:t>
            </a:r>
            <a:endParaRPr lang="zh-CN" altLang="en-US" sz="2400"/>
          </a:p>
          <a:p>
            <a:r>
              <a:rPr lang="zh-CN" altLang="en-US" sz="2400"/>
              <a:t>提供与 Go1 机器人硬件的底层通信协议和接口，封装网络通信、数据解析等核心功能。</a:t>
            </a:r>
            <a:endParaRPr lang="zh-CN" altLang="en-US" sz="2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66775" y="1246505"/>
            <a:ext cx="6096000" cy="1476375"/>
          </a:xfrm>
          <a:prstGeom prst="rect">
            <a:avLst/>
          </a:prstGeom>
          <a:noFill/>
        </p:spPr>
        <p:txBody>
          <a:bodyPr wrap="square" rtlCol="0" anchor="t">
            <a:spAutoFit/>
          </a:bodyPr>
          <a:p>
            <a:r>
              <a:rPr lang="zh-CN" altLang="en-US" b="1"/>
              <a:t>BmsState.msg：电池状态</a:t>
            </a:r>
            <a:endParaRPr lang="zh-CN" altLang="en-US" b="1"/>
          </a:p>
          <a:p>
            <a:r>
              <a:rPr lang="zh-CN" altLang="en-US"/>
              <a:t>uint8 SOC               # 电量百分比</a:t>
            </a:r>
            <a:endParaRPr lang="zh-CN" altLang="en-US"/>
          </a:p>
          <a:p>
            <a:r>
              <a:rPr lang="zh-CN" altLang="en-US"/>
              <a:t>int32 current           # 电流 (mA)</a:t>
            </a:r>
            <a:endParaRPr lang="zh-CN" altLang="en-US"/>
          </a:p>
          <a:p>
            <a:r>
              <a:rPr lang="zh-CN" altLang="en-US"/>
              <a:t>uint16[10] cell_vol     # 电芯电压</a:t>
            </a:r>
            <a:endParaRPr lang="zh-CN" altLang="en-US"/>
          </a:p>
          <a:p>
            <a:r>
              <a:rPr lang="zh-CN" altLang="en-US"/>
              <a:t>int8[2] BQ_NTC, MCU_NTC # 温度传感</a:t>
            </a:r>
            <a:endParaRPr lang="zh-CN" altLang="en-US"/>
          </a:p>
        </p:txBody>
      </p:sp>
      <p:sp>
        <p:nvSpPr>
          <p:cNvPr id="5" name="文本框 4"/>
          <p:cNvSpPr txBox="1"/>
          <p:nvPr/>
        </p:nvSpPr>
        <p:spPr>
          <a:xfrm>
            <a:off x="809625" y="462915"/>
            <a:ext cx="4619625" cy="460375"/>
          </a:xfrm>
          <a:prstGeom prst="rect">
            <a:avLst/>
          </a:prstGeom>
          <a:noFill/>
        </p:spPr>
        <p:txBody>
          <a:bodyPr wrap="square" rtlCol="0">
            <a:spAutoFit/>
          </a:bodyPr>
          <a:p>
            <a:r>
              <a:rPr lang="zh-CN" altLang="en-US" sz="2400" b="1"/>
              <a:t>unitree_legged_msgs下文件</a:t>
            </a:r>
            <a:endParaRPr lang="zh-CN" altLang="en-US" sz="2400" b="1"/>
          </a:p>
        </p:txBody>
      </p:sp>
      <p:sp>
        <p:nvSpPr>
          <p:cNvPr id="6" name="文本框 5"/>
          <p:cNvSpPr txBox="1"/>
          <p:nvPr/>
        </p:nvSpPr>
        <p:spPr>
          <a:xfrm>
            <a:off x="866775" y="2722880"/>
            <a:ext cx="6096000" cy="645160"/>
          </a:xfrm>
          <a:prstGeom prst="rect">
            <a:avLst/>
          </a:prstGeom>
          <a:noFill/>
        </p:spPr>
        <p:txBody>
          <a:bodyPr wrap="square" rtlCol="0" anchor="t">
            <a:spAutoFit/>
          </a:bodyPr>
          <a:p>
            <a:r>
              <a:rPr lang="zh-CN" altLang="en-US" b="1"/>
              <a:t>Cartesian.msg：3D坐标</a:t>
            </a:r>
            <a:endParaRPr lang="zh-CN" altLang="en-US" b="1"/>
          </a:p>
          <a:p>
            <a:r>
              <a:rPr lang="zh-CN" altLang="en-US"/>
              <a:t>float32 x, y, z         # 笛卡尔坐标</a:t>
            </a:r>
            <a:endParaRPr lang="zh-CN" altLang="en-US"/>
          </a:p>
        </p:txBody>
      </p:sp>
      <p:sp>
        <p:nvSpPr>
          <p:cNvPr id="7" name="文本框 6"/>
          <p:cNvSpPr txBox="1"/>
          <p:nvPr/>
        </p:nvSpPr>
        <p:spPr>
          <a:xfrm>
            <a:off x="866775" y="3368040"/>
            <a:ext cx="4875530" cy="3601720"/>
          </a:xfrm>
          <a:prstGeom prst="rect">
            <a:avLst/>
          </a:prstGeom>
          <a:noFill/>
        </p:spPr>
        <p:txBody>
          <a:bodyPr wrap="square" rtlCol="0" anchor="t">
            <a:noAutofit/>
          </a:bodyPr>
          <a:p>
            <a:r>
              <a:rPr lang="zh-CN" altLang="en-US" b="1"/>
              <a:t>HighCmd.msg：高级控制命令</a:t>
            </a:r>
            <a:endParaRPr lang="zh-CN" altLang="en-US" b="1"/>
          </a:p>
          <a:p>
            <a:r>
              <a:rPr lang="zh-CN" altLang="en-US"/>
              <a:t>uint8 gaitType          # 步态类型</a:t>
            </a:r>
            <a:endParaRPr lang="zh-CN" altLang="en-US"/>
          </a:p>
          <a:p>
            <a:r>
              <a:rPr lang="zh-CN" altLang="en-US"/>
              <a:t>uint8 speedLevel        # 速度等级</a:t>
            </a:r>
            <a:endParaRPr lang="zh-CN" altLang="en-US"/>
          </a:p>
          <a:p>
            <a:r>
              <a:rPr lang="zh-CN" altLang="en-US"/>
              <a:t>float32[2] velocity     # 移动速度</a:t>
            </a:r>
            <a:endParaRPr lang="zh-CN" altLang="en-US"/>
          </a:p>
          <a:p>
            <a:r>
              <a:rPr lang="zh-CN" altLang="en-US"/>
              <a:t>[x, y]float32 yawSpeed        # 偏航角速度</a:t>
            </a:r>
            <a:endParaRPr lang="zh-CN" altLang="en-US"/>
          </a:p>
          <a:p>
            <a:r>
              <a:rPr lang="zh-CN" altLang="en-US"/>
              <a:t>float32 bodyHeight      # 身体高度</a:t>
            </a:r>
            <a:endParaRPr lang="zh-CN" altLang="en-US"/>
          </a:p>
          <a:p>
            <a:r>
              <a:rPr lang="zh-CN" altLang="en-US" b="1"/>
              <a:t>HighState.msg：高级状态反馈</a:t>
            </a:r>
            <a:endParaRPr lang="zh-CN" altLang="en-US" b="1"/>
          </a:p>
          <a:p>
            <a:r>
              <a:rPr lang="zh-CN" altLang="en-US"/>
              <a:t>uint8 mode              # 当前模式</a:t>
            </a:r>
            <a:endParaRPr lang="zh-CN" altLang="en-US"/>
          </a:p>
          <a:p>
            <a:r>
              <a:rPr lang="zh-CN" altLang="en-US"/>
              <a:t>float32[3] position     # 位置信息</a:t>
            </a:r>
            <a:endParaRPr lang="zh-CN" altLang="en-US"/>
          </a:p>
          <a:p>
            <a:r>
              <a:rPr lang="zh-CN" altLang="en-US"/>
              <a:t>float32[3] velocity     # 速度反馈</a:t>
            </a:r>
            <a:endParaRPr lang="zh-CN" altLang="en-US"/>
          </a:p>
          <a:p>
            <a:r>
              <a:rPr lang="zh-CN" altLang="en-US"/>
              <a:t>Cartesian[4] footPosition2Body  # 足端位置</a:t>
            </a:r>
            <a:endParaRPr lang="zh-CN" altLang="en-US"/>
          </a:p>
          <a:p>
            <a:endParaRPr lang="zh-CN" altLang="en-US"/>
          </a:p>
        </p:txBody>
      </p:sp>
      <p:sp>
        <p:nvSpPr>
          <p:cNvPr id="8" name="文本框 7"/>
          <p:cNvSpPr txBox="1"/>
          <p:nvPr/>
        </p:nvSpPr>
        <p:spPr>
          <a:xfrm>
            <a:off x="6010275" y="200025"/>
            <a:ext cx="5114290" cy="1476375"/>
          </a:xfrm>
          <a:prstGeom prst="rect">
            <a:avLst/>
          </a:prstGeom>
          <a:noFill/>
        </p:spPr>
        <p:txBody>
          <a:bodyPr wrap="square" rtlCol="0">
            <a:noAutofit/>
          </a:bodyPr>
          <a:p>
            <a:r>
              <a:rPr lang="zh-CN" altLang="en-US" b="1"/>
              <a:t>IMU.msg：惯性测量单元</a:t>
            </a:r>
            <a:endParaRPr lang="zh-CN" altLang="en-US" b="1"/>
          </a:p>
          <a:p>
            <a:r>
              <a:rPr lang="zh-CN" altLang="en-US"/>
              <a:t>float32[4] quaternion   # 四元数姿态float32[3] gyroscope    # 陀螺仪数据float32[3] accelerometer # 加速度计数据float32[3] rpy          # 欧拉角</a:t>
            </a:r>
            <a:endParaRPr lang="zh-CN" altLang="en-US"/>
          </a:p>
          <a:p>
            <a:endParaRPr lang="zh-CN" altLang="en-US"/>
          </a:p>
        </p:txBody>
      </p:sp>
      <p:sp>
        <p:nvSpPr>
          <p:cNvPr id="9" name="文本框 8"/>
          <p:cNvSpPr txBox="1"/>
          <p:nvPr/>
        </p:nvSpPr>
        <p:spPr>
          <a:xfrm>
            <a:off x="6010275" y="1676400"/>
            <a:ext cx="6096000" cy="645160"/>
          </a:xfrm>
          <a:prstGeom prst="rect">
            <a:avLst/>
          </a:prstGeom>
          <a:noFill/>
        </p:spPr>
        <p:txBody>
          <a:bodyPr wrap="square" rtlCol="0" anchor="t">
            <a:spAutoFit/>
          </a:bodyPr>
          <a:p>
            <a:r>
              <a:rPr lang="zh-CN" altLang="en-US" b="1"/>
              <a:t>LED.msg：LED灯控制</a:t>
            </a:r>
            <a:endParaRPr lang="zh-CN" altLang="en-US" b="1"/>
          </a:p>
          <a:p>
            <a:r>
              <a:rPr lang="zh-CN" altLang="en-US"/>
              <a:t>uint8 r, g, b           # RGB颜色值</a:t>
            </a:r>
            <a:endParaRPr lang="zh-CN" altLang="en-US"/>
          </a:p>
        </p:txBody>
      </p:sp>
      <p:sp>
        <p:nvSpPr>
          <p:cNvPr id="10" name="文本框 9"/>
          <p:cNvSpPr txBox="1"/>
          <p:nvPr/>
        </p:nvSpPr>
        <p:spPr>
          <a:xfrm>
            <a:off x="6010275" y="2284730"/>
            <a:ext cx="6096000" cy="1476375"/>
          </a:xfrm>
          <a:prstGeom prst="rect">
            <a:avLst/>
          </a:prstGeom>
          <a:noFill/>
        </p:spPr>
        <p:txBody>
          <a:bodyPr wrap="square" rtlCol="0" anchor="t">
            <a:spAutoFit/>
          </a:bodyPr>
          <a:p>
            <a:r>
              <a:rPr lang="zh-CN" altLang="en-US" b="1"/>
              <a:t>LowCmd.msg：低级控制命令</a:t>
            </a:r>
            <a:endParaRPr lang="zh-CN" altLang="en-US" b="1"/>
          </a:p>
          <a:p>
            <a:r>
              <a:rPr lang="zh-CN" altLang="en-US"/>
              <a:t>MotorCmd[20] motorCmd   # 20个电机的控制命令</a:t>
            </a:r>
            <a:endParaRPr lang="zh-CN" altLang="en-US"/>
          </a:p>
          <a:p>
            <a:r>
              <a:rPr lang="zh-CN" altLang="en-US" b="1"/>
              <a:t>LowState.msg：低级状态反馈</a:t>
            </a:r>
            <a:endParaRPr lang="zh-CN" altLang="en-US" b="1"/>
          </a:p>
          <a:p>
            <a:r>
              <a:rPr lang="zh-CN" altLang="en-US"/>
              <a:t>MotorState[20] motorState  # 20个电机的状态反馈int16[4] footForce         # 足端力反馈</a:t>
            </a:r>
            <a:endParaRPr lang="zh-CN" altLang="en-US"/>
          </a:p>
        </p:txBody>
      </p:sp>
      <p:sp>
        <p:nvSpPr>
          <p:cNvPr id="11" name="文本框 10"/>
          <p:cNvSpPr txBox="1"/>
          <p:nvPr/>
        </p:nvSpPr>
        <p:spPr>
          <a:xfrm>
            <a:off x="6010275" y="3790315"/>
            <a:ext cx="6990715" cy="3138170"/>
          </a:xfrm>
          <a:prstGeom prst="rect">
            <a:avLst/>
          </a:prstGeom>
          <a:noFill/>
        </p:spPr>
        <p:txBody>
          <a:bodyPr wrap="square" rtlCol="0" anchor="t">
            <a:spAutoFit/>
          </a:bodyPr>
          <a:p>
            <a:r>
              <a:rPr lang="zh-CN" altLang="en-US" b="1"/>
              <a:t>MotorCmd.msg：单个电机控制</a:t>
            </a:r>
            <a:endParaRPr lang="zh-CN" altLang="en-US" b="1"/>
          </a:p>
          <a:p>
            <a:r>
              <a:rPr lang="zh-CN" altLang="en-US"/>
              <a:t>uint8 mode              # 控制模式</a:t>
            </a:r>
            <a:endParaRPr lang="zh-CN" altLang="en-US"/>
          </a:p>
          <a:p>
            <a:r>
              <a:rPr lang="zh-CN" altLang="en-US"/>
              <a:t>float32 q               # 目标位置 (rad)</a:t>
            </a:r>
            <a:endParaRPr lang="zh-CN" altLang="en-US"/>
          </a:p>
          <a:p>
            <a:r>
              <a:rPr lang="zh-CN" altLang="en-US"/>
              <a:t>float32 dq              # 目标速度 (rad/s)</a:t>
            </a:r>
            <a:endParaRPr lang="zh-CN" altLang="en-US"/>
          </a:p>
          <a:p>
            <a:r>
              <a:rPr lang="zh-CN" altLang="en-US"/>
              <a:t>float32 tau             # 目标扭矩 (N*m)</a:t>
            </a:r>
            <a:endParaRPr lang="zh-CN" altLang="en-US"/>
          </a:p>
          <a:p>
            <a:r>
              <a:rPr lang="zh-CN" altLang="en-US"/>
              <a:t>float32 Kp, Kd          # PD控制参数</a:t>
            </a:r>
            <a:endParaRPr lang="zh-CN" altLang="en-US"/>
          </a:p>
          <a:p>
            <a:r>
              <a:rPr lang="zh-CN" altLang="en-US" b="1"/>
              <a:t>MotorState.msg：单个电机反馈</a:t>
            </a:r>
            <a:endParaRPr lang="zh-CN" altLang="en-US" b="1"/>
          </a:p>
          <a:p>
            <a:r>
              <a:rPr lang="zh-CN" altLang="en-US"/>
              <a:t>float32 q, dq, ddq      # 当前位置、速度、加速度float32 tauEst          # 估计输出扭矩</a:t>
            </a:r>
            <a:endParaRPr lang="zh-CN" altLang="en-US"/>
          </a:p>
          <a:p>
            <a:r>
              <a:rPr lang="zh-CN" altLang="en-US"/>
              <a:t>int8 temperature        # 电机温度</a:t>
            </a:r>
            <a:endParaRPr lang="zh-CN" altLang="en-US"/>
          </a:p>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72110"/>
            <a:ext cx="10515600" cy="1325563"/>
          </a:xfrm>
        </p:spPr>
        <p:txBody>
          <a:bodyPr/>
          <a:p>
            <a:r>
              <a:rPr lang="zh-CN" altLang="en-US" sz="3600">
                <a:sym typeface="+mn-ea"/>
              </a:rPr>
              <a:t>unitree_legged_real</a:t>
            </a:r>
            <a:r>
              <a:rPr lang="en-US" altLang="zh-CN" sz="3600">
                <a:sym typeface="+mn-ea"/>
              </a:rPr>
              <a:t>/</a:t>
            </a:r>
            <a:r>
              <a:rPr lang="en-US" altLang="zh-CN" sz="3600"/>
              <a:t>include/</a:t>
            </a:r>
            <a:r>
              <a:rPr lang="zh-CN" altLang="en-US" sz="3600"/>
              <a:t>convert.h文件</a:t>
            </a:r>
            <a:endParaRPr lang="zh-CN" altLang="en-US" sz="3600"/>
          </a:p>
        </p:txBody>
      </p:sp>
      <p:sp>
        <p:nvSpPr>
          <p:cNvPr id="5" name="文本框 4"/>
          <p:cNvSpPr txBox="1"/>
          <p:nvPr/>
        </p:nvSpPr>
        <p:spPr>
          <a:xfrm>
            <a:off x="991870" y="2362835"/>
            <a:ext cx="2717165" cy="368300"/>
          </a:xfrm>
          <a:prstGeom prst="rect">
            <a:avLst/>
          </a:prstGeom>
          <a:noFill/>
        </p:spPr>
        <p:txBody>
          <a:bodyPr wrap="square" rtlCol="0">
            <a:spAutoFit/>
          </a:bodyPr>
          <a:p>
            <a:r>
              <a:rPr lang="zh-CN" altLang="en-US"/>
              <a:t>ROS → SDK 转换函数</a:t>
            </a:r>
            <a:endParaRPr lang="zh-CN" altLang="en-US"/>
          </a:p>
        </p:txBody>
      </p:sp>
      <p:pic>
        <p:nvPicPr>
          <p:cNvPr id="6" name="图片 5"/>
          <p:cNvPicPr>
            <a:picLocks noChangeAspect="1"/>
          </p:cNvPicPr>
          <p:nvPr/>
        </p:nvPicPr>
        <p:blipFill>
          <a:blip r:embed="rId1"/>
          <a:stretch>
            <a:fillRect/>
          </a:stretch>
        </p:blipFill>
        <p:spPr>
          <a:xfrm>
            <a:off x="1009015" y="3466465"/>
            <a:ext cx="7162800" cy="247650"/>
          </a:xfrm>
          <a:prstGeom prst="rect">
            <a:avLst/>
          </a:prstGeom>
        </p:spPr>
      </p:pic>
      <p:pic>
        <p:nvPicPr>
          <p:cNvPr id="7" name="图片 6"/>
          <p:cNvPicPr>
            <a:picLocks noChangeAspect="1"/>
          </p:cNvPicPr>
          <p:nvPr/>
        </p:nvPicPr>
        <p:blipFill>
          <a:blip r:embed="rId2"/>
          <a:stretch>
            <a:fillRect/>
          </a:stretch>
        </p:blipFill>
        <p:spPr>
          <a:xfrm>
            <a:off x="991870" y="4289425"/>
            <a:ext cx="7096125" cy="228600"/>
          </a:xfrm>
          <a:prstGeom prst="rect">
            <a:avLst/>
          </a:prstGeom>
        </p:spPr>
      </p:pic>
      <p:sp>
        <p:nvSpPr>
          <p:cNvPr id="8" name="文本框 7"/>
          <p:cNvSpPr txBox="1"/>
          <p:nvPr/>
        </p:nvSpPr>
        <p:spPr>
          <a:xfrm>
            <a:off x="991870" y="4647565"/>
            <a:ext cx="6096000" cy="368300"/>
          </a:xfrm>
          <a:prstGeom prst="rect">
            <a:avLst/>
          </a:prstGeom>
          <a:noFill/>
        </p:spPr>
        <p:txBody>
          <a:bodyPr wrap="square" rtlCol="0" anchor="t">
            <a:spAutoFit/>
          </a:bodyPr>
          <a:p>
            <a:r>
              <a:rPr lang="zh-CN" altLang="en-US"/>
              <a:t>Twist消息转换为高级控制命令</a:t>
            </a:r>
            <a:endParaRPr lang="zh-CN" altLang="en-US"/>
          </a:p>
        </p:txBody>
      </p:sp>
      <p:pic>
        <p:nvPicPr>
          <p:cNvPr id="9" name="图片 8"/>
          <p:cNvPicPr>
            <a:picLocks noChangeAspect="1"/>
          </p:cNvPicPr>
          <p:nvPr/>
        </p:nvPicPr>
        <p:blipFill>
          <a:blip r:embed="rId3"/>
          <a:stretch>
            <a:fillRect/>
          </a:stretch>
        </p:blipFill>
        <p:spPr>
          <a:xfrm>
            <a:off x="991870" y="5093335"/>
            <a:ext cx="6686550" cy="266700"/>
          </a:xfrm>
          <a:prstGeom prst="rect">
            <a:avLst/>
          </a:prstGeom>
        </p:spPr>
      </p:pic>
      <p:sp>
        <p:nvSpPr>
          <p:cNvPr id="10" name="文本框 9"/>
          <p:cNvSpPr txBox="1"/>
          <p:nvPr/>
        </p:nvSpPr>
        <p:spPr>
          <a:xfrm>
            <a:off x="991870" y="1932940"/>
            <a:ext cx="6096000" cy="368300"/>
          </a:xfrm>
          <a:prstGeom prst="rect">
            <a:avLst/>
          </a:prstGeom>
          <a:noFill/>
        </p:spPr>
        <p:txBody>
          <a:bodyPr wrap="square" rtlCol="0" anchor="t">
            <a:spAutoFit/>
          </a:bodyPr>
          <a:p>
            <a:r>
              <a:rPr lang="zh-CN" altLang="en-US"/>
              <a:t>在 ROS 消息格式与宇树 SDK 数据格式之间进行双向转换</a:t>
            </a:r>
            <a:endParaRPr lang="zh-CN" altLang="en-US"/>
          </a:p>
        </p:txBody>
      </p:sp>
      <p:sp>
        <p:nvSpPr>
          <p:cNvPr id="12" name="文本框 11"/>
          <p:cNvSpPr txBox="1"/>
          <p:nvPr/>
        </p:nvSpPr>
        <p:spPr>
          <a:xfrm>
            <a:off x="1009015" y="2914650"/>
            <a:ext cx="3308985" cy="368300"/>
          </a:xfrm>
          <a:prstGeom prst="rect">
            <a:avLst/>
          </a:prstGeom>
          <a:noFill/>
        </p:spPr>
        <p:txBody>
          <a:bodyPr wrap="square" rtlCol="0">
            <a:spAutoFit/>
          </a:bodyPr>
          <a:p>
            <a:r>
              <a:rPr lang="zh-CN" altLang="en-US">
                <a:solidFill>
                  <a:schemeClr val="tx1"/>
                </a:solidFill>
                <a:latin typeface="微软雅黑" panose="020B0503020204020204" charset="-122"/>
                <a:ea typeface="微软雅黑" panose="020B0503020204020204" charset="-122"/>
                <a:sym typeface="+mn-ea"/>
              </a:rPr>
              <a:t>高级控制命令转换</a:t>
            </a:r>
            <a:endParaRPr lang="zh-CN" altLang="en-US">
              <a:solidFill>
                <a:schemeClr val="tx1"/>
              </a:solidFill>
              <a:latin typeface="微软雅黑" panose="020B0503020204020204" charset="-122"/>
              <a:ea typeface="微软雅黑" panose="020B0503020204020204" charset="-122"/>
              <a:sym typeface="+mn-ea"/>
            </a:endParaRPr>
          </a:p>
        </p:txBody>
      </p:sp>
      <p:sp>
        <p:nvSpPr>
          <p:cNvPr id="13" name="文本框 12"/>
          <p:cNvSpPr txBox="1"/>
          <p:nvPr/>
        </p:nvSpPr>
        <p:spPr>
          <a:xfrm>
            <a:off x="1009015" y="3792220"/>
            <a:ext cx="3178175" cy="368300"/>
          </a:xfrm>
          <a:prstGeom prst="rect">
            <a:avLst/>
          </a:prstGeom>
          <a:noFill/>
        </p:spPr>
        <p:txBody>
          <a:bodyPr wrap="square" rtlCol="0">
            <a:spAutoFit/>
          </a:bodyPr>
          <a:p>
            <a:r>
              <a:rPr lang="zh-CN" altLang="en-US"/>
              <a:t>低级控制命令转换</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16255" y="-78105"/>
            <a:ext cx="10515600" cy="1325563"/>
          </a:xfrm>
        </p:spPr>
        <p:txBody>
          <a:bodyPr/>
          <a:p>
            <a:r>
              <a:rPr lang="zh-CN" altLang="en-US" sz="3600">
                <a:sym typeface="+mn-ea"/>
              </a:rPr>
              <a:t>unitree_legged_real</a:t>
            </a:r>
            <a:r>
              <a:rPr lang="en-US" altLang="zh-CN" sz="3600">
                <a:sym typeface="+mn-ea"/>
              </a:rPr>
              <a:t>/</a:t>
            </a:r>
            <a:r>
              <a:rPr lang="en-US" altLang="zh-CN" sz="3600"/>
              <a:t>src</a:t>
            </a:r>
            <a:r>
              <a:rPr lang="zh-CN" altLang="en-US" sz="3600"/>
              <a:t>文件夹</a:t>
            </a:r>
            <a:endParaRPr lang="zh-CN" altLang="en-US" sz="3600"/>
          </a:p>
        </p:txBody>
      </p:sp>
      <p:sp>
        <p:nvSpPr>
          <p:cNvPr id="4" name="文本框 3"/>
          <p:cNvSpPr txBox="1"/>
          <p:nvPr/>
        </p:nvSpPr>
        <p:spPr>
          <a:xfrm>
            <a:off x="7426960" y="400685"/>
            <a:ext cx="4206240" cy="368300"/>
          </a:xfrm>
          <a:prstGeom prst="rect">
            <a:avLst/>
          </a:prstGeom>
          <a:noFill/>
        </p:spPr>
        <p:txBody>
          <a:bodyPr wrap="square" rtlCol="0" anchor="t">
            <a:spAutoFit/>
          </a:bodyPr>
          <a:p>
            <a:r>
              <a:rPr lang="zh-CN" altLang="en-US"/>
              <a:t>包含Go1 机器人控制的核心可执行程序</a:t>
            </a:r>
            <a:endParaRPr lang="zh-CN" altLang="en-US"/>
          </a:p>
        </p:txBody>
      </p:sp>
      <p:sp>
        <p:nvSpPr>
          <p:cNvPr id="5" name="文本框 4"/>
          <p:cNvSpPr txBox="1"/>
          <p:nvPr/>
        </p:nvSpPr>
        <p:spPr>
          <a:xfrm>
            <a:off x="4418330" y="1648460"/>
            <a:ext cx="6096000" cy="1198880"/>
          </a:xfrm>
          <a:prstGeom prst="rect">
            <a:avLst/>
          </a:prstGeom>
          <a:noFill/>
        </p:spPr>
        <p:txBody>
          <a:bodyPr wrap="square" rtlCol="0" anchor="t">
            <a:spAutoFit/>
          </a:bodyPr>
          <a:p>
            <a:r>
              <a:rPr lang="zh-CN" altLang="en-US"/>
              <a:t>control_via_keyboard.cpp</a:t>
            </a:r>
            <a:r>
              <a:rPr lang="en-US" altLang="zh-CN"/>
              <a:t> </a:t>
            </a:r>
            <a:r>
              <a:rPr lang="zh-CN" altLang="en-US"/>
              <a:t>键盘遥控</a:t>
            </a:r>
            <a:endParaRPr lang="zh-CN" altLang="en-US"/>
          </a:p>
          <a:p>
            <a:r>
              <a:rPr lang="zh-CN" altLang="en-US"/>
              <a:t>提供直观的键盘控制界面</a:t>
            </a:r>
            <a:endParaRPr lang="zh-CN" altLang="en-US"/>
          </a:p>
          <a:p>
            <a:endParaRPr lang="zh-CN" altLang="en-US"/>
          </a:p>
          <a:p>
            <a:endParaRPr lang="zh-CN" altLang="en-US"/>
          </a:p>
        </p:txBody>
      </p:sp>
      <p:pic>
        <p:nvPicPr>
          <p:cNvPr id="6" name="图片 5"/>
          <p:cNvPicPr>
            <a:picLocks noChangeAspect="1"/>
          </p:cNvPicPr>
          <p:nvPr/>
        </p:nvPicPr>
        <p:blipFill>
          <a:blip r:embed="rId1"/>
          <a:stretch>
            <a:fillRect/>
          </a:stretch>
        </p:blipFill>
        <p:spPr>
          <a:xfrm>
            <a:off x="1412875" y="916305"/>
            <a:ext cx="2089785" cy="5768975"/>
          </a:xfrm>
          <a:prstGeom prst="rect">
            <a:avLst/>
          </a:prstGeom>
        </p:spPr>
      </p:pic>
      <p:sp>
        <p:nvSpPr>
          <p:cNvPr id="7" name="文本框 6"/>
          <p:cNvSpPr txBox="1"/>
          <p:nvPr/>
        </p:nvSpPr>
        <p:spPr>
          <a:xfrm>
            <a:off x="4418330" y="2648585"/>
            <a:ext cx="5854700" cy="3098800"/>
          </a:xfrm>
          <a:prstGeom prst="rect">
            <a:avLst/>
          </a:prstGeom>
        </p:spPr>
        <p:txBody>
          <a:bodyPr>
            <a:noAutofit/>
          </a:bodyPr>
          <a:p>
            <a:pPr indent="0" fontAlgn="auto">
              <a:lnSpc>
                <a:spcPts val="3100"/>
              </a:lnSpc>
            </a:pPr>
            <a:r>
              <a:rPr lang="en-US" altLang="zh-CN" sz="2400" b="0">
                <a:solidFill>
                  <a:schemeClr val="tx1"/>
                </a:solidFill>
                <a:latin typeface="微软雅黑" panose="020B0503020204020204" charset="-122"/>
                <a:ea typeface="微软雅黑" panose="020B0503020204020204" charset="-122"/>
                <a:cs typeface="微软雅黑" panose="020B0503020204020204" charset="-122"/>
              </a:rPr>
              <a:t>case'w': twist.linear.x=0.5;</a:t>
            </a:r>
            <a:r>
              <a:rPr lang="zh-CN" altLang="en-US" sz="2400" b="0">
                <a:solidFill>
                  <a:schemeClr val="tx1"/>
                </a:solidFill>
                <a:latin typeface="微软雅黑" panose="020B0503020204020204" charset="-122"/>
                <a:ea typeface="微软雅黑" panose="020B0503020204020204" charset="-122"/>
                <a:cs typeface="微软雅黑" panose="020B0503020204020204" charset="-122"/>
              </a:rPr>
              <a:t>前进</a:t>
            </a:r>
            <a:endParaRPr lang="zh-CN" altLang="en-US" sz="2400" b="0">
              <a:solidFill>
                <a:schemeClr val="tx1"/>
              </a:solidFill>
              <a:latin typeface="微软雅黑" panose="020B0503020204020204" charset="-122"/>
              <a:ea typeface="微软雅黑" panose="020B0503020204020204" charset="-122"/>
              <a:cs typeface="微软雅黑" panose="020B0503020204020204" charset="-122"/>
            </a:endParaRPr>
          </a:p>
          <a:p>
            <a:pPr indent="0" fontAlgn="auto">
              <a:lnSpc>
                <a:spcPts val="3100"/>
              </a:lnSpc>
            </a:pPr>
            <a:r>
              <a:rPr lang="en-US" altLang="zh-CN" sz="2400" b="0">
                <a:solidFill>
                  <a:schemeClr val="tx1"/>
                </a:solidFill>
                <a:latin typeface="微软雅黑" panose="020B0503020204020204" charset="-122"/>
                <a:ea typeface="微软雅黑" panose="020B0503020204020204" charset="-122"/>
                <a:cs typeface="微软雅黑" panose="020B0503020204020204" charset="-122"/>
              </a:rPr>
              <a:t>case's': twist.linear.x=-0.5; </a:t>
            </a:r>
            <a:r>
              <a:rPr lang="zh-CN" altLang="en-US" sz="2400" b="0">
                <a:solidFill>
                  <a:schemeClr val="tx1"/>
                </a:solidFill>
                <a:latin typeface="微软雅黑" panose="020B0503020204020204" charset="-122"/>
                <a:ea typeface="微软雅黑" panose="020B0503020204020204" charset="-122"/>
                <a:cs typeface="微软雅黑" panose="020B0503020204020204" charset="-122"/>
              </a:rPr>
              <a:t>后退</a:t>
            </a:r>
            <a:endParaRPr lang="zh-CN" altLang="en-US" sz="2400" b="0">
              <a:solidFill>
                <a:schemeClr val="tx1"/>
              </a:solidFill>
              <a:latin typeface="微软雅黑" panose="020B0503020204020204" charset="-122"/>
              <a:ea typeface="微软雅黑" panose="020B0503020204020204" charset="-122"/>
              <a:cs typeface="微软雅黑" panose="020B0503020204020204" charset="-122"/>
            </a:endParaRPr>
          </a:p>
          <a:p>
            <a:pPr indent="0" fontAlgn="auto">
              <a:lnSpc>
                <a:spcPts val="3100"/>
              </a:lnSpc>
            </a:pPr>
            <a:r>
              <a:rPr lang="en-US" altLang="zh-CN" sz="2400" b="0">
                <a:solidFill>
                  <a:schemeClr val="tx1"/>
                </a:solidFill>
                <a:latin typeface="微软雅黑" panose="020B0503020204020204" charset="-122"/>
                <a:ea typeface="微软雅黑" panose="020B0503020204020204" charset="-122"/>
                <a:cs typeface="微软雅黑" panose="020B0503020204020204" charset="-122"/>
              </a:rPr>
              <a:t>case'a': twist.linear.y=0.5; </a:t>
            </a:r>
            <a:r>
              <a:rPr lang="zh-CN" altLang="en-US" sz="2400" b="0">
                <a:solidFill>
                  <a:schemeClr val="tx1"/>
                </a:solidFill>
                <a:latin typeface="微软雅黑" panose="020B0503020204020204" charset="-122"/>
                <a:ea typeface="微软雅黑" panose="020B0503020204020204" charset="-122"/>
                <a:cs typeface="微软雅黑" panose="020B0503020204020204" charset="-122"/>
              </a:rPr>
              <a:t>左移</a:t>
            </a:r>
            <a:endParaRPr lang="zh-CN" altLang="en-US" sz="2400" b="0">
              <a:solidFill>
                <a:schemeClr val="tx1"/>
              </a:solidFill>
              <a:latin typeface="微软雅黑" panose="020B0503020204020204" charset="-122"/>
              <a:ea typeface="微软雅黑" panose="020B0503020204020204" charset="-122"/>
              <a:cs typeface="微软雅黑" panose="020B0503020204020204" charset="-122"/>
            </a:endParaRPr>
          </a:p>
          <a:p>
            <a:pPr indent="0" fontAlgn="auto">
              <a:lnSpc>
                <a:spcPts val="3100"/>
              </a:lnSpc>
            </a:pPr>
            <a:r>
              <a:rPr lang="en-US" altLang="zh-CN" sz="2400" b="0">
                <a:solidFill>
                  <a:schemeClr val="tx1"/>
                </a:solidFill>
                <a:latin typeface="微软雅黑" panose="020B0503020204020204" charset="-122"/>
                <a:ea typeface="微软雅黑" panose="020B0503020204020204" charset="-122"/>
                <a:cs typeface="微软雅黑" panose="020B0503020204020204" charset="-122"/>
              </a:rPr>
              <a:t>case'd': twist.linear.y=-0.5; </a:t>
            </a:r>
            <a:r>
              <a:rPr lang="zh-CN" altLang="en-US" sz="2400" b="0">
                <a:solidFill>
                  <a:schemeClr val="tx1"/>
                </a:solidFill>
                <a:latin typeface="微软雅黑" panose="020B0503020204020204" charset="-122"/>
                <a:ea typeface="微软雅黑" panose="020B0503020204020204" charset="-122"/>
                <a:cs typeface="微软雅黑" panose="020B0503020204020204" charset="-122"/>
              </a:rPr>
              <a:t>右移</a:t>
            </a:r>
            <a:endParaRPr lang="zh-CN" altLang="en-US" sz="2400" b="0">
              <a:solidFill>
                <a:schemeClr val="tx1"/>
              </a:solidFill>
              <a:latin typeface="微软雅黑" panose="020B0503020204020204" charset="-122"/>
              <a:ea typeface="微软雅黑" panose="020B0503020204020204" charset="-122"/>
              <a:cs typeface="微软雅黑" panose="020B0503020204020204" charset="-122"/>
            </a:endParaRPr>
          </a:p>
          <a:p>
            <a:pPr indent="0" fontAlgn="auto">
              <a:lnSpc>
                <a:spcPts val="3100"/>
              </a:lnSpc>
            </a:pPr>
            <a:r>
              <a:rPr lang="en-US" altLang="zh-CN" sz="2400" b="0">
                <a:solidFill>
                  <a:schemeClr val="tx1"/>
                </a:solidFill>
                <a:latin typeface="微软雅黑" panose="020B0503020204020204" charset="-122"/>
                <a:ea typeface="微软雅黑" panose="020B0503020204020204" charset="-122"/>
                <a:cs typeface="微软雅黑" panose="020B0503020204020204" charset="-122"/>
              </a:rPr>
              <a:t>case'j': twist.angular.z=1.0; </a:t>
            </a:r>
            <a:r>
              <a:rPr lang="zh-CN" altLang="en-US" sz="2400" b="0">
                <a:solidFill>
                  <a:schemeClr val="tx1"/>
                </a:solidFill>
                <a:latin typeface="微软雅黑" panose="020B0503020204020204" charset="-122"/>
                <a:ea typeface="微软雅黑" panose="020B0503020204020204" charset="-122"/>
                <a:cs typeface="微软雅黑" panose="020B0503020204020204" charset="-122"/>
              </a:rPr>
              <a:t>左转</a:t>
            </a:r>
            <a:endParaRPr lang="zh-CN" altLang="en-US" sz="2400" b="0">
              <a:solidFill>
                <a:schemeClr val="tx1"/>
              </a:solidFill>
              <a:latin typeface="微软雅黑" panose="020B0503020204020204" charset="-122"/>
              <a:ea typeface="微软雅黑" panose="020B0503020204020204" charset="-122"/>
              <a:cs typeface="微软雅黑" panose="020B0503020204020204" charset="-122"/>
            </a:endParaRPr>
          </a:p>
          <a:p>
            <a:pPr indent="0" fontAlgn="auto">
              <a:lnSpc>
                <a:spcPts val="3100"/>
              </a:lnSpc>
            </a:pPr>
            <a:r>
              <a:rPr lang="en-US" altLang="zh-CN" sz="2400" b="0">
                <a:solidFill>
                  <a:schemeClr val="tx1"/>
                </a:solidFill>
                <a:latin typeface="微软雅黑" panose="020B0503020204020204" charset="-122"/>
                <a:ea typeface="微软雅黑" panose="020B0503020204020204" charset="-122"/>
                <a:cs typeface="微软雅黑" panose="020B0503020204020204" charset="-122"/>
              </a:rPr>
              <a:t>case'l': twist.angular.z=-1.0; </a:t>
            </a:r>
            <a:r>
              <a:rPr lang="zh-CN" altLang="en-US" sz="2400" b="0">
                <a:solidFill>
                  <a:schemeClr val="tx1"/>
                </a:solidFill>
                <a:latin typeface="微软雅黑" panose="020B0503020204020204" charset="-122"/>
                <a:ea typeface="微软雅黑" panose="020B0503020204020204" charset="-122"/>
                <a:cs typeface="微软雅黑" panose="020B0503020204020204" charset="-122"/>
              </a:rPr>
              <a:t>右转</a:t>
            </a:r>
            <a:endParaRPr lang="zh-CN" altLang="en-US" sz="2400" b="0">
              <a:solidFill>
                <a:schemeClr val="tx1"/>
              </a:solidFill>
              <a:latin typeface="微软雅黑" panose="020B0503020204020204" charset="-122"/>
              <a:ea typeface="微软雅黑" panose="020B0503020204020204" charset="-122"/>
              <a:cs typeface="微软雅黑" panose="020B0503020204020204" charset="-122"/>
            </a:endParaRPr>
          </a:p>
          <a:p>
            <a:pPr indent="0" fontAlgn="auto">
              <a:lnSpc>
                <a:spcPts val="3100"/>
              </a:lnSpc>
            </a:pPr>
            <a:r>
              <a:rPr lang="en-US" altLang="zh-CN" sz="2400" b="0">
                <a:solidFill>
                  <a:schemeClr val="tx1"/>
                </a:solidFill>
                <a:latin typeface="微软雅黑" panose="020B0503020204020204" charset="-122"/>
                <a:ea typeface="微软雅黑" panose="020B0503020204020204" charset="-122"/>
                <a:cs typeface="微软雅黑" panose="020B0503020204020204" charset="-122"/>
              </a:rPr>
              <a:t>case'q': return0; // </a:t>
            </a:r>
            <a:r>
              <a:rPr lang="zh-CN" altLang="en-US" sz="2400" b="0">
                <a:solidFill>
                  <a:schemeClr val="tx1"/>
                </a:solidFill>
                <a:latin typeface="微软雅黑" panose="020B0503020204020204" charset="-122"/>
                <a:ea typeface="微软雅黑" panose="020B0503020204020204" charset="-122"/>
                <a:cs typeface="微软雅黑" panose="020B0503020204020204" charset="-122"/>
              </a:rPr>
              <a:t>退出</a:t>
            </a:r>
            <a:endParaRPr lang="zh-CN" altLang="en-US" sz="2400" b="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16255" y="-78105"/>
            <a:ext cx="10515600" cy="1325563"/>
          </a:xfrm>
        </p:spPr>
        <p:txBody>
          <a:bodyPr/>
          <a:p>
            <a:r>
              <a:rPr lang="zh-CN" altLang="en-US" sz="3600">
                <a:sym typeface="+mn-ea"/>
              </a:rPr>
              <a:t>unitree_legged_real</a:t>
            </a:r>
            <a:r>
              <a:rPr lang="en-US" altLang="zh-CN" sz="3600">
                <a:sym typeface="+mn-ea"/>
              </a:rPr>
              <a:t>/</a:t>
            </a:r>
            <a:r>
              <a:rPr lang="en-US" altLang="zh-CN" sz="3600"/>
              <a:t>src</a:t>
            </a:r>
            <a:r>
              <a:rPr lang="zh-CN" altLang="en-US" sz="3600"/>
              <a:t>文件夹</a:t>
            </a:r>
            <a:endParaRPr lang="zh-CN" altLang="en-US" sz="3600"/>
          </a:p>
        </p:txBody>
      </p:sp>
      <p:sp>
        <p:nvSpPr>
          <p:cNvPr id="4" name="文本框 3"/>
          <p:cNvSpPr txBox="1"/>
          <p:nvPr/>
        </p:nvSpPr>
        <p:spPr>
          <a:xfrm>
            <a:off x="7426960" y="400685"/>
            <a:ext cx="4206240" cy="368300"/>
          </a:xfrm>
          <a:prstGeom prst="rect">
            <a:avLst/>
          </a:prstGeom>
          <a:noFill/>
        </p:spPr>
        <p:txBody>
          <a:bodyPr wrap="square" rtlCol="0" anchor="t">
            <a:spAutoFit/>
          </a:bodyPr>
          <a:p>
            <a:r>
              <a:rPr lang="zh-CN" altLang="en-US"/>
              <a:t>包含Go1 机器人控制的核心可执行程序</a:t>
            </a:r>
            <a:endParaRPr lang="zh-CN" altLang="en-US"/>
          </a:p>
        </p:txBody>
      </p:sp>
      <p:sp>
        <p:nvSpPr>
          <p:cNvPr id="8" name="文本框 7"/>
          <p:cNvSpPr txBox="1"/>
          <p:nvPr/>
        </p:nvSpPr>
        <p:spPr>
          <a:xfrm>
            <a:off x="953135" y="2428875"/>
            <a:ext cx="6096000" cy="1476375"/>
          </a:xfrm>
          <a:prstGeom prst="rect">
            <a:avLst/>
          </a:prstGeom>
          <a:noFill/>
        </p:spPr>
        <p:txBody>
          <a:bodyPr wrap="square" rtlCol="0" anchor="t">
            <a:spAutoFit/>
          </a:bodyPr>
          <a:p>
            <a:r>
              <a:rPr lang="zh-CN" altLang="en-US" b="1">
                <a:sym typeface="+mn-ea"/>
              </a:rPr>
              <a:t>example_walk.cpp </a:t>
            </a:r>
            <a:r>
              <a:rPr lang="zh-CN" altLang="en-US" b="1"/>
              <a:t>行走示例 </a:t>
            </a:r>
            <a:endParaRPr lang="zh-CN" altLang="en-US" b="1"/>
          </a:p>
          <a:p>
            <a:r>
              <a:rPr lang="zh-CN" altLang="en-US"/>
              <a:t>作用：演示机器人的各种高级动作</a:t>
            </a:r>
            <a:endParaRPr lang="zh-CN" altLang="en-US"/>
          </a:p>
          <a:p>
            <a:endParaRPr lang="zh-CN" altLang="en-US"/>
          </a:p>
          <a:p>
            <a:r>
              <a:rPr lang="zh-CN" altLang="en-US" b="1">
                <a:sym typeface="+mn-ea"/>
              </a:rPr>
              <a:t>example_position.cpp</a:t>
            </a:r>
            <a:r>
              <a:rPr lang="en-US" altLang="zh-CN" b="1">
                <a:sym typeface="+mn-ea"/>
              </a:rPr>
              <a:t> </a:t>
            </a:r>
            <a:r>
              <a:rPr lang="zh-CN" altLang="en-US" b="1"/>
              <a:t>关节控制示例</a:t>
            </a:r>
            <a:endParaRPr lang="zh-CN" altLang="en-US" b="1"/>
          </a:p>
          <a:p>
            <a:r>
              <a:rPr lang="zh-CN" altLang="en-US"/>
              <a:t>作用：演示低级关节控制</a:t>
            </a:r>
            <a:endParaRPr lang="zh-CN" altLang="en-US"/>
          </a:p>
        </p:txBody>
      </p:sp>
      <p:pic>
        <p:nvPicPr>
          <p:cNvPr id="9" name="图片 8"/>
          <p:cNvPicPr>
            <a:picLocks noChangeAspect="1"/>
          </p:cNvPicPr>
          <p:nvPr/>
        </p:nvPicPr>
        <p:blipFill>
          <a:blip r:embed="rId1"/>
          <a:stretch>
            <a:fillRect/>
          </a:stretch>
        </p:blipFill>
        <p:spPr>
          <a:xfrm>
            <a:off x="1005840" y="1708785"/>
            <a:ext cx="3540760" cy="580390"/>
          </a:xfrm>
          <a:prstGeom prst="rect">
            <a:avLst/>
          </a:prstGeom>
        </p:spPr>
      </p:pic>
      <p:pic>
        <p:nvPicPr>
          <p:cNvPr id="10" name="图片 9"/>
          <p:cNvPicPr>
            <a:picLocks noChangeAspect="1"/>
          </p:cNvPicPr>
          <p:nvPr/>
        </p:nvPicPr>
        <p:blipFill>
          <a:blip r:embed="rId2"/>
          <a:stretch>
            <a:fillRect/>
          </a:stretch>
        </p:blipFill>
        <p:spPr>
          <a:xfrm>
            <a:off x="6043930" y="1543050"/>
            <a:ext cx="3867150" cy="885825"/>
          </a:xfrm>
          <a:prstGeom prst="rect">
            <a:avLst/>
          </a:prstGeom>
        </p:spPr>
      </p:pic>
      <p:sp>
        <p:nvSpPr>
          <p:cNvPr id="11" name="文本框 10"/>
          <p:cNvSpPr txBox="1"/>
          <p:nvPr/>
        </p:nvSpPr>
        <p:spPr>
          <a:xfrm>
            <a:off x="6043930" y="1117600"/>
            <a:ext cx="3195955" cy="368300"/>
          </a:xfrm>
          <a:prstGeom prst="rect">
            <a:avLst/>
          </a:prstGeom>
          <a:noFill/>
        </p:spPr>
        <p:txBody>
          <a:bodyPr wrap="square" rtlCol="0">
            <a:spAutoFit/>
          </a:bodyPr>
          <a:p>
            <a:r>
              <a:rPr lang="zh-CN" altLang="en-US"/>
              <a:t>姿态控制</a:t>
            </a:r>
            <a:endParaRPr lang="zh-CN" altLang="en-US"/>
          </a:p>
        </p:txBody>
      </p:sp>
      <p:pic>
        <p:nvPicPr>
          <p:cNvPr id="12" name="图片 11"/>
          <p:cNvPicPr>
            <a:picLocks noChangeAspect="1"/>
          </p:cNvPicPr>
          <p:nvPr/>
        </p:nvPicPr>
        <p:blipFill>
          <a:blip r:embed="rId3"/>
          <a:stretch>
            <a:fillRect/>
          </a:stretch>
        </p:blipFill>
        <p:spPr>
          <a:xfrm>
            <a:off x="6043930" y="3092450"/>
            <a:ext cx="4267200" cy="1104900"/>
          </a:xfrm>
          <a:prstGeom prst="rect">
            <a:avLst/>
          </a:prstGeom>
        </p:spPr>
      </p:pic>
      <p:sp>
        <p:nvSpPr>
          <p:cNvPr id="13" name="文本框 12"/>
          <p:cNvSpPr txBox="1"/>
          <p:nvPr/>
        </p:nvSpPr>
        <p:spPr>
          <a:xfrm>
            <a:off x="6043930" y="2724150"/>
            <a:ext cx="2464435" cy="368300"/>
          </a:xfrm>
          <a:prstGeom prst="rect">
            <a:avLst/>
          </a:prstGeom>
          <a:noFill/>
        </p:spPr>
        <p:txBody>
          <a:bodyPr wrap="square" rtlCol="0">
            <a:spAutoFit/>
          </a:bodyPr>
          <a:p>
            <a:r>
              <a:rPr lang="zh-CN" altLang="en-US"/>
              <a:t>行走控制</a:t>
            </a:r>
            <a:endParaRPr lang="zh-CN" altLang="en-US"/>
          </a:p>
        </p:txBody>
      </p:sp>
      <p:pic>
        <p:nvPicPr>
          <p:cNvPr id="14" name="图片 13"/>
          <p:cNvPicPr>
            <a:picLocks noChangeAspect="1"/>
          </p:cNvPicPr>
          <p:nvPr/>
        </p:nvPicPr>
        <p:blipFill>
          <a:blip r:embed="rId4"/>
          <a:stretch>
            <a:fillRect/>
          </a:stretch>
        </p:blipFill>
        <p:spPr>
          <a:xfrm>
            <a:off x="658495" y="4655820"/>
            <a:ext cx="7391400" cy="742950"/>
          </a:xfrm>
          <a:prstGeom prst="rect">
            <a:avLst/>
          </a:prstGeom>
        </p:spPr>
      </p:pic>
      <p:sp>
        <p:nvSpPr>
          <p:cNvPr id="16" name="文本框 15"/>
          <p:cNvSpPr txBox="1"/>
          <p:nvPr/>
        </p:nvSpPr>
        <p:spPr>
          <a:xfrm>
            <a:off x="8733790" y="4843145"/>
            <a:ext cx="2020570" cy="368300"/>
          </a:xfrm>
          <a:prstGeom prst="rect">
            <a:avLst/>
          </a:prstGeom>
          <a:noFill/>
        </p:spPr>
        <p:txBody>
          <a:bodyPr wrap="square" rtlCol="0">
            <a:spAutoFit/>
          </a:bodyPr>
          <a:p>
            <a:r>
              <a:rPr lang="zh-CN" altLang="en-US"/>
              <a:t>正弦波摆动控制</a:t>
            </a:r>
            <a:endParaRPr lang="zh-CN" altLang="en-US"/>
          </a:p>
        </p:txBody>
      </p:sp>
      <p:pic>
        <p:nvPicPr>
          <p:cNvPr id="17" name="图片 16"/>
          <p:cNvPicPr>
            <a:picLocks noChangeAspect="1"/>
          </p:cNvPicPr>
          <p:nvPr/>
        </p:nvPicPr>
        <p:blipFill>
          <a:blip r:embed="rId5"/>
          <a:stretch>
            <a:fillRect/>
          </a:stretch>
        </p:blipFill>
        <p:spPr>
          <a:xfrm>
            <a:off x="658495" y="5735955"/>
            <a:ext cx="3419475" cy="228600"/>
          </a:xfrm>
          <a:prstGeom prst="rect">
            <a:avLst/>
          </a:prstGeom>
        </p:spPr>
      </p:pic>
      <p:sp>
        <p:nvSpPr>
          <p:cNvPr id="18" name="文本框 17"/>
          <p:cNvSpPr txBox="1"/>
          <p:nvPr/>
        </p:nvSpPr>
        <p:spPr>
          <a:xfrm>
            <a:off x="5154930" y="5666105"/>
            <a:ext cx="3482975" cy="368300"/>
          </a:xfrm>
          <a:prstGeom prst="rect">
            <a:avLst/>
          </a:prstGeom>
          <a:noFill/>
        </p:spPr>
        <p:txBody>
          <a:bodyPr wrap="square" rtlCol="0">
            <a:spAutoFit/>
          </a:bodyPr>
          <a:p>
            <a:r>
              <a:rPr lang="zh-CN" altLang="en-US"/>
              <a:t>扭矩控制</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16255" y="-78105"/>
            <a:ext cx="10515600" cy="1325563"/>
          </a:xfrm>
        </p:spPr>
        <p:txBody>
          <a:bodyPr/>
          <a:p>
            <a:r>
              <a:rPr lang="zh-CN" altLang="en-US" sz="3600">
                <a:sym typeface="+mn-ea"/>
              </a:rPr>
              <a:t>unitree_legged_real</a:t>
            </a:r>
            <a:r>
              <a:rPr lang="en-US" altLang="zh-CN" sz="3600">
                <a:sym typeface="+mn-ea"/>
              </a:rPr>
              <a:t>/</a:t>
            </a:r>
            <a:r>
              <a:rPr lang="en-US" altLang="zh-CN" sz="3600"/>
              <a:t>src</a:t>
            </a:r>
            <a:r>
              <a:rPr lang="zh-CN" altLang="en-US" sz="3600"/>
              <a:t>文件夹</a:t>
            </a:r>
            <a:endParaRPr lang="zh-CN" altLang="en-US" sz="3600"/>
          </a:p>
        </p:txBody>
      </p:sp>
      <p:sp>
        <p:nvSpPr>
          <p:cNvPr id="4" name="文本框 3"/>
          <p:cNvSpPr txBox="1"/>
          <p:nvPr/>
        </p:nvSpPr>
        <p:spPr>
          <a:xfrm>
            <a:off x="7426960" y="400685"/>
            <a:ext cx="4206240" cy="368300"/>
          </a:xfrm>
          <a:prstGeom prst="rect">
            <a:avLst/>
          </a:prstGeom>
          <a:noFill/>
        </p:spPr>
        <p:txBody>
          <a:bodyPr wrap="square" rtlCol="0" anchor="t">
            <a:spAutoFit/>
          </a:bodyPr>
          <a:p>
            <a:r>
              <a:rPr lang="zh-CN" altLang="en-US"/>
              <a:t>包含Go1 机器人控制的核心可执行程序</a:t>
            </a:r>
            <a:endParaRPr lang="zh-CN" altLang="en-US"/>
          </a:p>
        </p:txBody>
      </p:sp>
      <p:sp>
        <p:nvSpPr>
          <p:cNvPr id="3" name="文本框 2"/>
          <p:cNvSpPr txBox="1"/>
          <p:nvPr/>
        </p:nvSpPr>
        <p:spPr>
          <a:xfrm>
            <a:off x="1104900" y="1466850"/>
            <a:ext cx="5564505" cy="645160"/>
          </a:xfrm>
          <a:prstGeom prst="rect">
            <a:avLst/>
          </a:prstGeom>
          <a:noFill/>
        </p:spPr>
        <p:txBody>
          <a:bodyPr wrap="square" rtlCol="0">
            <a:spAutoFit/>
          </a:bodyPr>
          <a:p>
            <a:r>
              <a:rPr lang="zh-CN" altLang="en-US" b="1">
                <a:sym typeface="+mn-ea"/>
              </a:rPr>
              <a:t>ros_udp.cpp</a:t>
            </a:r>
            <a:r>
              <a:rPr lang="en-US" altLang="zh-CN" b="1">
                <a:sym typeface="+mn-ea"/>
              </a:rPr>
              <a:t> </a:t>
            </a:r>
            <a:r>
              <a:rPr lang="zh-CN" altLang="en-US" b="1"/>
              <a:t>网络通信核心</a:t>
            </a:r>
            <a:endParaRPr lang="zh-CN" altLang="en-US" b="1"/>
          </a:p>
          <a:p>
            <a:r>
              <a:rPr lang="zh-CN" altLang="en-US"/>
              <a:t>ROS 与机器人硬件间的通信桥梁</a:t>
            </a:r>
            <a:endParaRPr lang="zh-CN" altLang="en-US"/>
          </a:p>
        </p:txBody>
      </p:sp>
      <p:pic>
        <p:nvPicPr>
          <p:cNvPr id="8" name="图片 7"/>
          <p:cNvPicPr>
            <a:picLocks noChangeAspect="1"/>
          </p:cNvPicPr>
          <p:nvPr/>
        </p:nvPicPr>
        <p:blipFill>
          <a:blip r:embed="rId1"/>
          <a:stretch>
            <a:fillRect/>
          </a:stretch>
        </p:blipFill>
        <p:spPr>
          <a:xfrm>
            <a:off x="1104900" y="2689225"/>
            <a:ext cx="6321425" cy="847090"/>
          </a:xfrm>
          <a:prstGeom prst="rect">
            <a:avLst/>
          </a:prstGeom>
        </p:spPr>
      </p:pic>
      <p:sp>
        <p:nvSpPr>
          <p:cNvPr id="9" name="文本框 8"/>
          <p:cNvSpPr txBox="1"/>
          <p:nvPr/>
        </p:nvSpPr>
        <p:spPr>
          <a:xfrm>
            <a:off x="8002270" y="2964180"/>
            <a:ext cx="2952115" cy="368300"/>
          </a:xfrm>
          <a:prstGeom prst="rect">
            <a:avLst/>
          </a:prstGeom>
          <a:noFill/>
        </p:spPr>
        <p:txBody>
          <a:bodyPr wrap="square" rtlCol="0">
            <a:spAutoFit/>
          </a:bodyPr>
          <a:p>
            <a:r>
              <a:rPr lang="zh-CN" altLang="en-US"/>
              <a:t>低级控制：直接控制关节</a:t>
            </a:r>
            <a:endParaRPr lang="zh-CN" altLang="en-US"/>
          </a:p>
        </p:txBody>
      </p:sp>
      <p:pic>
        <p:nvPicPr>
          <p:cNvPr id="10" name="图片 9"/>
          <p:cNvPicPr>
            <a:picLocks noChangeAspect="1"/>
          </p:cNvPicPr>
          <p:nvPr/>
        </p:nvPicPr>
        <p:blipFill>
          <a:blip r:embed="rId2"/>
          <a:stretch>
            <a:fillRect/>
          </a:stretch>
        </p:blipFill>
        <p:spPr>
          <a:xfrm>
            <a:off x="1104900" y="4085590"/>
            <a:ext cx="6321425" cy="718185"/>
          </a:xfrm>
          <a:prstGeom prst="rect">
            <a:avLst/>
          </a:prstGeom>
        </p:spPr>
      </p:pic>
      <p:sp>
        <p:nvSpPr>
          <p:cNvPr id="11" name="文本框 10"/>
          <p:cNvSpPr txBox="1"/>
          <p:nvPr/>
        </p:nvSpPr>
        <p:spPr>
          <a:xfrm>
            <a:off x="8002270" y="4260850"/>
            <a:ext cx="3527425" cy="368300"/>
          </a:xfrm>
          <a:prstGeom prst="rect">
            <a:avLst/>
          </a:prstGeom>
          <a:noFill/>
        </p:spPr>
        <p:txBody>
          <a:bodyPr wrap="square" rtlCol="0">
            <a:spAutoFit/>
          </a:bodyPr>
          <a:p>
            <a:r>
              <a:rPr lang="zh-CN" altLang="en-US"/>
              <a:t>高级控制：控制机器人行走</a:t>
            </a:r>
            <a:endParaRPr lang="zh-CN" altLang="en-US"/>
          </a:p>
        </p:txBody>
      </p:sp>
      <p:sp>
        <p:nvSpPr>
          <p:cNvPr id="12" name="文本框 11"/>
          <p:cNvSpPr txBox="1"/>
          <p:nvPr/>
        </p:nvSpPr>
        <p:spPr>
          <a:xfrm>
            <a:off x="452120" y="2964180"/>
            <a:ext cx="347980" cy="1476375"/>
          </a:xfrm>
          <a:prstGeom prst="rect">
            <a:avLst/>
          </a:prstGeom>
          <a:noFill/>
        </p:spPr>
        <p:txBody>
          <a:bodyPr wrap="square" rtlCol="0">
            <a:spAutoFit/>
          </a:bodyPr>
          <a:p>
            <a:r>
              <a:rPr lang="zh-CN" altLang="en-US"/>
              <a:t>双模式控制</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16255" y="-78105"/>
            <a:ext cx="10515600" cy="1325563"/>
          </a:xfrm>
        </p:spPr>
        <p:txBody>
          <a:bodyPr/>
          <a:p>
            <a:r>
              <a:rPr lang="zh-CN" altLang="en-US" sz="3600">
                <a:sym typeface="+mn-ea"/>
              </a:rPr>
              <a:t>unitree_legged_real</a:t>
            </a:r>
            <a:r>
              <a:rPr lang="en-US" altLang="zh-CN" sz="3600">
                <a:sym typeface="+mn-ea"/>
              </a:rPr>
              <a:t>/</a:t>
            </a:r>
            <a:r>
              <a:rPr lang="en-US" altLang="zh-CN" sz="3600"/>
              <a:t>src</a:t>
            </a:r>
            <a:r>
              <a:rPr lang="zh-CN" altLang="en-US" sz="3600"/>
              <a:t>文件夹</a:t>
            </a:r>
            <a:endParaRPr lang="zh-CN" altLang="en-US" sz="3600"/>
          </a:p>
        </p:txBody>
      </p:sp>
      <p:sp>
        <p:nvSpPr>
          <p:cNvPr id="4" name="文本框 3"/>
          <p:cNvSpPr txBox="1"/>
          <p:nvPr/>
        </p:nvSpPr>
        <p:spPr>
          <a:xfrm>
            <a:off x="7426960" y="400685"/>
            <a:ext cx="4206240" cy="368300"/>
          </a:xfrm>
          <a:prstGeom prst="rect">
            <a:avLst/>
          </a:prstGeom>
          <a:noFill/>
        </p:spPr>
        <p:txBody>
          <a:bodyPr wrap="square" rtlCol="0" anchor="t">
            <a:spAutoFit/>
          </a:bodyPr>
          <a:p>
            <a:r>
              <a:rPr lang="zh-CN" altLang="en-US"/>
              <a:t>包含Go1 机器人控制的核心可执行程序</a:t>
            </a:r>
            <a:endParaRPr lang="zh-CN" altLang="en-US"/>
          </a:p>
        </p:txBody>
      </p:sp>
      <p:pic>
        <p:nvPicPr>
          <p:cNvPr id="3" name="图片 2"/>
          <p:cNvPicPr>
            <a:picLocks noChangeAspect="1"/>
          </p:cNvPicPr>
          <p:nvPr/>
        </p:nvPicPr>
        <p:blipFill>
          <a:blip r:embed="rId1"/>
          <a:stretch>
            <a:fillRect/>
          </a:stretch>
        </p:blipFill>
        <p:spPr>
          <a:xfrm>
            <a:off x="7615555" y="2090420"/>
            <a:ext cx="2900045" cy="669290"/>
          </a:xfrm>
          <a:prstGeom prst="rect">
            <a:avLst/>
          </a:prstGeom>
        </p:spPr>
      </p:pic>
      <p:sp>
        <p:nvSpPr>
          <p:cNvPr id="9" name="文本框 8"/>
          <p:cNvSpPr txBox="1"/>
          <p:nvPr/>
        </p:nvSpPr>
        <p:spPr>
          <a:xfrm>
            <a:off x="1131570" y="1520190"/>
            <a:ext cx="5876290" cy="645160"/>
          </a:xfrm>
          <a:prstGeom prst="rect">
            <a:avLst/>
          </a:prstGeom>
          <a:noFill/>
        </p:spPr>
        <p:txBody>
          <a:bodyPr wrap="square" rtlCol="0">
            <a:spAutoFit/>
          </a:bodyPr>
          <a:p>
            <a:pPr marL="0" lvl="5"/>
            <a:r>
              <a:rPr lang="zh-CN" altLang="en-US">
                <a:sym typeface="+mn-ea"/>
              </a:rPr>
              <a:t>twist_sub.cpp</a:t>
            </a:r>
            <a:r>
              <a:rPr lang="en-US" altLang="zh-CN">
                <a:sym typeface="+mn-ea"/>
              </a:rPr>
              <a:t> </a:t>
            </a:r>
            <a:r>
              <a:rPr lang="zh-CN" altLang="en-US">
                <a:sym typeface="+mn-ea"/>
              </a:rPr>
              <a:t>速度控制接口</a:t>
            </a:r>
            <a:endParaRPr lang="zh-CN" altLang="en-US">
              <a:sym typeface="+mn-ea"/>
            </a:endParaRPr>
          </a:p>
          <a:p>
            <a:pPr marL="0" lvl="5"/>
            <a:r>
              <a:rPr lang="zh-CN" altLang="en-US"/>
              <a:t>将标准 ROS cmd_vel 话题转换为机器人控制命令</a:t>
            </a:r>
            <a:endParaRPr lang="zh-CN" altLang="en-US"/>
          </a:p>
        </p:txBody>
      </p:sp>
      <p:sp>
        <p:nvSpPr>
          <p:cNvPr id="10" name="文本框 9"/>
          <p:cNvSpPr txBox="1"/>
          <p:nvPr/>
        </p:nvSpPr>
        <p:spPr>
          <a:xfrm>
            <a:off x="1131570" y="2586355"/>
            <a:ext cx="3788410" cy="645160"/>
          </a:xfrm>
          <a:prstGeom prst="rect">
            <a:avLst/>
          </a:prstGeom>
          <a:noFill/>
        </p:spPr>
        <p:txBody>
          <a:bodyPr wrap="square" rtlCol="0">
            <a:spAutoFit/>
          </a:bodyPr>
          <a:p>
            <a:r>
              <a:rPr lang="zh-CN" altLang="en-US">
                <a:sym typeface="+mn-ea"/>
              </a:rPr>
              <a:t>state_sub.cpp</a:t>
            </a:r>
            <a:r>
              <a:rPr lang="en-US" altLang="zh-CN">
                <a:sym typeface="+mn-ea"/>
              </a:rPr>
              <a:t> </a:t>
            </a:r>
            <a:r>
              <a:rPr lang="zh-CN" altLang="en-US"/>
              <a:t>状态监控</a:t>
            </a:r>
            <a:endParaRPr lang="zh-CN" altLang="en-US"/>
          </a:p>
          <a:p>
            <a:r>
              <a:rPr lang="zh-CN" altLang="en-US"/>
              <a:t>实时监控机器人状态</a:t>
            </a:r>
            <a:endParaRPr lang="zh-CN" altLang="en-US"/>
          </a:p>
        </p:txBody>
      </p:sp>
      <p:pic>
        <p:nvPicPr>
          <p:cNvPr id="11" name="图片 10"/>
          <p:cNvPicPr>
            <a:picLocks noChangeAspect="1"/>
          </p:cNvPicPr>
          <p:nvPr/>
        </p:nvPicPr>
        <p:blipFill>
          <a:blip r:embed="rId2"/>
          <a:stretch>
            <a:fillRect/>
          </a:stretch>
        </p:blipFill>
        <p:spPr>
          <a:xfrm>
            <a:off x="1131570" y="3648075"/>
            <a:ext cx="6086475" cy="1704975"/>
          </a:xfrm>
          <a:prstGeom prst="rect">
            <a:avLst/>
          </a:prstGeom>
        </p:spPr>
      </p:pic>
      <p:sp>
        <p:nvSpPr>
          <p:cNvPr id="12" name="文本框 11"/>
          <p:cNvSpPr txBox="1"/>
          <p:nvPr/>
        </p:nvSpPr>
        <p:spPr>
          <a:xfrm>
            <a:off x="7749540" y="3848735"/>
            <a:ext cx="2569210" cy="1198880"/>
          </a:xfrm>
          <a:prstGeom prst="rect">
            <a:avLst/>
          </a:prstGeom>
          <a:noFill/>
        </p:spPr>
        <p:txBody>
          <a:bodyPr wrap="square" rtlCol="0">
            <a:spAutoFit/>
          </a:bodyPr>
          <a:p>
            <a:r>
              <a:rPr lang="zh-CN" altLang="en-US"/>
              <a:t>监控偏航角</a:t>
            </a:r>
            <a:endParaRPr lang="zh-CN" altLang="en-US"/>
          </a:p>
          <a:p>
            <a:endParaRPr lang="zh-CN" altLang="en-US"/>
          </a:p>
          <a:p>
            <a:endParaRPr lang="zh-CN" altLang="en-US"/>
          </a:p>
          <a:p>
            <a:r>
              <a:rPr lang="zh-CN" altLang="en-US"/>
              <a:t>监控关节位置</a:t>
            </a: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t>unitree_legged_sdk下文件 </a:t>
            </a:r>
            <a:endParaRPr lang="zh-CN" altLang="en-US" sz="3600"/>
          </a:p>
        </p:txBody>
      </p:sp>
      <p:sp>
        <p:nvSpPr>
          <p:cNvPr id="3" name="内容占位符 2"/>
          <p:cNvSpPr>
            <a:spLocks noGrp="1"/>
          </p:cNvSpPr>
          <p:nvPr>
            <p:ph idx="1"/>
          </p:nvPr>
        </p:nvSpPr>
        <p:spPr>
          <a:xfrm>
            <a:off x="838200" y="1691005"/>
            <a:ext cx="10332720" cy="1217295"/>
          </a:xfrm>
        </p:spPr>
        <p:txBody>
          <a:bodyPr>
            <a:normAutofit/>
          </a:bodyPr>
          <a:p>
            <a:pPr marL="0" indent="0" fontAlgn="auto">
              <a:lnSpc>
                <a:spcPct val="130000"/>
              </a:lnSpc>
              <a:buNone/>
            </a:pPr>
            <a:r>
              <a:rPr lang="zh-CN" altLang="en-US" sz="2000">
                <a:sym typeface="+mn-ea"/>
              </a:rPr>
              <a:t>是宇树 Go1 机器人的底层通信</a:t>
            </a:r>
            <a:r>
              <a:rPr lang="en-US" altLang="zh-CN" sz="2000">
                <a:sym typeface="+mn-ea"/>
              </a:rPr>
              <a:t> </a:t>
            </a:r>
            <a:r>
              <a:rPr lang="zh-CN" altLang="en-US" sz="2000">
                <a:sym typeface="+mn-ea"/>
              </a:rPr>
              <a:t>SDK，为整个控制系统提供核心的硬件通信和控制功能。</a:t>
            </a:r>
            <a:endParaRPr lang="zh-CN" altLang="en-US" sz="2000">
              <a:sym typeface="+mn-ea"/>
            </a:endParaRPr>
          </a:p>
          <a:p>
            <a:pPr marL="0" indent="0" fontAlgn="auto">
              <a:lnSpc>
                <a:spcPct val="130000"/>
              </a:lnSpc>
              <a:buNone/>
            </a:pPr>
            <a:r>
              <a:rPr lang="en-US" altLang="zh-CN" sz="2000">
                <a:sym typeface="+mn-ea"/>
              </a:rPr>
              <a:t>github</a:t>
            </a:r>
            <a:r>
              <a:rPr lang="zh-CN" altLang="en-US" sz="2000">
                <a:sym typeface="+mn-ea"/>
              </a:rPr>
              <a:t>：https://github.com/unitreerobotics/unitree_legged_sdk</a:t>
            </a:r>
            <a:endParaRPr lang="zh-CN" altLang="en-US" sz="2000">
              <a:sym typeface="+mn-ea"/>
            </a:endParaRPr>
          </a:p>
        </p:txBody>
      </p:sp>
      <p:pic>
        <p:nvPicPr>
          <p:cNvPr id="5" name="内容占位符 3"/>
          <p:cNvPicPr>
            <a:picLocks noChangeAspect="1"/>
          </p:cNvPicPr>
          <p:nvPr/>
        </p:nvPicPr>
        <p:blipFill>
          <a:blip r:embed="rId1"/>
          <a:stretch>
            <a:fillRect/>
          </a:stretch>
        </p:blipFill>
        <p:spPr>
          <a:xfrm>
            <a:off x="838200" y="3239770"/>
            <a:ext cx="2976245" cy="2616835"/>
          </a:xfrm>
          <a:prstGeom prst="rect">
            <a:avLst/>
          </a:prstGeom>
        </p:spPr>
      </p:pic>
      <p:sp>
        <p:nvSpPr>
          <p:cNvPr id="6" name="文本框 5"/>
          <p:cNvSpPr txBox="1"/>
          <p:nvPr/>
        </p:nvSpPr>
        <p:spPr>
          <a:xfrm>
            <a:off x="4327525" y="3425825"/>
            <a:ext cx="7219315" cy="2245360"/>
          </a:xfrm>
          <a:prstGeom prst="rect">
            <a:avLst/>
          </a:prstGeom>
          <a:noFill/>
        </p:spPr>
        <p:txBody>
          <a:bodyPr wrap="square" rtlCol="0">
            <a:spAutoFit/>
          </a:bodyPr>
          <a:p>
            <a:r>
              <a:rPr lang="zh-CN" altLang="en-US" sz="2000"/>
              <a:t>example/ 文件夹 - C++ 示例程序集</a:t>
            </a:r>
            <a:endParaRPr lang="zh-CN" altLang="en-US" sz="2000"/>
          </a:p>
          <a:p>
            <a:r>
              <a:rPr lang="zh-CN" altLang="en-US" sz="2000"/>
              <a:t>提供 C++ 语言的机器人控制示例程序，展示如何使用宇树 SDK 进行各种控制操作。</a:t>
            </a:r>
            <a:endParaRPr lang="zh-CN" altLang="en-US" sz="2000"/>
          </a:p>
          <a:p>
            <a:endParaRPr lang="zh-CN" altLang="en-US" sz="2000"/>
          </a:p>
          <a:p>
            <a:r>
              <a:rPr lang="zh-CN" altLang="en-US" sz="2000"/>
              <a:t>example_py/ 文件夹 - Python 示例程序集</a:t>
            </a:r>
            <a:endParaRPr lang="zh-CN" altLang="en-US" sz="2000"/>
          </a:p>
          <a:p>
            <a:r>
              <a:rPr lang="zh-CN" altLang="en-US" sz="2000"/>
              <a:t>提供 Python 语言的机器人控制示例，通过 pybind11 绑定使用相同的 SDK 功能。</a:t>
            </a:r>
            <a:endParaRPr lang="zh-CN"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6390" y="85725"/>
            <a:ext cx="8999220" cy="1325880"/>
          </a:xfrm>
        </p:spPr>
        <p:txBody>
          <a:bodyPr/>
          <a:lstStyle/>
          <a:p>
            <a:r>
              <a:rPr lang="en-US" altLang="zh-CN" dirty="0"/>
              <a:t>move_base</a:t>
            </a:r>
            <a:r>
              <a:rPr lang="zh-CN" altLang="en-US" dirty="0"/>
              <a:t>：</a:t>
            </a:r>
            <a:r>
              <a:rPr lang="en-US" altLang="zh-CN" dirty="0"/>
              <a:t>ROS </a:t>
            </a:r>
            <a:r>
              <a:rPr lang="zh-CN" altLang="en-US" dirty="0"/>
              <a:t>的标准导航框架</a:t>
            </a:r>
            <a:endParaRPr lang="zh-CN" altLang="en-US" dirty="0"/>
          </a:p>
        </p:txBody>
      </p:sp>
      <p:sp>
        <p:nvSpPr>
          <p:cNvPr id="3" name="内容占位符 2"/>
          <p:cNvSpPr>
            <a:spLocks noGrp="1"/>
          </p:cNvSpPr>
          <p:nvPr>
            <p:ph idx="1"/>
          </p:nvPr>
        </p:nvSpPr>
        <p:spPr>
          <a:xfrm>
            <a:off x="591185" y="1195705"/>
            <a:ext cx="10899775" cy="5403215"/>
          </a:xfrm>
        </p:spPr>
        <p:txBody>
          <a:bodyPr>
            <a:normAutofit lnSpcReduction="10000"/>
          </a:bodyPr>
          <a:lstStyle/>
          <a:p>
            <a:pPr marL="0" indent="0">
              <a:buNone/>
            </a:pPr>
            <a:r>
              <a:rPr lang="zh-CN" altLang="en-US" dirty="0"/>
              <a:t>路径规划​​：</a:t>
            </a:r>
            <a:endParaRPr lang="zh-CN" altLang="en-US" dirty="0"/>
          </a:p>
          <a:p>
            <a:pPr marL="0" indent="0">
              <a:buNone/>
            </a:pPr>
            <a:r>
              <a:rPr lang="zh-CN" altLang="en-US" dirty="0"/>
              <a:t>全局规划器：（</a:t>
            </a:r>
            <a:r>
              <a:rPr lang="en-US" altLang="zh-CN" dirty="0"/>
              <a:t>global_planner</a:t>
            </a:r>
            <a:r>
              <a:rPr lang="zh-CN" altLang="en-US" dirty="0"/>
              <a:t>）计算起点到目标的最优路径</a:t>
            </a:r>
            <a:endParaRPr lang="zh-CN" altLang="en-US" dirty="0"/>
          </a:p>
          <a:p>
            <a:pPr marL="0" indent="0">
              <a:buNone/>
            </a:pPr>
            <a:r>
              <a:rPr lang="zh-CN" altLang="en-US" dirty="0"/>
              <a:t>局部规划器：（</a:t>
            </a:r>
            <a:r>
              <a:rPr lang="en-US" altLang="zh-CN" dirty="0"/>
              <a:t>local_planner</a:t>
            </a:r>
            <a:r>
              <a:rPr lang="zh-CN" altLang="en-US" dirty="0"/>
              <a:t>）实时调整路径避障</a:t>
            </a:r>
            <a:endParaRPr lang="en-US" altLang="zh-CN" dirty="0"/>
          </a:p>
          <a:p>
            <a:pPr marL="0" indent="0">
              <a:buNone/>
            </a:pPr>
            <a:endParaRPr lang="zh-CN" altLang="en-US" dirty="0"/>
          </a:p>
          <a:p>
            <a:pPr marL="0" indent="0">
              <a:buNone/>
            </a:pPr>
            <a:r>
              <a:rPr lang="zh-CN" altLang="en-US" dirty="0"/>
              <a:t>​运动控制​​：</a:t>
            </a:r>
            <a:endParaRPr lang="zh-CN" altLang="en-US" dirty="0"/>
          </a:p>
          <a:p>
            <a:pPr marL="0" indent="0">
              <a:lnSpc>
                <a:spcPct val="110000"/>
              </a:lnSpc>
              <a:buNone/>
            </a:pPr>
            <a:r>
              <a:rPr lang="zh-CN" altLang="en-US" dirty="0"/>
              <a:t>将路径转换为底层运动指令（如线速度、角速度）、动态避障处理（紧急停止或绕行）</a:t>
            </a:r>
            <a:endParaRPr lang="en-US" altLang="zh-CN" dirty="0"/>
          </a:p>
          <a:p>
            <a:pPr marL="0" indent="0">
              <a:buNone/>
            </a:pPr>
            <a:endParaRPr lang="zh-CN" altLang="en-US" dirty="0"/>
          </a:p>
          <a:p>
            <a:pPr marL="0" indent="0">
              <a:buNone/>
            </a:pPr>
            <a:r>
              <a:rPr lang="zh-CN" altLang="en-US" dirty="0"/>
              <a:t>代价地图管理​​：</a:t>
            </a:r>
            <a:endParaRPr lang="zh-CN" altLang="en-US" dirty="0"/>
          </a:p>
          <a:p>
            <a:pPr marL="0" indent="0">
              <a:buNone/>
            </a:pPr>
            <a:r>
              <a:rPr lang="zh-CN" altLang="en-US" dirty="0"/>
              <a:t>全局代价地图（</a:t>
            </a:r>
            <a:r>
              <a:rPr lang="en-US" altLang="zh-CN" dirty="0" err="1"/>
              <a:t>global_costmap</a:t>
            </a:r>
            <a:r>
              <a:rPr lang="zh-CN" altLang="en-US" dirty="0"/>
              <a:t>）：静态环境表示</a:t>
            </a:r>
            <a:endParaRPr lang="zh-CN" altLang="en-US" dirty="0"/>
          </a:p>
          <a:p>
            <a:pPr marL="0" indent="0">
              <a:buNone/>
            </a:pPr>
            <a:r>
              <a:rPr lang="zh-CN" altLang="en-US" dirty="0"/>
              <a:t>局部代价地图（</a:t>
            </a:r>
            <a:r>
              <a:rPr lang="en-US" altLang="zh-CN" dirty="0" err="1"/>
              <a:t>local_costmap</a:t>
            </a:r>
            <a:r>
              <a:rPr lang="zh-CN" altLang="en-US" dirty="0"/>
              <a:t>）：动态障碍物感知</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038860" y="426085"/>
            <a:ext cx="10254615" cy="1160145"/>
          </a:xfrm>
        </p:spPr>
        <p:txBody>
          <a:bodyPr/>
          <a:p>
            <a:r>
              <a:rPr lang="zh-CN" altLang="en-US" sz="3600">
                <a:sym typeface="+mn-ea"/>
              </a:rPr>
              <a:t>unitree_legged_sdk</a:t>
            </a:r>
            <a:r>
              <a:rPr lang="en-US" altLang="zh-CN" sz="3600">
                <a:sym typeface="+mn-ea"/>
              </a:rPr>
              <a:t>/include</a:t>
            </a:r>
            <a:endParaRPr lang="en-US" altLang="zh-CN" sz="3600">
              <a:sym typeface="+mn-ea"/>
            </a:endParaRPr>
          </a:p>
        </p:txBody>
      </p:sp>
      <p:pic>
        <p:nvPicPr>
          <p:cNvPr id="6" name="内容占位符 5"/>
          <p:cNvPicPr>
            <a:picLocks noChangeAspect="1"/>
          </p:cNvPicPr>
          <p:nvPr>
            <p:ph idx="1"/>
          </p:nvPr>
        </p:nvPicPr>
        <p:blipFill>
          <a:blip r:embed="rId1"/>
          <a:stretch>
            <a:fillRect/>
          </a:stretch>
        </p:blipFill>
        <p:spPr>
          <a:xfrm>
            <a:off x="1316990" y="1969135"/>
            <a:ext cx="3794760" cy="3853815"/>
          </a:xfrm>
          <a:prstGeom prst="rect">
            <a:avLst/>
          </a:prstGeom>
        </p:spPr>
      </p:pic>
      <p:sp>
        <p:nvSpPr>
          <p:cNvPr id="7" name="文本框 6"/>
          <p:cNvSpPr txBox="1"/>
          <p:nvPr/>
        </p:nvSpPr>
        <p:spPr>
          <a:xfrm>
            <a:off x="5774055" y="4812665"/>
            <a:ext cx="5832475" cy="829945"/>
          </a:xfrm>
          <a:prstGeom prst="rect">
            <a:avLst/>
          </a:prstGeom>
          <a:noFill/>
        </p:spPr>
        <p:txBody>
          <a:bodyPr wrap="square" rtlCol="0">
            <a:spAutoFit/>
          </a:bodyPr>
          <a:p>
            <a:r>
              <a:rPr lang="zh-CN" altLang="en-US" sz="2400" b="1"/>
              <a:t>unitree_legged_sd</a:t>
            </a:r>
            <a:r>
              <a:rPr lang="zh-CN" altLang="en-US" sz="2400" b="1"/>
              <a:t>k.h - 主入口头文件</a:t>
            </a:r>
            <a:endParaRPr lang="zh-CN" altLang="en-US" sz="2400"/>
          </a:p>
          <a:p>
            <a:r>
              <a:rPr lang="zh-CN" altLang="en-US" sz="2400"/>
              <a:t>SDK 的统一入口，包含所有核心组件</a:t>
            </a:r>
            <a:endParaRPr lang="zh-CN" altLang="en-US" sz="2400"/>
          </a:p>
        </p:txBody>
      </p:sp>
      <p:pic>
        <p:nvPicPr>
          <p:cNvPr id="8" name="图片 7"/>
          <p:cNvPicPr>
            <a:picLocks noChangeAspect="1"/>
          </p:cNvPicPr>
          <p:nvPr/>
        </p:nvPicPr>
        <p:blipFill>
          <a:blip r:embed="rId2"/>
          <a:stretch>
            <a:fillRect/>
          </a:stretch>
        </p:blipFill>
        <p:spPr>
          <a:xfrm>
            <a:off x="5951855" y="2205990"/>
            <a:ext cx="5036185" cy="230695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038860" y="426085"/>
            <a:ext cx="10254615" cy="1160145"/>
          </a:xfrm>
        </p:spPr>
        <p:txBody>
          <a:bodyPr/>
          <a:p>
            <a:r>
              <a:rPr lang="zh-CN" altLang="en-US" sz="3600">
                <a:sym typeface="+mn-ea"/>
              </a:rPr>
              <a:t>unitree_legged_sdk</a:t>
            </a:r>
            <a:r>
              <a:rPr lang="en-US" altLang="zh-CN" sz="3600">
                <a:sym typeface="+mn-ea"/>
              </a:rPr>
              <a:t>/include</a:t>
            </a:r>
            <a:endParaRPr lang="en-US" altLang="zh-CN" sz="3600">
              <a:sym typeface="+mn-ea"/>
            </a:endParaRPr>
          </a:p>
        </p:txBody>
      </p:sp>
      <p:sp>
        <p:nvSpPr>
          <p:cNvPr id="4" name="文本框 3"/>
          <p:cNvSpPr txBox="1"/>
          <p:nvPr/>
        </p:nvSpPr>
        <p:spPr>
          <a:xfrm>
            <a:off x="1038860" y="1529715"/>
            <a:ext cx="7593330" cy="645160"/>
          </a:xfrm>
          <a:prstGeom prst="rect">
            <a:avLst/>
          </a:prstGeom>
          <a:noFill/>
        </p:spPr>
        <p:txBody>
          <a:bodyPr wrap="square" rtlCol="0">
            <a:spAutoFit/>
          </a:bodyPr>
          <a:p>
            <a:r>
              <a:rPr lang="zh-CN" altLang="en-US" b="1"/>
              <a:t>comm.h - 通信数据结构核心</a:t>
            </a:r>
            <a:endParaRPr lang="zh-CN" altLang="en-US" b="1"/>
          </a:p>
          <a:p>
            <a:r>
              <a:rPr lang="zh-CN" altLang="en-US"/>
              <a:t>定义所有控制命令和状态反馈的数据结构</a:t>
            </a:r>
            <a:endParaRPr lang="zh-CN" altLang="en-US"/>
          </a:p>
        </p:txBody>
      </p:sp>
      <p:pic>
        <p:nvPicPr>
          <p:cNvPr id="5" name="图片 4"/>
          <p:cNvPicPr>
            <a:picLocks noChangeAspect="1"/>
          </p:cNvPicPr>
          <p:nvPr/>
        </p:nvPicPr>
        <p:blipFill>
          <a:blip r:embed="rId1"/>
          <a:stretch>
            <a:fillRect/>
          </a:stretch>
        </p:blipFill>
        <p:spPr>
          <a:xfrm>
            <a:off x="6638290" y="1758950"/>
            <a:ext cx="3197860" cy="497205"/>
          </a:xfrm>
          <a:prstGeom prst="rect">
            <a:avLst/>
          </a:prstGeom>
        </p:spPr>
      </p:pic>
      <p:sp>
        <p:nvSpPr>
          <p:cNvPr id="9" name="文本框 8"/>
          <p:cNvSpPr txBox="1"/>
          <p:nvPr/>
        </p:nvSpPr>
        <p:spPr>
          <a:xfrm>
            <a:off x="6577330" y="1337945"/>
            <a:ext cx="1567180" cy="368300"/>
          </a:xfrm>
          <a:prstGeom prst="rect">
            <a:avLst/>
          </a:prstGeom>
          <a:noFill/>
        </p:spPr>
        <p:txBody>
          <a:bodyPr wrap="square" rtlCol="0">
            <a:spAutoFit/>
          </a:bodyPr>
          <a:p>
            <a:r>
              <a:rPr lang="zh-CN" altLang="en-US" b="1"/>
              <a:t>控制层级定义</a:t>
            </a:r>
            <a:endParaRPr lang="zh-CN" altLang="en-US" b="1"/>
          </a:p>
        </p:txBody>
      </p:sp>
      <p:sp>
        <p:nvSpPr>
          <p:cNvPr id="10" name="文本框 9"/>
          <p:cNvSpPr txBox="1"/>
          <p:nvPr/>
        </p:nvSpPr>
        <p:spPr>
          <a:xfrm>
            <a:off x="1038860" y="2479040"/>
            <a:ext cx="2072640" cy="368300"/>
          </a:xfrm>
          <a:prstGeom prst="rect">
            <a:avLst/>
          </a:prstGeom>
          <a:noFill/>
        </p:spPr>
        <p:txBody>
          <a:bodyPr wrap="square" rtlCol="0">
            <a:spAutoFit/>
          </a:bodyPr>
          <a:p>
            <a:r>
              <a:rPr lang="zh-CN" altLang="en-US" b="1"/>
              <a:t>核心数据结构</a:t>
            </a:r>
            <a:endParaRPr lang="zh-CN" altLang="en-US" b="1"/>
          </a:p>
        </p:txBody>
      </p:sp>
      <p:pic>
        <p:nvPicPr>
          <p:cNvPr id="11" name="图片 10"/>
          <p:cNvPicPr>
            <a:picLocks noChangeAspect="1"/>
          </p:cNvPicPr>
          <p:nvPr/>
        </p:nvPicPr>
        <p:blipFill>
          <a:blip r:embed="rId2"/>
          <a:stretch>
            <a:fillRect/>
          </a:stretch>
        </p:blipFill>
        <p:spPr>
          <a:xfrm>
            <a:off x="1038860" y="3555365"/>
            <a:ext cx="4286250" cy="2905125"/>
          </a:xfrm>
          <a:prstGeom prst="rect">
            <a:avLst/>
          </a:prstGeom>
        </p:spPr>
      </p:pic>
      <p:pic>
        <p:nvPicPr>
          <p:cNvPr id="13" name="图片 12"/>
          <p:cNvPicPr>
            <a:picLocks noChangeAspect="1"/>
          </p:cNvPicPr>
          <p:nvPr/>
        </p:nvPicPr>
        <p:blipFill>
          <a:blip r:embed="rId3"/>
          <a:stretch>
            <a:fillRect/>
          </a:stretch>
        </p:blipFill>
        <p:spPr>
          <a:xfrm>
            <a:off x="6638290" y="2925445"/>
            <a:ext cx="3168015" cy="3613150"/>
          </a:xfrm>
          <a:prstGeom prst="rect">
            <a:avLst/>
          </a:prstGeom>
        </p:spPr>
      </p:pic>
      <p:sp>
        <p:nvSpPr>
          <p:cNvPr id="14" name="文本框 13"/>
          <p:cNvSpPr txBox="1"/>
          <p:nvPr/>
        </p:nvSpPr>
        <p:spPr>
          <a:xfrm>
            <a:off x="1038860" y="3080385"/>
            <a:ext cx="2447290" cy="368300"/>
          </a:xfrm>
          <a:prstGeom prst="rect">
            <a:avLst/>
          </a:prstGeom>
          <a:noFill/>
        </p:spPr>
        <p:txBody>
          <a:bodyPr wrap="square" rtlCol="0">
            <a:spAutoFit/>
          </a:bodyPr>
          <a:p>
            <a:r>
              <a:rPr lang="zh-CN" altLang="en-US"/>
              <a:t>低级控制命令</a:t>
            </a:r>
            <a:endParaRPr lang="zh-CN" altLang="en-US"/>
          </a:p>
        </p:txBody>
      </p:sp>
      <p:sp>
        <p:nvSpPr>
          <p:cNvPr id="15" name="文本框 14"/>
          <p:cNvSpPr txBox="1"/>
          <p:nvPr/>
        </p:nvSpPr>
        <p:spPr>
          <a:xfrm>
            <a:off x="6577330" y="2496820"/>
            <a:ext cx="3178175" cy="368300"/>
          </a:xfrm>
          <a:prstGeom prst="rect">
            <a:avLst/>
          </a:prstGeom>
          <a:noFill/>
        </p:spPr>
        <p:txBody>
          <a:bodyPr wrap="square" rtlCol="0">
            <a:spAutoFit/>
          </a:bodyPr>
          <a:p>
            <a:r>
              <a:rPr lang="zh-CN" altLang="en-US"/>
              <a:t>高级控制命令</a:t>
            </a: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038860" y="426085"/>
            <a:ext cx="10254615" cy="1160145"/>
          </a:xfrm>
        </p:spPr>
        <p:txBody>
          <a:bodyPr/>
          <a:p>
            <a:r>
              <a:rPr lang="zh-CN" altLang="en-US" sz="3600">
                <a:sym typeface="+mn-ea"/>
              </a:rPr>
              <a:t>unitree_legged_sdk</a:t>
            </a:r>
            <a:r>
              <a:rPr lang="en-US" altLang="zh-CN" sz="3600">
                <a:sym typeface="+mn-ea"/>
              </a:rPr>
              <a:t>/include</a:t>
            </a:r>
            <a:endParaRPr lang="en-US" altLang="zh-CN" sz="3600">
              <a:sym typeface="+mn-ea"/>
            </a:endParaRPr>
          </a:p>
        </p:txBody>
      </p:sp>
      <p:pic>
        <p:nvPicPr>
          <p:cNvPr id="4" name="图片 3"/>
          <p:cNvPicPr>
            <a:picLocks noChangeAspect="1"/>
          </p:cNvPicPr>
          <p:nvPr/>
        </p:nvPicPr>
        <p:blipFill>
          <a:blip r:embed="rId1"/>
          <a:stretch>
            <a:fillRect/>
          </a:stretch>
        </p:blipFill>
        <p:spPr>
          <a:xfrm>
            <a:off x="795020" y="2219960"/>
            <a:ext cx="6858000" cy="571500"/>
          </a:xfrm>
          <a:prstGeom prst="rect">
            <a:avLst/>
          </a:prstGeom>
        </p:spPr>
      </p:pic>
      <p:sp>
        <p:nvSpPr>
          <p:cNvPr id="5" name="文本框 4"/>
          <p:cNvSpPr txBox="1"/>
          <p:nvPr/>
        </p:nvSpPr>
        <p:spPr>
          <a:xfrm>
            <a:off x="795020" y="1522730"/>
            <a:ext cx="7933690" cy="645160"/>
          </a:xfrm>
          <a:prstGeom prst="rect">
            <a:avLst/>
          </a:prstGeom>
          <a:noFill/>
        </p:spPr>
        <p:txBody>
          <a:bodyPr wrap="square" rtlCol="0">
            <a:spAutoFit/>
          </a:bodyPr>
          <a:p>
            <a:r>
              <a:rPr lang="zh-CN" altLang="en-US" b="1"/>
              <a:t>udp.h - 网络通信核心</a:t>
            </a:r>
            <a:endParaRPr lang="zh-CN" altLang="en-US" b="1"/>
          </a:p>
          <a:p>
            <a:r>
              <a:rPr lang="zh-CN" altLang="en-US"/>
              <a:t>处理与机器人的 UDP 网络通信</a:t>
            </a:r>
            <a:endParaRPr lang="zh-CN" altLang="en-US"/>
          </a:p>
        </p:txBody>
      </p:sp>
      <p:pic>
        <p:nvPicPr>
          <p:cNvPr id="9" name="图片 8"/>
          <p:cNvPicPr>
            <a:picLocks noChangeAspect="1"/>
          </p:cNvPicPr>
          <p:nvPr/>
        </p:nvPicPr>
        <p:blipFill>
          <a:blip r:embed="rId2"/>
          <a:stretch>
            <a:fillRect/>
          </a:stretch>
        </p:blipFill>
        <p:spPr>
          <a:xfrm>
            <a:off x="795020" y="3188335"/>
            <a:ext cx="1343660" cy="544830"/>
          </a:xfrm>
          <a:prstGeom prst="rect">
            <a:avLst/>
          </a:prstGeom>
        </p:spPr>
      </p:pic>
      <p:sp>
        <p:nvSpPr>
          <p:cNvPr id="10" name="文本框 9"/>
          <p:cNvSpPr txBox="1"/>
          <p:nvPr/>
        </p:nvSpPr>
        <p:spPr>
          <a:xfrm>
            <a:off x="2463800" y="3141345"/>
            <a:ext cx="2900045" cy="645160"/>
          </a:xfrm>
          <a:prstGeom prst="rect">
            <a:avLst/>
          </a:prstGeom>
          <a:noFill/>
        </p:spPr>
        <p:txBody>
          <a:bodyPr wrap="square" rtlCol="0">
            <a:spAutoFit/>
          </a:bodyPr>
          <a:p>
            <a:r>
              <a:rPr lang="zh-CN" altLang="en-US"/>
              <a:t>发送命令</a:t>
            </a:r>
            <a:endParaRPr lang="zh-CN" altLang="en-US"/>
          </a:p>
          <a:p>
            <a:r>
              <a:rPr lang="zh-CN" altLang="en-US"/>
              <a:t>接收状态</a:t>
            </a:r>
            <a:endParaRPr lang="zh-CN" altLang="en-US"/>
          </a:p>
        </p:txBody>
      </p:sp>
      <p:pic>
        <p:nvPicPr>
          <p:cNvPr id="11" name="图片 10"/>
          <p:cNvPicPr>
            <a:picLocks noChangeAspect="1"/>
          </p:cNvPicPr>
          <p:nvPr/>
        </p:nvPicPr>
        <p:blipFill>
          <a:blip r:embed="rId3"/>
          <a:stretch>
            <a:fillRect/>
          </a:stretch>
        </p:blipFill>
        <p:spPr>
          <a:xfrm>
            <a:off x="795020" y="4252595"/>
            <a:ext cx="2467610" cy="486410"/>
          </a:xfrm>
          <a:prstGeom prst="rect">
            <a:avLst/>
          </a:prstGeom>
        </p:spPr>
      </p:pic>
      <p:pic>
        <p:nvPicPr>
          <p:cNvPr id="12" name="图片 11"/>
          <p:cNvPicPr>
            <a:picLocks noChangeAspect="1"/>
          </p:cNvPicPr>
          <p:nvPr/>
        </p:nvPicPr>
        <p:blipFill>
          <a:blip r:embed="rId4"/>
          <a:stretch>
            <a:fillRect/>
          </a:stretch>
        </p:blipFill>
        <p:spPr>
          <a:xfrm>
            <a:off x="795020" y="5109210"/>
            <a:ext cx="3048000" cy="546735"/>
          </a:xfrm>
          <a:prstGeom prst="rect">
            <a:avLst/>
          </a:prstGeom>
        </p:spPr>
      </p:pic>
      <p:sp>
        <p:nvSpPr>
          <p:cNvPr id="13" name="文本框 12"/>
          <p:cNvSpPr txBox="1"/>
          <p:nvPr/>
        </p:nvSpPr>
        <p:spPr>
          <a:xfrm>
            <a:off x="4780280" y="5010785"/>
            <a:ext cx="2368550" cy="645160"/>
          </a:xfrm>
          <a:prstGeom prst="rect">
            <a:avLst/>
          </a:prstGeom>
          <a:noFill/>
        </p:spPr>
        <p:txBody>
          <a:bodyPr wrap="square" rtlCol="0">
            <a:spAutoFit/>
          </a:bodyPr>
          <a:p>
            <a:r>
              <a:rPr lang="zh-CN" altLang="en-US"/>
              <a:t>获取高级状态</a:t>
            </a:r>
            <a:endParaRPr lang="zh-CN" altLang="en-US"/>
          </a:p>
          <a:p>
            <a:r>
              <a:rPr lang="zh-CN" altLang="en-US"/>
              <a:t>获取低级状态</a:t>
            </a:r>
            <a:endParaRPr lang="zh-CN" altLang="en-US"/>
          </a:p>
        </p:txBody>
      </p:sp>
      <p:sp>
        <p:nvSpPr>
          <p:cNvPr id="14" name="文本框 13"/>
          <p:cNvSpPr txBox="1"/>
          <p:nvPr/>
        </p:nvSpPr>
        <p:spPr>
          <a:xfrm>
            <a:off x="4422775" y="4125595"/>
            <a:ext cx="1767840" cy="645160"/>
          </a:xfrm>
          <a:prstGeom prst="rect">
            <a:avLst/>
          </a:prstGeom>
          <a:noFill/>
        </p:spPr>
        <p:txBody>
          <a:bodyPr wrap="square" rtlCol="0">
            <a:spAutoFit/>
          </a:bodyPr>
          <a:p>
            <a:r>
              <a:rPr lang="zh-CN" altLang="en-US"/>
              <a:t>设置高级命令</a:t>
            </a:r>
            <a:endParaRPr lang="zh-CN" altLang="en-US"/>
          </a:p>
          <a:p>
            <a:r>
              <a:rPr lang="zh-CN" altLang="en-US"/>
              <a:t>设置低级命令</a:t>
            </a:r>
            <a:endParaRPr lang="zh-CN" altLang="en-US"/>
          </a:p>
        </p:txBody>
      </p:sp>
      <p:pic>
        <p:nvPicPr>
          <p:cNvPr id="15" name="图片 14"/>
          <p:cNvPicPr>
            <a:picLocks noChangeAspect="1"/>
          </p:cNvPicPr>
          <p:nvPr/>
        </p:nvPicPr>
        <p:blipFill>
          <a:blip r:embed="rId5"/>
          <a:stretch>
            <a:fillRect/>
          </a:stretch>
        </p:blipFill>
        <p:spPr>
          <a:xfrm>
            <a:off x="6119495" y="3170555"/>
            <a:ext cx="5881370" cy="476250"/>
          </a:xfrm>
          <a:prstGeom prst="rect">
            <a:avLst/>
          </a:prstGeom>
        </p:spPr>
      </p:pic>
      <p:sp>
        <p:nvSpPr>
          <p:cNvPr id="16" name="文本框 15"/>
          <p:cNvSpPr txBox="1"/>
          <p:nvPr/>
        </p:nvSpPr>
        <p:spPr>
          <a:xfrm>
            <a:off x="8220075" y="3844290"/>
            <a:ext cx="2473325" cy="368300"/>
          </a:xfrm>
          <a:prstGeom prst="rect">
            <a:avLst/>
          </a:prstGeom>
          <a:noFill/>
        </p:spPr>
        <p:txBody>
          <a:bodyPr wrap="square" rtlCol="0">
            <a:spAutoFit/>
          </a:bodyPr>
          <a:p>
            <a:r>
              <a:rPr lang="zh-CN" altLang="en-US"/>
              <a:t>默认网络配置</a:t>
            </a: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1193165" y="1343025"/>
            <a:ext cx="2228215" cy="5061585"/>
          </a:xfrm>
          <a:prstGeom prst="rect">
            <a:avLst/>
          </a:prstGeom>
        </p:spPr>
      </p:pic>
      <p:sp>
        <p:nvSpPr>
          <p:cNvPr id="5" name="文本框 4"/>
          <p:cNvSpPr txBox="1"/>
          <p:nvPr/>
        </p:nvSpPr>
        <p:spPr>
          <a:xfrm>
            <a:off x="1306195" y="478155"/>
            <a:ext cx="8284210" cy="645160"/>
          </a:xfrm>
          <a:prstGeom prst="rect">
            <a:avLst/>
          </a:prstGeom>
          <a:noFill/>
        </p:spPr>
        <p:txBody>
          <a:bodyPr wrap="square" rtlCol="0" anchor="t">
            <a:spAutoFit/>
          </a:bodyPr>
          <a:p>
            <a:r>
              <a:rPr lang="zh-CN" altLang="en-US" sz="3600">
                <a:sym typeface="+mn-ea"/>
              </a:rPr>
              <a:t>unitree_legged_sdk</a:t>
            </a:r>
            <a:r>
              <a:rPr lang="en-US" altLang="zh-CN" sz="3600">
                <a:sym typeface="+mn-ea"/>
              </a:rPr>
              <a:t>/python_wrapper</a:t>
            </a:r>
            <a:endParaRPr lang="en-US" altLang="zh-CN" sz="3600">
              <a:sym typeface="+mn-ea"/>
            </a:endParaRPr>
          </a:p>
        </p:txBody>
      </p:sp>
      <p:sp>
        <p:nvSpPr>
          <p:cNvPr id="6" name="文本框 5"/>
          <p:cNvSpPr txBox="1"/>
          <p:nvPr/>
        </p:nvSpPr>
        <p:spPr>
          <a:xfrm>
            <a:off x="4318635" y="2348865"/>
            <a:ext cx="6670040" cy="723900"/>
          </a:xfrm>
          <a:prstGeom prst="rect">
            <a:avLst/>
          </a:prstGeom>
          <a:noFill/>
        </p:spPr>
        <p:txBody>
          <a:bodyPr wrap="square" rtlCol="0">
            <a:noAutofit/>
          </a:bodyPr>
          <a:p>
            <a:r>
              <a:rPr lang="zh-CN" altLang="en-US" sz="2000" b="1"/>
              <a:t>python_wrapper </a:t>
            </a:r>
            <a:r>
              <a:rPr lang="zh-CN" altLang="en-US" sz="2000"/>
              <a:t>文件夹是 Python 接口绑定层</a:t>
            </a:r>
            <a:endParaRPr lang="zh-CN" altLang="en-US" sz="2000"/>
          </a:p>
          <a:p>
            <a:r>
              <a:rPr lang="zh-CN" altLang="en-US" sz="2000"/>
              <a:t>为 Go1 机器人的 C++ SDK 提供 Python 语言支持。</a:t>
            </a:r>
            <a:endParaRPr lang="zh-CN" altLang="en-US" sz="2000"/>
          </a:p>
        </p:txBody>
      </p:sp>
      <p:sp>
        <p:nvSpPr>
          <p:cNvPr id="7" name="文本框 6"/>
          <p:cNvSpPr txBox="1"/>
          <p:nvPr/>
        </p:nvSpPr>
        <p:spPr>
          <a:xfrm>
            <a:off x="4318635" y="3811905"/>
            <a:ext cx="6545580" cy="706755"/>
          </a:xfrm>
          <a:prstGeom prst="rect">
            <a:avLst/>
          </a:prstGeom>
          <a:noFill/>
        </p:spPr>
        <p:txBody>
          <a:bodyPr wrap="square" rtlCol="0">
            <a:spAutoFit/>
          </a:bodyPr>
          <a:p>
            <a:r>
              <a:rPr lang="zh-CN" altLang="en-US" sz="2000"/>
              <a:t>将原本只能在 C++ 中使用的 SDK 功能扩展到 Python 生态系统，让 Python 开发者也能控制 Go1 机器人</a:t>
            </a:r>
            <a:endParaRPr lang="zh-CN" altLang="en-US" sz="20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306195" y="478155"/>
            <a:ext cx="8284210" cy="645160"/>
          </a:xfrm>
          <a:prstGeom prst="rect">
            <a:avLst/>
          </a:prstGeom>
          <a:noFill/>
        </p:spPr>
        <p:txBody>
          <a:bodyPr wrap="square" rtlCol="0" anchor="t">
            <a:spAutoFit/>
          </a:bodyPr>
          <a:p>
            <a:r>
              <a:rPr lang="zh-CN" altLang="en-US" sz="3600">
                <a:sym typeface="+mn-ea"/>
              </a:rPr>
              <a:t>unitree_legged_sdk</a:t>
            </a:r>
            <a:r>
              <a:rPr lang="en-US" altLang="zh-CN" sz="3600">
                <a:sym typeface="+mn-ea"/>
              </a:rPr>
              <a:t>/python_wrapper</a:t>
            </a:r>
            <a:endParaRPr lang="en-US" altLang="zh-CN" sz="3600">
              <a:sym typeface="+mn-ea"/>
            </a:endParaRPr>
          </a:p>
        </p:txBody>
      </p:sp>
      <p:sp>
        <p:nvSpPr>
          <p:cNvPr id="3" name="文本框 2"/>
          <p:cNvSpPr txBox="1"/>
          <p:nvPr/>
        </p:nvSpPr>
        <p:spPr>
          <a:xfrm>
            <a:off x="896620" y="1400175"/>
            <a:ext cx="7924165" cy="645160"/>
          </a:xfrm>
          <a:prstGeom prst="rect">
            <a:avLst/>
          </a:prstGeom>
          <a:noFill/>
        </p:spPr>
        <p:txBody>
          <a:bodyPr wrap="square" rtlCol="0">
            <a:spAutoFit/>
          </a:bodyPr>
          <a:p>
            <a:r>
              <a:rPr lang="zh-CN" altLang="en-US" b="1">
                <a:sym typeface="+mn-ea"/>
              </a:rPr>
              <a:t>python_interface.cpp</a:t>
            </a:r>
            <a:r>
              <a:rPr lang="en-US" altLang="zh-CN" b="1">
                <a:sym typeface="+mn-ea"/>
              </a:rPr>
              <a:t> </a:t>
            </a:r>
            <a:r>
              <a:rPr lang="zh-CN" altLang="en-US" b="1"/>
              <a:t>Python 绑定实现</a:t>
            </a:r>
            <a:endParaRPr lang="zh-CN" altLang="en-US" b="1"/>
          </a:p>
          <a:p>
            <a:r>
              <a:rPr lang="zh-CN" altLang="en-US"/>
              <a:t>使用 pybind11 将 C++ 类和函数绑定到 Python</a:t>
            </a:r>
            <a:endParaRPr lang="zh-CN" altLang="en-US"/>
          </a:p>
        </p:txBody>
      </p:sp>
      <p:pic>
        <p:nvPicPr>
          <p:cNvPr id="8" name="图片 7"/>
          <p:cNvPicPr>
            <a:picLocks noChangeAspect="1"/>
          </p:cNvPicPr>
          <p:nvPr/>
        </p:nvPicPr>
        <p:blipFill>
          <a:blip r:embed="rId1"/>
          <a:stretch>
            <a:fillRect/>
          </a:stretch>
        </p:blipFill>
        <p:spPr>
          <a:xfrm>
            <a:off x="443865" y="3075940"/>
            <a:ext cx="6146800" cy="1724025"/>
          </a:xfrm>
          <a:prstGeom prst="rect">
            <a:avLst/>
          </a:prstGeom>
        </p:spPr>
      </p:pic>
      <p:sp>
        <p:nvSpPr>
          <p:cNvPr id="9" name="文本框 8"/>
          <p:cNvSpPr txBox="1"/>
          <p:nvPr/>
        </p:nvSpPr>
        <p:spPr>
          <a:xfrm>
            <a:off x="530860" y="2646680"/>
            <a:ext cx="4876800" cy="368300"/>
          </a:xfrm>
          <a:prstGeom prst="rect">
            <a:avLst/>
          </a:prstGeom>
          <a:noFill/>
        </p:spPr>
        <p:txBody>
          <a:bodyPr wrap="square" rtlCol="0">
            <a:spAutoFit/>
          </a:bodyPr>
          <a:p>
            <a:r>
              <a:rPr lang="zh-CN" altLang="en-US"/>
              <a:t>绑定</a:t>
            </a:r>
            <a:r>
              <a:rPr lang="en-US" altLang="zh-CN"/>
              <a:t>UDP通信类</a:t>
            </a:r>
            <a:endParaRPr lang="en-US" altLang="zh-CN"/>
          </a:p>
        </p:txBody>
      </p:sp>
      <p:pic>
        <p:nvPicPr>
          <p:cNvPr id="10" name="图片 9"/>
          <p:cNvPicPr>
            <a:picLocks noChangeAspect="1"/>
          </p:cNvPicPr>
          <p:nvPr/>
        </p:nvPicPr>
        <p:blipFill>
          <a:blip r:embed="rId2"/>
          <a:stretch>
            <a:fillRect/>
          </a:stretch>
        </p:blipFill>
        <p:spPr>
          <a:xfrm>
            <a:off x="6896735" y="1536700"/>
            <a:ext cx="4235450" cy="2030730"/>
          </a:xfrm>
          <a:prstGeom prst="rect">
            <a:avLst/>
          </a:prstGeom>
        </p:spPr>
      </p:pic>
      <p:pic>
        <p:nvPicPr>
          <p:cNvPr id="11" name="图片 10"/>
          <p:cNvPicPr>
            <a:picLocks noChangeAspect="1"/>
          </p:cNvPicPr>
          <p:nvPr/>
        </p:nvPicPr>
        <p:blipFill>
          <a:blip r:embed="rId3"/>
          <a:stretch>
            <a:fillRect/>
          </a:stretch>
        </p:blipFill>
        <p:spPr>
          <a:xfrm>
            <a:off x="6896735" y="3611880"/>
            <a:ext cx="4235450" cy="3246120"/>
          </a:xfrm>
          <a:prstGeom prst="rect">
            <a:avLst/>
          </a:prstGeom>
        </p:spPr>
      </p:pic>
      <p:sp>
        <p:nvSpPr>
          <p:cNvPr id="12" name="文本框 11"/>
          <p:cNvSpPr txBox="1"/>
          <p:nvPr/>
        </p:nvSpPr>
        <p:spPr>
          <a:xfrm>
            <a:off x="6835140" y="1168400"/>
            <a:ext cx="4319905" cy="368300"/>
          </a:xfrm>
          <a:prstGeom prst="rect">
            <a:avLst/>
          </a:prstGeom>
          <a:noFill/>
        </p:spPr>
        <p:txBody>
          <a:bodyPr wrap="square" rtlCol="0">
            <a:spAutoFit/>
          </a:bodyPr>
          <a:p>
            <a:r>
              <a:rPr lang="zh-CN" altLang="en-US"/>
              <a:t>绑定控制命令结构</a:t>
            </a: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306195" y="478155"/>
            <a:ext cx="8284210" cy="645160"/>
          </a:xfrm>
          <a:prstGeom prst="rect">
            <a:avLst/>
          </a:prstGeom>
          <a:noFill/>
        </p:spPr>
        <p:txBody>
          <a:bodyPr wrap="square" rtlCol="0" anchor="t">
            <a:spAutoFit/>
          </a:bodyPr>
          <a:p>
            <a:r>
              <a:rPr lang="zh-CN" altLang="en-US" sz="3600">
                <a:sym typeface="+mn-ea"/>
              </a:rPr>
              <a:t>unitree_legged_sdk</a:t>
            </a:r>
            <a:r>
              <a:rPr lang="en-US" altLang="zh-CN" sz="3600">
                <a:sym typeface="+mn-ea"/>
              </a:rPr>
              <a:t>/python_wrapper</a:t>
            </a:r>
            <a:endParaRPr lang="en-US" altLang="zh-CN" sz="3600">
              <a:sym typeface="+mn-ea"/>
            </a:endParaRPr>
          </a:p>
        </p:txBody>
      </p:sp>
      <p:pic>
        <p:nvPicPr>
          <p:cNvPr id="4" name="图片 3"/>
          <p:cNvPicPr>
            <a:picLocks noChangeAspect="1"/>
          </p:cNvPicPr>
          <p:nvPr/>
        </p:nvPicPr>
        <p:blipFill>
          <a:blip r:embed="rId1"/>
          <a:stretch>
            <a:fillRect/>
          </a:stretch>
        </p:blipFill>
        <p:spPr>
          <a:xfrm>
            <a:off x="1168400" y="2198370"/>
            <a:ext cx="2878455" cy="2888615"/>
          </a:xfrm>
          <a:prstGeom prst="rect">
            <a:avLst/>
          </a:prstGeom>
        </p:spPr>
      </p:pic>
      <p:sp>
        <p:nvSpPr>
          <p:cNvPr id="6" name="文本框 5"/>
          <p:cNvSpPr txBox="1"/>
          <p:nvPr/>
        </p:nvSpPr>
        <p:spPr>
          <a:xfrm>
            <a:off x="5067300" y="2305050"/>
            <a:ext cx="4903470" cy="922020"/>
          </a:xfrm>
          <a:prstGeom prst="rect">
            <a:avLst/>
          </a:prstGeom>
          <a:noFill/>
        </p:spPr>
        <p:txBody>
          <a:bodyPr wrap="square" rtlCol="0">
            <a:spAutoFit/>
          </a:bodyPr>
          <a:p>
            <a:r>
              <a:rPr lang="zh-CN" altLang="en-US">
                <a:sym typeface="+mn-ea"/>
              </a:rPr>
              <a:t>third-party/pybind11</a:t>
            </a:r>
            <a:r>
              <a:rPr lang="en-US" altLang="zh-CN">
                <a:sym typeface="+mn-ea"/>
              </a:rPr>
              <a:t>  </a:t>
            </a:r>
            <a:r>
              <a:rPr lang="zh-CN" altLang="en-US"/>
              <a:t>pybind11 第三方库</a:t>
            </a:r>
            <a:endParaRPr lang="zh-CN" altLang="en-US"/>
          </a:p>
          <a:p>
            <a:r>
              <a:rPr lang="zh-CN" altLang="en-US"/>
              <a:t>作用：提供 C++ 到 Python 的绑定框架</a:t>
            </a:r>
            <a:endParaRPr lang="zh-CN" altLang="en-US"/>
          </a:p>
          <a:p>
            <a:endParaRPr lang="zh-CN" altLang="en-US"/>
          </a:p>
        </p:txBody>
      </p:sp>
      <p:sp>
        <p:nvSpPr>
          <p:cNvPr id="7" name="文本框 6"/>
          <p:cNvSpPr txBox="1"/>
          <p:nvPr/>
        </p:nvSpPr>
        <p:spPr>
          <a:xfrm>
            <a:off x="5067300" y="3672205"/>
            <a:ext cx="6976745" cy="1198880"/>
          </a:xfrm>
          <a:prstGeom prst="rect">
            <a:avLst/>
          </a:prstGeom>
          <a:noFill/>
        </p:spPr>
        <p:txBody>
          <a:bodyPr wrap="square" rtlCol="0">
            <a:spAutoFit/>
          </a:bodyPr>
          <a:p>
            <a:r>
              <a:rPr lang="zh-CN" altLang="en-US"/>
              <a:t>自动类型转换：C++ 数据类型 ↔ Python 数据类型</a:t>
            </a:r>
            <a:endParaRPr lang="zh-CN" altLang="en-US"/>
          </a:p>
          <a:p>
            <a:r>
              <a:rPr lang="zh-CN" altLang="en-US"/>
              <a:t>内存管理：自动处理 C++/Python 对象生命周期</a:t>
            </a:r>
            <a:endParaRPr lang="zh-CN" altLang="en-US"/>
          </a:p>
          <a:p>
            <a:r>
              <a:rPr lang="zh-CN" altLang="en-US"/>
              <a:t>异常处理：将 C++ 异常转换为 Python 异常</a:t>
            </a:r>
            <a:endParaRPr lang="zh-CN" altLang="en-US"/>
          </a:p>
          <a:p>
            <a:r>
              <a:rPr lang="zh-CN" altLang="en-US"/>
              <a:t>STL 容器支持：std::vector, std::array 等</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8615" y="365125"/>
            <a:ext cx="8954770" cy="1325880"/>
          </a:xfrm>
        </p:spPr>
        <p:txBody>
          <a:bodyPr/>
          <a:lstStyle/>
          <a:p>
            <a:r>
              <a:rPr lang="en-US" altLang="zh-CN" dirty="0" err="1"/>
              <a:t>move_base</a:t>
            </a:r>
            <a:r>
              <a:rPr lang="zh-CN" altLang="en-US" dirty="0"/>
              <a:t>：</a:t>
            </a:r>
            <a:r>
              <a:rPr lang="en-US" altLang="zh-CN" dirty="0"/>
              <a:t>ROS </a:t>
            </a:r>
            <a:r>
              <a:rPr lang="zh-CN" altLang="en-US" dirty="0"/>
              <a:t>的标准导航框架</a:t>
            </a:r>
            <a:endParaRPr lang="zh-CN" altLang="en-US" dirty="0"/>
          </a:p>
        </p:txBody>
      </p:sp>
      <p:pic>
        <p:nvPicPr>
          <p:cNvPr id="5" name="内容占位符 4"/>
          <p:cNvPicPr>
            <a:picLocks noGrp="1" noChangeAspect="1"/>
          </p:cNvPicPr>
          <p:nvPr>
            <p:ph idx="1"/>
          </p:nvPr>
        </p:nvPicPr>
        <p:blipFill>
          <a:blip r:embed="rId1"/>
          <a:stretch>
            <a:fillRect/>
          </a:stretch>
        </p:blipFill>
        <p:spPr>
          <a:xfrm>
            <a:off x="702310" y="1330325"/>
            <a:ext cx="11082655" cy="4387215"/>
          </a:xfrm>
        </p:spPr>
      </p:pic>
      <p:sp>
        <p:nvSpPr>
          <p:cNvPr id="6" name="文本框 5"/>
          <p:cNvSpPr txBox="1"/>
          <p:nvPr/>
        </p:nvSpPr>
        <p:spPr>
          <a:xfrm>
            <a:off x="913130" y="5294630"/>
            <a:ext cx="10810875" cy="1383665"/>
          </a:xfrm>
          <a:prstGeom prst="rect">
            <a:avLst/>
          </a:prstGeom>
          <a:noFill/>
        </p:spPr>
        <p:txBody>
          <a:bodyPr wrap="square" rtlCol="0">
            <a:spAutoFit/>
          </a:bodyPr>
          <a:lstStyle/>
          <a:p>
            <a:r>
              <a:rPr lang="zh-CN" altLang="en-US" sz="2800" dirty="0"/>
              <a:t>资料来源：</a:t>
            </a:r>
            <a:r>
              <a:rPr lang="en-US" altLang="zh-CN" sz="2800" dirty="0"/>
              <a:t>https://www.bilibili.com/video/BV1Zp421o76T/?vd_source=85bd6562ec93ce4306fd79a43efac805</a:t>
            </a:r>
            <a:endParaRPr lang="zh-CN" alt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41655" y="2345055"/>
            <a:ext cx="11002645" cy="4288790"/>
          </a:xfrm>
        </p:spPr>
        <p:txBody>
          <a:bodyPr>
            <a:normAutofit fontScale="90000"/>
          </a:bodyPr>
          <a:p>
            <a:pPr marL="0" indent="0" fontAlgn="auto">
              <a:lnSpc>
                <a:spcPct val="140000"/>
              </a:lnSpc>
            </a:pPr>
            <a:r>
              <a:rPr lang="zh-CN" altLang="en-US" sz="3100"/>
              <a:t>1. base_local_planner_params.yaml- 局部路径规划器配置</a:t>
            </a:r>
            <a:br>
              <a:rPr lang="zh-CN" altLang="en-US" sz="3100"/>
            </a:br>
            <a:r>
              <a:rPr lang="zh-CN" altLang="en-US" sz="2200"/>
              <a:t>负责生成机器人实时运动指令的核心控制器</a:t>
            </a:r>
            <a:br>
              <a:rPr lang="zh-CN" altLang="en-US" sz="3100"/>
            </a:br>
            <a:r>
              <a:rPr lang="zh-CN" altLang="en-US" sz="3100"/>
              <a:t>​2. costmap_common_params.yaml- 代价地图通用参数​</a:t>
            </a:r>
            <a:br>
              <a:rPr lang="zh-CN" altLang="en-US" sz="3100"/>
            </a:br>
            <a:r>
              <a:rPr lang="zh-CN" altLang="en-US" sz="2200"/>
              <a:t>定义障碍物检测与地图处理的基础规则</a:t>
            </a:r>
            <a:br>
              <a:rPr lang="zh-CN" altLang="en-US" sz="3100"/>
            </a:br>
            <a:r>
              <a:rPr lang="zh-CN" altLang="en-US" sz="3100"/>
              <a:t>3. global_costmap_params.yaml- 全局代价地图配置​</a:t>
            </a:r>
            <a:br>
              <a:rPr lang="zh-CN" altLang="en-US" sz="3100"/>
            </a:br>
            <a:r>
              <a:rPr lang="zh-CN" altLang="en-US" sz="2200"/>
              <a:t>用于长期路径规划和全局避障</a:t>
            </a:r>
            <a:br>
              <a:rPr lang="zh-CN" altLang="en-US" sz="3100"/>
            </a:br>
            <a:r>
              <a:rPr lang="zh-CN" altLang="en-US" sz="3100"/>
              <a:t>4. local_costmap_params.yaml- 局部代价地图配置​</a:t>
            </a:r>
            <a:br>
              <a:rPr lang="zh-CN" altLang="en-US" sz="3200"/>
            </a:br>
            <a:r>
              <a:rPr lang="zh-CN" altLang="en-US" sz="2200"/>
              <a:t>用于实时避障和动态障碍物处理</a:t>
            </a:r>
            <a:endParaRPr lang="zh-CN" altLang="en-US" sz="2200"/>
          </a:p>
        </p:txBody>
      </p:sp>
      <p:pic>
        <p:nvPicPr>
          <p:cNvPr id="4" name="内容占位符 3"/>
          <p:cNvPicPr>
            <a:picLocks noChangeAspect="1"/>
          </p:cNvPicPr>
          <p:nvPr>
            <p:ph idx="1"/>
          </p:nvPr>
        </p:nvPicPr>
        <p:blipFill>
          <a:blip r:embed="rId1"/>
          <a:stretch>
            <a:fillRect/>
          </a:stretch>
        </p:blipFill>
        <p:spPr>
          <a:xfrm>
            <a:off x="602615" y="376555"/>
            <a:ext cx="5056505" cy="2117090"/>
          </a:xfrm>
          <a:prstGeom prst="rect">
            <a:avLst/>
          </a:prstGeom>
        </p:spPr>
      </p:pic>
      <p:sp>
        <p:nvSpPr>
          <p:cNvPr id="5" name="文本框 4"/>
          <p:cNvSpPr txBox="1"/>
          <p:nvPr/>
        </p:nvSpPr>
        <p:spPr>
          <a:xfrm>
            <a:off x="6182360" y="1019810"/>
            <a:ext cx="5076825" cy="829945"/>
          </a:xfrm>
          <a:prstGeom prst="rect">
            <a:avLst/>
          </a:prstGeom>
          <a:noFill/>
        </p:spPr>
        <p:txBody>
          <a:bodyPr wrap="square" rtlCol="0">
            <a:spAutoFit/>
          </a:bodyPr>
          <a:p>
            <a:r>
              <a:rPr lang="en-US" altLang="zh-CN" sz="2400"/>
              <a:t>params</a:t>
            </a:r>
            <a:r>
              <a:rPr lang="zh-CN" altLang="en-US" sz="2400"/>
              <a:t>文件夹下</a:t>
            </a:r>
            <a:endParaRPr lang="zh-CN" altLang="en-US" sz="2400"/>
          </a:p>
          <a:p>
            <a:r>
              <a:rPr lang="zh-CN" altLang="en-US" sz="2400"/>
              <a:t>四个</a:t>
            </a:r>
            <a:r>
              <a:rPr lang="en-US" altLang="zh-CN" sz="2400"/>
              <a:t>yaml</a:t>
            </a:r>
            <a:r>
              <a:rPr lang="zh-CN" altLang="en-US" sz="2400"/>
              <a:t>文件配置</a:t>
            </a:r>
            <a:r>
              <a:rPr lang="en-US" altLang="zh-CN" sz="2400"/>
              <a:t>move_base</a:t>
            </a:r>
            <a:r>
              <a:rPr lang="zh-CN" altLang="en-US" sz="2400"/>
              <a:t>框架</a:t>
            </a:r>
            <a:endParaRPr lang="zh-C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770" y="1012190"/>
            <a:ext cx="12062460" cy="4833620"/>
          </a:xfrm>
        </p:spPr>
        <p:txBody>
          <a:bodyPr>
            <a:noAutofit/>
          </a:bodyPr>
          <a:p>
            <a:pPr algn="ctr"/>
            <a:r>
              <a:rPr lang="zh-CN" altLang="en-US">
                <a:sym typeface="+mn-ea"/>
              </a:rPr>
              <a:t>ros package</a:t>
            </a:r>
            <a:r>
              <a:rPr lang="en-US" altLang="zh-CN">
                <a:sym typeface="+mn-ea"/>
              </a:rPr>
              <a:t>2 :  </a:t>
            </a:r>
            <a:r>
              <a:rPr lang="zh-CN" altLang="en-US" b="1"/>
              <a:t>point_lio_unilidar</a:t>
            </a:r>
            <a:r>
              <a:rPr lang="zh-CN" altLang="en-US"/>
              <a:t> </a:t>
            </a:r>
            <a:br>
              <a:rPr lang="zh-CN" altLang="en-US"/>
            </a:br>
            <a:r>
              <a:rPr lang="zh-CN" altLang="en-US"/>
              <a:t>L1 lidar adapts with pointlio for 3d mapping</a:t>
            </a:r>
            <a:br>
              <a:rPr lang="zh-CN" altLang="en-US"/>
            </a:br>
            <a:r>
              <a:rPr lang="zh-CN" altLang="en-US"/>
              <a:t>L1 激光雷达与 pointlio 配合使用，可进行 3D 测绘</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硬件：</a:t>
            </a:r>
            <a:r>
              <a:rPr lang="en-US" altLang="zh-CN" dirty="0"/>
              <a:t>L1 </a:t>
            </a:r>
            <a:r>
              <a:rPr lang="zh-CN" altLang="en-US" dirty="0"/>
              <a:t>激光雷达（安装在机器人顶部）</a:t>
            </a:r>
            <a:endParaRPr lang="zh-CN" altLang="en-US" dirty="0"/>
          </a:p>
        </p:txBody>
      </p:sp>
      <p:sp>
        <p:nvSpPr>
          <p:cNvPr id="3" name="内容占位符 2"/>
          <p:cNvSpPr>
            <a:spLocks noGrp="1"/>
          </p:cNvSpPr>
          <p:nvPr>
            <p:ph idx="1"/>
          </p:nvPr>
        </p:nvSpPr>
        <p:spPr>
          <a:xfrm>
            <a:off x="699135" y="1804035"/>
            <a:ext cx="10793730" cy="4351655"/>
          </a:xfrm>
        </p:spPr>
        <p:txBody>
          <a:bodyPr>
            <a:normAutofit lnSpcReduction="10000"/>
          </a:bodyPr>
          <a:lstStyle/>
          <a:p>
            <a:pPr marL="0" indent="0">
              <a:buNone/>
            </a:pPr>
            <a:r>
              <a:rPr lang="zh-CN" altLang="en-US" dirty="0"/>
              <a:t>特点：</a:t>
            </a:r>
            <a:endParaRPr lang="en-US" altLang="zh-CN" dirty="0"/>
          </a:p>
          <a:p>
            <a:pPr marL="0" indent="0">
              <a:buNone/>
            </a:pPr>
            <a:r>
              <a:rPr lang="en-US" altLang="zh-CN" dirty="0"/>
              <a:t>1.  large field of view (360° × 90°)    </a:t>
            </a:r>
            <a:r>
              <a:rPr lang="zh-CN" altLang="en-US" dirty="0"/>
              <a:t>大视场（</a:t>
            </a:r>
            <a:r>
              <a:rPr lang="en-US" altLang="zh-CN" dirty="0"/>
              <a:t>360° × 90°</a:t>
            </a:r>
            <a:r>
              <a:rPr lang="zh-CN" altLang="en-US" dirty="0"/>
              <a:t>）</a:t>
            </a:r>
            <a:endParaRPr lang="zh-CN" altLang="en-US" dirty="0"/>
          </a:p>
          <a:p>
            <a:pPr marL="0" indent="0">
              <a:buNone/>
            </a:pPr>
            <a:r>
              <a:rPr lang="en-US" altLang="zh-CN" dirty="0"/>
              <a:t>2.  non-repetitive scanning  </a:t>
            </a:r>
            <a:r>
              <a:rPr lang="zh-CN" altLang="en-US" dirty="0"/>
              <a:t>非重复扫描</a:t>
            </a:r>
            <a:endParaRPr lang="zh-CN" altLang="en-US" dirty="0"/>
          </a:p>
          <a:p>
            <a:pPr marL="0" indent="0">
              <a:buNone/>
            </a:pPr>
            <a:r>
              <a:rPr lang="en-US" altLang="zh-CN" dirty="0"/>
              <a:t>3.  low cost  </a:t>
            </a:r>
            <a:r>
              <a:rPr lang="zh-CN" altLang="en-US" dirty="0"/>
              <a:t>低成本</a:t>
            </a:r>
            <a:endParaRPr lang="zh-CN" altLang="en-US" dirty="0"/>
          </a:p>
          <a:p>
            <a:pPr marL="514350" indent="-514350">
              <a:buAutoNum type="arabicPeriod" startAt="4"/>
            </a:pPr>
            <a:r>
              <a:rPr lang="en-US" altLang="zh-CN" dirty="0"/>
              <a:t>suitable for applications in low-speed mobile robots   </a:t>
            </a:r>
            <a:r>
              <a:rPr lang="zh-CN" altLang="en-US" dirty="0"/>
              <a:t>适用于低速移动机器人应用</a:t>
            </a:r>
            <a:br>
              <a:rPr lang="en-US" altLang="zh-CN" dirty="0"/>
            </a:br>
            <a:endParaRPr lang="en-US" altLang="zh-CN" dirty="0"/>
          </a:p>
          <a:p>
            <a:pPr marL="0" indent="0">
              <a:buNone/>
            </a:pPr>
            <a:r>
              <a:rPr lang="en-US" altLang="zh-CN" dirty="0" err="1"/>
              <a:t>Github</a:t>
            </a:r>
            <a:r>
              <a:rPr lang="zh-CN" altLang="en-US" dirty="0"/>
              <a:t>：</a:t>
            </a:r>
            <a:r>
              <a:rPr lang="en-US" altLang="zh-CN" dirty="0"/>
              <a:t>https://github.com/unitreerobotics/point_lio_unilidar</a:t>
            </a:r>
            <a:endParaRPr lang="en-US" altLang="zh-CN" dirty="0"/>
          </a:p>
          <a:p>
            <a:pPr marL="0" indent="0">
              <a:buNone/>
            </a:pPr>
            <a:r>
              <a:rPr lang="zh-CN" altLang="en-US" dirty="0"/>
              <a:t>宇树官网：</a:t>
            </a:r>
            <a:r>
              <a:rPr lang="en-US" altLang="zh-CN" dirty="0"/>
              <a:t>https://www.unitree.com/LiDAR</a:t>
            </a:r>
            <a:endParaRPr lang="zh-CN" altLang="en-US" dirty="0"/>
          </a:p>
        </p:txBody>
      </p:sp>
    </p:spTree>
  </p:cSld>
  <p:clrMapOvr>
    <a:masterClrMapping/>
  </p:clrMapOvr>
</p:sld>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12059</Words>
  <Application>WPS 演示</Application>
  <PresentationFormat>宽屏</PresentationFormat>
  <Paragraphs>713</Paragraphs>
  <Slides>55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55</vt:i4>
      </vt:variant>
    </vt:vector>
  </HeadingPairs>
  <TitlesOfParts>
    <vt:vector size="66" baseType="lpstr">
      <vt:lpstr>Arial</vt:lpstr>
      <vt:lpstr>宋体</vt:lpstr>
      <vt:lpstr>Wingdings</vt:lpstr>
      <vt:lpstr>微软雅黑</vt:lpstr>
      <vt:lpstr>Calibri</vt:lpstr>
      <vt:lpstr>宋体</vt:lpstr>
      <vt:lpstr>Arial Unicode MS</vt:lpstr>
      <vt:lpstr>文泉驿微米黑</vt:lpstr>
      <vt:lpstr>文泉驿正黑</vt:lpstr>
      <vt:lpstr>OpenSymbol</vt:lpstr>
      <vt:lpstr>WPS</vt:lpstr>
      <vt:lpstr>第一周报告</vt:lpstr>
      <vt:lpstr>go1_navigation导航系统</vt:lpstr>
      <vt:lpstr>ros package1 :  go1_navigation  ros params and launch file for move_base ros 参数和 move_base 的启动文件</vt:lpstr>
      <vt:lpstr>move_base：ROS 的标准导航框架</vt:lpstr>
      <vt:lpstr>move_base：ROS 的标准导航框架</vt:lpstr>
      <vt:lpstr>move_base：ROS 的标准导航框架</vt:lpstr>
      <vt:lpstr>1. base_local_planner_params.yaml- 局部路径规划器配置 负责生成机器人实时运动指令的核心控制器 ​2. costmap_common_params.yaml- 代价地图通用参数​ 定义障碍物检测与地图处理的基础规则 3. global_costmap_params.yaml- 全局代价地图配置​ 用于长期路径规划和全局避障 4. local_costmap_params.yaml- 局部代价地图配置​ 用于实时避障和动态障碍物处理</vt:lpstr>
      <vt:lpstr>ros package2 :  point_lio_unilidar  L1 lidar adapts with pointlio for 3d mapping L1 激光雷达与 pointlio 配合使用，可进行 3D 测绘</vt:lpstr>
      <vt:lpstr>硬件：L1 激光雷达（安装在机器人顶部）</vt:lpstr>
      <vt:lpstr>关键技术： Point-LIO激光雷达惯性里程计算法</vt:lpstr>
      <vt:lpstr>   config文件夹下的配置文件允许Point-LIO算法适配不同品牌和型号的激光雷达，确保在导盲犬项目中能够正确处理传感器数据并生成准确的定位和建图结果。  在该导盲犬项目中使用unilidar.yaml来适配宇树科技的激光雷达  主要包含六类参数：Common 部分 - 通用设置、Preprocess 部分 - 数据预处理、Mapping 部分 - 建图参数、Odometry 里程计、Publish 发布设置、PCD_Save 点云保存</vt:lpstr>
      <vt:lpstr>PowerPoint 演示文稿</vt:lpstr>
      <vt:lpstr>include文件夹下  FOV_Checker/ - 视野检查器 实现激光雷达视野范围检查 主要功能：检查点、线、面、立方体是否在激光雷达视野内、环境边界检查、用于点云处理和SLAM中的有效性验证  ikd-Tree 增量式KD树 实现增量式k-d树数据结构 主要功能： 高效的点云存储和检索 支持动态插入、删除点云数据 最近邻搜索和范围查询 针对机器人应用优化的树结构  IKFoM  流形上的迭代卡尔曼滤波器 提供在高维流形上进行状态估计的卡尔曼滤波框架 主要功能： 支持 SO(3)（旋转群）和其他流形结构 迭代卡尔曼滤波算法实现 状态传播和更新 专为SLAM系统中的姿态和位置估计设计   </vt:lpstr>
      <vt:lpstr> common_lib.h - 公共库头文件 定义了整个系统共用的数据类型、常量和宏定义 主要内容：点云类型定义、Eigen矩阵向量类型别名、系统常量、实用宏定义  so3_math.h - SO(3)数学库 实现三维旋转群SO(3)的数学运算 主要功能：反对称矩阵构造、罗德里格斯公式（Rodrigues formula）实现旋转、指数映射（Exponential map）、角速度到旋转矩阵的转换 </vt:lpstr>
      <vt:lpstr>FOV_Checker主要函数</vt:lpstr>
      <vt:lpstr>ikd-Tree主要函数</vt:lpstr>
      <vt:lpstr>IKFoM主要函数（IKFoM_toolkit/mtk/src）</vt:lpstr>
      <vt:lpstr>common_lib.h主要函数</vt:lpstr>
      <vt:lpstr>so3_math.h主要函数</vt:lpstr>
      <vt:lpstr>日志文件部分（log） 可视化脚本 (.py) plot.py - 主要可视化脚本 读取 mat_out.txt 数据、绘制姿态、位置、速度、偏差、重力等6个子图、提供系统状态的全面可视化  plot_imu.py - IMU数据可视化 专门用于可视化IMU数据、分别绘制陀螺仪和加速度计的三轴数据、帮助分析IMU传感器特性  plot_out.py - 输出数据可视化 更详细的状态输出可视化、支持不同数据格式的自适应绘图、包含姿态、位置、速度、角速度、加速度、重力等多个维度</vt:lpstr>
      <vt:lpstr>plot.py - 主要可视化脚本</vt:lpstr>
      <vt:lpstr>rviz_cfg文件夹下  gridmap.rviz 专门用于栅格地图可视化的配置 主要显示内容： 栅格网格(Grid)：提供空间参考 占用栅格地图(Map)：来自/map话题 坐标轴(Axes)：显示aft_mapped和camera_init坐标系  loam_unilidar_default.rviz Point-LIO算法的默认可视化配置 点云显示： surround：注册点云，灰色显示 currPoints：当前点云，彩色高度编码  loam_unilidar_display.rviz 增强显示版本的Point-LIO配置 与default版本区别： 点云样式为Points而非Boxes 第三人称跟随视角(ThirdPersonFollower) 跟踪view_frame坐标系 更适合演示和录制视频</vt:lpstr>
      <vt:lpstr>src文件夹下：</vt:lpstr>
      <vt:lpstr>Estimator.cpp + Estimator.h（状态估计器）主要函数</vt:lpstr>
      <vt:lpstr>Estimator.cpp + Estimator.h（状态估计器）主要函数</vt:lpstr>
      <vt:lpstr>Estimator.cpp + Estimator.h（状态估计器）主要函数</vt:lpstr>
      <vt:lpstr>preprocess.cpp + preprocess.h（点云预处理）主要函数</vt:lpstr>
      <vt:lpstr>laserMapping.cpp（主程序入口）主要函数</vt:lpstr>
      <vt:lpstr>PowerPoint 演示文稿</vt:lpstr>
      <vt:lpstr>PowerPoint 演示文稿</vt:lpstr>
      <vt:lpstr>PowerPoint 演示文稿</vt:lpstr>
      <vt:lpstr>forward_and_back.cpp（导航测试程序）主函数</vt:lpstr>
      <vt:lpstr>IMU_Processing.hpp（IMU数据预处理和初始化）主要函数</vt:lpstr>
      <vt:lpstr>ros package3 :  unitree_lidar_ros lidar sdk for ros ros 的激光雷达 sdk</vt:lpstr>
      <vt:lpstr>unitree_lidar_ros</vt:lpstr>
      <vt:lpstr>config.yaml配置文件</vt:lpstr>
      <vt:lpstr>include头文件</vt:lpstr>
      <vt:lpstr>PowerPoint 演示文稿</vt:lpstr>
      <vt:lpstr>unitree_lidar_sdk文件夹</vt:lpstr>
      <vt:lpstr>PowerPoint 演示文稿</vt:lpstr>
      <vt:lpstr>ros package4 :  unitree_ros_to_real  GO1 control sdk for ros 用于 ros 的 GO1 控制 sdk</vt:lpstr>
      <vt:lpstr>unitree_ros_to_real下文件</vt:lpstr>
      <vt:lpstr>PowerPoint 演示文稿</vt:lpstr>
      <vt:lpstr>unitree_legged_real/include/convert.h文件</vt:lpstr>
      <vt:lpstr>unitree_legged_real/src文件夹</vt:lpstr>
      <vt:lpstr>unitree_legged_real/src文件夹</vt:lpstr>
      <vt:lpstr>unitree_legged_real/src文件夹</vt:lpstr>
      <vt:lpstr>unitree_legged_real/src文件夹</vt:lpstr>
      <vt:lpstr>unitree_legged_sdk下文件 </vt:lpstr>
      <vt:lpstr>unitree_legged_sdk/include</vt:lpstr>
      <vt:lpstr>unitree_legged_sdk/include</vt:lpstr>
      <vt:lpstr>unitree_legged_sdk/include</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陈丽春</dc:creator>
  <cp:lastModifiedBy>nixiak</cp:lastModifiedBy>
  <cp:revision>23</cp:revision>
  <dcterms:created xsi:type="dcterms:W3CDTF">2025-07-22T13:10:47Z</dcterms:created>
  <dcterms:modified xsi:type="dcterms:W3CDTF">2025-07-22T13:10:47Z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2052-12.1.0.17900</vt:lpwstr>
  </property>
  <property fmtid="{D5CDD505-2E9C-101B-9397-08002B2CF9AE}" pid="3" name="ICV">
    <vt:lpwstr>25884CA3930C6678BBF27D687AA33FAC_42</vt:lpwstr>
  </property>
</Properties>
</file>