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6" r:id="rId13"/>
    <p:sldId id="267" r:id="rId14"/>
    <p:sldId id="268" r:id="rId15"/>
    <p:sldId id="274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8"/>
    <p:restoredTop sz="94925"/>
  </p:normalViewPr>
  <p:slideViewPr>
    <p:cSldViewPr snapToGrid="0" snapToObjects="1">
      <p:cViewPr>
        <p:scale>
          <a:sx n="125" d="100"/>
          <a:sy n="125" d="100"/>
        </p:scale>
        <p:origin x="-504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348036" y="3909695"/>
            <a:ext cx="349885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	 </a:t>
            </a:r>
            <a:r>
              <a:rPr sz="5400" dirty="0" smtClean="0"/>
              <a:t>sass </a:t>
            </a:r>
            <a:endParaRPr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92187" y="1512887"/>
            <a:ext cx="358046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继承 @</a:t>
            </a:r>
            <a:r>
              <a:rPr b="1" dirty="0" smtClean="0"/>
              <a:t>extend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.aa;</a:t>
            </a:r>
            <a:endParaRPr b="1" dirty="0"/>
          </a:p>
        </p:txBody>
      </p:sp>
      <p:sp>
        <p:nvSpPr>
          <p:cNvPr id="164" name="Shape 164"/>
          <p:cNvSpPr/>
          <p:nvPr/>
        </p:nvSpPr>
        <p:spPr>
          <a:xfrm>
            <a:off x="992187" y="2586572"/>
            <a:ext cx="704490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占位符 %</a:t>
            </a:r>
            <a:r>
              <a:rPr b="1" dirty="0" smtClean="0"/>
              <a:t>placeholder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@extend</a:t>
            </a:r>
            <a:endParaRPr b="1" dirty="0"/>
          </a:p>
        </p:txBody>
      </p:sp>
      <p:sp>
        <p:nvSpPr>
          <p:cNvPr id="165" name="Shape 165"/>
          <p:cNvSpPr/>
          <p:nvPr/>
        </p:nvSpPr>
        <p:spPr>
          <a:xfrm>
            <a:off x="979487" y="3660257"/>
            <a:ext cx="501675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混合宏 VS 继承 VS 占位符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438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注释对于一名程序员来说，是极其重要，良好的注释能帮助自己或者别人阅读源码。在 Sass 中注释有两种方式：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1、类似 CSS 的注释方式，使用 ”/*  */ 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2、类似 JavaScript 的注释方式，使用“//”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两者区别，前者会在编译出来的 CSS 显示，后者在编译出来的 CSS 中不会显示，</a:t>
            </a:r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注释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91542" y="1284287"/>
            <a:ext cx="8227716" cy="432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0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3200" b="1" dirty="0" smtClean="0">
                <a:latin typeface="宋体"/>
                <a:ea typeface="宋体"/>
                <a:cs typeface="宋体"/>
              </a:rPr>
              <a:t>1</a:t>
            </a:r>
            <a:r>
              <a:rPr sz="3200" b="1" dirty="0" smtClean="0">
                <a:latin typeface="宋体"/>
                <a:ea typeface="宋体"/>
                <a:cs typeface="宋体"/>
              </a:rPr>
              <a:t>.</a:t>
            </a:r>
            <a:r>
              <a:rPr lang="zh-CN" altLang="en-US" sz="3200" b="1" dirty="0">
                <a:latin typeface="宋体"/>
                <a:ea typeface="宋体"/>
                <a:cs typeface="宋体"/>
              </a:rPr>
              <a:t>数字函数</a:t>
            </a:r>
            <a:r>
              <a:rPr sz="3200" b="1" dirty="0" smtClean="0">
                <a:latin typeface="宋体"/>
                <a:ea typeface="宋体"/>
                <a:cs typeface="宋体"/>
              </a:rPr>
              <a:t>: </a:t>
            </a:r>
            <a:r>
              <a:rPr sz="2400" b="1" dirty="0">
                <a:latin typeface="宋体"/>
                <a:ea typeface="宋体"/>
                <a:cs typeface="宋体"/>
              </a:rPr>
              <a:t>abs()、round()、ceil()、floor()</a:t>
            </a:r>
          </a:p>
          <a:p>
            <a:r>
              <a:rPr lang="en-US" altLang="zh-CN" sz="3200" b="1" dirty="0" smtClean="0">
                <a:latin typeface="宋体"/>
                <a:ea typeface="宋体"/>
                <a:cs typeface="宋体"/>
              </a:rPr>
              <a:t>2</a:t>
            </a:r>
            <a:r>
              <a:rPr sz="3200" b="1" dirty="0" smtClean="0">
                <a:latin typeface="宋体"/>
                <a:ea typeface="宋体"/>
                <a:cs typeface="宋体"/>
              </a:rPr>
              <a:t>.字符串函数</a:t>
            </a:r>
            <a:r>
              <a:rPr sz="3200" b="1" dirty="0">
                <a:latin typeface="宋体"/>
                <a:ea typeface="宋体"/>
                <a:cs typeface="宋体"/>
              </a:rPr>
              <a:t>：</a:t>
            </a:r>
            <a:endParaRPr lang="zh-CN" altLang="en-US" sz="3200" b="1" dirty="0">
              <a:latin typeface="宋体"/>
              <a:ea typeface="宋体"/>
              <a:cs typeface="宋体"/>
            </a:endParaRPr>
          </a:p>
          <a:p>
            <a:r>
              <a:rPr lang="zh-CN" altLang="en-US" sz="2400" b="1" smtClean="0"/>
              <a:t>           </a:t>
            </a:r>
            <a:r>
              <a:rPr lang="en-US" altLang="zh-CN" sz="2400" b="1" smtClean="0"/>
              <a:t>to-upper-case</a:t>
            </a:r>
            <a:r>
              <a:rPr lang="en-US" altLang="zh-CN" sz="2400" b="1" dirty="0" smtClean="0"/>
              <a:t>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), to-lower-case($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 </a:t>
            </a:r>
          </a:p>
          <a:p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           字符串长度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-length($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)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           </a:t>
            </a:r>
            <a:r>
              <a:rPr lang="zh-CN" altLang="en-US" sz="2400" b="1" dirty="0" smtClean="0"/>
              <a:t>索引</a:t>
            </a:r>
            <a:r>
              <a:rPr lang="zh-CN" altLang="en-US" sz="2400" b="1" dirty="0" smtClean="0"/>
              <a:t>从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开始</a:t>
            </a:r>
            <a:r>
              <a:rPr lang="en-US" altLang="zh-CN" sz="2400" b="1" dirty="0" smtClean="0"/>
              <a:t>: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-index($target,$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)</a:t>
            </a:r>
            <a:br>
              <a:rPr lang="en-US" altLang="zh-CN" sz="2400" b="1" dirty="0" smtClean="0"/>
            </a:br>
            <a:r>
              <a:rPr lang="en-US" altLang="zh-CN" sz="2400" b="1" dirty="0"/>
              <a:t> </a:t>
            </a:r>
            <a:r>
              <a:rPr lang="zh-CN" altLang="en-US" sz="2400" b="1" dirty="0"/>
              <a:t>           插入</a:t>
            </a:r>
            <a:r>
              <a:rPr lang="en-US" altLang="zh-CN" sz="2400" b="1" dirty="0"/>
              <a:t>: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-insert($</a:t>
            </a:r>
            <a:r>
              <a:rPr lang="en-US" altLang="zh-CN" sz="2400" b="1" dirty="0" err="1"/>
              <a:t>var</a:t>
            </a:r>
            <a:r>
              <a:rPr lang="en-US" altLang="zh-CN" sz="2400" b="1" dirty="0"/>
              <a:t>,$</a:t>
            </a:r>
            <a:r>
              <a:rPr lang="en-US" altLang="zh-CN" sz="2400" b="1" dirty="0" err="1"/>
              <a:t>inserStr,index</a:t>
            </a:r>
            <a:r>
              <a:rPr lang="en-US" altLang="zh-CN" sz="2400" b="1" dirty="0"/>
              <a:t>) </a:t>
            </a:r>
          </a:p>
          <a:p>
            <a:pPr lvl="1" indent="0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3200" b="1" dirty="0" smtClean="0">
                <a:latin typeface="宋体"/>
                <a:ea typeface="宋体"/>
                <a:cs typeface="宋体"/>
              </a:rPr>
              <a:t>3.颜色</a:t>
            </a:r>
            <a:r>
              <a:rPr sz="3200" b="1" dirty="0">
                <a:latin typeface="宋体"/>
                <a:ea typeface="宋体"/>
                <a:cs typeface="宋体"/>
              </a:rPr>
              <a:t>：</a:t>
            </a:r>
            <a:r>
              <a:rPr sz="2400" b="1" dirty="0"/>
              <a:t>rgb()、lighten()、darken()</a:t>
            </a:r>
          </a:p>
          <a:p>
            <a:pPr lvl="1" indent="0"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3200" b="1" dirty="0" smtClean="0">
                <a:latin typeface="宋体"/>
                <a:ea typeface="宋体"/>
                <a:cs typeface="宋体"/>
              </a:rPr>
              <a:t>4.值列表</a:t>
            </a:r>
            <a:r>
              <a:rPr sz="3200" b="1" dirty="0">
                <a:latin typeface="宋体"/>
                <a:ea typeface="宋体"/>
                <a:cs typeface="宋体"/>
              </a:rPr>
              <a:t>：</a:t>
            </a:r>
            <a:r>
              <a:rPr sz="2400" b="1" dirty="0"/>
              <a:t>length()、nth()、index()、append()、join()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2987" y="12715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函数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78842" y="1360487"/>
            <a:ext cx="8227716" cy="427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l-NL" sz="3200" b="1" dirty="0"/>
              <a:t>自定义</a:t>
            </a:r>
            <a:r>
              <a:rPr lang="zh-CN" altLang="nl-NL" sz="3200" b="1" dirty="0" smtClean="0"/>
              <a:t>函数</a:t>
            </a:r>
            <a:r>
              <a:rPr lang="en-US" altLang="zh-CN" sz="3200" b="1" dirty="0" smtClean="0"/>
              <a:t>:</a:t>
            </a:r>
            <a:endParaRPr sz="3200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nl-NL" altLang="zh-CN" sz="2400" b="1" dirty="0" smtClean="0"/>
              <a:t>@</a:t>
            </a:r>
            <a:r>
              <a:rPr lang="nl-NL" altLang="zh-CN" sz="2400" b="1" dirty="0" err="1"/>
              <a:t>function</a:t>
            </a:r>
            <a:r>
              <a:rPr lang="nl-NL" altLang="zh-CN" sz="2400" b="1" dirty="0"/>
              <a:t> </a:t>
            </a:r>
            <a:r>
              <a:rPr lang="nl-NL" altLang="zh-CN" sz="2400" b="1" dirty="0" err="1"/>
              <a:t>aa</a:t>
            </a:r>
            <a:r>
              <a:rPr lang="nl-NL" altLang="zh-CN" sz="2400" b="1" dirty="0" smtClean="0"/>
              <a:t>(</a:t>
            </a:r>
            <a:r>
              <a:rPr lang="en-US" altLang="zh-CN" sz="2400" b="1" dirty="0" smtClean="0"/>
              <a:t>$</a:t>
            </a:r>
            <a:r>
              <a:rPr lang="en-US" altLang="zh-CN" sz="2400" b="1" dirty="0" err="1" smtClean="0"/>
              <a:t>a,$b</a:t>
            </a:r>
            <a:r>
              <a:rPr lang="nl-NL" altLang="zh-CN" sz="2400" b="1" dirty="0" smtClean="0"/>
              <a:t>)</a:t>
            </a:r>
            <a:r>
              <a:rPr lang="en-US" altLang="zh-CN" sz="2400" b="1" dirty="0" smtClean="0"/>
              <a:t>{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				</a:t>
            </a:r>
            <a:r>
              <a:rPr sz="2400" b="1" dirty="0" smtClean="0"/>
              <a:t>@return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$a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$b;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			</a:t>
            </a:r>
            <a:r>
              <a:rPr lang="en-US" altLang="zh-CN" sz="2400" b="1" dirty="0" smtClean="0"/>
              <a:t>}</a:t>
            </a:r>
            <a:endParaRPr lang="zh-CN" altLang="en-US"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调用</a:t>
            </a:r>
            <a:r>
              <a:rPr lang="en-US" altLang="zh-CN" sz="2400" b="1" dirty="0" smtClean="0"/>
              <a:t>aa(1,2);</a:t>
            </a:r>
            <a:endParaRPr lang="zh-CN" altLang="en-US" sz="2400" b="1" dirty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</p:txBody>
      </p:sp>
      <p:sp>
        <p:nvSpPr>
          <p:cNvPr id="183" name="Shape 183"/>
          <p:cNvSpPr/>
          <p:nvPr/>
        </p:nvSpPr>
        <p:spPr>
          <a:xfrm>
            <a:off x="1030287" y="1222336"/>
            <a:ext cx="624786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@</a:t>
            </a:r>
            <a:r>
              <a:rPr b="1" dirty="0" smtClean="0"/>
              <a:t>import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import“common</a:t>
            </a:r>
            <a:r>
              <a:rPr lang="en-US" altLang="zh-CN" b="1" dirty="0" smtClean="0"/>
              <a:t>”</a:t>
            </a:r>
            <a:r>
              <a:rPr b="1" dirty="0" smtClean="0"/>
              <a:t>  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991542" y="1297305"/>
            <a:ext cx="8227716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/>
              <a:t>t</a:t>
            </a:r>
            <a:r>
              <a:rPr lang="en-US" altLang="zh-CN" sz="2400" b="1" dirty="0" smtClean="0"/>
              <a:t>ype-of()</a:t>
            </a:r>
            <a:r>
              <a:rPr lang="zh-CN" altLang="en-US" sz="2400" b="1" dirty="0" smtClean="0"/>
              <a:t>   查看类型     </a:t>
            </a:r>
            <a:r>
              <a:rPr lang="en-US" altLang="zh-CN" sz="2400" b="1" dirty="0" smtClean="0"/>
              <a:t>sass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–</a:t>
            </a:r>
            <a:r>
              <a:rPr lang="en-US" altLang="zh-CN" sz="2400" b="1" dirty="0" err="1" smtClean="0"/>
              <a:t>i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 </a:t>
            </a:r>
            <a:r>
              <a:rPr sz="2400" b="1" dirty="0"/>
              <a:t>1. 数字: 如，1、 2、 13、 10px；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2. 字符串：有引号字符串或无引号字符串，如，”foo"、 'bar'、 baz；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3. 颜色：如，blue、 #04a3f9、 rgba(255,0,0,0.5)；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4. 布尔型：如，true、 false；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5. 空值：如，null；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 6. 值列表：用空格或者逗号分开，如</a:t>
            </a:r>
            <a:r>
              <a:rPr sz="2400" b="1" dirty="0" smtClean="0"/>
              <a:t>，</a:t>
            </a:r>
            <a:r>
              <a:rPr lang="en-US" altLang="zh-CN" sz="2400" b="1" dirty="0" smtClean="0"/>
              <a:t>1px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solid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#</a:t>
            </a:r>
            <a:r>
              <a:rPr lang="en-US" altLang="zh-CN" sz="2400" b="1" dirty="0" err="1" smtClean="0"/>
              <a:t>fff</a:t>
            </a:r>
            <a:endParaRPr lang="zh-CN" altLang="en-US" sz="2400" b="1" dirty="0" smtClean="0"/>
          </a:p>
        </p:txBody>
      </p:sp>
      <p:sp>
        <p:nvSpPr>
          <p:cNvPr id="190" name="Shape 190"/>
          <p:cNvSpPr/>
          <p:nvPr/>
        </p:nvSpPr>
        <p:spPr>
          <a:xfrm>
            <a:off x="1042987" y="1233487"/>
            <a:ext cx="358046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数据类型Data </a:t>
            </a:r>
            <a:r>
              <a:rPr b="1" dirty="0" smtClean="0"/>
              <a:t>Type</a:t>
            </a:r>
            <a:endParaRPr b="1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r>
              <a:rPr lang="zh-CN" altLang="en-US" sz="2800" b="1" dirty="0" smtClean="0"/>
              <a:t>         </a:t>
            </a:r>
            <a:r>
              <a:rPr lang="en-US" altLang="zh-CN" sz="2800" b="1" dirty="0" smtClean="0"/>
              <a:t>sass</a:t>
            </a:r>
            <a:r>
              <a:rPr lang="zh-CN" altLang="en-US" sz="2800" b="1" dirty="0"/>
              <a:t>具有运算的特性，可以对数值型的</a:t>
            </a:r>
            <a:r>
              <a:rPr lang="en-US" altLang="zh-CN" sz="2800" b="1" dirty="0"/>
              <a:t>Value(</a:t>
            </a:r>
            <a:r>
              <a:rPr lang="zh-CN" altLang="en-US" sz="2800" b="1" dirty="0"/>
              <a:t>如：数字、颜色、变量等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进行加减乘除四则运算</a:t>
            </a:r>
            <a:r>
              <a:rPr lang="zh-CN" altLang="en-US" sz="2800" b="1" dirty="0" smtClean="0"/>
              <a:t>。</a:t>
            </a:r>
          </a:p>
          <a:p>
            <a:endParaRPr lang="zh-CN" altLang="en-US" sz="2400" dirty="0" smtClean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b="1" dirty="0" smtClean="0"/>
              <a:t>运算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0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78842" y="1335087"/>
            <a:ext cx="8227716" cy="46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1. </a:t>
            </a:r>
            <a:r>
              <a:rPr sz="2400" b="1" dirty="0">
                <a:latin typeface="宋体"/>
                <a:ea typeface="宋体"/>
                <a:cs typeface="宋体"/>
              </a:rPr>
              <a:t>@</a:t>
            </a:r>
            <a:r>
              <a:rPr sz="2400" b="1" dirty="0" smtClean="0">
                <a:latin typeface="宋体"/>
                <a:ea typeface="宋体"/>
                <a:cs typeface="宋体"/>
              </a:rPr>
              <a:t>if</a:t>
            </a:r>
            <a:endParaRPr sz="2400" b="1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>
                <a:latin typeface="宋体"/>
                <a:ea typeface="宋体"/>
                <a:cs typeface="宋体"/>
              </a:rPr>
              <a:t>2. @for</a:t>
            </a:r>
            <a:r>
              <a:rPr sz="2400" b="1" dirty="0" smtClean="0">
                <a:latin typeface="宋体"/>
                <a:ea typeface="宋体"/>
                <a:cs typeface="宋体"/>
              </a:rPr>
              <a:t>循环</a:t>
            </a:r>
            <a:r>
              <a:rPr lang="zh-CN" altLang="en-US" sz="2400" b="1" dirty="0" smtClean="0">
                <a:latin typeface="宋体"/>
                <a:ea typeface="宋体"/>
                <a:cs typeface="宋体"/>
              </a:rPr>
              <a:t>  循环一些次数</a:t>
            </a:r>
            <a:endParaRPr sz="2400" b="1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@for $i from &lt;start&gt; through &lt;end&gt;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@for $i from &lt;start&gt; to &lt;end&gt;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3</a:t>
            </a:r>
            <a:r>
              <a:rPr sz="2400" b="1" dirty="0"/>
              <a:t>. @while循环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4</a:t>
            </a:r>
            <a:r>
              <a:rPr sz="2400" b="1" dirty="0"/>
              <a:t>. @</a:t>
            </a:r>
            <a:r>
              <a:rPr sz="2400" b="1" dirty="0" smtClean="0"/>
              <a:t>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sz="2400" b="1" dirty="0" smtClean="0"/>
              <a:t>循环</a:t>
            </a:r>
            <a:r>
              <a:rPr lang="zh-CN" altLang="en-US" sz="2400" b="1" dirty="0" smtClean="0"/>
              <a:t> 循环列表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@each $var in &lt;list&gt;</a:t>
            </a:r>
          </a:p>
        </p:txBody>
      </p:sp>
      <p:sp>
        <p:nvSpPr>
          <p:cNvPr id="202" name="Shape 202"/>
          <p:cNvSpPr/>
          <p:nvPr/>
        </p:nvSpPr>
        <p:spPr>
          <a:xfrm>
            <a:off x="1030287" y="1322387"/>
            <a:ext cx="296491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Sass的控制命令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207" name="Shape 207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208" name="Shape 208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210" name="Shape 210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14" name="Shape 214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30287" y="1744028"/>
            <a:ext cx="8183479" cy="282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官网上是这样描述 Sass 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是一门高于 CSS 的元语言，它能用来清晰地、结构化地描述文件样式，有着比普通 CSS 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能够提供更简洁、更优雅的语法，同时提供多种功能来创建可维护和管理的样式表</a:t>
            </a:r>
            <a:r>
              <a:rPr sz="2400" b="1" dirty="0" smtClean="0"/>
              <a:t>。</a:t>
            </a:r>
            <a:endParaRPr sz="2400" b="1" dirty="0"/>
          </a:p>
        </p:txBody>
      </p:sp>
      <p:sp>
        <p:nvSpPr>
          <p:cNvPr id="120" name="Shape 120"/>
          <p:cNvSpPr/>
          <p:nvPr/>
        </p:nvSpPr>
        <p:spPr>
          <a:xfrm>
            <a:off x="1030287" y="1412557"/>
            <a:ext cx="481157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什么是sass(css预处理器)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030287" y="1186760"/>
            <a:ext cx="52348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SASS 和 SCSS 有什么区别？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0287" y="2020546"/>
            <a:ext cx="10047445" cy="1292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000" b="1" dirty="0"/>
              <a:t>文件扩展名不同，</a:t>
            </a:r>
            <a:r>
              <a:rPr lang="en-US" altLang="zh-CN" sz="2000" b="1" dirty="0"/>
              <a:t>Sass </a:t>
            </a:r>
            <a:r>
              <a:rPr lang="zh-CN" altLang="en-US" sz="2000" b="1" dirty="0"/>
              <a:t>是以“</a:t>
            </a:r>
            <a:r>
              <a:rPr lang="en-US" altLang="zh-CN" sz="2000" b="1" dirty="0"/>
              <a:t>.sass”</a:t>
            </a:r>
            <a:r>
              <a:rPr lang="zh-CN" altLang="en-US" sz="2000" b="1" dirty="0"/>
              <a:t>后缀为扩展名，而 </a:t>
            </a:r>
            <a:r>
              <a:rPr lang="en-US" altLang="zh-CN" sz="2000" b="1" dirty="0"/>
              <a:t>SCSS </a:t>
            </a:r>
            <a:r>
              <a:rPr lang="zh-CN" altLang="en-US" sz="2000" b="1" dirty="0"/>
              <a:t>是以“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scss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后缀为扩展名</a:t>
            </a:r>
          </a:p>
          <a:p>
            <a:r>
              <a:rPr lang="zh-CN" altLang="en-US" sz="2000" b="1" dirty="0"/>
              <a:t>语法书写方式不同，</a:t>
            </a:r>
            <a:r>
              <a:rPr lang="en-US" altLang="zh-CN" sz="2000" b="1" dirty="0"/>
              <a:t>Sass </a:t>
            </a:r>
            <a:r>
              <a:rPr lang="zh-CN" altLang="en-US" sz="2000" b="1" dirty="0"/>
              <a:t>是以严格的缩进式语法规则来书写，不带大括号</a:t>
            </a:r>
            <a:r>
              <a:rPr lang="en-US" altLang="zh-CN" sz="2000" b="1" dirty="0"/>
              <a:t>({})</a:t>
            </a:r>
            <a:r>
              <a:rPr lang="zh-CN" altLang="en-US" sz="2000" b="1" dirty="0"/>
              <a:t>和分号</a:t>
            </a:r>
            <a:r>
              <a:rPr lang="en-US" altLang="zh-CN" sz="2000" b="1" dirty="0"/>
              <a:t>(;)</a:t>
            </a:r>
            <a:r>
              <a:rPr lang="zh-CN" altLang="en-US" sz="2000" b="1" dirty="0"/>
              <a:t>，而 </a:t>
            </a:r>
            <a:r>
              <a:rPr lang="en-US" altLang="zh-CN" sz="2000" b="1" dirty="0"/>
              <a:t>SCSS </a:t>
            </a:r>
            <a:r>
              <a:rPr lang="zh-CN" altLang="en-US" sz="2000" b="1" dirty="0"/>
              <a:t>的语法书写和我们的 </a:t>
            </a:r>
            <a:r>
              <a:rPr lang="en-US" altLang="zh-CN" sz="2000" b="1" dirty="0"/>
              <a:t>CSS </a:t>
            </a:r>
            <a:r>
              <a:rPr lang="zh-CN" altLang="en-US" sz="2000" b="1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3874051"/>
            <a:ext cx="45085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953442" y="1322387"/>
            <a:ext cx="8227716" cy="56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	</a:t>
            </a:r>
            <a:r>
              <a:rPr sz="2400" b="1" dirty="0" smtClean="0"/>
              <a:t>1 </a:t>
            </a:r>
            <a:r>
              <a:rPr sz="2400" b="1" dirty="0"/>
              <a:t>. 安装ruby </a:t>
            </a:r>
            <a:endParaRPr lang="zh-CN" altLang="en-US" sz="2400" b="1" dirty="0" smtClean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 下载地址：</a:t>
            </a:r>
            <a:r>
              <a:rPr lang="en-US" altLang="zh-CN" sz="2400" b="1" dirty="0" smtClean="0"/>
              <a:t>https</a:t>
            </a:r>
            <a:r>
              <a:rPr lang="en-US" altLang="zh-CN" sz="2400" b="1" dirty="0"/>
              <a:t>://</a:t>
            </a:r>
            <a:r>
              <a:rPr lang="en-US" altLang="zh-CN" sz="2400" b="1" dirty="0" err="1"/>
              <a:t>rubyinstaller.org</a:t>
            </a:r>
            <a:r>
              <a:rPr lang="en-US" altLang="zh-CN" sz="2400" b="1" dirty="0"/>
              <a:t>/downloads/</a:t>
            </a:r>
            <a:endParaRPr lang="zh-CN" altLang="en-US" sz="2400" b="1" dirty="0" smtClean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/>
              <a:t> </a:t>
            </a:r>
            <a:r>
              <a:rPr sz="2400" b="1" dirty="0" smtClean="0"/>
              <a:t>2 </a:t>
            </a:r>
            <a:r>
              <a:rPr sz="2400" b="1" dirty="0"/>
              <a:t>. 安装sass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gem install sass</a:t>
            </a:r>
          </a:p>
          <a:p>
            <a:pPr>
              <a:lnSpc>
                <a:spcPct val="15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</p:txBody>
      </p:sp>
      <p:sp>
        <p:nvSpPr>
          <p:cNvPr id="127" name="Shape 127"/>
          <p:cNvSpPr/>
          <p:nvPr/>
        </p:nvSpPr>
        <p:spPr>
          <a:xfrm>
            <a:off x="1004887" y="972060"/>
            <a:ext cx="15717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sass安装</a:t>
            </a:r>
          </a:p>
        </p:txBody>
      </p:sp>
      <p:pic>
        <p:nvPicPr>
          <p:cNvPr id="128" name="C9FD8390-6A3F-427E-B957-CE30282673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8355" y="3090770"/>
            <a:ext cx="8791030" cy="2984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017587" y="1208087"/>
            <a:ext cx="21441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sass的编译</a:t>
            </a:r>
          </a:p>
        </p:txBody>
      </p:sp>
      <p:sp>
        <p:nvSpPr>
          <p:cNvPr id="134" name="Shape 134"/>
          <p:cNvSpPr/>
          <p:nvPr/>
        </p:nvSpPr>
        <p:spPr>
          <a:xfrm>
            <a:off x="1017587" y="2133539"/>
            <a:ext cx="822771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命令编译</a:t>
            </a:r>
            <a:r>
              <a:rPr sz="2400" b="1" dirty="0"/>
              <a:t>：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sass &lt;要编译的Sass文件路径&gt;/style.scss:&lt;要输出CSS文件路径&gt;/</a:t>
            </a:r>
            <a:r>
              <a:rPr sz="2400" b="1" dirty="0" smtClean="0"/>
              <a:t>style.css</a:t>
            </a:r>
            <a:endParaRPr lang="zh-CN" altLang="en-US" sz="2400" b="1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 smtClean="0">
                <a:sym typeface="宋体"/>
              </a:rPr>
              <a:t>单</a:t>
            </a:r>
            <a:r>
              <a:rPr lang="zh-CN" altLang="en-US" sz="2400" b="1" dirty="0">
                <a:sym typeface="宋体"/>
              </a:rPr>
              <a:t>文件监听命令</a:t>
            </a:r>
            <a:endParaRPr lang="zh-CN" altLang="en-US" sz="2400" b="1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>
                <a:sym typeface="宋体"/>
              </a:rPr>
              <a:t>sass --watch </a:t>
            </a:r>
            <a:r>
              <a:rPr lang="en-US" altLang="zh-CN" sz="2400" b="1" dirty="0" err="1" smtClean="0">
                <a:sym typeface="宋体"/>
              </a:rPr>
              <a:t>style.scss:style.css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GUI工具编译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自动化编译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991542" y="1246187"/>
            <a:ext cx="8227716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400" b="1" dirty="0">
                <a:sym typeface="宋体"/>
              </a:rPr>
              <a:t>sass --watch </a:t>
            </a:r>
            <a:r>
              <a:rPr lang="en-US" altLang="zh-CN" sz="2400" b="1" dirty="0" err="1">
                <a:sym typeface="宋体"/>
              </a:rPr>
              <a:t>style.scss:style.css</a:t>
            </a:r>
            <a:r>
              <a:rPr lang="en-US" altLang="zh-CN" sz="2400" b="1" dirty="0">
                <a:sym typeface="宋体"/>
              </a:rPr>
              <a:t> --style compact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嵌套输出方式 </a:t>
            </a:r>
            <a:r>
              <a:rPr sz="2400" b="1" dirty="0"/>
              <a:t>nested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展开输出方式 expanded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紧凑输出方式 compact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压缩输出方式 compressed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2987" y="1233487"/>
            <a:ext cx="46063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不同样式风格的输出方法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024979" y="1271587"/>
            <a:ext cx="10243243" cy="36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普通变量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$color:#f00;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 smtClean="0"/>
              <a:t>默认变量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$color:#f00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!default;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特俗变量</a:t>
            </a:r>
            <a:r>
              <a:rPr sz="2400" b="1" dirty="0" smtClean="0"/>
              <a:t>(#{$</a:t>
            </a:r>
            <a:r>
              <a:rPr sz="2400" b="1" dirty="0"/>
              <a:t>variables}形式使用。)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1.</a:t>
            </a:r>
            <a:r>
              <a:rPr sz="2400" b="1" dirty="0" smtClean="0"/>
              <a:t>应用于</a:t>
            </a:r>
            <a:r>
              <a:rPr lang="zh-CN" altLang="en-US" sz="2400" b="1" dirty="0" smtClean="0"/>
              <a:t>选择器</a:t>
            </a:r>
            <a:r>
              <a:rPr sz="2400" b="1" dirty="0" smtClean="0"/>
              <a:t>和属性</a:t>
            </a:r>
            <a:endParaRPr sz="2400" b="1"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2.应用于复杂的属性值</a:t>
            </a:r>
          </a:p>
        </p:txBody>
      </p:sp>
      <p:sp>
        <p:nvSpPr>
          <p:cNvPr id="146" name="Shape 146"/>
          <p:cNvSpPr/>
          <p:nvPr/>
        </p:nvSpPr>
        <p:spPr>
          <a:xfrm>
            <a:off x="1030287" y="1195387"/>
            <a:ext cx="111825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$变量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99579" y="1559433"/>
            <a:ext cx="7535963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sz="2800" b="1" dirty="0" smtClean="0"/>
              <a:t>选择器嵌套</a:t>
            </a:r>
            <a:endParaRPr sz="28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sz="2800" b="1" dirty="0" smtClean="0"/>
              <a:t>属性嵌套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font:{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			</a:t>
            </a:r>
            <a:r>
              <a:rPr lang="en-US" altLang="zh-CN" sz="2800" b="1" dirty="0" smtClean="0"/>
              <a:t>size:12px;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      </a:t>
            </a:r>
            <a:r>
              <a:rPr lang="en-US" altLang="zh-CN" sz="2800" b="1" dirty="0" err="1" smtClean="0"/>
              <a:t>weight:bold</a:t>
            </a:r>
            <a:endParaRPr lang="zh-CN" altLang="en-US" sz="28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b="1" dirty="0"/>
              <a:t>	</a:t>
            </a:r>
            <a:r>
              <a:rPr lang="zh-CN" altLang="en-US" sz="2800" b="1" dirty="0" smtClean="0"/>
              <a:t>		</a:t>
            </a:r>
            <a:r>
              <a:rPr lang="en-US" altLang="zh-CN" sz="2800" b="1" dirty="0" smtClean="0"/>
              <a:t>}</a:t>
            </a:r>
            <a:endParaRPr sz="28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sz="2800" b="1" dirty="0" smtClean="0"/>
              <a:t>伪类嵌套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&amp;:hover</a:t>
            </a:r>
            <a:r>
              <a:rPr lang="zh-CN" altLang="en-US" sz="2800" b="1" dirty="0" smtClean="0"/>
              <a:t>   </a:t>
            </a:r>
            <a:r>
              <a:rPr lang="en-US" altLang="zh-CN" sz="2800" b="1" dirty="0" smtClean="0"/>
              <a:t>&amp;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&amp;-text</a:t>
            </a:r>
            <a:endParaRPr sz="2800" b="1" dirty="0"/>
          </a:p>
        </p:txBody>
      </p:sp>
      <p:sp>
        <p:nvSpPr>
          <p:cNvPr id="152" name="Shape 152"/>
          <p:cNvSpPr/>
          <p:nvPr/>
        </p:nvSpPr>
        <p:spPr>
          <a:xfrm>
            <a:off x="992187" y="975190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嵌套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6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91541" y="1129543"/>
            <a:ext cx="8961927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1、</a:t>
            </a:r>
            <a:r>
              <a:rPr sz="2400" b="1" dirty="0" smtClean="0"/>
              <a:t>声明混合宏</a:t>
            </a:r>
            <a:endParaRPr lang="zh-CN" altLang="en-US" sz="2400" b="1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b="1" dirty="0"/>
              <a:t>	</a:t>
            </a: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aa()</a:t>
            </a: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aa($color:#</a:t>
            </a:r>
            <a:r>
              <a:rPr lang="en-US" altLang="zh-CN" sz="2400" b="1" dirty="0" err="1" smtClean="0"/>
              <a:t>fff</a:t>
            </a:r>
            <a:r>
              <a:rPr lang="en-US" altLang="zh-CN" sz="2400" b="1" dirty="0" smtClean="0"/>
              <a:t>);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mixin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aa($</a:t>
            </a:r>
            <a:r>
              <a:rPr lang="en-US" altLang="zh-CN" sz="2400" b="1" dirty="0" err="1" smtClean="0"/>
              <a:t>a,$b</a:t>
            </a:r>
            <a:r>
              <a:rPr lang="en-US" altLang="zh-CN" sz="2400" b="1" dirty="0" smtClean="0"/>
              <a:t>);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2、</a:t>
            </a:r>
            <a:r>
              <a:rPr sz="2400" b="1" dirty="0" smtClean="0"/>
              <a:t>调用混合宏</a:t>
            </a: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@include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aa()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3、</a:t>
            </a:r>
            <a:r>
              <a:rPr sz="2400" b="1" dirty="0" smtClean="0"/>
              <a:t>混合宏的参数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</a:t>
            </a:r>
            <a:r>
              <a:rPr sz="2400" b="1" dirty="0" smtClean="0"/>
              <a:t>传一个不带值的参数</a:t>
            </a:r>
            <a:endParaRPr sz="2400" b="1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4、</a:t>
            </a:r>
            <a:r>
              <a:rPr sz="2400" b="1" dirty="0" smtClean="0"/>
              <a:t>混合宏的参数</a:t>
            </a:r>
            <a:r>
              <a:rPr lang="zh-CN" altLang="en-US" sz="2400" b="1" dirty="0" smtClean="0"/>
              <a:t>   </a:t>
            </a:r>
            <a:r>
              <a:rPr sz="2400" b="1" dirty="0" smtClean="0"/>
              <a:t>传带值的参数 </a:t>
            </a:r>
            <a:r>
              <a:rPr sz="2400" b="1" dirty="0"/>
              <a:t>(默认值)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400" b="1" dirty="0"/>
              <a:t>5、混合宏的不足</a:t>
            </a:r>
          </a:p>
        </p:txBody>
      </p:sp>
      <p:sp>
        <p:nvSpPr>
          <p:cNvPr id="158" name="Shape 158"/>
          <p:cNvSpPr/>
          <p:nvPr/>
        </p:nvSpPr>
        <p:spPr>
          <a:xfrm>
            <a:off x="991541" y="1271587"/>
            <a:ext cx="27989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b="1" dirty="0"/>
              <a:t>混合宏 @mixin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485</Words>
  <Application>Microsoft Macintosh PowerPoint</Application>
  <PresentationFormat>宽屏</PresentationFormat>
  <Paragraphs>118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谢成</cp:lastModifiedBy>
  <cp:revision>83</cp:revision>
  <dcterms:modified xsi:type="dcterms:W3CDTF">2018-01-25T06:41:43Z</dcterms:modified>
</cp:coreProperties>
</file>