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94" r:id="rId5"/>
    <p:sldMasterId id="2147483706" r:id="rId6"/>
  </p:sldMasterIdLst>
  <p:notesMasterIdLst>
    <p:notesMasterId r:id="rId8"/>
  </p:notesMasterIdLst>
  <p:sldIdLst>
    <p:sldId id="256" r:id="rId7"/>
    <p:sldId id="278" r:id="rId9"/>
    <p:sldId id="283" r:id="rId10"/>
    <p:sldId id="279" r:id="rId11"/>
    <p:sldId id="275" r:id="rId12"/>
    <p:sldId id="284" r:id="rId13"/>
    <p:sldId id="280" r:id="rId14"/>
    <p:sldId id="282" r:id="rId15"/>
    <p:sldId id="287" r:id="rId16"/>
    <p:sldId id="273" r:id="rId17"/>
    <p:sldId id="272" r:id="rId18"/>
    <p:sldId id="274" r:id="rId19"/>
    <p:sldId id="285" r:id="rId20"/>
    <p:sldId id="270" r:id="rId21"/>
    <p:sldId id="288" r:id="rId22"/>
    <p:sldId id="269" r:id="rId23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1" autoAdjust="0"/>
    <p:restoredTop sz="80329" autoAdjust="0"/>
  </p:normalViewPr>
  <p:slideViewPr>
    <p:cSldViewPr snapToGrid="0">
      <p:cViewPr varScale="1">
        <p:scale>
          <a:sx n="68" d="100"/>
          <a:sy n="68" d="100"/>
        </p:scale>
        <p:origin x="141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4080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tags" Target="tags/tag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367C1-AB6A-4C6A-8E9D-A700DA08E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0A9A8-4D01-4009-9222-6D04354C329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0A9A8-4D01-4009-9222-6D04354C32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0A9A8-4D01-4009-9222-6D04354C32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/>
              <a:t>国际学生评估项目</a:t>
            </a:r>
            <a:r>
              <a:rPr lang="en-US" altLang="zh-CN" sz="1200" dirty="0"/>
              <a:t>(PISA)</a:t>
            </a:r>
            <a:r>
              <a:rPr lang="zh-CN" altLang="en-US" sz="1200" dirty="0"/>
              <a:t>是对世界各地 </a:t>
            </a:r>
            <a:r>
              <a:rPr lang="en-US" altLang="zh-CN" sz="1200" b="1" dirty="0"/>
              <a:t>15 </a:t>
            </a:r>
            <a:r>
              <a:rPr lang="zh-CN" altLang="en-US" sz="1200" b="1" dirty="0"/>
              <a:t>岁学生</a:t>
            </a:r>
            <a:r>
              <a:rPr lang="zh-CN" altLang="en-US" sz="1200" dirty="0"/>
              <a:t>进行的</a:t>
            </a:r>
            <a:r>
              <a:rPr lang="zh-CN" altLang="en-US" sz="1200" b="1" dirty="0"/>
              <a:t>三年一次调查</a:t>
            </a:r>
            <a:r>
              <a:rPr lang="zh-CN" altLang="en-US" sz="1200" dirty="0"/>
              <a:t>，评估他们获得了充分参与社会和经济生活所必需的</a:t>
            </a:r>
            <a:r>
              <a:rPr lang="zh-CN" altLang="en-US" sz="1200" b="1" dirty="0"/>
              <a:t>关键知识和技能的程度</a:t>
            </a:r>
            <a:r>
              <a:rPr lang="zh-CN" altLang="en-US" sz="1200" dirty="0"/>
              <a:t>。 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/>
              <a:t>其覆盖范围之广</a:t>
            </a:r>
            <a:r>
              <a:rPr lang="zh-CN" altLang="en-US" sz="1200" dirty="0"/>
              <a:t>，被称为全球教育的“奥林匹克盛会”，可以看到图中有关</a:t>
            </a:r>
            <a:r>
              <a:rPr lang="en-US" altLang="zh-CN" sz="1200" dirty="0"/>
              <a:t>PISA2018</a:t>
            </a:r>
            <a:r>
              <a:rPr lang="zh-CN" altLang="en-US" sz="1200" dirty="0"/>
              <a:t>的简介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279D7-15C8-49E7-8BD4-EF3435ABA0B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图中具体展示了</a:t>
            </a:r>
            <a:r>
              <a:rPr lang="en-US" altLang="zh-CN" dirty="0"/>
              <a:t>PISA</a:t>
            </a:r>
            <a:r>
              <a:rPr lang="zh-CN" altLang="en-US" dirty="0"/>
              <a:t>项目的覆盖范围</a:t>
            </a:r>
            <a:endParaRPr lang="en-US" altLang="zh-CN" dirty="0"/>
          </a:p>
          <a:p>
            <a:r>
              <a:rPr lang="zh-CN" altLang="en-US" dirty="0"/>
              <a:t>其中深色部分是</a:t>
            </a:r>
            <a:r>
              <a:rPr lang="zh-CN" altLang="en-US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世界经合（</a:t>
            </a:r>
            <a:r>
              <a:rPr lang="en-US" altLang="zh-CN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 OECD </a:t>
            </a:r>
            <a:r>
              <a:rPr lang="zh-CN" altLang="en-US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）组织国家，中等深度的颜色是参与</a:t>
            </a:r>
            <a:r>
              <a:rPr lang="en-US" altLang="zh-CN" dirty="0"/>
              <a:t>PISA2018</a:t>
            </a:r>
            <a:r>
              <a:rPr lang="zh-CN" altLang="en-US" dirty="0"/>
              <a:t>的伙伴国家与经济体，浅色为以往还参与过</a:t>
            </a:r>
            <a:r>
              <a:rPr lang="en-US" altLang="zh-CN" dirty="0"/>
              <a:t>PISA</a:t>
            </a:r>
            <a:r>
              <a:rPr lang="zh-CN" altLang="en-US" dirty="0"/>
              <a:t>的国家与经济体</a:t>
            </a:r>
            <a:endParaRPr lang="en-US" altLang="zh-CN" dirty="0"/>
          </a:p>
          <a:p>
            <a:r>
              <a:rPr lang="en-US" altLang="zh-CN" dirty="0"/>
              <a:t>PISA2018</a:t>
            </a:r>
            <a:r>
              <a:rPr lang="zh-CN" altLang="en-US" dirty="0"/>
              <a:t>包含</a:t>
            </a:r>
            <a:r>
              <a:rPr lang="en-US" altLang="zh-CN" sz="12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37</a:t>
            </a:r>
            <a:r>
              <a:rPr lang="en-US" altLang="zh-CN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个世界经合（</a:t>
            </a:r>
            <a:r>
              <a:rPr lang="en-US" altLang="zh-CN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 OECD </a:t>
            </a:r>
            <a:r>
              <a:rPr lang="zh-CN" altLang="en-US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）组织国家与</a:t>
            </a:r>
            <a:r>
              <a:rPr lang="en-US" altLang="zh-CN" sz="12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42</a:t>
            </a:r>
            <a:r>
              <a:rPr lang="zh-CN" altLang="en-US" sz="12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</a:t>
            </a:r>
            <a:r>
              <a:rPr lang="zh-CN" altLang="en-US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伙伴国家与经济体</a:t>
            </a:r>
            <a:endParaRPr lang="en-US" altLang="zh-CN" sz="12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往年的</a:t>
            </a:r>
            <a:r>
              <a:rPr lang="en-US" altLang="zh-CN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PISA</a:t>
            </a:r>
            <a:r>
              <a:rPr lang="zh-CN" altLang="en-US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项目还包括另外</a:t>
            </a:r>
            <a:r>
              <a:rPr lang="en-US" altLang="zh-CN" sz="12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11</a:t>
            </a:r>
            <a:r>
              <a:rPr lang="zh-CN" altLang="en-US" sz="12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</a:t>
            </a:r>
            <a:r>
              <a:rPr lang="zh-CN" altLang="en-US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伙伴国家与经济体</a:t>
            </a:r>
            <a:endParaRPr lang="en-US" altLang="zh-CN" sz="12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279D7-15C8-49E7-8BD4-EF3435ABA0B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PISA</a:t>
            </a:r>
            <a:r>
              <a:rPr lang="zh-CN" altLang="en-US" dirty="0"/>
              <a:t>的问卷评估部分基于教育专家设计的问卷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PISA2015</a:t>
            </a:r>
            <a:r>
              <a:rPr lang="zh-CN" altLang="en-US" dirty="0"/>
              <a:t>为例，</a:t>
            </a:r>
            <a:r>
              <a:rPr lang="en-US" altLang="zh-CN" dirty="0"/>
              <a:t>PISA2015</a:t>
            </a:r>
            <a:r>
              <a:rPr lang="zh-CN" altLang="en-US" dirty="0"/>
              <a:t>的主要测试对象是科学（</a:t>
            </a:r>
            <a:r>
              <a:rPr lang="en-US" altLang="zh-CN" dirty="0"/>
              <a:t>Science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因此问卷问题在纵向上依据主题是否与</a:t>
            </a:r>
            <a:r>
              <a:rPr lang="en-US" altLang="zh-CN" dirty="0"/>
              <a:t>Science</a:t>
            </a:r>
            <a:r>
              <a:rPr lang="zh-CN" altLang="en-US" dirty="0"/>
              <a:t>相关，可以分成两部分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横向上，从输入（学生背景）、过程（学习过程）、产出（非认知能力方面的成果）对受教育过程进行全方面评估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认知相关的素养则基于具体的认知项目测验结果进行分析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学生背景可以进一步区分家庭方面与教育方面</a:t>
            </a:r>
            <a:endParaRPr lang="en-US" altLang="zh-CN" dirty="0"/>
          </a:p>
          <a:p>
            <a:r>
              <a:rPr lang="zh-CN" altLang="en-US" dirty="0"/>
              <a:t>学习过程横向上可以进一步依据相关角色、核心过程、资源分配进行细分，纵向上其内容层面可以根据教学相关、学校策略、政府，依次递进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279D7-15C8-49E7-8BD4-EF3435ABA0B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279D7-15C8-49E7-8BD4-EF3435ABA0B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279D7-15C8-49E7-8BD4-EF3435ABA0B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0A9A8-4D01-4009-9222-6D04354C32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0A9A8-4D01-4009-9222-6D04354C32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0A9A8-4D01-4009-9222-6D04354C32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0366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52637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45127" y="2507554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2" y="2507554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0366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2700" y="6477007"/>
            <a:ext cx="2999317" cy="2889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5371" y="6477000"/>
            <a:ext cx="9046633" cy="2809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79509" y="2132856"/>
            <a:ext cx="8636000" cy="1828800"/>
          </a:xfrm>
        </p:spPr>
        <p:txBody>
          <a:bodyPr anchor="b"/>
          <a:lstStyle>
            <a:lvl1pPr>
              <a:defRPr cap="none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487488" y="4437112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aseline="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pic>
        <p:nvPicPr>
          <p:cNvPr id="10" name="Picture 1" descr="E:\2013Qi\2012教育部奖 杰青申请 安徽省科技进步奖\申请资料\答辩PPT\ustc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459" y="142851"/>
            <a:ext cx="1714512" cy="1279894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36864" cy="612648"/>
          </a:xfrm>
        </p:spPr>
        <p:txBody>
          <a:bodyPr/>
          <a:lstStyle>
            <a:lvl1pPr>
              <a:defRPr sz="3200" b="1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 hasCustomPrompt="1"/>
          </p:nvPr>
        </p:nvSpPr>
        <p:spPr>
          <a:xfrm>
            <a:off x="239349" y="1268760"/>
            <a:ext cx="11521280" cy="4968552"/>
          </a:xfrm>
        </p:spPr>
        <p:txBody>
          <a:bodyPr/>
          <a:lstStyle>
            <a:lvl1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1pPr>
            <a:lvl2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2pPr>
            <a:lvl3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3pPr>
            <a:lvl4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4pPr>
            <a:lvl5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anchor="b" anchorCtr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3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7"/>
            <a:ext cx="17272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0" y="1271595"/>
            <a:ext cx="7112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 hasCustomPrompt="1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 hasCustomPrompt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0" y="1271595"/>
            <a:ext cx="7112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52637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12700" y="4572007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2696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930405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7"/>
            <a:ext cx="1930400" cy="663575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7"/>
            <a:ext cx="6096000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8128005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7"/>
            <a:ext cx="2743200" cy="5516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7"/>
            <a:ext cx="29464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5" y="6248407"/>
            <a:ext cx="74316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23"/>
            <a:ext cx="533400" cy="32596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2954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508000" y="12954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 hasCustomPrompt="1"/>
          </p:nvPr>
        </p:nvSpPr>
        <p:spPr>
          <a:xfrm>
            <a:off x="5080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 hasCustomPrompt="1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 hasCustomPrompt="1"/>
          </p:nvPr>
        </p:nvSpPr>
        <p:spPr>
          <a:xfrm>
            <a:off x="5080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5080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8000" y="12954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508000" y="1295400"/>
            <a:ext cx="11176000" cy="51054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45127" y="2507554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2" y="2507554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2700" y="6477007"/>
            <a:ext cx="2999317" cy="2889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5371" y="6477000"/>
            <a:ext cx="9046633" cy="2809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79509" y="2132856"/>
            <a:ext cx="8636000" cy="1828800"/>
          </a:xfrm>
        </p:spPr>
        <p:txBody>
          <a:bodyPr anchor="b"/>
          <a:lstStyle>
            <a:lvl1pPr>
              <a:defRPr cap="none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487488" y="4437112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aseline="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pic>
        <p:nvPicPr>
          <p:cNvPr id="10" name="Picture 1" descr="E:\2013Qi\2012教育部奖 杰青申请 安徽省科技进步奖\申请资料\答辩PPT\ustclog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459" y="142851"/>
            <a:ext cx="1714512" cy="1279894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36864" cy="612648"/>
          </a:xfrm>
        </p:spPr>
        <p:txBody>
          <a:bodyPr/>
          <a:lstStyle>
            <a:lvl1pPr>
              <a:defRPr sz="3200" b="1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 hasCustomPrompt="1"/>
          </p:nvPr>
        </p:nvSpPr>
        <p:spPr>
          <a:xfrm>
            <a:off x="239349" y="1268760"/>
            <a:ext cx="11521280" cy="4968552"/>
          </a:xfrm>
        </p:spPr>
        <p:txBody>
          <a:bodyPr/>
          <a:lstStyle>
            <a:lvl1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1pPr>
            <a:lvl2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2pPr>
            <a:lvl3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3pPr>
            <a:lvl4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4pPr>
            <a:lvl5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F4171-88A7-4181-A250-18509DA386A1}" type="datetime1">
              <a:rPr lang="en-US" altLang="zh-CN" smtClean="0">
                <a:solidFill>
                  <a:srgbClr val="775F55"/>
                </a:solidFill>
              </a:rPr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anchor="b" anchorCtr="1"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认知诊断模型调研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031F1-5063-4188-8D59-5595F3E5442B}" type="slidenum">
              <a:rPr lang="zh-CN" altLang="en-US">
                <a:solidFill>
                  <a:prstClr val="white"/>
                </a:solidFill>
              </a:rPr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3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606E37E2-9BEB-4B3E-AAD5-42B324756813}" type="datetime1">
              <a:rPr lang="en-US" altLang="zh-CN" smtClean="0">
                <a:solidFill>
                  <a:srgbClr val="775F55"/>
                </a:solidFill>
              </a:rPr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7"/>
            <a:ext cx="17272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301CB58-858A-416C-B34A-B73A3D1FEF1C}" type="slidenum">
              <a:rPr lang="zh-CN" altLang="en-US"/>
            </a:fld>
            <a:endParaRPr lang="en-US" altLang="zh-CN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情境感知的信息推荐方法</a:t>
            </a:r>
            <a:endParaRPr lang="en-US" altLang="zh-CN" dirty="0">
              <a:solidFill>
                <a:srgbClr val="775F55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F414EF72-8ABE-4EFD-AEF7-277CCB484C57}" type="datetime1">
              <a:rPr lang="en-US" altLang="zh-CN" smtClean="0">
                <a:solidFill>
                  <a:srgbClr val="775F55"/>
                </a:solidFill>
              </a:rPr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0" y="1271595"/>
            <a:ext cx="7112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389A99C-6236-4545-BD23-431F323BE439}" type="slidenum">
              <a:rPr lang="zh-CN" altLang="en-US"/>
            </a:fld>
            <a:endParaRPr lang="en-US" altLang="zh-C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情境感知的信息推荐方法</a:t>
            </a:r>
            <a:endParaRPr lang="en-US" altLang="zh-CN" dirty="0">
              <a:solidFill>
                <a:srgbClr val="775F55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 hasCustomPrompt="1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 hasCustomPrompt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5B098D11-110E-490E-9DE7-1AFE67F55BC3}" type="datetime1">
              <a:rPr lang="en-US" altLang="zh-CN" smtClean="0">
                <a:solidFill>
                  <a:srgbClr val="775F55"/>
                </a:solidFill>
              </a:rPr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0" y="1271595"/>
            <a:ext cx="7112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4AB2F9-F169-4A34-A5CD-3F184725DF04}" type="slidenum">
              <a:rPr lang="zh-CN" altLang="en-US"/>
            </a:fld>
            <a:endParaRPr lang="en-US" altLang="zh-C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D5453-2171-48C6-BC35-65E2F3A72391}" type="datetime1">
              <a:rPr lang="en-US" altLang="zh-CN" smtClean="0">
                <a:solidFill>
                  <a:srgbClr val="775F55"/>
                </a:solidFill>
              </a:rPr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认知诊断模型研究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AB57F-F47D-4FFF-AD86-77605CB1AC10}" type="slidenum">
              <a:rPr lang="zh-CN" altLang="en-US">
                <a:solidFill>
                  <a:prstClr val="white"/>
                </a:solidFill>
              </a:rPr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1A957342-8D8D-48CD-B9A7-FF197BF1226C}" type="datetime1">
              <a:rPr lang="en-US" altLang="zh-CN" smtClean="0">
                <a:solidFill>
                  <a:srgbClr val="775F55"/>
                </a:solidFill>
              </a:rPr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情境感知的信息推荐方法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7575A84-FAFF-4CA9-96B5-1956E9548C41}" type="slidenum">
              <a:rPr lang="zh-CN" altLang="en-US">
                <a:solidFill>
                  <a:srgbClr val="775F55"/>
                </a:solidFill>
              </a:rPr>
            </a:fld>
            <a:endParaRPr lang="en-US" altLang="zh-CN">
              <a:solidFill>
                <a:srgbClr val="775F55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B8ED7-EDA5-4926-B399-BAF51A97A569}" type="datetime1">
              <a:rPr lang="en-US" altLang="zh-CN" smtClean="0">
                <a:solidFill>
                  <a:srgbClr val="775F55"/>
                </a:solidFill>
              </a:rPr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情境感知的信息推荐方法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D7F59-3D83-4C55-A296-FA5A8BD28D1B}" type="slidenum">
              <a:rPr lang="zh-CN" altLang="en-US">
                <a:solidFill>
                  <a:prstClr val="white"/>
                </a:solidFill>
              </a:rPr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12700" y="4572007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2696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930405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AFACFFA4-4A46-4A54-8965-FE763BCBDC86}" type="datetime1">
              <a:rPr lang="en-US" altLang="zh-CN" smtClean="0">
                <a:solidFill>
                  <a:srgbClr val="775F55"/>
                </a:solidFill>
              </a:rPr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7"/>
            <a:ext cx="1930400" cy="663575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2C5B853-42E2-4499-9BD2-5AC1CD9920C4}" type="slidenum">
              <a:rPr lang="zh-CN" altLang="en-US"/>
            </a:fld>
            <a:endParaRPr lang="en-US" altLang="zh-CN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7"/>
            <a:ext cx="6096000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srgbClr val="775F55"/>
                </a:solidFill>
              </a:rPr>
              <a:t>Personalized travel package recommendation</a:t>
            </a:r>
            <a:endParaRPr lang="en-US" altLang="zh-CN">
              <a:solidFill>
                <a:srgbClr val="775F55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E1078-FF25-438C-9881-15516216CFEB}" type="datetime1">
              <a:rPr lang="en-US" altLang="zh-CN" smtClean="0">
                <a:solidFill>
                  <a:srgbClr val="775F55"/>
                </a:solidFill>
              </a:rPr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B0206-68C1-44A4-8C2C-F18C08A089A8}" type="slidenum">
              <a:rPr lang="zh-CN" altLang="en-US">
                <a:solidFill>
                  <a:prstClr val="white"/>
                </a:solidFill>
              </a:rPr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8128005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7"/>
            <a:ext cx="2743200" cy="5516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7"/>
            <a:ext cx="29464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CAAC5CD7-E80B-43FF-ADB9-7222DA6C8EA8}" type="datetime1">
              <a:rPr lang="en-US" altLang="zh-CN" smtClean="0">
                <a:solidFill>
                  <a:srgbClr val="775F55"/>
                </a:solidFill>
              </a:rPr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5" y="6248407"/>
            <a:ext cx="74316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23"/>
            <a:ext cx="533400" cy="32596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C1A48E6-510A-4956-8C1E-7B4EF81485BF}" type="slidenum">
              <a:rPr lang="zh-CN" altLang="en-US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9C4EE-22AF-4022-B6AF-3FAF1BD5A6FF}" type="datetime1">
              <a:rPr lang="en-US" altLang="zh-CN" smtClean="0">
                <a:solidFill>
                  <a:srgbClr val="775F55"/>
                </a:solidFill>
              </a:rPr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793D-EE6A-4D7D-B448-E30976B0D4D9}" type="slidenum">
              <a:rPr lang="zh-CN" altLang="en-US">
                <a:solidFill>
                  <a:prstClr val="white"/>
                </a:solidFill>
              </a:rPr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07F34-1726-4DA4-AA0E-89A3D91D09EB}" type="datetime1">
              <a:rPr lang="en-US" altLang="zh-CN" smtClean="0">
                <a:solidFill>
                  <a:srgbClr val="775F55"/>
                </a:solidFill>
              </a:rPr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C482A-60CC-424E-8675-7CE69254BBB9}" type="slidenum">
              <a:rPr lang="zh-CN" altLang="en-US">
                <a:solidFill>
                  <a:prstClr val="white"/>
                </a:solidFill>
              </a:rPr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2954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AC3AA-A72B-4C76-8615-9F103426C062}" type="datetime1">
              <a:rPr lang="en-US" altLang="zh-CN" smtClean="0">
                <a:solidFill>
                  <a:srgbClr val="775F55"/>
                </a:solidFill>
              </a:rPr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96919-6F0D-4646-92A9-E5A641AD6D06}" type="slidenum">
              <a:rPr lang="zh-CN" altLang="en-US">
                <a:solidFill>
                  <a:prstClr val="white"/>
                </a:solidFill>
              </a:rPr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508000" y="12954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9B209-C6C4-40FB-A5BF-05C558260034}" type="datetime1">
              <a:rPr lang="en-US" altLang="zh-CN" smtClean="0">
                <a:solidFill>
                  <a:srgbClr val="775F55"/>
                </a:solidFill>
              </a:rPr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07504-3B4E-428B-8F68-FDABFC7C3C9F}" type="slidenum">
              <a:rPr lang="zh-CN" altLang="en-US">
                <a:solidFill>
                  <a:prstClr val="white"/>
                </a:solidFill>
              </a:rPr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5F355-8CDB-4894-97F8-B8897CA74840}" type="datetime1">
              <a:rPr lang="en-US" altLang="zh-CN" smtClean="0">
                <a:solidFill>
                  <a:srgbClr val="775F55"/>
                </a:solidFill>
              </a:rPr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2D83F-E833-456E-858E-9FA388BFC997}" type="slidenum">
              <a:rPr lang="zh-CN" altLang="en-US">
                <a:solidFill>
                  <a:prstClr val="white"/>
                </a:solidFill>
              </a:rPr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 hasCustomPrompt="1"/>
          </p:nvPr>
        </p:nvSpPr>
        <p:spPr>
          <a:xfrm>
            <a:off x="5080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 hasCustomPrompt="1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A2FD1-F389-43B5-A7E8-3A50D16C197C}" type="datetime1">
              <a:rPr lang="en-US" altLang="zh-CN" smtClean="0">
                <a:solidFill>
                  <a:srgbClr val="775F55"/>
                </a:solidFill>
              </a:rPr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ACA83-B6F9-4D10-BC91-0EE1F2AF8298}" type="slidenum">
              <a:rPr lang="zh-CN" altLang="en-US">
                <a:solidFill>
                  <a:prstClr val="white"/>
                </a:solidFill>
              </a:rPr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 hasCustomPrompt="1"/>
          </p:nvPr>
        </p:nvSpPr>
        <p:spPr>
          <a:xfrm>
            <a:off x="5080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5080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FD2B4-48D7-408C-A897-FC1C85EE503A}" type="datetime1">
              <a:rPr lang="en-US" altLang="zh-CN" smtClean="0">
                <a:solidFill>
                  <a:srgbClr val="775F55"/>
                </a:solidFill>
              </a:rPr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03B26-A023-4209-9A72-EC9BF0337983}" type="slidenum">
              <a:rPr lang="zh-CN" altLang="en-US">
                <a:solidFill>
                  <a:prstClr val="white"/>
                </a:solidFill>
              </a:rPr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8000" y="12954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C8653-3241-4082-B0A9-D6CD72292263}" type="datetime1">
              <a:rPr lang="en-US" altLang="zh-CN" smtClean="0">
                <a:solidFill>
                  <a:srgbClr val="775F55"/>
                </a:solidFill>
              </a:rPr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2353B-A913-4B82-B175-E158D56AF1D1}" type="slidenum">
              <a:rPr lang="zh-CN" altLang="en-US">
                <a:solidFill>
                  <a:prstClr val="white"/>
                </a:solidFill>
              </a:rPr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4789B-62FE-4037-BE32-74FF303AAB69}" type="datetime1">
              <a:rPr lang="en-US" altLang="zh-CN" smtClean="0">
                <a:solidFill>
                  <a:srgbClr val="775F55"/>
                </a:solidFill>
              </a:rPr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情境感知的信息推荐方法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DD4DA-7551-4349-BBC3-3338B4604FC4}" type="slidenum">
              <a:rPr lang="zh-CN" altLang="en-US">
                <a:solidFill>
                  <a:prstClr val="white"/>
                </a:solidFill>
              </a:rPr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508000" y="1295400"/>
            <a:ext cx="11176000" cy="51054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6CBE2-471C-4939-A0A6-CCD3247F2BA4}" type="datetime1">
              <a:rPr lang="en-US" altLang="zh-CN" smtClean="0">
                <a:solidFill>
                  <a:srgbClr val="775F55"/>
                </a:solidFill>
              </a:rPr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情境感知的信息推荐方法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699C0-D733-40B7-854C-6F1FD8B05479}" type="slidenum">
              <a:rPr lang="zh-CN" altLang="en-US">
                <a:solidFill>
                  <a:prstClr val="white"/>
                </a:solidFill>
              </a:rPr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3" Type="http://schemas.openxmlformats.org/officeDocument/2006/relationships/theme" Target="../theme/theme3.xml"/><Relationship Id="rId22" Type="http://schemas.openxmlformats.org/officeDocument/2006/relationships/image" Target="../media/image2.jpeg"/><Relationship Id="rId21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0.xml"/><Relationship Id="rId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7.xml"/><Relationship Id="rId23" Type="http://schemas.openxmlformats.org/officeDocument/2006/relationships/theme" Target="../theme/theme5.xml"/><Relationship Id="rId22" Type="http://schemas.openxmlformats.org/officeDocument/2006/relationships/image" Target="../media/image2.jpeg"/><Relationship Id="rId21" Type="http://schemas.openxmlformats.org/officeDocument/2006/relationships/slideLayout" Target="../slideLayouts/slideLayout75.xml"/><Relationship Id="rId20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302687" y="228600"/>
            <a:ext cx="843491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08000" y="1295400"/>
            <a:ext cx="11176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400807"/>
            <a:ext cx="3556000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400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fld id="{5736266F-A7E6-4DBB-848D-016AD00C13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8005" y="6400807"/>
            <a:ext cx="7228417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400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990600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91440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14403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1400" b="1">
                <a:solidFill>
                  <a:schemeClr val="bg1"/>
                </a:solidFill>
                <a:latin typeface="Tw Cen MT" pitchFamily="34" charset="0"/>
                <a:ea typeface="宋体" panose="02010600030101010101" pitchFamily="2" charset="-122"/>
              </a:defRPr>
            </a:lvl1pPr>
          </a:lstStyle>
          <a:p>
            <a:fld id="{1593E8DA-FE67-414B-BF91-9CBA0455B122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Picture 1" descr="E:\2013Qi\2012教育部奖 杰青申请 安徽省科技进步奖\申请资料\答辩PPT\ustclogo.jp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10953785" y="-24"/>
            <a:ext cx="1176435" cy="87821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Palatino Linotype" panose="020405020505050303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8770" indent="-318770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39445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2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16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F4AC3-D76C-4930-B0CE-0F02FAFD24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4D03B-4233-44D1-A48C-CE150F7EFA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302687" y="228600"/>
            <a:ext cx="843491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08000" y="1295400"/>
            <a:ext cx="11176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400807"/>
            <a:ext cx="3556000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400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C6F2DE1-95A4-426B-9443-5B1FAE559994}" type="datetime1">
              <a:rPr lang="en-US" altLang="zh-CN" smtClean="0">
                <a:solidFill>
                  <a:srgbClr val="775F55"/>
                </a:solidFill>
              </a:rPr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8005" y="6400807"/>
            <a:ext cx="7228417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400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                                                                 认知诊断模型研究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990600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91440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14403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1400" b="1">
                <a:solidFill>
                  <a:schemeClr val="bg1"/>
                </a:solidFill>
                <a:latin typeface="Tw Cen MT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57FCECE-B8F0-4E41-8C68-B5EF7873DDC8}" type="slidenum">
              <a:rPr lang="zh-CN" altLang="en-US">
                <a:solidFill>
                  <a:prstClr val="white"/>
                </a:solidFill>
              </a:rPr>
            </a:fld>
            <a:endParaRPr lang="en-US" altLang="zh-CN">
              <a:solidFill>
                <a:prstClr val="white"/>
              </a:solidFill>
            </a:endParaRPr>
          </a:p>
        </p:txBody>
      </p:sp>
      <p:pic>
        <p:nvPicPr>
          <p:cNvPr id="12" name="Picture 1" descr="E:\2013Qi\2012教育部奖 杰青申请 安徽省科技进步奖\申请资料\答辩PPT\ustclogo.jp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10953785" y="-24"/>
            <a:ext cx="1176435" cy="87821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Palatino Linotype" panose="020405020505050303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8770" indent="-318770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39445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2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16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5.png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4.xml"/><Relationship Id="rId1" Type="http://schemas.openxmlformats.org/officeDocument/2006/relationships/hyperlink" Target="https://github.com/ustctug/ustcthesi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hyperlink" Target="https://github.com/ustctug/ustcthesis" TargetMode="External"/><Relationship Id="rId1" Type="http://schemas.openxmlformats.org/officeDocument/2006/relationships/hyperlink" Target="https://www.kaggle.com/startupsci/titanic-data-science-solutions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79650" y="990600"/>
            <a:ext cx="79248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kumimoji="1" sz="2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1pPr>
            <a:lvl2pPr marL="640080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2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kumimoji="1" sz="20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kumimoji="1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en-US" altLang="zh-CN" sz="4800" dirty="0">
              <a:solidFill>
                <a:schemeClr val="bg1"/>
              </a:solidFill>
              <a:latin typeface="Arial Black" panose="020B0A04020102020204" pitchFamily="34" charset="0"/>
              <a:ea typeface="隶书" panose="02010509060101010101" pitchFamily="49" charset="-122"/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0" lang="zh-CN" altLang="en-US" sz="4800" dirty="0">
                <a:solidFill>
                  <a:schemeClr val="bg1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数据分析及实践</a:t>
            </a:r>
            <a:endParaRPr kumimoji="0" lang="zh-CN" altLang="en-US" sz="4800" dirty="0">
              <a:solidFill>
                <a:schemeClr val="bg1"/>
              </a:solidFill>
              <a:latin typeface="宋体" panose="02010600030101010101" pitchFamily="2" charset="-122"/>
              <a:ea typeface="隶书" panose="02010509060101010101" pitchFamily="49" charset="-122"/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0"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Analysis and Practice of the Data</a:t>
            </a:r>
            <a:endParaRPr kumimoji="0" lang="en-US" altLang="zh-CN" sz="3600" dirty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0"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实验课（三）</a:t>
            </a:r>
            <a:endParaRPr kumimoji="0" lang="en-US" altLang="zh-CN" sz="4400" dirty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71813" y="4243249"/>
            <a:ext cx="568801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kumimoji="1" sz="2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1pPr>
            <a:lvl2pPr marL="640080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2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kumimoji="1" sz="20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kumimoji="1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刘 淇</a:t>
            </a:r>
            <a:endParaRPr kumimoji="0" lang="zh-CN" altLang="en-US" sz="20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1" dirty="0">
                <a:solidFill>
                  <a:srgbClr val="775F5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Email: </a:t>
            </a:r>
            <a:r>
              <a:rPr kumimoji="0" lang="en-US" altLang="zh-CN" sz="18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qiliuql@ustc.edu.cn</a:t>
            </a:r>
            <a:endParaRPr kumimoji="0" lang="en-US" altLang="zh-CN" sz="18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8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73494" y="5064457"/>
            <a:ext cx="60549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课程主页：</a:t>
            </a:r>
            <a:endParaRPr lang="zh-CN" altLang="en-US" sz="20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http://staff.ustc.edu.cn/~qiliuql/AD202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.html</a:t>
            </a:r>
            <a:endParaRPr lang="zh-CN" altLang="en-US" sz="20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727118" y="1276511"/>
            <a:ext cx="8964488" cy="5234677"/>
          </a:xfrm>
        </p:spPr>
        <p:txBody>
          <a:bodyPr/>
          <a:lstStyle/>
          <a:p>
            <a:r>
              <a:rPr lang="zh-CN" altLang="en-US" dirty="0"/>
              <a:t>实验要求</a:t>
            </a:r>
            <a:endParaRPr lang="en-US" altLang="zh-CN" dirty="0"/>
          </a:p>
          <a:p>
            <a:pPr lvl="1"/>
            <a:r>
              <a:rPr lang="zh-CN" altLang="en-US" dirty="0"/>
              <a:t>给定一个数据集和预测目标，需要分析数据、统计以及抽取特征</a:t>
            </a:r>
            <a:endParaRPr lang="en-US" altLang="zh-CN" dirty="0"/>
          </a:p>
          <a:p>
            <a:pPr lvl="1"/>
            <a:r>
              <a:rPr lang="zh-CN" altLang="en-US" dirty="0"/>
              <a:t>数据分析、统计，如：</a:t>
            </a:r>
            <a:endParaRPr lang="en-US" altLang="zh-CN" dirty="0"/>
          </a:p>
          <a:p>
            <a:pPr lvl="2"/>
            <a:r>
              <a:rPr lang="zh-CN" altLang="en-US" dirty="0"/>
              <a:t>单个特征的分布</a:t>
            </a:r>
            <a:endParaRPr lang="en-US" altLang="zh-CN" dirty="0"/>
          </a:p>
          <a:p>
            <a:pPr lvl="2"/>
            <a:r>
              <a:rPr lang="zh-CN" altLang="en-US" dirty="0"/>
              <a:t>统计缺失值</a:t>
            </a:r>
            <a:endParaRPr lang="en-US" altLang="zh-CN" dirty="0"/>
          </a:p>
          <a:p>
            <a:pPr lvl="2"/>
            <a:r>
              <a:rPr lang="zh-CN" altLang="en-US" dirty="0"/>
              <a:t>特征间的相关性</a:t>
            </a:r>
            <a:endParaRPr lang="en-US" altLang="zh-CN" dirty="0"/>
          </a:p>
          <a:p>
            <a:pPr lvl="2"/>
            <a:r>
              <a:rPr lang="zh-CN" altLang="en-US" dirty="0"/>
              <a:t>推测特征的含义</a:t>
            </a:r>
            <a:endParaRPr lang="en-US" altLang="zh-CN" dirty="0"/>
          </a:p>
          <a:p>
            <a:pPr lvl="2"/>
            <a:r>
              <a:rPr lang="zh-CN" altLang="en-US" dirty="0"/>
              <a:t>异常样本</a:t>
            </a:r>
            <a:endParaRPr lang="en-US" altLang="zh-CN" dirty="0"/>
          </a:p>
          <a:p>
            <a:pPr lvl="2"/>
            <a:r>
              <a:rPr lang="zh-CN" altLang="en-US" dirty="0"/>
              <a:t>数据抽样</a:t>
            </a:r>
            <a:r>
              <a:rPr lang="en-US" altLang="zh-CN" dirty="0"/>
              <a:t>…</a:t>
            </a:r>
            <a:endParaRPr lang="en-US" altLang="zh-CN" dirty="0"/>
          </a:p>
          <a:p>
            <a:pPr lvl="1"/>
            <a:r>
              <a:rPr lang="zh-CN" altLang="en-US" dirty="0"/>
              <a:t>特征抽取，如：</a:t>
            </a:r>
            <a:endParaRPr lang="en-US" altLang="zh-CN" dirty="0"/>
          </a:p>
          <a:p>
            <a:pPr lvl="2"/>
            <a:r>
              <a:rPr lang="zh-CN" altLang="en-US" dirty="0"/>
              <a:t>特征的变换，如：</a:t>
            </a:r>
            <a:r>
              <a:rPr lang="en-US" altLang="zh-CN" dirty="0" err="1"/>
              <a:t>str</a:t>
            </a:r>
            <a:r>
              <a:rPr lang="en-US" altLang="zh-CN" dirty="0"/>
              <a:t> </a:t>
            </a:r>
            <a:r>
              <a:rPr lang="zh-CN" altLang="en-US" dirty="0"/>
              <a:t>转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zh-CN" altLang="en-US" dirty="0"/>
              <a:t>取</a:t>
            </a:r>
            <a:r>
              <a:rPr lang="en-US" altLang="zh-CN" dirty="0"/>
              <a:t>log</a:t>
            </a:r>
            <a:endParaRPr lang="en-US" altLang="zh-CN" dirty="0"/>
          </a:p>
          <a:p>
            <a:pPr lvl="2"/>
            <a:r>
              <a:rPr lang="zh-CN" altLang="en-US" dirty="0"/>
              <a:t>尝试组合特征</a:t>
            </a:r>
            <a:endParaRPr lang="en-US" altLang="zh-CN" dirty="0"/>
          </a:p>
          <a:p>
            <a:pPr lvl="2"/>
            <a:r>
              <a:rPr lang="zh-CN" altLang="en-US" dirty="0"/>
              <a:t>特征子集选择 </a:t>
            </a:r>
            <a:endParaRPr lang="en-US" altLang="zh-CN" dirty="0"/>
          </a:p>
          <a:p>
            <a:pPr lvl="2"/>
            <a:r>
              <a:rPr lang="en-US" altLang="zh-CN" dirty="0"/>
              <a:t>…</a:t>
            </a:r>
            <a:br>
              <a:rPr lang="en-US" altLang="zh-CN" dirty="0"/>
            </a:b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831634" y="1203641"/>
            <a:ext cx="9875301" cy="5425759"/>
          </a:xfrm>
        </p:spPr>
        <p:txBody>
          <a:bodyPr/>
          <a:lstStyle/>
          <a:p>
            <a:r>
              <a:rPr lang="zh-CN" altLang="en-US" dirty="0"/>
              <a:t>数据集</a:t>
            </a:r>
            <a:r>
              <a:rPr lang="en-US" altLang="zh-CN" dirty="0"/>
              <a:t>-PISA2018</a:t>
            </a:r>
            <a:r>
              <a:rPr lang="zh-CN" altLang="en-US" dirty="0"/>
              <a:t>（筛减版）</a:t>
            </a:r>
            <a:endParaRPr lang="zh-CN" altLang="en-US" dirty="0"/>
          </a:p>
          <a:p>
            <a:pPr lvl="1"/>
            <a:r>
              <a:rPr lang="zh-CN" altLang="en-US" sz="2000" dirty="0"/>
              <a:t>本次试验针对</a:t>
            </a:r>
            <a:r>
              <a:rPr lang="en-US" altLang="zh-CN" sz="2000" dirty="0"/>
              <a:t>PISA2018</a:t>
            </a:r>
            <a:r>
              <a:rPr lang="zh-CN" altLang="en-US" sz="2000" dirty="0"/>
              <a:t>中的学生调查问卷数据集</a:t>
            </a:r>
            <a:endParaRPr lang="en-US" altLang="zh-CN" sz="2000" dirty="0"/>
          </a:p>
          <a:p>
            <a:pPr lvl="1"/>
            <a:r>
              <a:rPr lang="zh-CN" altLang="en-US" sz="2000" dirty="0"/>
              <a:t>助教已经做了筛选，现包含西语地区的</a:t>
            </a:r>
            <a:r>
              <a:rPr lang="en-US" altLang="zh-CN" sz="2000" dirty="0"/>
              <a:t>42176</a:t>
            </a:r>
            <a:r>
              <a:rPr lang="zh-CN" altLang="en-US" sz="2000" dirty="0"/>
              <a:t>个学生、</a:t>
            </a:r>
            <a:r>
              <a:rPr lang="en-US" altLang="zh-CN" sz="2000" dirty="0"/>
              <a:t>485</a:t>
            </a:r>
            <a:r>
              <a:rPr lang="zh-CN" altLang="en-US" sz="2000" dirty="0"/>
              <a:t>个特征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marL="366395" lvl="1" indent="0">
              <a:buNone/>
            </a:pPr>
            <a:endParaRPr lang="en-US" altLang="zh-CN" sz="2000" dirty="0"/>
          </a:p>
          <a:p>
            <a:pPr lvl="1"/>
            <a:endParaRPr lang="en-GB" altLang="zh-CN" sz="2000" dirty="0"/>
          </a:p>
          <a:p>
            <a:pPr lvl="1"/>
            <a:endParaRPr lang="zh-CN" altLang="en-US" sz="2400" dirty="0"/>
          </a:p>
          <a:p>
            <a:pPr lvl="1"/>
            <a:r>
              <a:rPr lang="zh-CN" altLang="en-US" sz="2400" dirty="0"/>
              <a:t>每个特征的具体含义可以参考</a:t>
            </a:r>
            <a:r>
              <a:rPr lang="en-US" altLang="zh-CN" sz="2400" dirty="0"/>
              <a:t>codebook</a:t>
            </a:r>
            <a:endParaRPr lang="en-US" altLang="zh-CN" sz="2400" dirty="0"/>
          </a:p>
          <a:p>
            <a:r>
              <a:rPr lang="en-US" altLang="zh-CN" sz="2400" dirty="0"/>
              <a:t>Codebook</a:t>
            </a:r>
            <a:r>
              <a:rPr lang="zh-CN" altLang="en-US" sz="2400" dirty="0"/>
              <a:t>是数据集每个特征的详细说明</a:t>
            </a:r>
            <a:endParaRPr lang="en-US" altLang="zh-CN" sz="2400" dirty="0"/>
          </a:p>
          <a:p>
            <a:r>
              <a:rPr lang="zh-CN" altLang="en-US" sz="2400" dirty="0"/>
              <a:t>预测任务 </a:t>
            </a:r>
            <a:r>
              <a:rPr lang="en-US" altLang="zh-CN" sz="2400" dirty="0">
                <a:solidFill>
                  <a:srgbClr val="FF0000"/>
                </a:solidFill>
              </a:rPr>
              <a:t>REPEAT</a:t>
            </a:r>
            <a:r>
              <a:rPr lang="en-US" altLang="zh-CN" sz="2400" dirty="0"/>
              <a:t> </a:t>
            </a:r>
            <a:r>
              <a:rPr lang="zh-CN" altLang="en-US" sz="2400" dirty="0"/>
              <a:t>列（</a:t>
            </a:r>
            <a:r>
              <a:rPr lang="zh-CN" altLang="en-US" sz="2000" dirty="0"/>
              <a:t>围绕预测目标进行数据分析和特征工程）</a:t>
            </a:r>
            <a:endParaRPr lang="en-US" altLang="zh-CN" sz="2000" dirty="0"/>
          </a:p>
          <a:p>
            <a:endParaRPr lang="en-US" altLang="zh-CN" sz="2400" dirty="0"/>
          </a:p>
          <a:p>
            <a:pPr marL="366395" lvl="1" indent="0">
              <a:buNone/>
            </a:pP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57655" y="2476500"/>
            <a:ext cx="8769350" cy="23183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715398" y="1275022"/>
            <a:ext cx="8640960" cy="326675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注意事项</a:t>
            </a:r>
            <a:endParaRPr lang="en-US" altLang="zh-CN" sz="2400" dirty="0"/>
          </a:p>
          <a:p>
            <a:r>
              <a:rPr lang="zh-CN" altLang="en-US" sz="2400" dirty="0"/>
              <a:t>该实验需要掌握：</a:t>
            </a:r>
            <a:r>
              <a:rPr lang="en-US" altLang="zh-CN" sz="2400" dirty="0" err="1"/>
              <a:t>Jupyter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numpy</a:t>
            </a:r>
            <a:r>
              <a:rPr lang="zh-CN" altLang="en-US" sz="2400" dirty="0"/>
              <a:t>、</a:t>
            </a:r>
            <a:r>
              <a:rPr lang="en-US" altLang="zh-CN" sz="2400" dirty="0"/>
              <a:t>pandas</a:t>
            </a:r>
            <a:r>
              <a:rPr lang="zh-CN" altLang="en-US" sz="2400" dirty="0"/>
              <a:t>库、</a:t>
            </a:r>
            <a:br>
              <a:rPr lang="en-US" altLang="zh-CN" sz="2400" dirty="0"/>
            </a:br>
            <a:r>
              <a:rPr lang="en-US" altLang="zh-CN" sz="2400" dirty="0" err="1"/>
              <a:t>matplotlib</a:t>
            </a:r>
            <a:r>
              <a:rPr lang="zh-CN" altLang="en-US" sz="2400" dirty="0"/>
              <a:t>库</a:t>
            </a:r>
            <a:endParaRPr lang="en-US" altLang="zh-CN" sz="2400" dirty="0"/>
          </a:p>
          <a:p>
            <a:r>
              <a:rPr lang="zh-CN" altLang="en-US" sz="2400" dirty="0"/>
              <a:t>每位同学将代码和图表保存在 </a:t>
            </a:r>
            <a:r>
              <a:rPr lang="en-US" altLang="zh-CN" sz="2400" dirty="0" err="1"/>
              <a:t>Jupyter</a:t>
            </a:r>
            <a:r>
              <a:rPr lang="en-US" altLang="zh-CN" sz="2400" dirty="0"/>
              <a:t> notebook</a:t>
            </a:r>
            <a:r>
              <a:rPr lang="zh-CN" altLang="en-US" sz="2400" dirty="0"/>
              <a:t>中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1018" y="3368212"/>
            <a:ext cx="3845160" cy="315269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824" y="3266455"/>
            <a:ext cx="3441006" cy="33562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730895" y="1383510"/>
            <a:ext cx="10016127" cy="326675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注意事项</a:t>
            </a:r>
            <a:endParaRPr lang="en-US" altLang="zh-CN" sz="2400" dirty="0"/>
          </a:p>
          <a:p>
            <a:r>
              <a:rPr lang="zh-CN" altLang="en-US" sz="2400" dirty="0"/>
              <a:t>该实验需要掌握：</a:t>
            </a:r>
            <a:r>
              <a:rPr lang="en-US" altLang="zh-CN" sz="2400" dirty="0" err="1"/>
              <a:t>Jupyter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numpy</a:t>
            </a:r>
            <a:r>
              <a:rPr lang="zh-CN" altLang="en-US" sz="2400" dirty="0"/>
              <a:t>、</a:t>
            </a:r>
            <a:r>
              <a:rPr lang="en-US" altLang="zh-CN" sz="2400" dirty="0"/>
              <a:t>pandas</a:t>
            </a:r>
            <a:r>
              <a:rPr lang="zh-CN" altLang="en-US" sz="2400" dirty="0"/>
              <a:t>库、</a:t>
            </a:r>
            <a:r>
              <a:rPr lang="en-US" altLang="zh-CN" sz="2400" dirty="0"/>
              <a:t>matplotlib</a:t>
            </a:r>
            <a:r>
              <a:rPr lang="zh-CN" altLang="en-US" sz="2400" dirty="0"/>
              <a:t>库</a:t>
            </a:r>
            <a:endParaRPr lang="en-US" altLang="zh-CN" sz="2400" dirty="0"/>
          </a:p>
          <a:p>
            <a:r>
              <a:rPr lang="zh-CN" altLang="en-US" sz="2400" dirty="0"/>
              <a:t>每位同学将代码和图表保存在 </a:t>
            </a:r>
            <a:r>
              <a:rPr lang="en-US" altLang="zh-CN" sz="2400" dirty="0" err="1"/>
              <a:t>Jupyter</a:t>
            </a:r>
            <a:r>
              <a:rPr lang="en-US" altLang="zh-CN" sz="2400" dirty="0"/>
              <a:t> notebook</a:t>
            </a:r>
            <a:r>
              <a:rPr lang="zh-CN" altLang="en-US" sz="2400" dirty="0"/>
              <a:t>中</a:t>
            </a:r>
            <a:endParaRPr lang="en-US" altLang="zh-CN" sz="2400" dirty="0"/>
          </a:p>
          <a:p>
            <a:r>
              <a:rPr lang="zh-CN" altLang="en-US" sz="2400" dirty="0"/>
              <a:t>实验报告中记录数据分析结论和提取的特征，注意不要将代码放在实验报告中</a:t>
            </a:r>
            <a:endParaRPr lang="en-US" altLang="zh-CN" sz="2400" dirty="0"/>
          </a:p>
          <a:p>
            <a:r>
              <a:rPr lang="zh-CN" altLang="en-US" sz="2400" dirty="0"/>
              <a:t>实验报告</a:t>
            </a:r>
            <a:r>
              <a:rPr lang="zh-CN" altLang="en-US" sz="2400" dirty="0">
                <a:solidFill>
                  <a:srgbClr val="00B050"/>
                </a:solidFill>
              </a:rPr>
              <a:t>建议使用 </a:t>
            </a:r>
            <a:r>
              <a:rPr lang="en-US" altLang="zh-CN" sz="2400" dirty="0">
                <a:solidFill>
                  <a:srgbClr val="00B050"/>
                </a:solidFill>
              </a:rPr>
              <a:t>latex </a:t>
            </a:r>
            <a:r>
              <a:rPr lang="zh-CN" altLang="en-US" sz="2400" dirty="0"/>
              <a:t>编写：</a:t>
            </a:r>
            <a:endParaRPr lang="en-US" altLang="zh-CN" sz="2400" dirty="0"/>
          </a:p>
          <a:p>
            <a:pPr lvl="1"/>
            <a:r>
              <a:rPr lang="zh-CN" altLang="en-US" sz="1800" dirty="0"/>
              <a:t>参考模板：</a:t>
            </a:r>
            <a:r>
              <a:rPr lang="en-US" altLang="zh-CN" sz="1800" dirty="0"/>
              <a:t>USTC</a:t>
            </a:r>
            <a:r>
              <a:rPr lang="zh-CN" altLang="en-US" sz="1800" dirty="0"/>
              <a:t>学位论文 </a:t>
            </a:r>
            <a:r>
              <a:rPr lang="en-US" altLang="zh-CN" sz="1400" dirty="0">
                <a:hlinkClick r:id="rId1"/>
              </a:rPr>
              <a:t>GitHub - </a:t>
            </a:r>
            <a:r>
              <a:rPr lang="en-US" altLang="zh-CN" sz="1400" dirty="0" err="1">
                <a:hlinkClick r:id="rId1"/>
              </a:rPr>
              <a:t>ustctug</a:t>
            </a:r>
            <a:r>
              <a:rPr lang="en-US" altLang="zh-CN" sz="1400" dirty="0">
                <a:hlinkClick r:id="rId1"/>
              </a:rPr>
              <a:t>/</a:t>
            </a:r>
            <a:r>
              <a:rPr lang="en-US" altLang="zh-CN" sz="1400" dirty="0" err="1">
                <a:hlinkClick r:id="rId1"/>
              </a:rPr>
              <a:t>ustcthesis</a:t>
            </a:r>
            <a:r>
              <a:rPr lang="en-US" altLang="zh-CN" sz="1400" dirty="0">
                <a:hlinkClick r:id="rId1"/>
              </a:rPr>
              <a:t>: LaTeX template for USTC thesis</a:t>
            </a:r>
            <a:r>
              <a:rPr lang="en-US" altLang="zh-CN" sz="1400" dirty="0"/>
              <a:t>  </a:t>
            </a:r>
            <a:endParaRPr lang="en-US" altLang="zh-CN" sz="1400" dirty="0"/>
          </a:p>
          <a:p>
            <a:pPr lvl="1"/>
            <a:r>
              <a:rPr lang="zh-CN" altLang="en-US" sz="1400" dirty="0"/>
              <a:t>若使用</a:t>
            </a:r>
            <a:r>
              <a:rPr lang="en-US" altLang="zh-CN" sz="1400" dirty="0"/>
              <a:t> word </a:t>
            </a:r>
            <a:r>
              <a:rPr lang="zh-CN" altLang="en-US" sz="1400" dirty="0"/>
              <a:t>或</a:t>
            </a:r>
            <a:r>
              <a:rPr lang="en-US" altLang="zh-CN" sz="1400" dirty="0"/>
              <a:t> markdown </a:t>
            </a:r>
            <a:r>
              <a:rPr lang="zh-CN" altLang="en-US" sz="1400" dirty="0"/>
              <a:t>等其他格式，请均</a:t>
            </a:r>
            <a:r>
              <a:rPr lang="zh-CN" altLang="en-US" sz="1400" dirty="0">
                <a:solidFill>
                  <a:srgbClr val="FF0000"/>
                </a:solidFill>
              </a:rPr>
              <a:t>转为</a:t>
            </a:r>
            <a:r>
              <a:rPr lang="en-US" altLang="zh-CN" sz="1400" dirty="0">
                <a:solidFill>
                  <a:srgbClr val="FF0000"/>
                </a:solidFill>
              </a:rPr>
              <a:t> pdf </a:t>
            </a:r>
            <a:r>
              <a:rPr lang="zh-CN" altLang="en-US" sz="1400" dirty="0">
                <a:solidFill>
                  <a:srgbClr val="FF0000"/>
                </a:solidFill>
              </a:rPr>
              <a:t>格式提交</a:t>
            </a:r>
            <a:endParaRPr lang="en-US" altLang="zh-CN" sz="1800" dirty="0"/>
          </a:p>
          <a:p>
            <a:r>
              <a:rPr lang="zh-CN" altLang="en-US" sz="2400" dirty="0"/>
              <a:t>数据集会发布于</a:t>
            </a:r>
            <a:r>
              <a:rPr lang="en-US" altLang="zh-CN" sz="2400" dirty="0"/>
              <a:t>QQ</a:t>
            </a:r>
            <a:r>
              <a:rPr lang="zh-CN" altLang="en-US" sz="2400" dirty="0"/>
              <a:t>群中</a:t>
            </a:r>
            <a:endParaRPr lang="en-US" altLang="zh-CN" sz="2400" dirty="0"/>
          </a:p>
          <a:p>
            <a:r>
              <a:rPr lang="zh-CN" altLang="en-US" sz="2400" dirty="0"/>
              <a:t>注意：</a:t>
            </a:r>
            <a:r>
              <a:rPr lang="zh-CN" altLang="en-US" sz="2400" b="1" u="sng" dirty="0"/>
              <a:t>该实验不需要把所有的特征、数据条目都分析，可以结合自己的判断和精力进行</a:t>
            </a:r>
            <a:r>
              <a:rPr lang="zh-CN" altLang="en-US" sz="2400" b="1" u="sng" dirty="0">
                <a:solidFill>
                  <a:srgbClr val="FF0000"/>
                </a:solidFill>
              </a:rPr>
              <a:t>特征子集（若干特征）和数据子集（抽样）</a:t>
            </a:r>
            <a:r>
              <a:rPr lang="zh-CN" altLang="en-US" sz="2400" b="1" u="sng" dirty="0"/>
              <a:t>的分析</a:t>
            </a:r>
            <a:endParaRPr lang="en-US" altLang="zh-CN" sz="2400" b="1" u="sng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提交要求</a:t>
            </a:r>
            <a:endParaRPr lang="en-US" altLang="zh-CN" dirty="0"/>
          </a:p>
          <a:p>
            <a:pPr lvl="1"/>
            <a:r>
              <a:rPr lang="zh-CN" altLang="en-US" dirty="0"/>
              <a:t>将 </a:t>
            </a:r>
            <a:r>
              <a:rPr lang="en-US" altLang="zh-CN" dirty="0" err="1">
                <a:solidFill>
                  <a:srgbClr val="FF0000"/>
                </a:solidFill>
              </a:rPr>
              <a:t>jupyter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文件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实验报告</a:t>
            </a:r>
            <a:r>
              <a:rPr lang="zh-CN" altLang="en-US" dirty="0"/>
              <a:t>打包成一个压缩文件，</a:t>
            </a:r>
            <a:br>
              <a:rPr lang="en-US" altLang="zh-CN" dirty="0"/>
            </a:br>
            <a:r>
              <a:rPr lang="zh-CN" altLang="en-US" dirty="0"/>
              <a:t>发送给助教：</a:t>
            </a:r>
            <a:r>
              <a:rPr lang="en-US" altLang="zh-CN" sz="2800" b="1" dirty="0">
                <a:solidFill>
                  <a:srgbClr val="FF0000"/>
                </a:solidFill>
              </a:rPr>
              <a:t>ustc_AD2023@163.com</a:t>
            </a:r>
            <a:endParaRPr lang="zh-CN" altLang="en-US" sz="2200" dirty="0"/>
          </a:p>
          <a:p>
            <a:pPr lvl="1"/>
            <a:r>
              <a:rPr lang="zh-CN" altLang="en-US" dirty="0"/>
              <a:t>邮件标题</a:t>
            </a:r>
            <a:r>
              <a:rPr lang="en-US" altLang="zh-CN" dirty="0"/>
              <a:t>: </a:t>
            </a:r>
            <a:r>
              <a:rPr lang="zh-CN" altLang="en-US" dirty="0">
                <a:solidFill>
                  <a:srgbClr val="0070C0"/>
                </a:solidFill>
              </a:rPr>
              <a:t>姓名</a:t>
            </a:r>
            <a:r>
              <a:rPr lang="en-US" altLang="zh-CN" dirty="0">
                <a:solidFill>
                  <a:srgbClr val="0070C0"/>
                </a:solidFill>
              </a:rPr>
              <a:t>_</a:t>
            </a:r>
            <a:r>
              <a:rPr lang="zh-CN" altLang="en-US" dirty="0">
                <a:solidFill>
                  <a:srgbClr val="0070C0"/>
                </a:solidFill>
              </a:rPr>
              <a:t>学号</a:t>
            </a:r>
            <a:r>
              <a:rPr lang="en-US" altLang="zh-CN" dirty="0">
                <a:solidFill>
                  <a:srgbClr val="0070C0"/>
                </a:solidFill>
              </a:rPr>
              <a:t>_exp3</a:t>
            </a:r>
            <a:br>
              <a:rPr lang="en-US" altLang="zh-CN" dirty="0"/>
            </a:br>
            <a:r>
              <a:rPr lang="zh-CN" altLang="en-US" dirty="0"/>
              <a:t>压缩文件命名格式：姓名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_exp3.zip (</a:t>
            </a:r>
            <a:r>
              <a:rPr lang="en-US" altLang="zh-CN" dirty="0" err="1"/>
              <a:t>rar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截止日期：</a:t>
            </a:r>
            <a:r>
              <a:rPr lang="en-US" altLang="zh-CN" sz="2800" b="1" dirty="0">
                <a:solidFill>
                  <a:srgbClr val="FF0000"/>
                </a:solidFill>
              </a:rPr>
              <a:t>2022.4.28</a:t>
            </a:r>
            <a:endParaRPr lang="en-US" altLang="zh-CN" sz="2800" b="1" u="sng" dirty="0">
              <a:solidFill>
                <a:srgbClr val="FF0000"/>
              </a:solidFill>
            </a:endParaRPr>
          </a:p>
          <a:p>
            <a:r>
              <a:rPr lang="zh-CN" altLang="en-US" dirty="0"/>
              <a:t>评分标准：</a:t>
            </a:r>
            <a:endParaRPr lang="en-US" altLang="zh-CN" dirty="0"/>
          </a:p>
          <a:p>
            <a:pPr lvl="1"/>
            <a:r>
              <a:rPr lang="zh-CN" altLang="en-US" dirty="0"/>
              <a:t>格式是否规范</a:t>
            </a:r>
            <a:endParaRPr lang="en-US" altLang="zh-CN" dirty="0"/>
          </a:p>
          <a:p>
            <a:pPr lvl="1"/>
            <a:r>
              <a:rPr lang="zh-CN" altLang="en-US" dirty="0"/>
              <a:t>数据分析、特征提取是否详尽</a:t>
            </a:r>
            <a:endParaRPr lang="en-US" altLang="zh-CN" dirty="0"/>
          </a:p>
          <a:p>
            <a:pPr lvl="1"/>
            <a:r>
              <a:rPr lang="zh-CN" altLang="en-US" dirty="0"/>
              <a:t>提交是否及时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44500" y="1301115"/>
            <a:ext cx="10744835" cy="4968240"/>
          </a:xfrm>
        </p:spPr>
        <p:txBody>
          <a:bodyPr/>
          <a:lstStyle/>
          <a:p>
            <a:r>
              <a:rPr lang="zh-CN" altLang="en-US" dirty="0"/>
              <a:t>实验题目</a:t>
            </a:r>
            <a:endParaRPr lang="en-US" altLang="zh-CN" dirty="0"/>
          </a:p>
          <a:p>
            <a:r>
              <a:rPr lang="zh-CN" altLang="en-US" dirty="0"/>
              <a:t>实验环境</a:t>
            </a:r>
            <a:endParaRPr lang="en-US" altLang="zh-CN" dirty="0"/>
          </a:p>
          <a:p>
            <a:r>
              <a:rPr lang="zh-CN" altLang="en-US" dirty="0"/>
              <a:t>实验内容：</a:t>
            </a:r>
            <a:endParaRPr lang="en-US" altLang="zh-CN" dirty="0"/>
          </a:p>
          <a:p>
            <a:pPr lvl="1"/>
            <a:r>
              <a:rPr lang="zh-CN" altLang="en-US" dirty="0"/>
              <a:t>数据统计与分析</a:t>
            </a:r>
            <a:endParaRPr lang="en-US" altLang="zh-CN" dirty="0"/>
          </a:p>
          <a:p>
            <a:pPr lvl="1"/>
            <a:r>
              <a:rPr lang="zh-CN" altLang="en-US" dirty="0"/>
              <a:t>特征提取与变换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  <a:endParaRPr lang="en-US" altLang="zh-CN" dirty="0"/>
          </a:p>
          <a:p>
            <a:r>
              <a:rPr lang="zh-CN" altLang="en-US" dirty="0"/>
              <a:t>总结</a:t>
            </a:r>
            <a:endParaRPr lang="zh-CN" altLang="en-US" dirty="0"/>
          </a:p>
          <a:p>
            <a:r>
              <a:rPr lang="zh-CN" altLang="en-US" dirty="0"/>
              <a:t>参考资料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sz="2400" dirty="0"/>
              <a:t>注意：以上只是助教给出的参考格式，同学们也可以根据自己的逻辑组织实验报告，</a:t>
            </a:r>
            <a:r>
              <a:rPr lang="zh-CN" altLang="en-US" sz="2400" dirty="0">
                <a:solidFill>
                  <a:srgbClr val="FF0000"/>
                </a:solidFill>
              </a:rPr>
              <a:t>结构清晰即可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dirty="0"/>
              <a:t>另外，鼓励大家多用</a:t>
            </a:r>
            <a:r>
              <a:rPr lang="zh-CN" altLang="en-US" dirty="0">
                <a:solidFill>
                  <a:srgbClr val="FF0000"/>
                </a:solidFill>
              </a:rPr>
              <a:t>可视化</a:t>
            </a:r>
            <a:r>
              <a:rPr lang="zh-CN" altLang="en-US" dirty="0"/>
              <a:t>的方法分析数据</a:t>
            </a:r>
            <a:r>
              <a:rPr lang="en-US" altLang="zh-CN" dirty="0"/>
              <a:t>[^]-[^]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实验三</a:t>
            </a:r>
            <a:r>
              <a:rPr lang="en-US" altLang="zh-CN" dirty="0"/>
              <a:t>-</a:t>
            </a:r>
            <a:r>
              <a:rPr lang="zh-CN" altLang="en-US" dirty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参考资料：</a:t>
            </a:r>
            <a:endParaRPr lang="en-US" altLang="zh-CN" dirty="0"/>
          </a:p>
          <a:p>
            <a:pPr lvl="1"/>
            <a:r>
              <a:rPr lang="en-US" altLang="zh-CN" dirty="0"/>
              <a:t>PISA</a:t>
            </a:r>
            <a:r>
              <a:rPr lang="zh-CN" altLang="en-US" dirty="0"/>
              <a:t>官方网站：</a:t>
            </a:r>
            <a:r>
              <a:rPr lang="en-GB" altLang="zh-CN" dirty="0"/>
              <a:t> </a:t>
            </a:r>
            <a:r>
              <a:rPr lang="en-GB" altLang="zh-CN" dirty="0">
                <a:solidFill>
                  <a:srgbClr val="FFC000"/>
                </a:solidFill>
              </a:rPr>
              <a:t>https://</a:t>
            </a:r>
            <a:r>
              <a:rPr lang="en-GB" altLang="zh-CN" dirty="0" err="1">
                <a:solidFill>
                  <a:srgbClr val="FFC000"/>
                </a:solidFill>
              </a:rPr>
              <a:t>www.oecd.org</a:t>
            </a:r>
            <a:r>
              <a:rPr lang="en-GB" altLang="zh-CN" dirty="0">
                <a:solidFill>
                  <a:srgbClr val="FFC000"/>
                </a:solidFill>
              </a:rPr>
              <a:t>/</a:t>
            </a:r>
            <a:r>
              <a:rPr lang="en-GB" altLang="zh-CN" dirty="0" err="1">
                <a:solidFill>
                  <a:srgbClr val="FFC000"/>
                </a:solidFill>
              </a:rPr>
              <a:t>pisa</a:t>
            </a:r>
            <a:r>
              <a:rPr lang="en-GB" altLang="zh-CN" dirty="0">
                <a:solidFill>
                  <a:srgbClr val="FFC000"/>
                </a:solidFill>
              </a:rPr>
              <a:t>/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en-US" altLang="zh-CN" dirty="0" err="1"/>
              <a:t>kaggle</a:t>
            </a:r>
            <a:r>
              <a:rPr lang="zh-CN" altLang="en-US" dirty="0"/>
              <a:t>、天池等数据科学网站的初学者教程，如：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>
                <a:hlinkClick r:id="rId1"/>
              </a:rPr>
              <a:t>https://www.kaggle.com/startupsci/titanic-data-science-solutions</a:t>
            </a:r>
            <a:endParaRPr lang="en-US" altLang="zh-CN" dirty="0"/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利用</a:t>
            </a:r>
            <a:r>
              <a:rPr lang="en-US" altLang="zh-CN" dirty="0"/>
              <a:t>Python</a:t>
            </a:r>
            <a:r>
              <a:rPr lang="zh-CN" altLang="en-US" dirty="0"/>
              <a:t>进行数据分析</a:t>
            </a:r>
            <a:r>
              <a:rPr lang="en-US" altLang="zh-CN" dirty="0"/>
              <a:t>-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版</a:t>
            </a:r>
            <a:r>
              <a:rPr lang="en-US" altLang="zh-CN" dirty="0"/>
              <a:t>》</a:t>
            </a:r>
            <a:endParaRPr lang="en-US" altLang="zh-CN" dirty="0"/>
          </a:p>
          <a:p>
            <a:pPr lvl="1"/>
            <a:r>
              <a:rPr lang="zh-CN" altLang="en-US" dirty="0"/>
              <a:t>实验报告参考模板：</a:t>
            </a:r>
            <a:r>
              <a:rPr lang="en-US" altLang="zh-CN" dirty="0">
                <a:hlinkClick r:id="rId2"/>
              </a:rPr>
              <a:t>GitHub - </a:t>
            </a:r>
            <a:r>
              <a:rPr lang="en-US" altLang="zh-CN" dirty="0" err="1">
                <a:hlinkClick r:id="rId2"/>
              </a:rPr>
              <a:t>ustctug</a:t>
            </a:r>
            <a:r>
              <a:rPr lang="en-US" altLang="zh-CN" dirty="0">
                <a:hlinkClick r:id="rId2"/>
              </a:rPr>
              <a:t>/</a:t>
            </a:r>
            <a:r>
              <a:rPr lang="en-US" altLang="zh-CN" dirty="0" err="1">
                <a:hlinkClick r:id="rId2"/>
              </a:rPr>
              <a:t>ustcthesis</a:t>
            </a:r>
            <a:r>
              <a:rPr lang="en-US" altLang="zh-CN" dirty="0">
                <a:hlinkClick r:id="rId2"/>
              </a:rPr>
              <a:t>: LaTeX template for USTC thesis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PISA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FB031F1-5063-4188-8D59-5595F3E5442B}" type="slidenum">
              <a:rPr lang="zh-CN" altLang="en-US" smtClean="0"/>
            </a:fld>
            <a:endParaRPr lang="en-US" altLang="zh-CN"/>
          </a:p>
        </p:txBody>
      </p:sp>
      <p:sp>
        <p:nvSpPr>
          <p:cNvPr id="7" name="内容占位符 9"/>
          <p:cNvSpPr txBox="1"/>
          <p:nvPr/>
        </p:nvSpPr>
        <p:spPr bwMode="auto">
          <a:xfrm>
            <a:off x="2128541" y="2229061"/>
            <a:ext cx="7336062" cy="308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18770" indent="-31877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Calibri" panose="020F0502020204030204" pitchFamily="34" charset="0"/>
              </a:defRPr>
            </a:lvl1pPr>
            <a:lvl2pPr marL="639445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2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Calibri" panose="020F0502020204030204" pitchFamily="34" charset="0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Calibri" panose="020F0502020204030204" pitchFamily="34" charset="0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Calibri" panose="020F0502020204030204" pitchFamily="34" charset="0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16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Calibri" panose="020F0502020204030204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sz="1800" dirty="0"/>
              <a:t>国际学生评估项目</a:t>
            </a:r>
            <a:r>
              <a:rPr lang="en-US" altLang="zh-CN" sz="1800" dirty="0"/>
              <a:t>(PISA)</a:t>
            </a:r>
            <a:endParaRPr lang="en-US" altLang="zh-CN" sz="1800" dirty="0"/>
          </a:p>
          <a:p>
            <a:pPr lvl="2"/>
            <a:r>
              <a:rPr lang="zh-CN" altLang="en-US" sz="1600" dirty="0"/>
              <a:t>对世界各地 </a:t>
            </a:r>
            <a:r>
              <a:rPr lang="en-US" altLang="zh-CN" sz="1600" b="1" dirty="0"/>
              <a:t>15 </a:t>
            </a:r>
            <a:r>
              <a:rPr lang="zh-CN" altLang="en-US" sz="1600" b="1" dirty="0"/>
              <a:t>岁学生</a:t>
            </a:r>
            <a:r>
              <a:rPr lang="zh-CN" altLang="en-US" sz="1600" dirty="0"/>
              <a:t>进行的</a:t>
            </a:r>
            <a:r>
              <a:rPr lang="zh-CN" altLang="en-US" sz="1600" b="1" dirty="0"/>
              <a:t>三年一次调查</a:t>
            </a:r>
            <a:r>
              <a:rPr lang="zh-CN" altLang="en-US" sz="1600" dirty="0"/>
              <a:t>，评估他们获得了充分参与社会和经济生活所必需的</a:t>
            </a:r>
            <a:r>
              <a:rPr lang="zh-CN" altLang="en-US" sz="1600" b="1" dirty="0"/>
              <a:t>关键知识和技能的程度</a:t>
            </a:r>
            <a:r>
              <a:rPr lang="zh-CN" altLang="en-US" sz="1600" dirty="0"/>
              <a:t>。 </a:t>
            </a:r>
            <a:endParaRPr lang="en-US" altLang="zh-CN" sz="1600" dirty="0"/>
          </a:p>
          <a:p>
            <a:pPr lvl="2"/>
            <a:r>
              <a:rPr lang="zh-CN" altLang="en-US" sz="1600" b="1" dirty="0"/>
              <a:t>覆盖范围广</a:t>
            </a:r>
            <a:r>
              <a:rPr lang="zh-CN" altLang="en-US" sz="1600" dirty="0"/>
              <a:t>，被称为全球教育的“奥林匹克盛会”</a:t>
            </a:r>
            <a:endParaRPr lang="en-US" altLang="zh-CN" sz="1600" dirty="0"/>
          </a:p>
          <a:p>
            <a:pPr lvl="2"/>
            <a:r>
              <a:rPr lang="zh-CN" altLang="en-US" sz="1600" b="1" dirty="0"/>
              <a:t>问卷评估</a:t>
            </a:r>
            <a:r>
              <a:rPr lang="en-US" altLang="zh-CN" sz="1600" dirty="0"/>
              <a:t>+</a:t>
            </a:r>
            <a:r>
              <a:rPr lang="zh-CN" altLang="en-US" sz="1600" b="1" dirty="0"/>
              <a:t>认知项目测验</a:t>
            </a:r>
            <a:endParaRPr lang="en-US" altLang="zh-CN" sz="1400" b="1" dirty="0"/>
          </a:p>
          <a:p>
            <a:pPr lvl="2"/>
            <a:endParaRPr lang="en-US" altLang="zh-CN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515" y="1263979"/>
            <a:ext cx="7310270" cy="68613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849" y="3770648"/>
            <a:ext cx="5886493" cy="2886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484"/>
    </mc:Choice>
    <mc:Fallback>
      <p:transition spd="slow" advTm="9448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PISA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84107" y="6147955"/>
            <a:ext cx="2823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https://www.oecd.org/pisa/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69327"/>
            <a:ext cx="9144000" cy="44722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PISA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FB031F1-5063-4188-8D59-5595F3E5442B}" type="slidenum">
              <a:rPr lang="zh-CN" altLang="en-US" smtClean="0"/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9"/>
          <a:stretch>
            <a:fillRect/>
          </a:stretch>
        </p:blipFill>
        <p:spPr>
          <a:xfrm>
            <a:off x="1940660" y="2306785"/>
            <a:ext cx="8232479" cy="3802227"/>
          </a:xfrm>
          <a:prstGeom prst="rect">
            <a:avLst/>
          </a:prstGeom>
        </p:spPr>
      </p:pic>
      <p:sp>
        <p:nvSpPr>
          <p:cNvPr id="10" name="内容占位符 9"/>
          <p:cNvSpPr txBox="1"/>
          <p:nvPr/>
        </p:nvSpPr>
        <p:spPr bwMode="auto">
          <a:xfrm>
            <a:off x="1877618" y="1520283"/>
            <a:ext cx="7554023" cy="367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18770" indent="-31877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Calibri" panose="020F0502020204030204" pitchFamily="34" charset="0"/>
              </a:defRPr>
            </a:lvl1pPr>
            <a:lvl2pPr marL="639445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2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Calibri" panose="020F0502020204030204" pitchFamily="34" charset="0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Calibri" panose="020F0502020204030204" pitchFamily="34" charset="0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Calibri" panose="020F0502020204030204" pitchFamily="34" charset="0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16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Calibri" panose="020F0502020204030204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sz="1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具体覆盖范围</a:t>
            </a:r>
            <a:endParaRPr lang="en-US" altLang="zh-CN" sz="1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2"/>
            <a:r>
              <a:rPr lang="en-US" altLang="zh-CN" sz="16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37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世界经合（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OECD 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）组织国家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+ </a:t>
            </a:r>
            <a:r>
              <a:rPr lang="en-US" altLang="zh-CN" sz="16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42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伙伴国家与经济体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685800" lvl="2" indent="0">
              <a:buNone/>
            </a:pPr>
            <a:endParaRPr lang="en-US" altLang="zh-CN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484"/>
    </mc:Choice>
    <mc:Fallback>
      <p:transition spd="slow" advTm="9448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PISA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870022" y="1259525"/>
            <a:ext cx="8640960" cy="2015523"/>
          </a:xfrm>
        </p:spPr>
        <p:txBody>
          <a:bodyPr/>
          <a:lstStyle/>
          <a:p>
            <a:r>
              <a:rPr lang="en-US" altLang="zh-CN" sz="2000" dirty="0"/>
              <a:t>OECD </a:t>
            </a:r>
            <a:r>
              <a:rPr lang="zh-CN" altLang="en-US" sz="2000" dirty="0"/>
              <a:t>学生能力国际评价项目</a:t>
            </a:r>
            <a:endParaRPr lang="en-US" altLang="zh-CN" sz="2000" dirty="0"/>
          </a:p>
          <a:p>
            <a:pPr lvl="1"/>
            <a:r>
              <a:rPr lang="zh-CN" altLang="en-US" sz="1800" dirty="0"/>
              <a:t>在国家层面上对学生总体做出推断，而不是评估学生个体的知识掌握情况</a:t>
            </a:r>
            <a:endParaRPr lang="en-US" altLang="zh-CN" sz="1800" dirty="0"/>
          </a:p>
          <a:p>
            <a:pPr lvl="1"/>
            <a:r>
              <a:rPr lang="zh-CN" altLang="en-US" sz="1800" dirty="0"/>
              <a:t>认知项目测验考察领域：科学、阅读、数学和金融素养</a:t>
            </a:r>
            <a:endParaRPr lang="en-US" altLang="zh-CN" sz="1800" dirty="0"/>
          </a:p>
          <a:p>
            <a:pPr lvl="1"/>
            <a:r>
              <a:rPr lang="zh-CN" altLang="en-US" sz="1800" dirty="0"/>
              <a:t>调查问卷：学生（含家长）</a:t>
            </a:r>
            <a:r>
              <a:rPr lang="en-US" altLang="zh-CN" sz="1800" dirty="0"/>
              <a:t>+ </a:t>
            </a:r>
            <a:r>
              <a:rPr lang="zh-CN" altLang="en-US" sz="1800" dirty="0"/>
              <a:t>教师 </a:t>
            </a:r>
            <a:r>
              <a:rPr lang="en-US" altLang="zh-CN" sz="1800" dirty="0"/>
              <a:t>+ </a:t>
            </a:r>
            <a:r>
              <a:rPr lang="zh-CN" altLang="en-US" sz="1800" dirty="0"/>
              <a:t>学校</a:t>
            </a:r>
            <a:endParaRPr lang="en-US" altLang="zh-CN" sz="1800" dirty="0"/>
          </a:p>
          <a:p>
            <a:pPr marL="366395" lvl="1" indent="0">
              <a:buNone/>
            </a:pPr>
            <a:endParaRPr lang="en-US" altLang="zh-CN" sz="1800" dirty="0"/>
          </a:p>
          <a:p>
            <a:pPr lvl="1"/>
            <a:endParaRPr lang="en-US" altLang="zh-CN" sz="1800" dirty="0"/>
          </a:p>
          <a:p>
            <a:pPr marL="0" indent="0">
              <a:buNone/>
            </a:pP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6" name="Picture 2" descr="片段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832" y="2756613"/>
            <a:ext cx="5534526" cy="3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676403" y="5934078"/>
            <a:ext cx="8602663" cy="9239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以下哪个观点归纳了芝诺的学说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lang="en-US" altLang="zh-CN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A. 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我们应该体谅他人，如此我们能过快乐的生活。   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B. 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我们应该在意我们的外貌。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C. 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我们不该让欲望控制我们。                     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D. 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我们不该试图改变过去。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52382" y="301833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例如，考察阅读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PISA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870022" y="1259525"/>
            <a:ext cx="8640960" cy="2015523"/>
          </a:xfrm>
        </p:spPr>
        <p:txBody>
          <a:bodyPr/>
          <a:lstStyle/>
          <a:p>
            <a:r>
              <a:rPr lang="en-US" altLang="zh-CN" sz="2000" dirty="0"/>
              <a:t>OECD </a:t>
            </a:r>
            <a:r>
              <a:rPr lang="zh-CN" altLang="en-US" sz="2000" dirty="0"/>
              <a:t>学生能力国际评价项目</a:t>
            </a:r>
            <a:endParaRPr lang="en-US" altLang="zh-CN" sz="2000" dirty="0"/>
          </a:p>
          <a:p>
            <a:pPr lvl="1"/>
            <a:r>
              <a:rPr lang="zh-CN" altLang="en-US" sz="1800" dirty="0"/>
              <a:t>在国家层面上对学生总体做出推断，而不是评估学生个体的知识掌握情况</a:t>
            </a:r>
            <a:endParaRPr lang="en-US" altLang="zh-CN" sz="1800" dirty="0"/>
          </a:p>
          <a:p>
            <a:pPr lvl="1"/>
            <a:r>
              <a:rPr lang="zh-CN" altLang="en-US" sz="1800" dirty="0"/>
              <a:t>认知项目测验考察领域：科学、阅读、数学和金融素养</a:t>
            </a:r>
            <a:endParaRPr lang="en-US" altLang="zh-CN" sz="1800" dirty="0"/>
          </a:p>
          <a:p>
            <a:pPr lvl="1"/>
            <a:r>
              <a:rPr lang="zh-CN" altLang="en-US" sz="1800" dirty="0"/>
              <a:t>调查问卷：学生（含家长）</a:t>
            </a:r>
            <a:r>
              <a:rPr lang="en-US" altLang="zh-CN" sz="1800" dirty="0"/>
              <a:t>+ </a:t>
            </a:r>
            <a:r>
              <a:rPr lang="zh-CN" altLang="en-US" sz="1800" dirty="0"/>
              <a:t>教师 </a:t>
            </a:r>
            <a:r>
              <a:rPr lang="en-US" altLang="zh-CN" sz="1800" dirty="0"/>
              <a:t>+ </a:t>
            </a:r>
            <a:r>
              <a:rPr lang="zh-CN" altLang="en-US" sz="1800" dirty="0"/>
              <a:t>学校</a:t>
            </a:r>
            <a:endParaRPr lang="en-US" altLang="zh-CN" sz="1800" dirty="0"/>
          </a:p>
          <a:p>
            <a:pPr marL="366395" lvl="1" indent="0">
              <a:buNone/>
            </a:pPr>
            <a:endParaRPr lang="en-US" altLang="zh-CN" sz="1800" dirty="0"/>
          </a:p>
          <a:p>
            <a:pPr lvl="1"/>
            <a:endParaRPr lang="en-US" altLang="zh-CN" sz="1800" dirty="0"/>
          </a:p>
          <a:p>
            <a:pPr marL="0" indent="0">
              <a:buNone/>
            </a:pP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7" name="图片 7" descr="坛子2副本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286" y="2680919"/>
            <a:ext cx="5671135" cy="409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8752382" y="301833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例如，考察科学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PISA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FB031F1-5063-4188-8D59-5595F3E5442B}" type="slidenum">
              <a:rPr lang="zh-CN" altLang="en-US" smtClean="0"/>
            </a:fld>
            <a:endParaRPr lang="en-US" altLang="zh-CN"/>
          </a:p>
        </p:txBody>
      </p:sp>
      <p:sp>
        <p:nvSpPr>
          <p:cNvPr id="10" name="内容占位符 9"/>
          <p:cNvSpPr txBox="1"/>
          <p:nvPr/>
        </p:nvSpPr>
        <p:spPr bwMode="auto">
          <a:xfrm>
            <a:off x="1886948" y="1408316"/>
            <a:ext cx="7554023" cy="367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18770" indent="-31877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Calibri" panose="020F0502020204030204" pitchFamily="34" charset="0"/>
              </a:defRPr>
            </a:lvl1pPr>
            <a:lvl2pPr marL="639445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2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Calibri" panose="020F0502020204030204" pitchFamily="34" charset="0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Calibri" panose="020F0502020204030204" pitchFamily="34" charset="0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Calibri" panose="020F0502020204030204" pitchFamily="34" charset="0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16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Calibri" panose="020F0502020204030204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教育专家设计的问卷评估框架</a:t>
            </a:r>
            <a:endParaRPr lang="en-US" altLang="zh-CN" sz="20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2"/>
            <a:endParaRPr lang="en-US" altLang="zh-CN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5367" y="1849192"/>
            <a:ext cx="5630568" cy="46108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484"/>
    </mc:Choice>
    <mc:Fallback>
      <p:transition spd="slow" advTm="944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PISA</a:t>
            </a:r>
            <a:r>
              <a:rPr lang="zh-CN" altLang="en-US" dirty="0"/>
              <a:t>的优势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FB031F1-5063-4188-8D59-5595F3E5442B}" type="slidenum">
              <a:rPr lang="zh-CN" altLang="en-US" smtClean="0"/>
            </a:fld>
            <a:endParaRPr lang="en-US" altLang="zh-CN"/>
          </a:p>
        </p:txBody>
      </p:sp>
      <p:sp>
        <p:nvSpPr>
          <p:cNvPr id="7" name="内容占位符 9"/>
          <p:cNvSpPr txBox="1"/>
          <p:nvPr/>
        </p:nvSpPr>
        <p:spPr bwMode="auto">
          <a:xfrm>
            <a:off x="2128541" y="2239029"/>
            <a:ext cx="7723244" cy="4310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18770" indent="-31877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Calibri" panose="020F0502020204030204" pitchFamily="34" charset="0"/>
              </a:defRPr>
            </a:lvl1pPr>
            <a:lvl2pPr marL="639445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2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Calibri" panose="020F0502020204030204" pitchFamily="34" charset="0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Calibri" panose="020F0502020204030204" pitchFamily="34" charset="0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Calibri" panose="020F0502020204030204" pitchFamily="34" charset="0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16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Calibri" panose="020F0502020204030204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sz="1800" b="1" dirty="0"/>
              <a:t>政策导向</a:t>
            </a:r>
            <a:endParaRPr lang="en-US" altLang="zh-CN" sz="1800" b="1" dirty="0"/>
          </a:p>
          <a:p>
            <a:pPr lvl="2"/>
            <a:r>
              <a:rPr lang="zh-CN" altLang="en-US" sz="1600" dirty="0"/>
              <a:t>分析学生表现与背景、学习态度、校内外关键因素</a:t>
            </a:r>
            <a:endParaRPr lang="en-US" altLang="zh-CN" sz="1600" dirty="0"/>
          </a:p>
          <a:p>
            <a:pPr lvl="2"/>
            <a:r>
              <a:rPr lang="zh-CN" altLang="en-US" sz="1600" dirty="0"/>
              <a:t>确定表现良好的教育系统的特征</a:t>
            </a:r>
            <a:endParaRPr lang="en-US" altLang="zh-CN" sz="1400" dirty="0"/>
          </a:p>
          <a:p>
            <a:pPr lvl="1"/>
            <a:r>
              <a:rPr lang="zh-CN" altLang="en-US" sz="1800" b="1" dirty="0"/>
              <a:t>创新概念</a:t>
            </a:r>
            <a:r>
              <a:rPr lang="en-US" altLang="zh-CN" sz="1800" b="1" dirty="0"/>
              <a:t>——</a:t>
            </a:r>
            <a:r>
              <a:rPr lang="zh-CN" altLang="en-US" sz="1800" b="1" dirty="0"/>
              <a:t>“素养”</a:t>
            </a:r>
            <a:endParaRPr lang="en-US" altLang="zh-CN" sz="1800" b="1" dirty="0"/>
          </a:p>
          <a:p>
            <a:pPr lvl="2"/>
            <a:r>
              <a:rPr lang="zh-CN" altLang="en-US" sz="1600" dirty="0"/>
              <a:t>学生在关键领域应用知识和技能的能力</a:t>
            </a:r>
            <a:endParaRPr lang="en-US" altLang="zh-CN" sz="1600" dirty="0"/>
          </a:p>
          <a:p>
            <a:pPr lvl="2"/>
            <a:r>
              <a:rPr lang="zh-CN" altLang="en-US" sz="1600" dirty="0"/>
              <a:t>识别、解释和解决问题时进行有效的分析、推理和沟通的能力</a:t>
            </a:r>
            <a:endParaRPr lang="en-US" altLang="zh-CN" sz="1600" dirty="0"/>
          </a:p>
          <a:p>
            <a:pPr lvl="1"/>
            <a:r>
              <a:rPr lang="zh-CN" altLang="en-US" sz="1800" b="1" dirty="0"/>
              <a:t>终身学习相关</a:t>
            </a:r>
            <a:endParaRPr lang="en-US" altLang="zh-CN" sz="1800" b="1" dirty="0"/>
          </a:p>
          <a:p>
            <a:pPr lvl="2"/>
            <a:r>
              <a:rPr lang="zh-CN" altLang="en-US" sz="1600" dirty="0"/>
              <a:t>询问、记录学生学习动机、自身信念、学习策略</a:t>
            </a:r>
            <a:endParaRPr lang="en-US" altLang="zh-CN" sz="1600" dirty="0"/>
          </a:p>
          <a:p>
            <a:pPr lvl="1"/>
            <a:r>
              <a:rPr lang="zh-CN" altLang="en-US" sz="1800" b="1" dirty="0"/>
              <a:t>规律性</a:t>
            </a:r>
            <a:endParaRPr lang="en-US" altLang="zh-CN" sz="1800" b="1" dirty="0"/>
          </a:p>
          <a:p>
            <a:pPr lvl="2"/>
            <a:r>
              <a:rPr lang="zh-CN" altLang="en-US" sz="1600" dirty="0">
                <a:solidFill>
                  <a:srgbClr val="FF0000"/>
                </a:solidFill>
              </a:rPr>
              <a:t>三年</a:t>
            </a:r>
            <a:r>
              <a:rPr lang="zh-CN" altLang="en-US" sz="1600" dirty="0"/>
              <a:t>一次：帮助各国检测实现关键学习目标的进展</a:t>
            </a:r>
            <a:endParaRPr lang="en-US" altLang="zh-CN" sz="1600" dirty="0"/>
          </a:p>
          <a:p>
            <a:pPr lvl="1"/>
            <a:r>
              <a:rPr lang="zh-CN" altLang="en-US" sz="1800" b="1" dirty="0"/>
              <a:t>覆盖范围</a:t>
            </a:r>
            <a:endParaRPr lang="en-US" altLang="zh-CN" sz="1800" b="1" dirty="0"/>
          </a:p>
          <a:p>
            <a:pPr lvl="2"/>
            <a:r>
              <a:rPr lang="en-US" altLang="zh-CN" sz="1600" dirty="0">
                <a:solidFill>
                  <a:srgbClr val="FF0000"/>
                </a:solidFill>
              </a:rPr>
              <a:t>37</a:t>
            </a:r>
            <a:r>
              <a:rPr lang="en-US" altLang="zh-CN" sz="1600" dirty="0"/>
              <a:t> </a:t>
            </a:r>
            <a:r>
              <a:rPr lang="zh-CN" altLang="en-US" sz="1600" dirty="0"/>
              <a:t>世界经合（</a:t>
            </a:r>
            <a:r>
              <a:rPr lang="en-US" altLang="zh-CN" sz="1600" dirty="0"/>
              <a:t> OECD </a:t>
            </a:r>
            <a:r>
              <a:rPr lang="zh-CN" altLang="en-US" sz="1600" dirty="0"/>
              <a:t>）组织国家</a:t>
            </a:r>
            <a:r>
              <a:rPr lang="en-US" altLang="zh-CN" sz="1600" dirty="0"/>
              <a:t>+ </a:t>
            </a:r>
            <a:r>
              <a:rPr lang="en-US" altLang="zh-CN" sz="1600" dirty="0">
                <a:solidFill>
                  <a:srgbClr val="FF0000"/>
                </a:solidFill>
              </a:rPr>
              <a:t>42</a:t>
            </a:r>
            <a:r>
              <a:rPr lang="en-US" altLang="zh-CN" sz="1600" dirty="0"/>
              <a:t> </a:t>
            </a:r>
            <a:r>
              <a:rPr lang="zh-CN" altLang="en-US" sz="1600" dirty="0"/>
              <a:t>伙伴国家与经济体</a:t>
            </a:r>
            <a:endParaRPr lang="en-US" altLang="zh-CN" sz="1600" dirty="0"/>
          </a:p>
          <a:p>
            <a:pPr lvl="2"/>
            <a:r>
              <a:rPr lang="en-US" altLang="zh-CN" sz="1600" dirty="0">
                <a:solidFill>
                  <a:srgbClr val="FF0000"/>
                </a:solidFill>
              </a:rPr>
              <a:t>11</a:t>
            </a:r>
            <a:r>
              <a:rPr lang="zh-CN" altLang="en-US" sz="1600" dirty="0"/>
              <a:t>伙伴国家与经济体</a:t>
            </a:r>
            <a:endParaRPr lang="en-US" altLang="zh-CN" sz="1600" dirty="0"/>
          </a:p>
          <a:p>
            <a:pPr lvl="2"/>
            <a:endParaRPr lang="en-US" altLang="zh-CN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515" y="1263979"/>
            <a:ext cx="7310270" cy="6861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484"/>
    </mc:Choice>
    <mc:Fallback>
      <p:transition spd="slow" advTm="9448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PISA</a:t>
            </a:r>
            <a:r>
              <a:rPr lang="zh-CN" altLang="en-US" dirty="0"/>
              <a:t>的优势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FB031F1-5063-4188-8D59-5595F3E5442B}" type="slidenum">
              <a:rPr lang="zh-CN" altLang="en-US" smtClean="0"/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515" y="1263979"/>
            <a:ext cx="7310270" cy="68613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3" y="2069435"/>
            <a:ext cx="6760897" cy="3189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191" y="3903700"/>
            <a:ext cx="4233957" cy="2710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151" y="5527371"/>
            <a:ext cx="3683597" cy="1284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484"/>
    </mc:Choice>
    <mc:Fallback>
      <p:transition spd="slow" advTm="94484"/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b4b16dba-91d4-4dff-941c-60d6ae7bd03f"/>
  <p:tag name="COMMONDATA" val="eyJoZGlkIjoiOWU5NWE2ZGMwMDkwMTA5Yzk4ODYxNTJlZmExYWM1NzMifQ=="/>
</p:tagLst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2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2020</Words>
  <Application>WPS 演示</Application>
  <PresentationFormat>宽屏</PresentationFormat>
  <Paragraphs>189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16</vt:i4>
      </vt:variant>
    </vt:vector>
  </HeadingPairs>
  <TitlesOfParts>
    <vt:vector size="39" baseType="lpstr">
      <vt:lpstr>Arial</vt:lpstr>
      <vt:lpstr>宋体</vt:lpstr>
      <vt:lpstr>Wingdings</vt:lpstr>
      <vt:lpstr>Wingdings 2</vt:lpstr>
      <vt:lpstr>Tw Cen MT</vt:lpstr>
      <vt:lpstr>Segoe Print</vt:lpstr>
      <vt:lpstr>Palatino Linotype</vt:lpstr>
      <vt:lpstr>Wingdings</vt:lpstr>
      <vt:lpstr>Calibri</vt:lpstr>
      <vt:lpstr>Arial Black</vt:lpstr>
      <vt:lpstr>隶书</vt:lpstr>
      <vt:lpstr>Times New Roman</vt:lpstr>
      <vt:lpstr>华文新魏</vt:lpstr>
      <vt:lpstr>华文仿宋</vt:lpstr>
      <vt:lpstr>微软雅黑</vt:lpstr>
      <vt:lpstr>Arial Unicode MS</vt:lpstr>
      <vt:lpstr>Calibri Light</vt:lpstr>
      <vt:lpstr>等线</vt:lpstr>
      <vt:lpstr>HDOfficeLightV0</vt:lpstr>
      <vt:lpstr>1_HDOfficeLightV0</vt:lpstr>
      <vt:lpstr>中性</vt:lpstr>
      <vt:lpstr>Office 主题</vt:lpstr>
      <vt:lpstr>1_Median</vt:lpstr>
      <vt:lpstr>PowerPoint 演示文稿</vt:lpstr>
      <vt:lpstr>PISA介绍</vt:lpstr>
      <vt:lpstr>PISA介绍</vt:lpstr>
      <vt:lpstr>PISA介绍</vt:lpstr>
      <vt:lpstr>PISA介绍</vt:lpstr>
      <vt:lpstr>PISA介绍</vt:lpstr>
      <vt:lpstr>PISA介绍</vt:lpstr>
      <vt:lpstr>PISA的优势</vt:lpstr>
      <vt:lpstr>PISA的优势</vt:lpstr>
      <vt:lpstr>实验要求</vt:lpstr>
      <vt:lpstr>实验要求</vt:lpstr>
      <vt:lpstr>实验要求</vt:lpstr>
      <vt:lpstr>实验要求</vt:lpstr>
      <vt:lpstr>实验三</vt:lpstr>
      <vt:lpstr>参考格式</vt:lpstr>
      <vt:lpstr>实验三-参考资料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顾 垠</dc:creator>
  <cp:lastModifiedBy>开心宝贝1386432334</cp:lastModifiedBy>
  <cp:revision>267</cp:revision>
  <dcterms:created xsi:type="dcterms:W3CDTF">2020-09-16T10:56:00Z</dcterms:created>
  <dcterms:modified xsi:type="dcterms:W3CDTF">2023-04-11T03:00:00Z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B893E0F457994956AAD1A3E823B98788_12</vt:lpwstr>
  </property>
  <property fmtid="{D5CDD505-2E9C-101B-9397-08002B2CF9AE}" pid="3" name="KSOProductBuildVer">
    <vt:lpwstr>2052-11.1.0.14036</vt:lpwstr>
  </property>
</Properties>
</file>