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377" r:id="rId4"/>
    <p:sldId id="304" r:id="rId5"/>
    <p:sldId id="365" r:id="rId6"/>
    <p:sldId id="284" r:id="rId7"/>
    <p:sldId id="366" r:id="rId8"/>
    <p:sldId id="360" r:id="rId9"/>
    <p:sldId id="361" r:id="rId10"/>
    <p:sldId id="294" r:id="rId11"/>
    <p:sldId id="302" r:id="rId12"/>
    <p:sldId id="348" r:id="rId13"/>
    <p:sldId id="362" r:id="rId14"/>
    <p:sldId id="285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9pPr>
  </p:defaultTextStyle>
  <p:extLst>
    <p:ext uri="{EFAFB233-063F-42B5-8137-9DF3F51BA10A}">
      <p15:sldGuideLst xmlns:p15="http://schemas.microsoft.com/office/powerpoint/2012/main">
        <p15:guide id="1" orient="horz" pos="16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gjt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00"/>
    <a:srgbClr val="181CAE"/>
    <a:srgbClr val="0049AD"/>
    <a:srgbClr val="0432FF"/>
    <a:srgbClr val="052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7"/>
    <p:restoredTop sz="95678" autoAdjust="0"/>
  </p:normalViewPr>
  <p:slideViewPr>
    <p:cSldViewPr snapToGrid="0" snapToObjects="1">
      <p:cViewPr varScale="1">
        <p:scale>
          <a:sx n="145" d="100"/>
          <a:sy n="145" d="100"/>
        </p:scale>
        <p:origin x="780" y="114"/>
      </p:cViewPr>
      <p:guideLst>
        <p:guide orient="horz" pos="16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j-lt"/>
        <a:ea typeface="+mj-ea"/>
        <a:cs typeface="+mj-cs"/>
        <a:sym typeface="Lucida Grande"/>
      </a:defRPr>
    </a:lvl1pPr>
    <a:lvl2pPr indent="228600" defTabSz="457200" latinLnBrk="0">
      <a:defRPr sz="2200">
        <a:latin typeface="+mj-lt"/>
        <a:ea typeface="+mj-ea"/>
        <a:cs typeface="+mj-cs"/>
        <a:sym typeface="Lucida Grande"/>
      </a:defRPr>
    </a:lvl2pPr>
    <a:lvl3pPr indent="457200" defTabSz="457200" latinLnBrk="0">
      <a:defRPr sz="2200">
        <a:latin typeface="+mj-lt"/>
        <a:ea typeface="+mj-ea"/>
        <a:cs typeface="+mj-cs"/>
        <a:sym typeface="Lucida Grande"/>
      </a:defRPr>
    </a:lvl3pPr>
    <a:lvl4pPr indent="685800" defTabSz="457200" latinLnBrk="0">
      <a:defRPr sz="2200">
        <a:latin typeface="+mj-lt"/>
        <a:ea typeface="+mj-ea"/>
        <a:cs typeface="+mj-cs"/>
        <a:sym typeface="Lucida Grande"/>
      </a:defRPr>
    </a:lvl4pPr>
    <a:lvl5pPr indent="914400" defTabSz="457200" latinLnBrk="0">
      <a:defRPr sz="2200">
        <a:latin typeface="+mj-lt"/>
        <a:ea typeface="+mj-ea"/>
        <a:cs typeface="+mj-cs"/>
        <a:sym typeface="Lucida Grande"/>
      </a:defRPr>
    </a:lvl5pPr>
    <a:lvl6pPr indent="1143000" defTabSz="457200" latinLnBrk="0">
      <a:defRPr sz="2200">
        <a:latin typeface="+mj-lt"/>
        <a:ea typeface="+mj-ea"/>
        <a:cs typeface="+mj-cs"/>
        <a:sym typeface="Lucida Grande"/>
      </a:defRPr>
    </a:lvl6pPr>
    <a:lvl7pPr indent="1371600" defTabSz="457200" latinLnBrk="0">
      <a:defRPr sz="2200">
        <a:latin typeface="+mj-lt"/>
        <a:ea typeface="+mj-ea"/>
        <a:cs typeface="+mj-cs"/>
        <a:sym typeface="Lucida Grande"/>
      </a:defRPr>
    </a:lvl7pPr>
    <a:lvl8pPr indent="1600200" defTabSz="457200" latinLnBrk="0">
      <a:defRPr sz="2200">
        <a:latin typeface="+mj-lt"/>
        <a:ea typeface="+mj-ea"/>
        <a:cs typeface="+mj-cs"/>
        <a:sym typeface="Lucida Grande"/>
      </a:defRPr>
    </a:lvl8pPr>
    <a:lvl9pPr indent="1828800" defTabSz="457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VTEP（VXLAN Tunnel Endpoints）：vxlan 网络的边缘设备，用来进行 vxlan 报文的处理（封包和解包）。</a:t>
            </a:r>
          </a:p>
          <a:p>
            <a:r>
              <a:t>vtep 可以是网络设备（比如交换机），也可以是一台机器（比如虚拟化集群中的宿主机）</a:t>
            </a:r>
          </a:p>
          <a:p>
            <a:endParaRPr/>
          </a:p>
          <a:p>
            <a:r>
              <a:t>VNI（VXLAN Network Identifier）：VNI 是每个 vxlan 的标识，是个 24 位整数，一共有 2^24 = 16,777,216（一千多万），</a:t>
            </a:r>
          </a:p>
          <a:p>
            <a:r>
              <a:t>一般每个 VNI 对应一个租户，也就是说使用 vxlan 搭建的公有云可以理论上可以支撑千万级别的租户</a:t>
            </a:r>
          </a:p>
          <a:p>
            <a:endParaRPr/>
          </a:p>
          <a:p>
            <a:r>
              <a:t>Tunnel：隧道是一个逻辑上的概念，在 vxlan 模型中并没有具体的物理实体想对应。隧道可以看做是一种虚拟通道，</a:t>
            </a:r>
          </a:p>
          <a:p>
            <a:r>
              <a:t>vxlan 通信双方（图中的虚拟机）认为自己是在直接通信，并不知道底层网络的存在。从整体来说，每个 vxlan 网络</a:t>
            </a:r>
          </a:p>
          <a:p>
            <a:r>
              <a:t>像是为通信的虚拟机搭建了一个单独的通信通道，也就是隧道。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点对点</a:t>
            </a:r>
            <a:r>
              <a:rPr lang="en-US" altLang="zh-CN"/>
              <a:t>vxlan</a:t>
            </a:r>
          </a:p>
          <a:p>
            <a:endParaRPr lang="en-US" altLang="zh-CN"/>
          </a:p>
          <a:p>
            <a:r>
              <a:rPr lang="en-US" altLang="zh-CN"/>
              <a:t>$ ip link add vxlan1 type vxlan id 1 dstport 4789 remote 192.168.8.101 local 192.168.8.100 dev eth0</a:t>
            </a:r>
          </a:p>
          <a:p>
            <a:r>
              <a:rPr lang="en-US" altLang="zh-CN"/>
              <a:t>$ ip -d link show dev vxlan1</a:t>
            </a:r>
          </a:p>
          <a:p>
            <a:r>
              <a:rPr lang="en-US" altLang="zh-CN"/>
              <a:t>$ ip addr add 10.20.1.2/24 dev vxlan1</a:t>
            </a:r>
          </a:p>
          <a:p>
            <a:r>
              <a:rPr lang="en-US" altLang="zh-CN"/>
              <a:t>$ ip link set vxlan1 up</a:t>
            </a:r>
          </a:p>
          <a:p>
            <a:r>
              <a:rPr lang="en-US" altLang="zh-CN"/>
              <a:t>root@node0:~# ip route</a:t>
            </a:r>
          </a:p>
          <a:p>
            <a:r>
              <a:rPr lang="en-US" altLang="zh-CN"/>
              <a:t>10.20.1.0/24 dev vxlan100  proto kernel  scope link  src 10.20.1.2</a:t>
            </a:r>
          </a:p>
          <a:p>
            <a:r>
              <a:rPr lang="en-US" altLang="zh-CN"/>
              <a:t>root@node1:~# bridge fdb #类似交换机维护MAC表的FDB地址表</a:t>
            </a:r>
          </a:p>
          <a:p>
            <a:r>
              <a:rPr lang="en-US" altLang="zh-CN"/>
              <a:t>00:00:00:00:00:00 dev vxlan1 dst 192.168.8.101 via eth0 self permanent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多播模式的</a:t>
            </a:r>
            <a:r>
              <a:rPr lang="en-US" altLang="zh-CN"/>
              <a:t>vxlan</a:t>
            </a:r>
          </a:p>
          <a:p>
            <a:r>
              <a:rPr lang="en-US" altLang="zh-CN"/>
              <a:t>1.创建 vtep interface</a:t>
            </a:r>
          </a:p>
          <a:p>
            <a:r>
              <a:rPr lang="en-US" altLang="zh-CN"/>
              <a:t>ip link add vxlan1 type vxlan id 1 dstport 4789 group 239.1.1.1 local 192.168.8.100 dev eth0</a:t>
            </a:r>
          </a:p>
          <a:p>
            <a:r>
              <a:rPr lang="en-US" altLang="zh-CN"/>
              <a:t>ip -d link show vxlan1  </a:t>
            </a:r>
          </a:p>
          <a:p>
            <a:r>
              <a:rPr lang="en-US" altLang="zh-CN"/>
              <a:t>2.创建网桥 br0，把 vtep interface 绑定到上面</a:t>
            </a:r>
          </a:p>
          <a:p>
            <a:r>
              <a:rPr lang="en-US" altLang="zh-CN"/>
              <a:t>brctl addbr br0 </a:t>
            </a:r>
          </a:p>
          <a:p>
            <a:r>
              <a:rPr lang="en-US" altLang="zh-CN"/>
              <a:t>ifconfig br0 up</a:t>
            </a:r>
          </a:p>
          <a:p>
            <a:r>
              <a:rPr lang="en-US" altLang="zh-CN"/>
              <a:t>brctl  addif br0 vxlan1</a:t>
            </a:r>
          </a:p>
          <a:p>
            <a:r>
              <a:rPr lang="en-US" altLang="zh-CN"/>
              <a:t>ifconfig vxlan1 up</a:t>
            </a:r>
          </a:p>
          <a:p>
            <a:r>
              <a:rPr lang="en-US" altLang="zh-CN"/>
              <a:t>3. 模拟把容器加入到网桥的操作，创建一个 network namespace，和一对 veth pair：</a:t>
            </a:r>
          </a:p>
          <a:p>
            <a:r>
              <a:rPr lang="en-US" altLang="zh-CN"/>
              <a:t>#先创建命名空间</a:t>
            </a:r>
          </a:p>
          <a:p>
            <a:r>
              <a:rPr lang="en-US" altLang="zh-CN"/>
              <a:t>ip netns add ns1  </a:t>
            </a:r>
          </a:p>
          <a:p>
            <a:r>
              <a:rPr lang="en-US" altLang="zh-CN"/>
              <a:t># 创建 veth pair，并把一端加到网桥上</a:t>
            </a:r>
          </a:p>
          <a:p>
            <a:r>
              <a:rPr lang="en-US" altLang="zh-CN"/>
              <a:t>ip link add veth0 type veth peer name veth1 </a:t>
            </a:r>
          </a:p>
          <a:p>
            <a:r>
              <a:rPr lang="en-US" altLang="zh-CN"/>
              <a:t>ip link set dev veth0 master br0</a:t>
            </a:r>
          </a:p>
          <a:p>
            <a:r>
              <a:rPr lang="en-US" altLang="zh-CN"/>
              <a:t>ip link set dev veth0 up</a:t>
            </a:r>
          </a:p>
          <a:p>
            <a:r>
              <a:rPr lang="en-US" altLang="zh-CN"/>
              <a:t># 配置容器内部的网络和 IP</a:t>
            </a:r>
          </a:p>
          <a:p>
            <a:r>
              <a:rPr lang="en-US" altLang="zh-CN"/>
              <a:t>ip link set dev veth1 netns ns1</a:t>
            </a:r>
          </a:p>
          <a:p>
            <a:r>
              <a:rPr lang="en-US" altLang="zh-CN"/>
              <a:t>ip netns exec ns1 ip link set lo up</a:t>
            </a:r>
          </a:p>
          <a:p>
            <a:r>
              <a:rPr lang="en-US" altLang="zh-CN"/>
              <a:t>ip netns exec ns1 ip link set veth1 name eth0</a:t>
            </a:r>
          </a:p>
          <a:p>
            <a:r>
              <a:rPr lang="en-US" altLang="zh-CN"/>
              <a:t>ip netns exec ns1 ip addr add 10.20.1.2/24 dev eth0</a:t>
            </a:r>
          </a:p>
          <a:p>
            <a:r>
              <a:rPr lang="en-US" altLang="zh-CN"/>
              <a:t>ip netns exec ns1 ip link set eth0 up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-447584"/>
            <a:ext cx="9144000" cy="603866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86861"/>
            <a:ext cx="685800" cy="597877"/>
          </a:xfrm>
          <a:prstGeom prst="rect">
            <a:avLst/>
          </a:prstGeom>
          <a:solidFill>
            <a:srgbClr val="00206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Lucida Grande"/>
            </a:endParaRPr>
          </a:p>
        </p:txBody>
      </p:sp>
      <p:cxnSp>
        <p:nvCxnSpPr>
          <p:cNvPr id="4" name="直线连接符 3"/>
          <p:cNvCxnSpPr>
            <a:stCxn id="2" idx="3"/>
          </p:cNvCxnSpPr>
          <p:nvPr userDrawn="1"/>
        </p:nvCxnSpPr>
        <p:spPr>
          <a:xfrm>
            <a:off x="685800" y="685800"/>
            <a:ext cx="2892669" cy="0"/>
          </a:xfrm>
          <a:prstGeom prst="line">
            <a:avLst/>
          </a:pr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直线连接符 5"/>
          <p:cNvCxnSpPr>
            <a:stCxn id="2" idx="3"/>
          </p:cNvCxnSpPr>
          <p:nvPr userDrawn="1"/>
        </p:nvCxnSpPr>
        <p:spPr>
          <a:xfrm flipH="1">
            <a:off x="285750" y="685800"/>
            <a:ext cx="400050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矩形"/>
          <p:cNvSpPr/>
          <p:nvPr userDrawn="1"/>
        </p:nvSpPr>
        <p:spPr>
          <a:xfrm>
            <a:off x="-66188" y="386863"/>
            <a:ext cx="132375" cy="597870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FFC000"/>
              </a:solidFill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97986" y="312233"/>
            <a:ext cx="3014475" cy="31245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algn="l">
              <a:defRPr sz="20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7262446" y="386861"/>
            <a:ext cx="1544910" cy="30631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-70338" y="-184638"/>
            <a:ext cx="9311053" cy="547760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Lucida Grande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83527" y="-87923"/>
            <a:ext cx="9311053" cy="2659673"/>
          </a:xfrm>
          <a:prstGeom prst="rect">
            <a:avLst/>
          </a:prstGeom>
          <a:solidFill>
            <a:srgbClr val="00206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Lucida Grande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50185" y="253246"/>
            <a:ext cx="8626043" cy="4514850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Lucida Grande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50185" y="562708"/>
            <a:ext cx="237788" cy="422030"/>
          </a:xfrm>
          <a:prstGeom prst="rect">
            <a:avLst/>
          </a:prstGeom>
          <a:solidFill>
            <a:srgbClr val="FFC0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Lucida Grande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08496" y="562708"/>
            <a:ext cx="3014475" cy="42203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algn="l">
              <a:defRPr sz="2000" b="1" i="0" spc="3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7331318" y="4837182"/>
            <a:ext cx="1544910" cy="30631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57271" y="206013"/>
            <a:ext cx="8229697" cy="8574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71" y="1200358"/>
            <a:ext cx="8229697" cy="339507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553034" y="4768096"/>
            <a:ext cx="358409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257175" marR="0" indent="-256540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588010" marR="0" indent="-244475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–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914400" marR="0" indent="-227965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302385" marR="0" indent="-273050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–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645285" marR="0" indent="-273050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»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1988820" marR="0" indent="-273050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331720" marR="0" indent="-273050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2674620" marR="0" indent="-273050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017520" marR="0" indent="-273050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机屏幕的截图&#10;&#10;描述已自动生成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5090" y="3403331"/>
            <a:ext cx="5328494" cy="688445"/>
          </a:xfrm>
        </p:spPr>
        <p:txBody>
          <a:bodyPr/>
          <a:lstStyle/>
          <a:p>
            <a:pPr algn="r"/>
            <a:r>
              <a:rPr lang="en-US" smtClean="0">
                <a:solidFill>
                  <a:srgbClr val="00B0F0"/>
                </a:solidFill>
              </a:rPr>
              <a:t>NTA</a:t>
            </a:r>
            <a:r>
              <a:rPr lang="zh-CN" altLang="en-US" smtClean="0">
                <a:solidFill>
                  <a:srgbClr val="00B0F0"/>
                </a:solidFill>
              </a:rPr>
              <a:t>原理培训和部署</a:t>
            </a:r>
            <a:r>
              <a:rPr lang="en-US" altLang="zh-CN" smtClean="0">
                <a:solidFill>
                  <a:srgbClr val="00B0F0"/>
                </a:solidFill>
              </a:rPr>
              <a:t/>
            </a:r>
            <a:br>
              <a:rPr lang="en-US" altLang="zh-CN" smtClean="0">
                <a:solidFill>
                  <a:srgbClr val="00B0F0"/>
                </a:solidFill>
              </a:rPr>
            </a:br>
            <a:r>
              <a:rPr lang="en-US" altLang="zh-CN" smtClean="0">
                <a:solidFill>
                  <a:srgbClr val="00B0F0"/>
                </a:solidFill>
              </a:rPr>
              <a:t>----</a:t>
            </a:r>
            <a:r>
              <a:rPr lang="zh-CN" altLang="en-US" smtClean="0">
                <a:solidFill>
                  <a:srgbClr val="00B0F0"/>
                </a:solidFill>
              </a:rPr>
              <a:t>许清柏</a:t>
            </a:r>
            <a:br>
              <a:rPr lang="zh-CN" altLang="en-US" smtClean="0">
                <a:solidFill>
                  <a:srgbClr val="00B0F0"/>
                </a:solidFill>
              </a:rPr>
            </a:br>
            <a:endParaRPr lang="zh-CN" altLang="en-US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2180712" y="-723900"/>
            <a:ext cx="6534666" cy="6591300"/>
          </a:xfrm>
          <a:prstGeom prst="parallelogram">
            <a:avLst/>
          </a:prstGeom>
          <a:blipFill>
            <a:blip r:embed="rId2" cstate="email"/>
            <a:stretch>
              <a:fillRect/>
            </a:stretch>
          </a:blip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Lucida Grande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-2180712" y="-723901"/>
            <a:ext cx="6534666" cy="6591300"/>
          </a:xfrm>
          <a:prstGeom prst="parallelogram">
            <a:avLst/>
          </a:prstGeom>
          <a:solidFill>
            <a:srgbClr val="002060">
              <a:alpha val="66000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Lucida Grand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5760" y="2100581"/>
            <a:ext cx="3237865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di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Lucida Grande"/>
              </a:rPr>
              <a:t>奇安信部署和导流</a:t>
            </a:r>
          </a:p>
        </p:txBody>
      </p:sp>
      <p:cxnSp>
        <p:nvCxnSpPr>
          <p:cNvPr id="6" name="直线连接符 5"/>
          <p:cNvCxnSpPr/>
          <p:nvPr/>
        </p:nvCxnSpPr>
        <p:spPr>
          <a:xfrm flipH="1">
            <a:off x="478155" y="2668905"/>
            <a:ext cx="3024505" cy="0"/>
          </a:xfrm>
          <a:prstGeom prst="line">
            <a:avLst/>
          </a:prstGeom>
          <a:noFill/>
          <a:ln w="1905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7262446" y="386861"/>
            <a:ext cx="1544910" cy="30631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36135" y="2309813"/>
            <a:ext cx="2235200" cy="963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奇安信部署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sheeta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编排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链接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0391" y="1824331"/>
            <a:ext cx="6637020" cy="2552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奇安信：https://wiki.haplat.net/pages/viewpage.action?pageId=237528765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2180712" y="-723900"/>
            <a:ext cx="6534666" cy="6591300"/>
          </a:xfrm>
          <a:prstGeom prst="parallelogram">
            <a:avLst/>
          </a:prstGeom>
          <a:blipFill>
            <a:blip r:embed="rId2" cstate="email"/>
            <a:stretch>
              <a:fillRect/>
            </a:stretch>
          </a:blip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Lucida Grande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-2180712" y="-723901"/>
            <a:ext cx="6534666" cy="6591300"/>
          </a:xfrm>
          <a:prstGeom prst="parallelogram">
            <a:avLst/>
          </a:prstGeom>
          <a:solidFill>
            <a:srgbClr val="002060">
              <a:alpha val="66000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Lucida Grand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5760" y="1915795"/>
            <a:ext cx="3237865" cy="84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Lucida Grande"/>
              </a:rPr>
              <a:t>WSGUARD</a:t>
            </a:r>
            <a:r>
              <a:rPr kumimoji="0" lang="zh-CN" altLang="en-US" sz="2400" b="1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Lucida Grande"/>
              </a:rPr>
              <a:t>部署和引流</a:t>
            </a:r>
          </a:p>
        </p:txBody>
      </p:sp>
      <p:cxnSp>
        <p:nvCxnSpPr>
          <p:cNvPr id="6" name="直线连接符 5"/>
          <p:cNvCxnSpPr/>
          <p:nvPr/>
        </p:nvCxnSpPr>
        <p:spPr>
          <a:xfrm flipH="1">
            <a:off x="800377" y="2668849"/>
            <a:ext cx="2702210" cy="0"/>
          </a:xfrm>
          <a:prstGeom prst="line">
            <a:avLst/>
          </a:prstGeom>
          <a:noFill/>
          <a:ln w="1905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7262446" y="386861"/>
            <a:ext cx="1544910" cy="30631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链接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0391" y="1824331"/>
            <a:ext cx="6637020" cy="2552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WSGUARD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部署：https://wiki.haplat.net/pages/viewpage.action?pageId=237534113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0" y="2882900"/>
            <a:ext cx="1828800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线连接符 12"/>
          <p:cNvCxnSpPr/>
          <p:nvPr/>
        </p:nvCxnSpPr>
        <p:spPr>
          <a:xfrm>
            <a:off x="4896909" y="2882900"/>
            <a:ext cx="439949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828800" y="1728153"/>
            <a:ext cx="3023235" cy="17633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</a:t>
            </a:r>
            <a:r>
              <a:rPr kumimoji="0" lang="en-US" altLang="zh-CN" sz="600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Lucida Grande"/>
              </a:rPr>
              <a:t>HANKS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Lucida Grande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Lucida Grande"/>
              </a:rPr>
              <a:t>20220302 </a:t>
            </a:r>
            <a:r>
              <a:rPr kumimoji="0" lang="en-US" altLang="zh-CN" sz="240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Lucida Grande"/>
              </a:rPr>
              <a:t>by </a:t>
            </a:r>
            <a:r>
              <a:rPr kumimoji="0" lang="zh-CN" altLang="en-US" sz="240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Lucida Grande"/>
              </a:rPr>
              <a:t>许清柏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223252" y="431534"/>
            <a:ext cx="1614606" cy="3201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97986" y="289373"/>
            <a:ext cx="3014475" cy="312453"/>
          </a:xfrm>
        </p:spPr>
        <p:txBody>
          <a:bodyPr/>
          <a:lstStyle/>
          <a:p>
            <a:r>
              <a:rPr kumimoji="1" lang="zh-CN" altLang="en-US" sz="240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80770" y="1596708"/>
            <a:ext cx="6690360" cy="22555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  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由于企业安全分析需要增加一个分析服务器，用以分析经过POP的流量。这个分析服务器安装的可能是第三方安全厂商的服务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(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奇安信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)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，也可能是自研的服务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(WSGUARD)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。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97986" y="289373"/>
            <a:ext cx="3014475" cy="312453"/>
          </a:xfrm>
        </p:spPr>
        <p:txBody>
          <a:bodyPr/>
          <a:lstStyle/>
          <a:p>
            <a:r>
              <a:rPr kumimoji="1" lang="zh-CN" altLang="en-US" sz="2400">
                <a:solidFill>
                  <a:schemeClr val="tx1"/>
                </a:solidFill>
              </a:rPr>
              <a:t>目录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63775" y="1735138"/>
            <a:ext cx="4573270" cy="2409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NTA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引流原理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Lucida Grande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ucida Grande"/>
              </a:rPr>
              <a:t>奇安信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ucida Grande"/>
              </a:rPr>
              <a:t>NTA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ucida Grande"/>
              </a:rPr>
              <a:t>部署和引流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sym typeface="Lucida Grande"/>
              </a:rPr>
              <a:t>WSGUARD</a:t>
            </a:r>
            <a:r>
              <a:rPr lang="zh-CN" altLang="en-US" sz="2400" dirty="0">
                <a:sym typeface="Lucida Grande"/>
              </a:rPr>
              <a:t>部署和引流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Lucida Grande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Lucida Grande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Lucida Grande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Lucida Grande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2180712" y="-723900"/>
            <a:ext cx="6534666" cy="6591300"/>
          </a:xfrm>
          <a:prstGeom prst="parallelogram">
            <a:avLst/>
          </a:prstGeom>
          <a:blipFill>
            <a:blip r:embed="rId2" cstate="email"/>
            <a:stretch>
              <a:fillRect/>
            </a:stretch>
          </a:blip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Lucida Grande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-2180712" y="-723901"/>
            <a:ext cx="6534666" cy="6591300"/>
          </a:xfrm>
          <a:prstGeom prst="parallelogram">
            <a:avLst/>
          </a:prstGeom>
          <a:solidFill>
            <a:srgbClr val="002060">
              <a:alpha val="66000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Lucida Grand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1740" y="2100581"/>
            <a:ext cx="1931035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di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ucida Grande"/>
              </a:rPr>
              <a:t>NTA</a:t>
            </a:r>
            <a:r>
              <a:rPr lang="zh-CN" altLang="en-US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ucida Grande"/>
              </a:rPr>
              <a:t>引流</a:t>
            </a:r>
            <a:endParaRPr kumimoji="0" lang="zh-CN" altLang="en-US" sz="2400" b="1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Lucida Grande"/>
            </a:endParaRPr>
          </a:p>
        </p:txBody>
      </p:sp>
      <p:cxnSp>
        <p:nvCxnSpPr>
          <p:cNvPr id="6" name="直线连接符 5"/>
          <p:cNvCxnSpPr/>
          <p:nvPr/>
        </p:nvCxnSpPr>
        <p:spPr>
          <a:xfrm flipH="1">
            <a:off x="800377" y="2668849"/>
            <a:ext cx="2702210" cy="0"/>
          </a:xfrm>
          <a:prstGeom prst="line">
            <a:avLst/>
          </a:prstGeom>
          <a:noFill/>
          <a:ln w="1905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7262446" y="386861"/>
            <a:ext cx="1544910" cy="30631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97986" y="289373"/>
            <a:ext cx="3014475" cy="312453"/>
          </a:xfrm>
        </p:spPr>
        <p:txBody>
          <a:bodyPr/>
          <a:lstStyle/>
          <a:p>
            <a:r>
              <a:rPr kumimoji="1" lang="en-US" altLang="zh-CN" sz="2400">
                <a:solidFill>
                  <a:schemeClr val="tx1"/>
                </a:solidFill>
              </a:rPr>
              <a:t>VXLAN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63320" y="1043305"/>
            <a:ext cx="6953250" cy="3794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VXLAN它是一种 overlay 技术，通过三层的网络来搭建虚拟的二层网络。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每一个技术出来都有它要解决的问题，VXLAN 也不例外，那么我们先看看 VXLAN 到底要解决哪些问题。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Lucida Grande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虚拟化（虚拟机和容器）的兴起使得一个数据中心会有成千上万的机器需要通信，而传统的 VLAN 技术只能支持 4096 个网络上限，已经满足不了不断扩展的数据中心规模。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1" i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Lucida Grande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越来越多的数据中心（尤其是公有云服务）需要提供多租户的功能，不同用户之间需要独立地分配 ip和 MAC 地址，如何保证这个功能的扩展性和正确性也是一个待解决的问题。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1" i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Lucida Grande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云计算业务对业务灵活性要求很高，虚拟机可能会大规模迁移，并保证网络一直可用，也就是大二层的概念。解决这个问题同时保证二层的广播域不会过分扩大，也是云计算网络的要求。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7986" y="312233"/>
            <a:ext cx="3183171" cy="312453"/>
          </a:xfrm>
        </p:spPr>
        <p:txBody>
          <a:bodyPr/>
          <a:lstStyle/>
          <a:p>
            <a:r>
              <a:rPr kumimoji="1" lang="en-US" altLang="zh-CN"/>
              <a:t>vxlan</a:t>
            </a:r>
            <a:r>
              <a:rPr kumimoji="1" lang="zh-CN" altLang="en-US"/>
              <a:t>网络模型</a:t>
            </a:r>
          </a:p>
        </p:txBody>
      </p:sp>
      <p:pic>
        <p:nvPicPr>
          <p:cNvPr id="10" name="图片 9" descr="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1480" y="1224280"/>
            <a:ext cx="8458200" cy="33083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7986" y="312233"/>
            <a:ext cx="3183171" cy="312453"/>
          </a:xfrm>
        </p:spPr>
        <p:txBody>
          <a:bodyPr/>
          <a:lstStyle/>
          <a:p>
            <a:r>
              <a:rPr kumimoji="1" lang="zh-CN" altLang="en-US"/>
              <a:t>利用</a:t>
            </a:r>
            <a:r>
              <a:rPr kumimoji="1" lang="en-US" altLang="zh-CN"/>
              <a:t>vxlan</a:t>
            </a:r>
            <a:r>
              <a:rPr kumimoji="1" lang="zh-CN" altLang="en-US"/>
              <a:t>实现</a:t>
            </a:r>
            <a:r>
              <a:rPr kumimoji="1" lang="en-US" altLang="zh-CN"/>
              <a:t>2</a:t>
            </a:r>
            <a:r>
              <a:rPr kumimoji="1" lang="zh-CN" altLang="en-US"/>
              <a:t>台机器上的虚机互通</a:t>
            </a:r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75" y="1276985"/>
            <a:ext cx="7385050" cy="31775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7986" y="312233"/>
            <a:ext cx="3183171" cy="312453"/>
          </a:xfrm>
        </p:spPr>
        <p:txBody>
          <a:bodyPr/>
          <a:lstStyle/>
          <a:p>
            <a:r>
              <a:rPr kumimoji="1" lang="zh-CN" altLang="en-US"/>
              <a:t>利用</a:t>
            </a:r>
            <a:r>
              <a:rPr kumimoji="1" lang="en-US" altLang="zh-CN"/>
              <a:t>vxlan</a:t>
            </a:r>
            <a:r>
              <a:rPr kumimoji="1" lang="zh-CN" altLang="en-US"/>
              <a:t>实现</a:t>
            </a:r>
            <a:r>
              <a:rPr kumimoji="1" lang="en-US" altLang="zh-CN"/>
              <a:t>2</a:t>
            </a:r>
            <a:r>
              <a:rPr kumimoji="1" lang="zh-CN" altLang="en-US"/>
              <a:t>台机器上的虚机互通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5010" y="3147889"/>
            <a:ext cx="4228856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VXLAN 全称是 Virtual eXtensible Local Area Network，虚拟可扩展的局域网。它是一种 overlay 技术，通过三层的网络来搭建虚拟的二层网络</a:t>
            </a:r>
          </a:p>
        </p:txBody>
      </p:sp>
      <p:pic>
        <p:nvPicPr>
          <p:cNvPr id="4" name="图片 3" descr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7975" y="1210310"/>
            <a:ext cx="8528050" cy="34728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7986" y="312233"/>
            <a:ext cx="3183171" cy="312453"/>
          </a:xfrm>
        </p:spPr>
        <p:txBody>
          <a:bodyPr/>
          <a:lstStyle/>
          <a:p>
            <a:r>
              <a:rPr kumimoji="1" lang="zh-CN" altLang="en-US"/>
              <a:t>利用</a:t>
            </a:r>
            <a:r>
              <a:rPr kumimoji="1" lang="en-US" altLang="zh-CN"/>
              <a:t>vxlan</a:t>
            </a:r>
            <a:r>
              <a:rPr kumimoji="1" lang="zh-CN" altLang="en-US"/>
              <a:t>实现</a:t>
            </a:r>
            <a:r>
              <a:rPr kumimoji="1" lang="en-US" altLang="zh-CN"/>
              <a:t>nta</a:t>
            </a:r>
            <a:r>
              <a:rPr kumimoji="1" lang="zh-CN" altLang="en-US"/>
              <a:t>机器和</a:t>
            </a:r>
            <a:r>
              <a:rPr kumimoji="1" lang="en-US" altLang="zh-CN"/>
              <a:t>pop</a:t>
            </a:r>
            <a:r>
              <a:rPr kumimoji="1" lang="zh-CN" altLang="en-US"/>
              <a:t>互通</a:t>
            </a:r>
          </a:p>
        </p:txBody>
      </p:sp>
      <p:pic>
        <p:nvPicPr>
          <p:cNvPr id="7" name="图片 6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273175"/>
            <a:ext cx="6400800" cy="25971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210,&quot;width&quot;:1332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650,&quot;width&quot;:13430}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701</Words>
  <Application>Microsoft Office PowerPoint</Application>
  <PresentationFormat>全屏显示(16:9)</PresentationFormat>
  <Paragraphs>76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Lucida Grande</vt:lpstr>
      <vt:lpstr>微软雅黑</vt:lpstr>
      <vt:lpstr>微软雅黑 Light</vt:lpstr>
      <vt:lpstr>Arial</vt:lpstr>
      <vt:lpstr>Helvetica</vt:lpstr>
      <vt:lpstr>Wingdings</vt:lpstr>
      <vt:lpstr>White</vt:lpstr>
      <vt:lpstr>NTA原理培训和部署 ----许清柏 </vt:lpstr>
      <vt:lpstr>背景</vt:lpstr>
      <vt:lpstr>目录</vt:lpstr>
      <vt:lpstr>PowerPoint 演示文稿</vt:lpstr>
      <vt:lpstr>VXLAN</vt:lpstr>
      <vt:lpstr>vxlan网络模型</vt:lpstr>
      <vt:lpstr>利用vxlan实现2台机器上的虚机互通</vt:lpstr>
      <vt:lpstr>利用vxlan实现2台机器上的虚机互通</vt:lpstr>
      <vt:lpstr>利用vxlan实现nta机器和pop互通</vt:lpstr>
      <vt:lpstr>PowerPoint 演示文稿</vt:lpstr>
      <vt:lpstr>链接</vt:lpstr>
      <vt:lpstr>PowerPoint 演示文稿</vt:lpstr>
      <vt:lpstr>链接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易丽琳</dc:creator>
  <cp:lastModifiedBy>许清柏</cp:lastModifiedBy>
  <cp:revision>344</cp:revision>
  <dcterms:created xsi:type="dcterms:W3CDTF">2021-12-13T06:43:00Z</dcterms:created>
  <dcterms:modified xsi:type="dcterms:W3CDTF">2022-03-21T04:45:38Z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71678B4153F44526AB66A8CA67346085</vt:lpwstr>
  </property>
  <property fmtid="{D5CDD505-2E9C-101B-9397-08002B2CF9AE}" pid="3" name="KSOProductBuildVer">
    <vt:lpwstr>2052-11.1.0.11405</vt:lpwstr>
  </property>
</Properties>
</file>