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74" r:id="rId8"/>
    <p:sldMasterId id="2147483676" r:id="rId9"/>
    <p:sldMasterId id="2147483692" r:id="rId10"/>
    <p:sldMasterId id="2147483708" r:id="rId11"/>
  </p:sldMasterIdLst>
  <p:notesMasterIdLst>
    <p:notesMasterId r:id="rId29"/>
  </p:notesMasterIdLst>
  <p:handoutMasterIdLst>
    <p:handoutMasterId r:id="rId30"/>
  </p:handoutMasterIdLst>
  <p:sldIdLst>
    <p:sldId id="462" r:id="rId12"/>
    <p:sldId id="463" r:id="rId13"/>
    <p:sldId id="467" r:id="rId14"/>
    <p:sldId id="501" r:id="rId15"/>
    <p:sldId id="466" r:id="rId16"/>
    <p:sldId id="489" r:id="rId17"/>
    <p:sldId id="485" r:id="rId18"/>
    <p:sldId id="486" r:id="rId19"/>
    <p:sldId id="487" r:id="rId20"/>
    <p:sldId id="488" r:id="rId21"/>
    <p:sldId id="451" r:id="rId22"/>
    <p:sldId id="492" r:id="rId23"/>
    <p:sldId id="460" r:id="rId24"/>
    <p:sldId id="493" r:id="rId25"/>
    <p:sldId id="494" r:id="rId26"/>
    <p:sldId id="495" r:id="rId27"/>
    <p:sldId id="26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206"/>
    <a:srgbClr val="AD2B26"/>
    <a:srgbClr val="49504F"/>
    <a:srgbClr val="B70006"/>
    <a:srgbClr val="FFFFE4"/>
    <a:srgbClr val="919191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5306" autoAdjust="0"/>
  </p:normalViewPr>
  <p:slideViewPr>
    <p:cSldViewPr snapToGrid="0">
      <p:cViewPr varScale="1">
        <p:scale>
          <a:sx n="79" d="100"/>
          <a:sy n="79" d="100"/>
        </p:scale>
        <p:origin x="10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0" Type="http://schemas.openxmlformats.org/officeDocument/2006/relationships/slide" Target="slides/slide9.xml"/><Relationship Id="rId2" Type="http://schemas.openxmlformats.org/officeDocument/2006/relationships/theme" Target="theme/theme1.xml"/><Relationship Id="rId19" Type="http://schemas.openxmlformats.org/officeDocument/2006/relationships/slide" Target="slides/slide8.xml"/><Relationship Id="rId18" Type="http://schemas.openxmlformats.org/officeDocument/2006/relationships/slide" Target="slides/slide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0.xml"/><Relationship Id="rId8" Type="http://schemas.openxmlformats.org/officeDocument/2006/relationships/slideLayout" Target="../slideLayouts/slideLayout59.xml"/><Relationship Id="rId7" Type="http://schemas.openxmlformats.org/officeDocument/2006/relationships/slideLayout" Target="../slideLayouts/slideLayout58.xml"/><Relationship Id="rId6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7" Type="http://schemas.openxmlformats.org/officeDocument/2006/relationships/theme" Target="../theme/theme10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7" Type="http://schemas.openxmlformats.org/officeDocument/2006/relationships/theme" Target="../theme/theme8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7" Type="http://schemas.openxmlformats.org/officeDocument/2006/relationships/theme" Target="../theme/theme9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vw vh 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移动端布局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pink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老师公开课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31506" y="156739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如何还原设计稿？</a:t>
            </a:r>
            <a:endParaRPr lang="zh-CN" altLang="en-US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前提： 我们设计稿按照</a:t>
            </a:r>
            <a:r>
              <a:rPr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iPhone678 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来设计，有个盒子是 </a:t>
            </a:r>
            <a:r>
              <a:rPr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50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像素</a:t>
            </a:r>
            <a:r>
              <a:rPr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*50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像素的，如何使用</a:t>
            </a:r>
            <a:r>
              <a:rPr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vw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呢？</a:t>
            </a:r>
            <a:endParaRPr lang="zh-CN" altLang="en-US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endParaRPr lang="zh-CN" altLang="en-US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一、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vw</a:t>
            </a:r>
            <a:r>
              <a:rPr kumimoji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vh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3.vw/vh</a:t>
            </a:r>
            <a:r>
              <a:rPr kumimoji="1" dirty="0"/>
              <a:t>怎么用</a:t>
            </a:r>
            <a:endParaRPr kumimoji="1" dirty="0"/>
          </a:p>
        </p:txBody>
      </p:sp>
      <p:sp>
        <p:nvSpPr>
          <p:cNvPr id="7" name="文本占位符 6"/>
          <p:cNvSpPr>
            <a:spLocks noGrp="1"/>
          </p:cNvSpPr>
          <p:nvPr/>
        </p:nvSpPr>
        <p:spPr>
          <a:xfrm>
            <a:off x="890525" y="2503725"/>
            <a:ext cx="9214230" cy="4219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 dirty="0"/>
              <a:t>①：设计稿参照</a:t>
            </a:r>
            <a:r>
              <a:rPr lang="en-US" altLang="zh-CN" dirty="0"/>
              <a:t>iPhone678</a:t>
            </a:r>
            <a:r>
              <a:rPr lang="zh-CN" altLang="en-US" dirty="0"/>
              <a:t>，所以视口宽度尺寸是 </a:t>
            </a:r>
            <a:r>
              <a:rPr lang="en-US" altLang="zh-CN" dirty="0"/>
              <a:t>375</a:t>
            </a:r>
            <a:r>
              <a:rPr lang="zh-CN" altLang="en-US" dirty="0"/>
              <a:t>像素（</a:t>
            </a:r>
            <a:r>
              <a:rPr lang="zh-CN" altLang="en-US" b="1" dirty="0">
                <a:solidFill>
                  <a:srgbClr val="C00000"/>
                </a:solidFill>
              </a:rPr>
              <a:t>像素大厨切换到</a:t>
            </a:r>
            <a:r>
              <a:rPr lang="en-US" altLang="zh-CN" b="1" dirty="0">
                <a:solidFill>
                  <a:srgbClr val="C00000"/>
                </a:solidFill>
              </a:rPr>
              <a:t>2x</a:t>
            </a:r>
            <a:r>
              <a:rPr lang="zh-CN" altLang="en-US" b="1" dirty="0">
                <a:solidFill>
                  <a:srgbClr val="C00000"/>
                </a:solidFill>
              </a:rPr>
              <a:t>模式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/>
              <a:t>②：那么</a:t>
            </a:r>
            <a:r>
              <a:rPr lang="en-US" altLang="zh-CN" dirty="0"/>
              <a:t>1vw</a:t>
            </a:r>
            <a:r>
              <a:rPr lang="zh-CN" altLang="en-US" dirty="0"/>
              <a:t>是多少像素？</a:t>
            </a:r>
            <a:endParaRPr lang="en-US" altLang="zh-CN" dirty="0">
              <a:solidFill>
                <a:srgbClr val="AD2B26"/>
              </a:solidFill>
            </a:endParaRPr>
          </a:p>
          <a:p>
            <a:r>
              <a:rPr lang="en-US" altLang="zh-CN" dirty="0"/>
              <a:t>	375px / 100  =   3.75px</a:t>
            </a:r>
            <a:endParaRPr lang="en-US" altLang="zh-CN" dirty="0"/>
          </a:p>
          <a:p>
            <a:r>
              <a:rPr lang="zh-CN" altLang="en-US" dirty="0"/>
              <a:t>③：我们元素的目标是多少像素？</a:t>
            </a:r>
            <a:endParaRPr lang="en-US" altLang="zh-CN" dirty="0">
              <a:solidFill>
                <a:srgbClr val="AD2B26"/>
              </a:solidFill>
            </a:endParaRPr>
          </a:p>
          <a:p>
            <a:r>
              <a:rPr lang="en-US" altLang="zh-CN" dirty="0"/>
              <a:t>	50px * 50px </a:t>
            </a:r>
            <a:endParaRPr lang="en-US" altLang="zh-CN" dirty="0"/>
          </a:p>
          <a:p>
            <a:r>
              <a:rPr lang="zh-CN" altLang="en-US" dirty="0"/>
              <a:t>④：</a:t>
            </a:r>
            <a:r>
              <a:rPr lang="zh-CN" altLang="en-US" dirty="0">
                <a:solidFill>
                  <a:srgbClr val="C00000"/>
                </a:solidFill>
              </a:rPr>
              <a:t>那么</a:t>
            </a:r>
            <a:r>
              <a:rPr lang="en-US" altLang="zh-CN" dirty="0">
                <a:solidFill>
                  <a:srgbClr val="C00000"/>
                </a:solidFill>
              </a:rPr>
              <a:t>50*50 </a:t>
            </a:r>
            <a:r>
              <a:rPr lang="zh-CN" altLang="en-US" dirty="0">
                <a:solidFill>
                  <a:srgbClr val="C00000"/>
                </a:solidFill>
              </a:rPr>
              <a:t>是多少个</a:t>
            </a:r>
            <a:r>
              <a:rPr lang="en-US" altLang="zh-CN" dirty="0">
                <a:solidFill>
                  <a:srgbClr val="C00000"/>
                </a:solidFill>
              </a:rPr>
              <a:t>vw</a:t>
            </a:r>
            <a:r>
              <a:rPr lang="zh-CN" altLang="en-US" dirty="0">
                <a:solidFill>
                  <a:srgbClr val="C00000"/>
                </a:solidFill>
              </a:rPr>
              <a:t>？</a:t>
            </a:r>
            <a:endParaRPr lang="en-US" altLang="zh-CN" dirty="0">
              <a:solidFill>
                <a:srgbClr val="AD2B26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>
                <a:solidFill>
                  <a:schemeClr val="tx1"/>
                </a:solidFill>
              </a:rPr>
              <a:t>50 / 3.75  =  13.3333vw 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262626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0585" y="3847465"/>
            <a:ext cx="3212465" cy="24771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0" y="3960495"/>
            <a:ext cx="3495675" cy="1888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ym typeface="+mn-ea"/>
              </a:rPr>
              <a:t>开发中使用</a:t>
            </a:r>
            <a:r>
              <a:rPr lang="en-US" altLang="zh-CN" sz="1800" dirty="0">
                <a:sym typeface="+mn-ea"/>
              </a:rPr>
              <a:t>vw</a:t>
            </a:r>
            <a:r>
              <a:rPr lang="zh-CN" altLang="en-US" sz="1800" dirty="0">
                <a:sym typeface="+mn-ea"/>
              </a:rPr>
              <a:t>，</a:t>
            </a:r>
            <a:r>
              <a:rPr lang="zh-CN" altLang="en-US" sz="1800" dirty="0">
                <a:sym typeface="+mn-ea"/>
              </a:rPr>
              <a:t>需要像素大厨有哪些改动</a:t>
            </a:r>
            <a:r>
              <a:rPr lang="zh-CN" altLang="en-US" sz="1800" dirty="0">
                <a:sym typeface="+mn-ea"/>
              </a:rPr>
              <a:t>？</a:t>
            </a:r>
            <a:endParaRPr lang="zh-CN" altLang="en-US" sz="1800" dirty="0"/>
          </a:p>
          <a:p>
            <a:pPr marL="8953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把模式改为</a:t>
            </a:r>
            <a:r>
              <a:rPr lang="en-US" altLang="zh-CN" sz="18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2x</a:t>
            </a:r>
            <a:r>
              <a:rPr lang="zh-CN" altLang="en-US" sz="18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sz="1800" dirty="0">
                <a:sym typeface="+mn-ea"/>
              </a:rPr>
              <a:t>开发中使用</a:t>
            </a:r>
            <a:r>
              <a:rPr lang="en-US" altLang="zh-CN" sz="1800" dirty="0">
                <a:sym typeface="+mn-ea"/>
              </a:rPr>
              <a:t>vw</a:t>
            </a:r>
            <a:r>
              <a:rPr lang="zh-CN" altLang="en-US" sz="1800" dirty="0">
                <a:sym typeface="+mn-ea"/>
              </a:rPr>
              <a:t>，如何还原设计稿</a:t>
            </a:r>
            <a:r>
              <a:rPr lang="zh-CN" altLang="en-US" sz="1800" dirty="0">
                <a:sym typeface="+mn-ea"/>
              </a:rPr>
              <a:t>？</a:t>
            </a:r>
            <a:endParaRPr lang="zh-CN" altLang="en-US" sz="1800" dirty="0"/>
          </a:p>
          <a:p>
            <a:pPr marL="895350" lvl="1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18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确定设计稿视口宽度。 比如</a:t>
            </a:r>
            <a:r>
              <a:rPr lang="en-US" altLang="zh-CN" sz="18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375</a:t>
            </a:r>
            <a:endParaRPr lang="en-US" altLang="zh-CN" sz="18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18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直接使用测量数值  </a:t>
            </a:r>
            <a:r>
              <a:rPr lang="en-US" altLang="zh-CN" sz="18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   </a:t>
            </a:r>
            <a:r>
              <a:rPr lang="zh-CN" altLang="en-US" sz="18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（视口宽度  </a:t>
            </a:r>
            <a:r>
              <a:rPr lang="en-US" altLang="zh-CN" sz="18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 100</a:t>
            </a:r>
            <a:r>
              <a:rPr lang="zh-CN" altLang="en-US" sz="18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zh-CN" altLang="en-US" sz="18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18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</a:t>
            </a:r>
            <a:r>
              <a:rPr lang="en-US" altLang="zh-CN" sz="18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  50   /  ( 375 /  100 )</a:t>
            </a:r>
            <a:endParaRPr lang="zh-CN" altLang="en-US" sz="18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小结</a:t>
            </a:r>
            <a:endParaRPr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31506" y="1567393"/>
            <a:ext cx="10749598" cy="4219575"/>
          </a:xfrm>
        </p:spPr>
        <p:txBody>
          <a:bodyPr/>
          <a:lstStyle/>
          <a:p>
            <a:pPr marL="0" indent="0">
              <a:buNone/>
            </a:pPr>
            <a:endParaRPr lang="zh-CN" altLang="en-US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因为设计到大量除法， 还是适应</a:t>
            </a:r>
            <a:r>
              <a:rPr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LESS 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搭配更好点。</a:t>
            </a:r>
            <a:endParaRPr lang="zh-CN" altLang="en-US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我们本质是根据视口宽度来等比例缩放页面元素高度和宽度的，所以开发中使用</a:t>
            </a:r>
            <a:r>
              <a:rPr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vw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就基本够用了。</a:t>
            </a:r>
            <a:r>
              <a:rPr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vh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很少使用。</a:t>
            </a:r>
            <a:endParaRPr lang="zh-CN" altLang="en-US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兼容性：  网站： https://caniuse.com/</a:t>
            </a:r>
            <a:endParaRPr lang="zh-CN" altLang="en-US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一、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vw</a:t>
            </a:r>
            <a:r>
              <a:rPr kumimoji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vh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4.vw </a:t>
            </a:r>
            <a:r>
              <a:rPr kumimoji="1" dirty="0"/>
              <a:t>注意</a:t>
            </a:r>
            <a:r>
              <a:rPr kumimoji="1" dirty="0"/>
              <a:t>事项</a:t>
            </a:r>
            <a:endParaRPr kumimoji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280" y="3556635"/>
            <a:ext cx="10991850" cy="2348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案例实战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-bibi</a:t>
            </a:r>
            <a:r>
              <a:rPr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官网首页</a:t>
            </a:r>
            <a:endParaRPr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bibi</a:t>
            </a:r>
            <a:r>
              <a:rPr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官网移动端首页布局</a:t>
            </a:r>
            <a:endParaRPr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需求：实现在不同宽度设备中等比缩放的网页效果</a:t>
            </a:r>
            <a:endParaRPr lang="zh-CN" altLang="en-US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 dirty="0"/>
              <a:t>①：</a:t>
            </a:r>
            <a:r>
              <a:rPr lang="zh-CN" dirty="0"/>
              <a:t>准备好项目目录以及文件</a:t>
            </a:r>
            <a:endParaRPr lang="en-US" altLang="zh-CN" dirty="0"/>
          </a:p>
          <a:p>
            <a:r>
              <a:rPr lang="zh-CN" altLang="en-US" dirty="0"/>
              <a:t>②：准备好字体文件（下载别人网站字体）</a:t>
            </a:r>
            <a:endParaRPr lang="en-US" altLang="zh-CN" dirty="0">
              <a:solidFill>
                <a:srgbClr val="AD2B26"/>
              </a:solidFill>
            </a:endParaRPr>
          </a:p>
          <a:p>
            <a:r>
              <a:rPr lang="en-US" altLang="zh-CN" dirty="0"/>
              <a:t>	</a:t>
            </a:r>
            <a:r>
              <a:rPr dirty="0"/>
              <a:t>检查元素 → iconfont样式表 → 复制字体URL到浏览器地址栏 → 回车</a:t>
            </a:r>
            <a:endParaRPr dirty="0"/>
          </a:p>
          <a:p>
            <a:r>
              <a:rPr lang="zh-CN" altLang="en-US" dirty="0"/>
              <a:t>③：准备好</a:t>
            </a:r>
            <a:r>
              <a:rPr lang="en-US" altLang="zh-CN" dirty="0"/>
              <a:t>less</a:t>
            </a:r>
            <a:r>
              <a:rPr lang="zh-CN" altLang="en-US" dirty="0"/>
              <a:t>文件</a:t>
            </a:r>
            <a:endParaRPr lang="en-US" altLang="zh-CN" dirty="0">
              <a:solidFill>
                <a:srgbClr val="AD2B26"/>
              </a:solidFill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生成的</a:t>
            </a:r>
            <a:r>
              <a:rPr lang="en-US" altLang="zh-CN" dirty="0"/>
              <a:t>css</a:t>
            </a:r>
            <a:r>
              <a:rPr lang="zh-CN" altLang="en-US" dirty="0"/>
              <a:t>文件自动放到</a:t>
            </a:r>
            <a:r>
              <a:rPr lang="en-US" altLang="zh-CN" dirty="0"/>
              <a:t>css</a:t>
            </a:r>
            <a:r>
              <a:rPr lang="zh-CN" altLang="en-US" dirty="0"/>
              <a:t>文件下面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dirty="0"/>
          </a:p>
          <a:p>
            <a:r>
              <a:rPr lang="zh-CN" altLang="en-US" dirty="0"/>
              <a:t>④：准备开始项目内容</a:t>
            </a:r>
            <a:endParaRPr lang="zh-CN" altLang="en-US" dirty="0">
              <a:solidFill>
                <a:srgbClr val="262626"/>
              </a:solidFill>
            </a:endParaRP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5680" y="1590040"/>
            <a:ext cx="3978275" cy="16852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4619625"/>
            <a:ext cx="58293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案例实战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-bibi</a:t>
            </a:r>
            <a:r>
              <a:rPr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官网首页</a:t>
            </a:r>
            <a:endParaRPr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bibi</a:t>
            </a:r>
            <a:r>
              <a:rPr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官网移动端首页布局</a:t>
            </a:r>
            <a:endParaRPr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头部模块 </a:t>
            </a:r>
            <a:r>
              <a:rPr lang="en-US" altLang="zh-CN" dirty="0"/>
              <a:t>-  suspension-box     </a:t>
            </a:r>
            <a:r>
              <a:rPr lang="zh-CN" altLang="en-US" dirty="0"/>
              <a:t>悬挂箱子</a:t>
            </a:r>
            <a:endParaRPr lang="en-US" altLang="zh-CN" dirty="0"/>
          </a:p>
          <a:p>
            <a:endParaRPr lang="zh-CN" altLang="en-US" dirty="0">
              <a:solidFill>
                <a:srgbClr val="262626"/>
              </a:solidFill>
            </a:endParaRP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3295" y="2866390"/>
            <a:ext cx="4219575" cy="1123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065" y="2938780"/>
            <a:ext cx="3933825" cy="981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案例实战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-bibi</a:t>
            </a:r>
            <a:r>
              <a:rPr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官网首页</a:t>
            </a:r>
            <a:endParaRPr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bibi</a:t>
            </a:r>
            <a:r>
              <a:rPr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官网移动端首页布局</a:t>
            </a:r>
            <a:endParaRPr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dirty="0"/>
              <a:t>VSCode </a:t>
            </a:r>
            <a:r>
              <a:rPr lang="zh-CN" altLang="en-US" dirty="0"/>
              <a:t>转换 </a:t>
            </a:r>
            <a:r>
              <a:rPr lang="en-US" altLang="zh-CN" dirty="0"/>
              <a:t>vw </a:t>
            </a:r>
            <a:r>
              <a:rPr lang="zh-CN" altLang="en-US" dirty="0"/>
              <a:t>插件 </a:t>
            </a:r>
            <a:endParaRPr lang="en-US" altLang="zh-CN" dirty="0"/>
          </a:p>
          <a:p>
            <a:endParaRPr lang="zh-CN" altLang="en-US" dirty="0">
              <a:solidFill>
                <a:srgbClr val="262626"/>
              </a:solidFill>
            </a:endParaRP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3052445"/>
            <a:ext cx="5219700" cy="2752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055" y="3100070"/>
            <a:ext cx="5362575" cy="2656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案例实战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-bibi</a:t>
            </a:r>
            <a:r>
              <a:rPr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官网首页</a:t>
            </a:r>
            <a:endParaRPr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bibi</a:t>
            </a:r>
            <a:r>
              <a:rPr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官网移动端首页布局</a:t>
            </a:r>
            <a:endParaRPr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m-navbar </a:t>
            </a:r>
            <a:r>
              <a:rPr lang="zh-CN" altLang="en-US" dirty="0"/>
              <a:t>模块</a:t>
            </a:r>
            <a:endParaRPr lang="en-US" altLang="zh-CN" dirty="0"/>
          </a:p>
          <a:p>
            <a:endParaRPr lang="zh-CN" altLang="en-US" dirty="0">
              <a:solidFill>
                <a:srgbClr val="262626"/>
              </a:solidFill>
            </a:endParaRPr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0" y="2552700"/>
            <a:ext cx="10877550" cy="1752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30" y="4781550"/>
            <a:ext cx="10315575" cy="1790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29518" y="1026160"/>
            <a:ext cx="5973761" cy="4256405"/>
          </a:xfrm>
        </p:spPr>
        <p:txBody>
          <a:bodyPr/>
          <a:lstStyle/>
          <a:p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vw vh</a:t>
            </a:r>
            <a:r>
              <a:rPr lang="zh-CN" altLang="en-US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移动端布局</a:t>
            </a:r>
            <a:endParaRPr lang="en-US" altLang="zh-CN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像素大厨使用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解答小伙伴们问题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各种福利赠送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福利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-pink</a:t>
            </a:r>
            <a:r>
              <a:rPr kumimoji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老师实力宠粉</a:t>
            </a:r>
            <a:endParaRPr kumimoji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10565" y="939800"/>
            <a:ext cx="1711325" cy="516890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dirty="0"/>
              <a:t>学习资料</a:t>
            </a:r>
            <a:endParaRPr kumimoji="1" dirty="0"/>
          </a:p>
        </p:txBody>
      </p:sp>
      <p:sp>
        <p:nvSpPr>
          <p:cNvPr id="12" name="文本占位符 3"/>
          <p:cNvSpPr>
            <a:spLocks noGrp="1"/>
          </p:cNvSpPr>
          <p:nvPr/>
        </p:nvSpPr>
        <p:spPr>
          <a:xfrm>
            <a:off x="7400290" y="939800"/>
            <a:ext cx="2377440" cy="5168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2. </a:t>
            </a:r>
            <a:r>
              <a:rPr kumimoji="1" dirty="0"/>
              <a:t>耳机、充电宝</a:t>
            </a:r>
            <a:endParaRPr kumimoji="1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5770" y="1884680"/>
            <a:ext cx="2409825" cy="44386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385" y="1992630"/>
            <a:ext cx="3952875" cy="2171700"/>
          </a:xfrm>
          <a:prstGeom prst="rect">
            <a:avLst/>
          </a:prstGeom>
        </p:spPr>
      </p:pic>
      <p:sp>
        <p:nvSpPr>
          <p:cNvPr id="17" name="文本占位符 1"/>
          <p:cNvSpPr>
            <a:spLocks noGrp="1"/>
          </p:cNvSpPr>
          <p:nvPr/>
        </p:nvSpPr>
        <p:spPr>
          <a:xfrm>
            <a:off x="621665" y="1567180"/>
            <a:ext cx="4092575" cy="42195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6225" indent="-276225"/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面试宝典</a:t>
            </a:r>
            <a:endParaRPr lang="zh-CN" altLang="en-US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本前端电子书籍</a:t>
            </a:r>
            <a:endParaRPr lang="zh-CN" altLang="en-US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福利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-pink</a:t>
            </a:r>
            <a:r>
              <a:rPr kumimoji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老师实力宠粉</a:t>
            </a:r>
            <a:endParaRPr kumimoji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3215" y="909320"/>
            <a:ext cx="4514850" cy="57156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" y="1867535"/>
            <a:ext cx="2114550" cy="409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" y="3023235"/>
            <a:ext cx="1514475" cy="41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vw vh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移动端布局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21981" y="1567393"/>
            <a:ext cx="10749598" cy="4219575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移动端布局</a:t>
            </a:r>
            <a:r>
              <a:rPr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---flex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布局</a:t>
            </a:r>
            <a:endParaRPr lang="zh-CN" altLang="en-US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为了实现可以适配移动端，页面元素可以宽度和高度等比例缩放</a:t>
            </a:r>
            <a:endParaRPr lang="zh-CN" altLang="en-US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需要移动端适配有如下方案：</a:t>
            </a:r>
            <a:endParaRPr lang="zh-CN" altLang="en-US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一、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vw</a:t>
            </a:r>
            <a:r>
              <a:rPr kumimoji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vh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移动端布局</a:t>
            </a:r>
            <a:endParaRPr kumimoji="1" lang="zh-CN" altLang="en-US" dirty="0"/>
          </a:p>
        </p:txBody>
      </p:sp>
      <p:sp>
        <p:nvSpPr>
          <p:cNvPr id="25" name="Freeform 46"/>
          <p:cNvSpPr/>
          <p:nvPr/>
        </p:nvSpPr>
        <p:spPr bwMode="auto">
          <a:xfrm>
            <a:off x="2690669" y="2890945"/>
            <a:ext cx="3257787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4950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26" name="Freeform 46"/>
          <p:cNvSpPr/>
          <p:nvPr/>
        </p:nvSpPr>
        <p:spPr bwMode="auto">
          <a:xfrm>
            <a:off x="6566352" y="2890945"/>
            <a:ext cx="3255664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27" name="Freeform 5"/>
          <p:cNvSpPr/>
          <p:nvPr/>
        </p:nvSpPr>
        <p:spPr bwMode="auto">
          <a:xfrm>
            <a:off x="1325118" y="3891217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Alibaba PuHuiTi M" pitchFamily="18" charset="-122"/>
                <a:sym typeface="Bebas"/>
              </a:rPr>
              <a:t>rem</a:t>
            </a:r>
            <a:endParaRPr lang="en-US" altLang="zh-CN" sz="2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28" name="Freeform 5"/>
          <p:cNvSpPr/>
          <p:nvPr/>
        </p:nvSpPr>
        <p:spPr bwMode="auto">
          <a:xfrm>
            <a:off x="9263476" y="3903959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Alibaba PuHuiTi M" pitchFamily="18" charset="-122"/>
                <a:sym typeface="Bebas"/>
              </a:rPr>
              <a:t>vw/vh</a:t>
            </a:r>
            <a:endParaRPr lang="en-US" altLang="zh-CN" sz="2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3342005" y="4073208"/>
            <a:ext cx="2606040" cy="138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Alibaba PuHuiTi R" pitchFamily="18" charset="-122"/>
                <a:sym typeface="Bebas"/>
              </a:rPr>
              <a:t>市场比较常见：</a:t>
            </a:r>
            <a:endParaRPr lang="zh-CN" altLang="en-US" sz="14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Alibaba PuHuiTi R" pitchFamily="18" charset="-122"/>
                <a:sym typeface="Bebas"/>
              </a:rPr>
              <a:t>1. </a:t>
            </a: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Alibaba PuHuiTi R" pitchFamily="18" charset="-122"/>
                <a:sym typeface="Bebas"/>
              </a:rPr>
              <a:t>需要不断修改</a:t>
            </a:r>
            <a:r>
              <a:rPr lang="en-US" altLang="zh-CN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Alibaba PuHuiTi R" pitchFamily="18" charset="-122"/>
                <a:sym typeface="Bebas"/>
              </a:rPr>
              <a:t>html</a:t>
            </a: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Alibaba PuHuiTi R" pitchFamily="18" charset="-122"/>
                <a:sym typeface="Bebas"/>
              </a:rPr>
              <a:t>文字大小</a:t>
            </a:r>
            <a:endParaRPr lang="zh-CN" altLang="en-US" sz="14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Alibaba PuHuiTi R" pitchFamily="18" charset="-122"/>
                <a:sym typeface="Bebas"/>
              </a:rPr>
              <a:t>2. </a:t>
            </a: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Alibaba PuHuiTi R" pitchFamily="18" charset="-122"/>
                <a:sym typeface="Bebas"/>
              </a:rPr>
              <a:t>需要媒体查询</a:t>
            </a:r>
            <a:r>
              <a:rPr lang="en-US" altLang="zh-CN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Alibaba PuHuiTi R" pitchFamily="18" charset="-122"/>
                <a:sym typeface="Bebas"/>
              </a:rPr>
              <a:t>media</a:t>
            </a:r>
            <a:endParaRPr lang="en-US" altLang="zh-CN" sz="14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Alibaba PuHuiTi R" pitchFamily="18" charset="-122"/>
                <a:sym typeface="Bebas"/>
              </a:rPr>
              <a:t>3. </a:t>
            </a: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Alibaba PuHuiTi R" pitchFamily="18" charset="-122"/>
                <a:sym typeface="Bebas"/>
              </a:rPr>
              <a:t>需要 </a:t>
            </a:r>
            <a:r>
              <a:rPr lang="en-US" altLang="zh-CN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Alibaba PuHuiTi R" pitchFamily="18" charset="-122"/>
                <a:sym typeface="Bebas"/>
              </a:rPr>
              <a:t>flexible.js</a:t>
            </a:r>
            <a:endParaRPr lang="en-US" altLang="zh-CN" sz="14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6990502" y="4031882"/>
            <a:ext cx="2155575" cy="138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Alibaba PuHuiTi R" pitchFamily="18" charset="-122"/>
                <a:sym typeface="Bebas"/>
              </a:rPr>
              <a:t>将来</a:t>
            </a:r>
            <a:r>
              <a:rPr lang="en-US" altLang="zh-CN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Alibaba PuHuiTi R" pitchFamily="18" charset="-122"/>
                <a:sym typeface="Bebas"/>
              </a:rPr>
              <a:t>(</a:t>
            </a: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Alibaba PuHuiTi R" pitchFamily="18" charset="-122"/>
                <a:sym typeface="Bebas"/>
              </a:rPr>
              <a:t>马上</a:t>
            </a:r>
            <a:r>
              <a:rPr lang="en-US" altLang="zh-CN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Alibaba PuHuiTi R" pitchFamily="18" charset="-122"/>
                <a:sym typeface="Bebas"/>
              </a:rPr>
              <a:t>)</a:t>
            </a: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Alibaba PuHuiTi R" pitchFamily="18" charset="-122"/>
                <a:sym typeface="Bebas"/>
              </a:rPr>
              <a:t>趋势</a:t>
            </a:r>
            <a:endParaRPr lang="zh-CN" altLang="en-US" sz="14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Alibaba PuHuiTi R" pitchFamily="18" charset="-122"/>
                <a:sym typeface="Bebas"/>
              </a:rPr>
              <a:t>1. </a:t>
            </a: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Alibaba PuHuiTi R" pitchFamily="18" charset="-122"/>
                <a:sym typeface="Bebas"/>
              </a:rPr>
              <a:t>省去各种判断和修改</a:t>
            </a:r>
            <a:endParaRPr lang="zh-CN" altLang="en-US" sz="14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Alibaba PuHuiTi R" pitchFamily="18" charset="-122"/>
                <a:sym typeface="Bebas"/>
              </a:rPr>
              <a:t>代表：</a:t>
            </a:r>
            <a:endParaRPr lang="zh-CN" altLang="en-US" sz="14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Alibaba PuHuiTi R" pitchFamily="18" charset="-122"/>
                <a:sym typeface="Bebas"/>
              </a:rPr>
              <a:t>b</a:t>
            </a: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Alibaba PuHuiTi R" pitchFamily="18" charset="-122"/>
                <a:sym typeface="Bebas"/>
              </a:rPr>
              <a:t>站</a:t>
            </a:r>
            <a:r>
              <a:rPr lang="en-US" altLang="zh-CN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Alibaba PuHuiTi R" pitchFamily="18" charset="-122"/>
                <a:sym typeface="Bebas"/>
              </a:rPr>
              <a:t>..</a:t>
            </a:r>
            <a:endParaRPr lang="en-US" altLang="zh-CN" sz="14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Alibaba PuHuiTi R" pitchFamily="18" charset="-122"/>
              <a:sym typeface="Beb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27" grpId="0" bldLvl="0" animBg="1"/>
      <p:bldP spid="28" grpId="0" bldLvl="0" animBg="1"/>
      <p:bldP spid="30" grpId="0" bldLvl="0" animBg="1"/>
      <p:bldP spid="36" grpId="0" bldLvl="0" animBg="1"/>
      <p:bldP spid="25" grpId="1" animBg="1"/>
      <p:bldP spid="26" grpId="1" animBg="1"/>
      <p:bldP spid="27" grpId="1" animBg="1"/>
      <p:bldP spid="28" grpId="1" animBg="1"/>
      <p:bldP spid="30" grpId="1" animBg="1"/>
      <p:bldP spid="3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21981" y="1567393"/>
            <a:ext cx="10749598" cy="4219575"/>
          </a:xfrm>
        </p:spPr>
        <p:txBody>
          <a:bodyPr/>
          <a:lstStyle/>
          <a:p>
            <a:pPr marL="276225" indent="-276225"/>
            <a:r>
              <a:rPr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vw/vh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是一个相对单位（类似</a:t>
            </a:r>
            <a:r>
              <a:rPr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rem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相对单位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zh-CN" altLang="en-US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vw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是：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iewport </a:t>
            </a:r>
            <a:r>
              <a:rPr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</a:t>
            </a:r>
            <a:r>
              <a:rPr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idth    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视口宽度单位</a:t>
            </a:r>
            <a:endParaRPr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vh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是：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</a:t>
            </a:r>
            <a:r>
              <a:rPr lang="zh-CN" altLang="en-US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iewport </a:t>
            </a:r>
            <a:r>
              <a:rPr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h</a:t>
            </a:r>
            <a:r>
              <a:rPr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eight    </a:t>
            </a:r>
            <a:r>
              <a:rPr lang="zh-CN" altLang="en-US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视口高度单位</a:t>
            </a:r>
            <a:endParaRPr lang="zh-CN" altLang="en-US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相对视口的尺寸计算结果</a:t>
            </a:r>
            <a:endParaRPr lang="zh-CN" altLang="en-US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1vw = 1/100视口宽度</a:t>
            </a:r>
            <a:endParaRPr lang="zh-CN" altLang="en-US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1vh = 1/100视口高度</a:t>
            </a:r>
            <a:endParaRPr lang="zh-CN" altLang="en-US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</a:t>
            </a:r>
            <a:endParaRPr lang="zh-CN" altLang="en-US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当前屏幕视口是 </a:t>
            </a:r>
            <a:r>
              <a:rPr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375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像素，则 </a:t>
            </a:r>
            <a:r>
              <a:rPr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1vw 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  </a:t>
            </a:r>
            <a:r>
              <a:rPr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3.75 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像素， 如果当前屏幕视口为</a:t>
            </a:r>
            <a:r>
              <a:rPr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414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，则 </a:t>
            </a:r>
            <a:r>
              <a:rPr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1vw 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 </a:t>
            </a:r>
            <a:r>
              <a:rPr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4.14 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像素</a:t>
            </a:r>
            <a:endParaRPr lang="zh-CN" altLang="en-US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一、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vw</a:t>
            </a:r>
            <a:r>
              <a:rPr kumimoji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vh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2.vw/vh</a:t>
            </a:r>
            <a:r>
              <a:rPr kumimoji="1" dirty="0"/>
              <a:t>是什么</a:t>
            </a:r>
            <a:endParaRPr kumimoji="1" dirty="0"/>
          </a:p>
        </p:txBody>
      </p:sp>
      <p:sp>
        <p:nvSpPr>
          <p:cNvPr id="12" name="TextBox 6"/>
          <p:cNvSpPr txBox="1"/>
          <p:nvPr/>
        </p:nvSpPr>
        <p:spPr>
          <a:xfrm>
            <a:off x="1089660" y="5486400"/>
            <a:ext cx="8075295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和百分比有区别的，百分比是相对于父元素来说的，而</a:t>
            </a:r>
            <a:r>
              <a:rPr lang="en-US" altLang="zh-CN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vw</a:t>
            </a: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vh</a:t>
            </a: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总是针对于当前视口来说的。</a:t>
            </a:r>
            <a:endParaRPr lang="zh-CN" altLang="en-US" sz="14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0565" y="5017770"/>
            <a:ext cx="10302240" cy="141351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0637" y="509024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63610" y="584835"/>
            <a:ext cx="3298825" cy="56883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58275" y="2885440"/>
            <a:ext cx="2308860" cy="30670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25%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，相对于父元素来说的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61475" y="1813560"/>
            <a:ext cx="412750" cy="314960"/>
          </a:xfrm>
          <a:prstGeom prst="rect">
            <a:avLst/>
          </a:prstGeom>
          <a:noFill/>
          <a:ln w="19050" cmpd="sng">
            <a:solidFill>
              <a:srgbClr val="B7000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261475" y="1813560"/>
            <a:ext cx="1750695" cy="314960"/>
          </a:xfrm>
          <a:prstGeom prst="rect">
            <a:avLst/>
          </a:prstGeom>
          <a:noFill/>
          <a:ln w="19050" cmpd="sng">
            <a:solidFill>
              <a:srgbClr val="B7000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922385" y="3523615"/>
            <a:ext cx="2581275" cy="30670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25vw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，相对于当前视口来说的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92820" y="4417060"/>
            <a:ext cx="3188970" cy="314960"/>
          </a:xfrm>
          <a:prstGeom prst="rect">
            <a:avLst/>
          </a:prstGeom>
          <a:noFill/>
          <a:ln w="19050" cmpd="sng">
            <a:solidFill>
              <a:srgbClr val="B7000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vw</a:t>
            </a:r>
            <a:r>
              <a:rPr lang="zh-CN" altLang="en-US" dirty="0"/>
              <a:t>和</a:t>
            </a:r>
            <a:r>
              <a:rPr lang="en-US" altLang="zh-CN" dirty="0"/>
              <a:t>vh</a:t>
            </a:r>
            <a:r>
              <a:rPr lang="zh-CN" altLang="en-US" dirty="0"/>
              <a:t>是什么？</a:t>
            </a:r>
            <a:endParaRPr lang="zh-CN" altLang="en-US" dirty="0"/>
          </a:p>
          <a:p>
            <a:pPr marL="8953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是相对单位总是相对于视口来说的</a:t>
            </a:r>
            <a:endParaRPr lang="zh-CN" altLang="en-US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1vw 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就是当前视口的  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1/100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vw</a:t>
            </a:r>
            <a:r>
              <a:rPr lang="zh-CN" altLang="en-US" dirty="0"/>
              <a:t>和百分比的区别是什么？</a:t>
            </a:r>
            <a:endParaRPr lang="zh-CN" altLang="en-US" dirty="0"/>
          </a:p>
          <a:p>
            <a:pPr marL="895350" lvl="1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百分比 %  相对于 父元素来说的</a:t>
            </a:r>
            <a:endParaRPr lang="zh-CN" altLang="en-US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vw/vh 相对于当前视口来说的</a:t>
            </a:r>
            <a:endParaRPr lang="zh-CN" altLang="en-US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Alibaba PuHuiTi M" pitchFamily="18" charset="-122"/>
              </a:rPr>
              <a:t>小结</a:t>
            </a:r>
            <a:endParaRPr lang="zh-CN" altLang="en-US" dirty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Alibaba PuHuiTi M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21981" y="1567393"/>
            <a:ext cx="10749598" cy="4219575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超级简单， 元素单位直接使用新单位</a:t>
            </a:r>
            <a:r>
              <a:rPr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vw/vh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即可。</a:t>
            </a:r>
            <a:endParaRPr lang="zh-CN" altLang="en-US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因为</a:t>
            </a:r>
            <a:r>
              <a:rPr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vw/vh 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是相对单位，所以不同视口（屏幕）下，宽高一起变化完成适配。</a:t>
            </a:r>
            <a:endParaRPr lang="zh-CN" altLang="en-US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一、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vw</a:t>
            </a:r>
            <a:r>
              <a:rPr kumimoji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vh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3.vw/vh</a:t>
            </a:r>
            <a:r>
              <a:rPr kumimoji="1" dirty="0"/>
              <a:t>怎么用</a:t>
            </a:r>
            <a:endParaRPr kumimoji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535" y="2668905"/>
            <a:ext cx="4716145" cy="286321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1614</Words>
  <Application>WPS 演示</Application>
  <PresentationFormat>宽屏</PresentationFormat>
  <Paragraphs>187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17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Alibaba PuHuiTi M</vt:lpstr>
      <vt:lpstr>Segoe UI Light</vt:lpstr>
      <vt:lpstr>微软雅黑 Light</vt:lpstr>
      <vt:lpstr>Bebas</vt:lpstr>
      <vt:lpstr>Bebas</vt:lpstr>
      <vt:lpstr>Wingdings</vt:lpstr>
      <vt:lpstr>Arial Unicode MS</vt:lpstr>
      <vt:lpstr>等线</vt:lpstr>
      <vt:lpstr>Segoe Print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1_正文设计方案</vt:lpstr>
      <vt:lpstr>2_正文设计方案</vt:lpstr>
      <vt:lpstr>3_正文设计方案</vt:lpstr>
      <vt:lpstr>vw vh 移动端布局</vt:lpstr>
      <vt:lpstr>PowerPoint 演示文稿</vt:lpstr>
      <vt:lpstr>福利-pink老师实力宠粉</vt:lpstr>
      <vt:lpstr>福利-pink老师实力宠粉</vt:lpstr>
      <vt:lpstr>vw vh移动端布局</vt:lpstr>
      <vt:lpstr>一、vw和vh</vt:lpstr>
      <vt:lpstr>一、vw和vh</vt:lpstr>
      <vt:lpstr>小结</vt:lpstr>
      <vt:lpstr>一、vw和vh</vt:lpstr>
      <vt:lpstr>一、vw和vh</vt:lpstr>
      <vt:lpstr>小结</vt:lpstr>
      <vt:lpstr>一、vw和vh</vt:lpstr>
      <vt:lpstr>案例实战-bibi官网首页</vt:lpstr>
      <vt:lpstr>案例实战-bibi官网首页</vt:lpstr>
      <vt:lpstr>案例实战-bibi官网首页</vt:lpstr>
      <vt:lpstr>案例实战-bibi官网首页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小强</cp:lastModifiedBy>
  <cp:revision>324</cp:revision>
  <dcterms:created xsi:type="dcterms:W3CDTF">2020-03-31T02:23:00Z</dcterms:created>
  <dcterms:modified xsi:type="dcterms:W3CDTF">2021-06-12T14:54:28Z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