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gSJtY30H4ocbmioakolsa/Fii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A3617-AA47-4F0B-AA34-9DCBFE5CE457}">
  <a:tblStyle styleId="{446A3617-AA47-4F0B-AA34-9DCBFE5CE45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6"/>
  </p:normalViewPr>
  <p:slideViewPr>
    <p:cSldViewPr snapToGrid="0" snapToObjects="1">
      <p:cViewPr varScale="1">
        <p:scale>
          <a:sx n="114" d="100"/>
          <a:sy n="114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38" Type="http://customschemas.google.com/relationships/presentationmetadata" Target="metadata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229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581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52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06de943a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6f06de943a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91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06de943a_0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6f06de943a_0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13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161a800a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161a800a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46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161a800a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7161a800a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56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161a800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7161a800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6de943a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6f06de943a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57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06de943a_0_3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6f06de943a_0_3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17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f06de943a_0_3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6f06de943a_0_3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82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518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f06de943a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6f06de943a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9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f06de943a_0_3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6f06de943a_0_3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36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468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25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06de94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f06de94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1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40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34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873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67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8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61a800a0_0_3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g7161a800a0_0_3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g7161a800a0_0_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61a800a0_0_3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g7161a800a0_0_3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61a800a0_0_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7161a800a0_0_3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7161a800a0_0_3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61a800a0_0_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7161a800a0_0_3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g7161a800a0_0_3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g7161a800a0_0_3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61a800a0_0_3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7161a800a0_0_3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61a800a0_0_3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g7161a800a0_0_3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g7161a800a0_0_3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61a800a0_0_3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g7161a800a0_0_3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61a800a0_0_3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161a800a0_0_3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g7161a800a0_0_3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g7161a800a0_0_3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7161a800a0_0_3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61a800a0_0_3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g7161a800a0_0_3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61a800a0_0_3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7161a800a0_0_3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g7161a800a0_0_3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61a800a0_0_3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61a800a0_0_3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7161a800a0_0_3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g7161a800a0_0_3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manluo.github.io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11700" y="102147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Parental Out-migration Benefit Left-behind Children’s Schooling Outcomes?</a:t>
            </a:r>
            <a:b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Evidence from Rural China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311700" y="2678956"/>
            <a:ext cx="8520600" cy="1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Xiaoman Luo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Department of Agricultural and Resource Economics,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California, Davis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6799" y="4219400"/>
            <a:ext cx="798225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184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Framework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06de943a_0_15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 Model: Structural Form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g6f06de943a_0_1516"/>
          <p:cNvGraphicFramePr/>
          <p:nvPr/>
        </p:nvGraphicFramePr>
        <p:xfrm>
          <a:off x="1406761" y="2849118"/>
          <a:ext cx="5720875" cy="1981050"/>
        </p:xfrm>
        <a:graphic>
          <a:graphicData uri="http://schemas.openxmlformats.org/drawingml/2006/table">
            <a:tbl>
              <a:tblPr>
                <a:noFill/>
                <a:tableStyleId>{446A3617-AA47-4F0B-AA34-9DCBFE5CE457}</a:tableStyleId>
              </a:tblPr>
              <a:tblGrid>
                <a:gridCol w="631825"/>
                <a:gridCol w="5089050"/>
              </a:tblGrid>
              <a:tr h="3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</a:t>
                      </a:r>
                      <a:r>
                        <a:rPr lang="en-US" sz="1400" i="1" u="none" strike="noStrike" cap="none"/>
                        <a:t>P</a:t>
                      </a:r>
                      <a:endParaRPr sz="1400" i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Exam scores of child</a:t>
                      </a:r>
                      <a:endParaRPr sz="1400" i="1" u="none" strike="noStrike" cap="none" baseline="30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</a:tr>
              <a:tr h="3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</a:t>
                      </a:r>
                      <a:r>
                        <a:rPr lang="en-US" sz="1400" i="1" u="none" strike="noStrike" cap="none"/>
                        <a:t>D</a:t>
                      </a:r>
                      <a:endParaRPr sz="1400" i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Measure of parent migration (dummy)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 </a:t>
                      </a:r>
                      <a:r>
                        <a:rPr lang="en-US" sz="1400" i="1" u="none" strike="noStrike" cap="none"/>
                        <a:t>T</a:t>
                      </a:r>
                      <a:r>
                        <a:rPr lang="en-US" sz="1400" i="1" u="none" strike="noStrike" cap="none" baseline="-25000"/>
                        <a:t>S</a:t>
                      </a:r>
                      <a:endParaRPr sz="1400" i="1" u="none" strike="noStrike" cap="none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/>
                        <a:t>Hours spent studying per week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/>
                        <a:t>   W</a:t>
                      </a:r>
                      <a:r>
                        <a:rPr lang="en-US" sz="1400" i="1" u="none" strike="noStrike" cap="none" baseline="-25000"/>
                        <a:t>T</a:t>
                      </a:r>
                      <a:endParaRPr sz="1400" i="1" u="none" strike="noStrike" cap="none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Spending on child education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4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i="1" u="none" strike="noStrike" cap="none"/>
                        <a:t>    X</a:t>
                      </a:r>
                      <a:endParaRPr sz="1400" i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The set of control variables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6" name="Google Shape;166;g6f06de943a_0_1516"/>
          <p:cNvSpPr txBox="1"/>
          <p:nvPr/>
        </p:nvSpPr>
        <p:spPr>
          <a:xfrm>
            <a:off x="3380014" y="734786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6f06de943a_0_15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755" y="1060733"/>
            <a:ext cx="2904889" cy="16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f06de943a_0_1516"/>
          <p:cNvSpPr/>
          <p:nvPr/>
        </p:nvSpPr>
        <p:spPr>
          <a:xfrm>
            <a:off x="4905450" y="1686966"/>
            <a:ext cx="417900" cy="4269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9" name="Google Shape;169;g6f06de943a_0_1516"/>
          <p:cNvSpPr/>
          <p:nvPr/>
        </p:nvSpPr>
        <p:spPr>
          <a:xfrm>
            <a:off x="6650952" y="1686966"/>
            <a:ext cx="417900" cy="4269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0" name="Google Shape;170;g6f06de943a_0_1516"/>
          <p:cNvSpPr/>
          <p:nvPr/>
        </p:nvSpPr>
        <p:spPr>
          <a:xfrm>
            <a:off x="5742898" y="2317167"/>
            <a:ext cx="417900" cy="4269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71" name="Google Shape;171;g6f06de943a_0_1516"/>
          <p:cNvSpPr/>
          <p:nvPr/>
        </p:nvSpPr>
        <p:spPr>
          <a:xfrm>
            <a:off x="5742889" y="1017724"/>
            <a:ext cx="417900" cy="4269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72" name="Google Shape;172;g6f06de943a_0_1516"/>
          <p:cNvCxnSpPr>
            <a:endCxn id="171" idx="3"/>
          </p:cNvCxnSpPr>
          <p:nvPr/>
        </p:nvCxnSpPr>
        <p:spPr>
          <a:xfrm rot="10800000" flipH="1">
            <a:off x="5262289" y="1382106"/>
            <a:ext cx="541800" cy="367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g6f06de943a_0_1516"/>
          <p:cNvCxnSpPr>
            <a:stCxn id="168" idx="6"/>
            <a:endCxn id="169" idx="2"/>
          </p:cNvCxnSpPr>
          <p:nvPr/>
        </p:nvCxnSpPr>
        <p:spPr>
          <a:xfrm>
            <a:off x="5323350" y="1900416"/>
            <a:ext cx="1327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g6f06de943a_0_1516"/>
          <p:cNvCxnSpPr>
            <a:stCxn id="168" idx="5"/>
            <a:endCxn id="170" idx="1"/>
          </p:cNvCxnSpPr>
          <p:nvPr/>
        </p:nvCxnSpPr>
        <p:spPr>
          <a:xfrm>
            <a:off x="5262150" y="2051348"/>
            <a:ext cx="541800" cy="32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g6f06de943a_0_1516"/>
          <p:cNvCxnSpPr>
            <a:stCxn id="171" idx="5"/>
            <a:endCxn id="169" idx="1"/>
          </p:cNvCxnSpPr>
          <p:nvPr/>
        </p:nvCxnSpPr>
        <p:spPr>
          <a:xfrm>
            <a:off x="6099589" y="1382106"/>
            <a:ext cx="612600" cy="3675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g6f06de943a_0_1516"/>
          <p:cNvCxnSpPr>
            <a:stCxn id="170" idx="7"/>
            <a:endCxn id="169" idx="3"/>
          </p:cNvCxnSpPr>
          <p:nvPr/>
        </p:nvCxnSpPr>
        <p:spPr>
          <a:xfrm rot="10800000" flipH="1">
            <a:off x="6099598" y="2051485"/>
            <a:ext cx="612600" cy="328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7" name="Google Shape;177;g6f06de943a_0_1516" descr="D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61" y="1798053"/>
            <a:ext cx="189164" cy="20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6f06de943a_0_1516" descr="P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056" y="1798104"/>
            <a:ext cx="171618" cy="2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6f06de943a_0_1516" descr="T_{S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6785" y="1142288"/>
            <a:ext cx="230032" cy="20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6f06de943a_0_1516" descr="W_{T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6497" y="2428304"/>
            <a:ext cx="310606" cy="20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06de943a_0_1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Effect Decomposition: Direct and Indirect Effects</a:t>
            </a:r>
            <a:endParaRPr/>
          </a:p>
        </p:txBody>
      </p:sp>
      <p:sp>
        <p:nvSpPr>
          <p:cNvPr id="186" name="Google Shape;186;g6f06de943a_0_1571"/>
          <p:cNvSpPr txBox="1">
            <a:spLocks noGrp="1"/>
          </p:cNvSpPr>
          <p:nvPr>
            <p:ph type="body" idx="1"/>
          </p:nvPr>
        </p:nvSpPr>
        <p:spPr>
          <a:xfrm>
            <a:off x="205450" y="1684225"/>
            <a:ext cx="8460000" cy="22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Total effect decomposed into three channels:</a:t>
            </a:r>
            <a:endParaRPr/>
          </a:p>
        </p:txBody>
      </p:sp>
      <p:sp>
        <p:nvSpPr>
          <p:cNvPr id="187" name="Google Shape;187;g6f06de943a_0_1571"/>
          <p:cNvSpPr txBox="1"/>
          <p:nvPr/>
        </p:nvSpPr>
        <p:spPr>
          <a:xfrm>
            <a:off x="2214563" y="2728913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6f06de943a_0_15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63" y="4132698"/>
            <a:ext cx="8319167" cy="31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f06de943a_0_1571"/>
          <p:cNvSpPr/>
          <p:nvPr/>
        </p:nvSpPr>
        <p:spPr>
          <a:xfrm>
            <a:off x="3076650" y="2050747"/>
            <a:ext cx="511200" cy="5262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0" name="Google Shape;190;g6f06de943a_0_1571"/>
          <p:cNvSpPr/>
          <p:nvPr/>
        </p:nvSpPr>
        <p:spPr>
          <a:xfrm>
            <a:off x="5212340" y="2050747"/>
            <a:ext cx="511200" cy="5262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1" name="Google Shape;191;g6f06de943a_0_1571"/>
          <p:cNvSpPr/>
          <p:nvPr/>
        </p:nvSpPr>
        <p:spPr>
          <a:xfrm>
            <a:off x="4101300" y="2827475"/>
            <a:ext cx="511200" cy="5262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2" name="Google Shape;192;g6f06de943a_0_1571"/>
          <p:cNvSpPr/>
          <p:nvPr/>
        </p:nvSpPr>
        <p:spPr>
          <a:xfrm>
            <a:off x="4101290" y="1225900"/>
            <a:ext cx="511200" cy="5262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193" name="Google Shape;193;g6f06de943a_0_1571"/>
          <p:cNvCxnSpPr>
            <a:endCxn id="192" idx="3"/>
          </p:cNvCxnSpPr>
          <p:nvPr/>
        </p:nvCxnSpPr>
        <p:spPr>
          <a:xfrm rot="10800000" flipH="1">
            <a:off x="3513153" y="1675040"/>
            <a:ext cx="663000" cy="453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g6f06de943a_0_1571"/>
          <p:cNvCxnSpPr>
            <a:stCxn id="189" idx="6"/>
            <a:endCxn id="190" idx="2"/>
          </p:cNvCxnSpPr>
          <p:nvPr/>
        </p:nvCxnSpPr>
        <p:spPr>
          <a:xfrm>
            <a:off x="3587850" y="2313847"/>
            <a:ext cx="1624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g6f06de943a_0_1571"/>
          <p:cNvCxnSpPr>
            <a:stCxn id="189" idx="5"/>
            <a:endCxn id="191" idx="1"/>
          </p:cNvCxnSpPr>
          <p:nvPr/>
        </p:nvCxnSpPr>
        <p:spPr>
          <a:xfrm>
            <a:off x="3512986" y="2499887"/>
            <a:ext cx="663300" cy="404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g6f06de943a_0_1571"/>
          <p:cNvCxnSpPr>
            <a:stCxn id="192" idx="5"/>
            <a:endCxn id="190" idx="1"/>
          </p:cNvCxnSpPr>
          <p:nvPr/>
        </p:nvCxnSpPr>
        <p:spPr>
          <a:xfrm>
            <a:off x="4537626" y="1675040"/>
            <a:ext cx="749700" cy="45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g6f06de943a_0_1571"/>
          <p:cNvCxnSpPr>
            <a:stCxn id="191" idx="7"/>
            <a:endCxn id="190" idx="3"/>
          </p:cNvCxnSpPr>
          <p:nvPr/>
        </p:nvCxnSpPr>
        <p:spPr>
          <a:xfrm rot="10800000" flipH="1">
            <a:off x="4537636" y="2499835"/>
            <a:ext cx="749700" cy="40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8" name="Google Shape;198;g6f06de943a_0_1571" descr="D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625" y="2187663"/>
            <a:ext cx="231448" cy="25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6f06de943a_0_1571" descr="P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963" y="2187725"/>
            <a:ext cx="209980" cy="2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6f06de943a_0_1571" descr="T_{S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175" y="1379425"/>
            <a:ext cx="281452" cy="2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6f06de943a_0_1571" descr="W_{T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6881" y="2964452"/>
            <a:ext cx="380040" cy="25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f06de943a_0_1571" descr="{\color{red}\gamma_{\color{red}D}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8775" y="2050755"/>
            <a:ext cx="311876" cy="23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f06de943a_0_1571" descr="{\color{red}\gamma_{\color{red}T}}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7100" y="1633000"/>
            <a:ext cx="281450" cy="2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f06de943a_0_1571" descr="{\color{red}\gamma_{\color{red}W}}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00475" y="2701154"/>
            <a:ext cx="311874" cy="20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f06de943a_0_1571" descr="{\color{blue}b_{\color{blue}T}}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21550" y="1631673"/>
            <a:ext cx="231450" cy="2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f06de943a_0_1571" descr="{\color{blue}b_{\color{blue}W}}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96550" y="2691375"/>
            <a:ext cx="281450" cy="226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61a800a0_0_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Endogeneity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161a800a0_0_173"/>
          <p:cNvSpPr/>
          <p:nvPr/>
        </p:nvSpPr>
        <p:spPr>
          <a:xfrm>
            <a:off x="1628850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3" name="Google Shape;213;g7161a800a0_0_173"/>
          <p:cNvSpPr/>
          <p:nvPr/>
        </p:nvSpPr>
        <p:spPr>
          <a:xfrm>
            <a:off x="3826504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7161a800a0_0_173"/>
          <p:cNvSpPr/>
          <p:nvPr/>
        </p:nvSpPr>
        <p:spPr>
          <a:xfrm>
            <a:off x="2683229" y="3546063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15" name="Google Shape;215;g7161a800a0_0_173"/>
          <p:cNvSpPr/>
          <p:nvPr/>
        </p:nvSpPr>
        <p:spPr>
          <a:xfrm>
            <a:off x="2683218" y="1812291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216" name="Google Shape;216;g7161a800a0_0_173"/>
          <p:cNvCxnSpPr>
            <a:endCxn id="215" idx="3"/>
          </p:cNvCxnSpPr>
          <p:nvPr/>
        </p:nvCxnSpPr>
        <p:spPr>
          <a:xfrm rot="10800000" flipH="1">
            <a:off x="2078034" y="2298560"/>
            <a:ext cx="6822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g7161a800a0_0_173"/>
          <p:cNvCxnSpPr>
            <a:stCxn id="212" idx="6"/>
            <a:endCxn id="213" idx="2"/>
          </p:cNvCxnSpPr>
          <p:nvPr/>
        </p:nvCxnSpPr>
        <p:spPr>
          <a:xfrm>
            <a:off x="2154750" y="2990072"/>
            <a:ext cx="1671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g7161a800a0_0_173"/>
          <p:cNvCxnSpPr>
            <a:stCxn id="212" idx="5"/>
            <a:endCxn id="214" idx="1"/>
          </p:cNvCxnSpPr>
          <p:nvPr/>
        </p:nvCxnSpPr>
        <p:spPr>
          <a:xfrm>
            <a:off x="2077734" y="3191492"/>
            <a:ext cx="6825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g7161a800a0_0_173"/>
          <p:cNvCxnSpPr>
            <a:stCxn id="215" idx="5"/>
            <a:endCxn id="213" idx="1"/>
          </p:cNvCxnSpPr>
          <p:nvPr/>
        </p:nvCxnSpPr>
        <p:spPr>
          <a:xfrm>
            <a:off x="3132102" y="2298560"/>
            <a:ext cx="7713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g7161a800a0_0_173"/>
          <p:cNvCxnSpPr>
            <a:stCxn id="214" idx="7"/>
            <a:endCxn id="213" idx="3"/>
          </p:cNvCxnSpPr>
          <p:nvPr/>
        </p:nvCxnSpPr>
        <p:spPr>
          <a:xfrm rot="10800000" flipH="1">
            <a:off x="3132112" y="3191494"/>
            <a:ext cx="7713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g7161a800a0_0_173" descr="D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67" y="2853440"/>
            <a:ext cx="238162" cy="2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7161a800a0_0_173" descr="P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496" y="2853507"/>
            <a:ext cx="216074" cy="27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161a800a0_0_173" descr="T_{S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436" y="1978488"/>
            <a:ext cx="289618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7161a800a0_0_173" descr="W_{T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713" y="3694347"/>
            <a:ext cx="391064" cy="27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7161a800a0_0_173"/>
          <p:cNvSpPr/>
          <p:nvPr/>
        </p:nvSpPr>
        <p:spPr>
          <a:xfrm>
            <a:off x="4049233" y="1448800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26" name="Google Shape;226;g7161a800a0_0_173" descr="U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4226" y="1628297"/>
            <a:ext cx="216070" cy="267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7161a800a0_0_173"/>
          <p:cNvCxnSpPr>
            <a:stCxn id="225" idx="2"/>
            <a:endCxn id="215" idx="7"/>
          </p:cNvCxnSpPr>
          <p:nvPr/>
        </p:nvCxnSpPr>
        <p:spPr>
          <a:xfrm flipH="1">
            <a:off x="3132133" y="1733650"/>
            <a:ext cx="917100" cy="16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g7161a800a0_0_173"/>
          <p:cNvCxnSpPr/>
          <p:nvPr/>
        </p:nvCxnSpPr>
        <p:spPr>
          <a:xfrm flipH="1">
            <a:off x="2133425" y="1898538"/>
            <a:ext cx="1915800" cy="95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g7161a800a0_0_173"/>
          <p:cNvCxnSpPr>
            <a:stCxn id="225" idx="4"/>
          </p:cNvCxnSpPr>
          <p:nvPr/>
        </p:nvCxnSpPr>
        <p:spPr>
          <a:xfrm flipH="1">
            <a:off x="4219483" y="2018500"/>
            <a:ext cx="92700" cy="635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g7161a800a0_0_173"/>
          <p:cNvCxnSpPr/>
          <p:nvPr/>
        </p:nvCxnSpPr>
        <p:spPr>
          <a:xfrm flipH="1">
            <a:off x="3022600" y="2043475"/>
            <a:ext cx="1160700" cy="150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61a800a0_0_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Instrumental Variables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7161a800a0_0_277"/>
          <p:cNvSpPr/>
          <p:nvPr/>
        </p:nvSpPr>
        <p:spPr>
          <a:xfrm>
            <a:off x="1628850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7" name="Google Shape;237;g7161a800a0_0_277"/>
          <p:cNvSpPr/>
          <p:nvPr/>
        </p:nvSpPr>
        <p:spPr>
          <a:xfrm>
            <a:off x="3826504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g7161a800a0_0_277"/>
          <p:cNvSpPr/>
          <p:nvPr/>
        </p:nvSpPr>
        <p:spPr>
          <a:xfrm>
            <a:off x="2683229" y="3546063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9" name="Google Shape;239;g7161a800a0_0_277"/>
          <p:cNvSpPr/>
          <p:nvPr/>
        </p:nvSpPr>
        <p:spPr>
          <a:xfrm>
            <a:off x="2683218" y="1812291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240" name="Google Shape;240;g7161a800a0_0_277"/>
          <p:cNvCxnSpPr>
            <a:endCxn id="239" idx="3"/>
          </p:cNvCxnSpPr>
          <p:nvPr/>
        </p:nvCxnSpPr>
        <p:spPr>
          <a:xfrm rot="10800000" flipH="1">
            <a:off x="2078034" y="2298560"/>
            <a:ext cx="6822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g7161a800a0_0_277"/>
          <p:cNvCxnSpPr>
            <a:stCxn id="236" idx="6"/>
            <a:endCxn id="237" idx="2"/>
          </p:cNvCxnSpPr>
          <p:nvPr/>
        </p:nvCxnSpPr>
        <p:spPr>
          <a:xfrm>
            <a:off x="2154750" y="2990072"/>
            <a:ext cx="1671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g7161a800a0_0_277"/>
          <p:cNvCxnSpPr>
            <a:stCxn id="236" idx="5"/>
            <a:endCxn id="238" idx="1"/>
          </p:cNvCxnSpPr>
          <p:nvPr/>
        </p:nvCxnSpPr>
        <p:spPr>
          <a:xfrm>
            <a:off x="2077734" y="3191492"/>
            <a:ext cx="6825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g7161a800a0_0_277"/>
          <p:cNvCxnSpPr>
            <a:stCxn id="239" idx="5"/>
            <a:endCxn id="237" idx="1"/>
          </p:cNvCxnSpPr>
          <p:nvPr/>
        </p:nvCxnSpPr>
        <p:spPr>
          <a:xfrm>
            <a:off x="3132102" y="2298560"/>
            <a:ext cx="7713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g7161a800a0_0_277"/>
          <p:cNvCxnSpPr>
            <a:stCxn id="238" idx="7"/>
            <a:endCxn id="237" idx="3"/>
          </p:cNvCxnSpPr>
          <p:nvPr/>
        </p:nvCxnSpPr>
        <p:spPr>
          <a:xfrm rot="10800000" flipH="1">
            <a:off x="3132112" y="3191494"/>
            <a:ext cx="7713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5" name="Google Shape;245;g7161a800a0_0_277" descr="D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67" y="2853440"/>
            <a:ext cx="238162" cy="2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7161a800a0_0_277" descr="P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496" y="2853507"/>
            <a:ext cx="216074" cy="27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7161a800a0_0_277" descr="T_{S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436" y="1978488"/>
            <a:ext cx="289618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161a800a0_0_277" descr="W_{T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713" y="3694347"/>
            <a:ext cx="391064" cy="27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161a800a0_0_277"/>
          <p:cNvSpPr/>
          <p:nvPr/>
        </p:nvSpPr>
        <p:spPr>
          <a:xfrm>
            <a:off x="4049233" y="1448800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50" name="Google Shape;250;g7161a800a0_0_277" descr="U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4226" y="1628297"/>
            <a:ext cx="216070" cy="267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g7161a800a0_0_277"/>
          <p:cNvCxnSpPr>
            <a:stCxn id="249" idx="2"/>
            <a:endCxn id="239" idx="7"/>
          </p:cNvCxnSpPr>
          <p:nvPr/>
        </p:nvCxnSpPr>
        <p:spPr>
          <a:xfrm flipH="1">
            <a:off x="3132133" y="1733650"/>
            <a:ext cx="917100" cy="162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g7161a800a0_0_277"/>
          <p:cNvCxnSpPr/>
          <p:nvPr/>
        </p:nvCxnSpPr>
        <p:spPr>
          <a:xfrm flipH="1">
            <a:off x="2133425" y="1898538"/>
            <a:ext cx="1915800" cy="95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g7161a800a0_0_277"/>
          <p:cNvCxnSpPr>
            <a:stCxn id="249" idx="4"/>
          </p:cNvCxnSpPr>
          <p:nvPr/>
        </p:nvCxnSpPr>
        <p:spPr>
          <a:xfrm flipH="1">
            <a:off x="4219483" y="2018500"/>
            <a:ext cx="92700" cy="635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g7161a800a0_0_277"/>
          <p:cNvCxnSpPr/>
          <p:nvPr/>
        </p:nvCxnSpPr>
        <p:spPr>
          <a:xfrm flipH="1">
            <a:off x="3022600" y="2043475"/>
            <a:ext cx="1160700" cy="150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55" name="Google Shape;255;g7161a800a0_0_277"/>
          <p:cNvSpPr/>
          <p:nvPr/>
        </p:nvSpPr>
        <p:spPr>
          <a:xfrm>
            <a:off x="1628843" y="1326091"/>
            <a:ext cx="525900" cy="569700"/>
          </a:xfrm>
          <a:prstGeom prst="flowChartConnector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161a800a0_0_277"/>
          <p:cNvSpPr/>
          <p:nvPr/>
        </p:nvSpPr>
        <p:spPr>
          <a:xfrm>
            <a:off x="1629668" y="4032241"/>
            <a:ext cx="525900" cy="569700"/>
          </a:xfrm>
          <a:prstGeom prst="flowChartConnector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7" name="Google Shape;257;g7161a800a0_0_277"/>
          <p:cNvSpPr/>
          <p:nvPr/>
        </p:nvSpPr>
        <p:spPr>
          <a:xfrm>
            <a:off x="566393" y="2705128"/>
            <a:ext cx="525900" cy="569700"/>
          </a:xfrm>
          <a:prstGeom prst="flowChartConnector">
            <a:avLst/>
          </a:prstGeom>
          <a:solidFill>
            <a:srgbClr val="9FC5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258" name="Google Shape;258;g7161a800a0_0_277"/>
          <p:cNvCxnSpPr/>
          <p:nvPr/>
        </p:nvCxnSpPr>
        <p:spPr>
          <a:xfrm>
            <a:off x="2187625" y="1583425"/>
            <a:ext cx="516900" cy="3357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g7161a800a0_0_277"/>
          <p:cNvCxnSpPr>
            <a:stCxn id="255" idx="4"/>
            <a:endCxn id="236" idx="0"/>
          </p:cNvCxnSpPr>
          <p:nvPr/>
        </p:nvCxnSpPr>
        <p:spPr>
          <a:xfrm>
            <a:off x="1891793" y="1895791"/>
            <a:ext cx="0" cy="8094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g7161a800a0_0_277"/>
          <p:cNvCxnSpPr/>
          <p:nvPr/>
        </p:nvCxnSpPr>
        <p:spPr>
          <a:xfrm rot="10800000" flipH="1">
            <a:off x="2268200" y="3959000"/>
            <a:ext cx="421200" cy="3354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g7161a800a0_0_277"/>
          <p:cNvCxnSpPr>
            <a:stCxn id="256" idx="0"/>
            <a:endCxn id="236" idx="4"/>
          </p:cNvCxnSpPr>
          <p:nvPr/>
        </p:nvCxnSpPr>
        <p:spPr>
          <a:xfrm rot="10800000">
            <a:off x="1891718" y="3275041"/>
            <a:ext cx="900" cy="7572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g7161a800a0_0_277"/>
          <p:cNvCxnSpPr>
            <a:stCxn id="257" idx="6"/>
            <a:endCxn id="236" idx="2"/>
          </p:cNvCxnSpPr>
          <p:nvPr/>
        </p:nvCxnSpPr>
        <p:spPr>
          <a:xfrm>
            <a:off x="1092293" y="2989978"/>
            <a:ext cx="536700" cy="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3" name="Google Shape;263;g7161a800a0_0_277" descr="Z_T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0588" y="1474475"/>
            <a:ext cx="342416" cy="2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7161a800a0_0_277" descr="Z_B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138" y="2857278"/>
            <a:ext cx="342426" cy="26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161a800a0_0_277" descr="Z_W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97100" y="4180771"/>
            <a:ext cx="391050" cy="262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g7161a800a0_0_277"/>
          <p:cNvCxnSpPr>
            <a:stCxn id="255" idx="5"/>
          </p:cNvCxnSpPr>
          <p:nvPr/>
        </p:nvCxnSpPr>
        <p:spPr>
          <a:xfrm>
            <a:off x="2077727" y="1812360"/>
            <a:ext cx="754500" cy="16392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g7161a800a0_0_277"/>
          <p:cNvCxnSpPr>
            <a:stCxn id="256" idx="7"/>
            <a:endCxn id="239" idx="4"/>
          </p:cNvCxnSpPr>
          <p:nvPr/>
        </p:nvCxnSpPr>
        <p:spPr>
          <a:xfrm rot="10800000" flipH="1">
            <a:off x="2078552" y="2381971"/>
            <a:ext cx="867600" cy="1733700"/>
          </a:xfrm>
          <a:prstGeom prst="straightConnector1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g7161a800a0_0_277"/>
          <p:cNvSpPr txBox="1">
            <a:spLocks noGrp="1"/>
          </p:cNvSpPr>
          <p:nvPr>
            <p:ph type="body" idx="1"/>
          </p:nvPr>
        </p:nvSpPr>
        <p:spPr>
          <a:xfrm>
            <a:off x="5415225" y="841500"/>
            <a:ext cx="3672900" cy="3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: Bartik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: Adult male share</a:t>
            </a:r>
            <a:endParaRPr>
              <a:solidFill>
                <a:srgbClr val="98000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   : Size of farmable land in household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Sufficient for identification of both direct and indirect effect  (order condition)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  <p:pic>
        <p:nvPicPr>
          <p:cNvPr id="269" name="Google Shape;269;g7161a800a0_0_277" descr="Z_B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8788" y="1478253"/>
            <a:ext cx="342426" cy="26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7161a800a0_0_277" descr="Z_T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9413" y="1978487"/>
            <a:ext cx="342416" cy="2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7161a800a0_0_277" descr="Z_W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9425" y="2500708"/>
            <a:ext cx="391050" cy="26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161a800a0_0_3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Another Source of Endogeneity: Nonrandom Missing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77" name="Google Shape;277;g7161a800a0_0_359"/>
          <p:cNvSpPr/>
          <p:nvPr/>
        </p:nvSpPr>
        <p:spPr>
          <a:xfrm>
            <a:off x="1628850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8" name="Google Shape;278;g7161a800a0_0_359"/>
          <p:cNvSpPr/>
          <p:nvPr/>
        </p:nvSpPr>
        <p:spPr>
          <a:xfrm>
            <a:off x="3826504" y="2705222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9" name="Google Shape;279;g7161a800a0_0_359"/>
          <p:cNvSpPr/>
          <p:nvPr/>
        </p:nvSpPr>
        <p:spPr>
          <a:xfrm>
            <a:off x="2683229" y="3546063"/>
            <a:ext cx="525900" cy="569700"/>
          </a:xfrm>
          <a:prstGeom prst="flowChartConnector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80" name="Google Shape;280;g7161a800a0_0_359"/>
          <p:cNvSpPr/>
          <p:nvPr/>
        </p:nvSpPr>
        <p:spPr>
          <a:xfrm>
            <a:off x="2683218" y="1812291"/>
            <a:ext cx="525900" cy="569700"/>
          </a:xfrm>
          <a:prstGeom prst="flowChartConnector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cxnSp>
        <p:nvCxnSpPr>
          <p:cNvPr id="281" name="Google Shape;281;g7161a800a0_0_359"/>
          <p:cNvCxnSpPr>
            <a:endCxn id="280" idx="3"/>
          </p:cNvCxnSpPr>
          <p:nvPr/>
        </p:nvCxnSpPr>
        <p:spPr>
          <a:xfrm rot="10800000" flipH="1">
            <a:off x="2078034" y="2298560"/>
            <a:ext cx="6822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g7161a800a0_0_359"/>
          <p:cNvCxnSpPr>
            <a:stCxn id="277" idx="6"/>
            <a:endCxn id="278" idx="2"/>
          </p:cNvCxnSpPr>
          <p:nvPr/>
        </p:nvCxnSpPr>
        <p:spPr>
          <a:xfrm>
            <a:off x="2154750" y="2990072"/>
            <a:ext cx="1671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g7161a800a0_0_359"/>
          <p:cNvCxnSpPr>
            <a:stCxn id="277" idx="5"/>
            <a:endCxn id="279" idx="1"/>
          </p:cNvCxnSpPr>
          <p:nvPr/>
        </p:nvCxnSpPr>
        <p:spPr>
          <a:xfrm>
            <a:off x="2077734" y="3191492"/>
            <a:ext cx="6825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g7161a800a0_0_359"/>
          <p:cNvCxnSpPr>
            <a:stCxn id="280" idx="5"/>
            <a:endCxn id="278" idx="1"/>
          </p:cNvCxnSpPr>
          <p:nvPr/>
        </p:nvCxnSpPr>
        <p:spPr>
          <a:xfrm>
            <a:off x="3132102" y="2298560"/>
            <a:ext cx="771300" cy="490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g7161a800a0_0_359"/>
          <p:cNvCxnSpPr>
            <a:stCxn id="279" idx="7"/>
            <a:endCxn id="278" idx="3"/>
          </p:cNvCxnSpPr>
          <p:nvPr/>
        </p:nvCxnSpPr>
        <p:spPr>
          <a:xfrm rot="10800000" flipH="1">
            <a:off x="3132112" y="3191494"/>
            <a:ext cx="771300" cy="43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6" name="Google Shape;286;g7161a800a0_0_359" descr="D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67" y="2853440"/>
            <a:ext cx="238162" cy="2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7161a800a0_0_359" descr="P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1496" y="2853507"/>
            <a:ext cx="216074" cy="27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7161a800a0_0_359" descr="T_{S}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436" y="1978488"/>
            <a:ext cx="289618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7161a800a0_0_359" descr="W_{T}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713" y="3694347"/>
            <a:ext cx="391064" cy="27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7161a800a0_0_359"/>
          <p:cNvSpPr/>
          <p:nvPr/>
        </p:nvSpPr>
        <p:spPr>
          <a:xfrm>
            <a:off x="2675141" y="971535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1" name="Google Shape;291;g7161a800a0_0_359"/>
          <p:cNvSpPr/>
          <p:nvPr/>
        </p:nvSpPr>
        <p:spPr>
          <a:xfrm>
            <a:off x="2683304" y="4352747"/>
            <a:ext cx="525900" cy="5697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92" name="Google Shape;292;g7161a800a0_0_359" descr="T_S^{obs}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0150" y="1078847"/>
            <a:ext cx="467224" cy="3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7161a800a0_0_359" descr="W_T^{obs}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8863" y="4460075"/>
            <a:ext cx="554764" cy="35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g7161a800a0_0_359"/>
          <p:cNvCxnSpPr>
            <a:stCxn id="280" idx="0"/>
            <a:endCxn id="290" idx="4"/>
          </p:cNvCxnSpPr>
          <p:nvPr/>
        </p:nvCxnSpPr>
        <p:spPr>
          <a:xfrm rot="10800000">
            <a:off x="2938068" y="1541091"/>
            <a:ext cx="810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g7161a800a0_0_359"/>
          <p:cNvCxnSpPr>
            <a:stCxn id="279" idx="4"/>
            <a:endCxn id="291" idx="0"/>
          </p:cNvCxnSpPr>
          <p:nvPr/>
        </p:nvCxnSpPr>
        <p:spPr>
          <a:xfrm>
            <a:off x="2946179" y="4115763"/>
            <a:ext cx="0" cy="2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g7161a800a0_0_359"/>
          <p:cNvSpPr txBox="1"/>
          <p:nvPr/>
        </p:nvSpPr>
        <p:spPr>
          <a:xfrm>
            <a:off x="5027075" y="1358075"/>
            <a:ext cx="3492300" cy="3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Children with missing values in study hour and education spending much more negatively affected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Ignoring the missing values will underestimate the effect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Heckman selection model reported when utility exceeds a certain threshold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f06de943a_0_17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Estimation (sketch)</a:t>
            </a:r>
            <a:endParaRPr/>
          </a:p>
        </p:txBody>
      </p:sp>
      <p:sp>
        <p:nvSpPr>
          <p:cNvPr id="302" name="Google Shape;302;g6f06de943a_0_17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Impute missing       and        by Heckman model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/>
              <a:t>Fitting the SEM on imputed data via MLE (R Lavaan package)</a:t>
            </a:r>
            <a:endParaRPr/>
          </a:p>
        </p:txBody>
      </p:sp>
      <p:pic>
        <p:nvPicPr>
          <p:cNvPr id="303" name="Google Shape;303;g6f06de943a_0_1774" descr="T_{S}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686" y="1451163"/>
            <a:ext cx="289618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6f06de943a_0_1774" descr="W_{T}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813" y="1451160"/>
            <a:ext cx="391064" cy="2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311700" y="184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Empirical Results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f06de943a_0_3121"/>
          <p:cNvSpPr txBox="1">
            <a:spLocks noGrp="1"/>
          </p:cNvSpPr>
          <p:nvPr>
            <p:ph type="title"/>
          </p:nvPr>
        </p:nvSpPr>
        <p:spPr>
          <a:xfrm>
            <a:off x="311700" y="51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Samples</a:t>
            </a:r>
            <a:r>
              <a:rPr lang="en-US"/>
              <a:t> (Imputed)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6f06de943a_0_3121"/>
          <p:cNvSpPr/>
          <p:nvPr/>
        </p:nvSpPr>
        <p:spPr>
          <a:xfrm>
            <a:off x="1855325" y="1862550"/>
            <a:ext cx="5591400" cy="21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6f06de943a_0_3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8587" y="927264"/>
            <a:ext cx="7019979" cy="401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06de943a_0_3187"/>
          <p:cNvSpPr txBox="1">
            <a:spLocks noGrp="1"/>
          </p:cNvSpPr>
          <p:nvPr>
            <p:ph type="title"/>
          </p:nvPr>
        </p:nvSpPr>
        <p:spPr>
          <a:xfrm>
            <a:off x="311700" y="51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Samples (Not </a:t>
            </a:r>
            <a:r>
              <a:rPr lang="en-US"/>
              <a:t>Imputed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6f06de943a_0_3187"/>
          <p:cNvSpPr/>
          <p:nvPr/>
        </p:nvSpPr>
        <p:spPr>
          <a:xfrm>
            <a:off x="1855325" y="1862550"/>
            <a:ext cx="5591400" cy="21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6f06de943a_0_3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988" y="980713"/>
            <a:ext cx="6752077" cy="38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11700" y="1324650"/>
            <a:ext cx="8520600" cy="30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160 million migrate from rural to urban areas (NBS, 2013)</a:t>
            </a:r>
            <a:endParaRPr sz="1600">
              <a:solidFill>
                <a:schemeClr val="dk1"/>
              </a:solidFill>
            </a:endParaRPr>
          </a:p>
          <a:p>
            <a:pPr marL="4572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61 million children left behind, accounting for 37.7% of children in rural China, and 21.9% of children in China (NBS, 2010). </a:t>
            </a:r>
            <a:endParaRPr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06de943a_0_3128"/>
          <p:cNvSpPr txBox="1">
            <a:spLocks noGrp="1"/>
          </p:cNvSpPr>
          <p:nvPr>
            <p:ph type="title"/>
          </p:nvPr>
        </p:nvSpPr>
        <p:spPr>
          <a:xfrm>
            <a:off x="311700" y="51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Subgroup of Boys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6f06de943a_0_3128"/>
          <p:cNvSpPr/>
          <p:nvPr/>
        </p:nvSpPr>
        <p:spPr>
          <a:xfrm>
            <a:off x="1855325" y="1862550"/>
            <a:ext cx="5591400" cy="21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6f06de943a_0_3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324" y="894977"/>
            <a:ext cx="7083402" cy="404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06de943a_0_3135"/>
          <p:cNvSpPr txBox="1">
            <a:spLocks noGrp="1"/>
          </p:cNvSpPr>
          <p:nvPr>
            <p:ph type="title"/>
          </p:nvPr>
        </p:nvSpPr>
        <p:spPr>
          <a:xfrm>
            <a:off x="311700" y="51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Subgroup of Girls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6f06de943a_0_3135"/>
          <p:cNvSpPr/>
          <p:nvPr/>
        </p:nvSpPr>
        <p:spPr>
          <a:xfrm>
            <a:off x="1855325" y="1862550"/>
            <a:ext cx="5591400" cy="21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6f06de943a_0_3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153" y="896873"/>
            <a:ext cx="7081744" cy="404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Significant negative direct effect of both father and mother migration on left-behind children’s language scores, but relatively smaller effect on these children’s math scores.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The empirical results confirm that structural models could further understand the mechanism of influence.  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Should not simply remove NA’s when observations are missing non-randomly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311700" y="8179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6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https://xiaomanluo.github.io/</a:t>
            </a:r>
            <a:endParaRPr sz="1600" b="0" i="0" u="none" strike="noStrike" cap="none">
              <a:solidFill>
                <a:schemeClr val="dk2"/>
              </a:solidFill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0995" y="3432690"/>
            <a:ext cx="902010" cy="90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311700" y="1641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Does parental out-migration have significant influence on left-behind children’s schooling outcomes?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What are the mechanisms of influence? </a:t>
            </a:r>
            <a:endParaRPr sz="16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Parental accompaniment (direct)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Study time (indirect)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Education spending (indirect)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06de943a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119" name="Google Shape;119;g6f06de943a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Establish a theoretical framework (skipped)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Structural Equation Modeling (SEM) to study different mechanisms of influence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US"/>
              <a:t>Propose a systematic identification strategy to deal with different sources of endogeneity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311700" y="1841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311700" y="970150"/>
            <a:ext cx="8520600" cy="4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RUMiC Survey: 08 &amp;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released</a:t>
            </a:r>
            <a:r>
              <a:rPr lang="en-US"/>
              <a:t> by the Institute of Labor Economics (IZA)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5"/>
          <p:cNvGraphicFramePr/>
          <p:nvPr/>
        </p:nvGraphicFramePr>
        <p:xfrm>
          <a:off x="311700" y="1583538"/>
          <a:ext cx="8677125" cy="3123065"/>
        </p:xfrm>
        <a:graphic>
          <a:graphicData uri="http://schemas.openxmlformats.org/drawingml/2006/table">
            <a:tbl>
              <a:tblPr>
                <a:noFill/>
                <a:tableStyleId>{446A3617-AA47-4F0B-AA34-9DCBFE5CE457}</a:tableStyleId>
              </a:tblPr>
              <a:tblGrid>
                <a:gridCol w="2097650"/>
                <a:gridCol w="3609000"/>
                <a:gridCol w="2970475"/>
              </a:tblGrid>
              <a:tr h="65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Survey Name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Panel Structure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Sampling Method</a:t>
                      </a:r>
                      <a:endParaRPr sz="1400" b="1" u="none" strike="noStrike" cap="none"/>
                    </a:p>
                  </a:txBody>
                  <a:tcPr marL="91425" marR="91425" marT="91425" marB="91425" anchor="ctr"/>
                </a:tc>
              </a:tr>
              <a:tr h="71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FF"/>
                          </a:solidFill>
                        </a:rPr>
                        <a:t>Rural household survey (RHS)</a:t>
                      </a:r>
                      <a:endParaRPr sz="14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FF"/>
                          </a:solidFill>
                        </a:rPr>
                        <a:t>8000 households, </a:t>
                      </a:r>
                      <a:endParaRPr sz="1400" u="none" strike="noStrike" cap="none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FF"/>
                          </a:solidFill>
                        </a:rPr>
                        <a:t>0.4% attrition rate at individual level, </a:t>
                      </a:r>
                      <a:endParaRPr sz="1400" u="none" strike="noStrike" cap="none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FF"/>
                          </a:solidFill>
                        </a:rPr>
                        <a:t>0.1% attrition rate at household level</a:t>
                      </a:r>
                      <a:endParaRPr sz="14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FF"/>
                          </a:solidFill>
                        </a:rPr>
                        <a:t>Random samples based on permanent residential address</a:t>
                      </a:r>
                      <a:endParaRPr sz="14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71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Urban household survey (UHS)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5000 households,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5.8% attrition rate at individual level,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5.4% attrition rate at household level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Random samples based on permanent residential address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65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Migrant household survey (MHS)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5000 households,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58.4% attrition rate at individual level,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63.6% attrition rate at household level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Random samples based on workplace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Sample size: 2393 children in 1760 households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Origin: 81 cities in 9 Provinces</a:t>
            </a:r>
            <a:endParaRPr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/>
              <a:t>Destination: 176 cities in 31 Provinces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1699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Outcome: Exam Scores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score scales: convert to 100 points in total.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Comparable scores: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7 out of 9 Provinces use the same textbook version, 2 Provinces use two other textbooks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All textbook versions and exams are designed closely following the Curriculum Standard designed by the Ministry of Education of China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Validity of scores: 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Reported by guardians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Recorded on score reports handed to guardians from schools every semester</a:t>
            </a:r>
            <a:endParaRPr>
              <a:solidFill>
                <a:srgbClr val="000000"/>
              </a:solidFill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2009 RHS Data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881625"/>
            <a:ext cx="4119000" cy="4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Questionnaire modules: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Akgüç, Mehtap, Corrado Giulietti, and Klaus F. Zimmermann. "The RUMiC longitudinal survey: Fostering research on labor markets in China." </a:t>
            </a:r>
            <a:r>
              <a:rPr lang="en-US" sz="900" b="0" i="1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IZA Journal of Labor &amp; Development</a:t>
            </a:r>
            <a:r>
              <a:rPr lang="en-US" sz="9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3.1 (2014): 5.</a:t>
            </a:r>
            <a:endParaRPr sz="900" b="0" i="0" u="none" strike="noStrike" cap="none" baseline="30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406263" y="1277250"/>
            <a:ext cx="27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24"/>
          <p:cNvCxnSpPr/>
          <p:nvPr/>
        </p:nvCxnSpPr>
        <p:spPr>
          <a:xfrm rot="10800000" flipH="1">
            <a:off x="429525" y="4566250"/>
            <a:ext cx="2803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24"/>
          <p:cNvSpPr txBox="1"/>
          <p:nvPr/>
        </p:nvSpPr>
        <p:spPr>
          <a:xfrm>
            <a:off x="4679375" y="881625"/>
            <a:ext cx="4272600" cy="4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variable list: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4679375" y="1381200"/>
          <a:ext cx="4152925" cy="2621130"/>
        </p:xfrm>
        <a:graphic>
          <a:graphicData uri="http://schemas.openxmlformats.org/drawingml/2006/table">
            <a:tbl>
              <a:tblPr>
                <a:noFill/>
                <a:tableStyleId>{446A3617-AA47-4F0B-AA34-9DCBFE5CE457}</a:tableStyleId>
              </a:tblPr>
              <a:tblGrid>
                <a:gridCol w="1267575"/>
                <a:gridCol w="2885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Outcome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Language score, math score</a:t>
                      </a:r>
                      <a:endParaRPr sz="1400" u="none" strike="noStrike" cap="none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Migration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Dummy for parental migration,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migration origin-destination-industry information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Child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Weekly study hours, gender, age, weight, height, birthweight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Parent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Age, education years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Household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Farm size, share of adult males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25" y="1288713"/>
            <a:ext cx="2677475" cy="32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680</Words>
  <Application>Microsoft Macintosh PowerPoint</Application>
  <PresentationFormat>On-screen Show (16:9)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Times New Roman</vt:lpstr>
      <vt:lpstr>Arial</vt:lpstr>
      <vt:lpstr>Simple Light</vt:lpstr>
      <vt:lpstr>Simple Light</vt:lpstr>
      <vt:lpstr>Does Parental Out-migration Benefit Left-behind Children’s Schooling Outcomes? -- Evidence from Rural China</vt:lpstr>
      <vt:lpstr>Background</vt:lpstr>
      <vt:lpstr>Research Question</vt:lpstr>
      <vt:lpstr>Contributions</vt:lpstr>
      <vt:lpstr>Data</vt:lpstr>
      <vt:lpstr>Data</vt:lpstr>
      <vt:lpstr>Data</vt:lpstr>
      <vt:lpstr>Outcome: Exam Scores</vt:lpstr>
      <vt:lpstr>2009 RHS Data</vt:lpstr>
      <vt:lpstr>Empirical Framework</vt:lpstr>
      <vt:lpstr>Regression Model: Structural Form </vt:lpstr>
      <vt:lpstr>Effect Decomposition: Direct and Indirect Effects</vt:lpstr>
      <vt:lpstr>Endogeneity</vt:lpstr>
      <vt:lpstr>Instrumental Variables</vt:lpstr>
      <vt:lpstr>Another Source of Endogeneity: Nonrandom Missing </vt:lpstr>
      <vt:lpstr>Estimation (sketch)</vt:lpstr>
      <vt:lpstr>Empirical Results</vt:lpstr>
      <vt:lpstr>All Samples (Imputed)</vt:lpstr>
      <vt:lpstr>All Samples (Not Imputed)</vt:lpstr>
      <vt:lpstr>Subgroup of Boys</vt:lpstr>
      <vt:lpstr>Subgroup of Girls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Parental Out-migration Benefit Left-behind Children’s Schooling Outcomes? -- Evidence from Rural China</dc:title>
  <cp:lastModifiedBy>Microsoft Office User</cp:lastModifiedBy>
  <cp:revision>2</cp:revision>
  <dcterms:modified xsi:type="dcterms:W3CDTF">2020-03-14T18:27:36Z</dcterms:modified>
</cp:coreProperties>
</file>