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7772400" cy="100584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1131519" y="977201"/>
            <a:ext cx="5511165" cy="80879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94335" algn="l" rtl="0" eaLnBrk="0">
              <a:lnSpc>
                <a:spcPct val="88000"/>
              </a:lnSpc>
            </a:pP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深度学习课程设计报告：基于机器学习的用户贷款违</a:t>
            </a: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约预测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94970" algn="l" rtl="0" eaLnBrk="0">
              <a:lnSpc>
                <a:spcPts val="1980"/>
              </a:lnSpc>
              <a:spcBef>
                <a:spcPts val="460"/>
              </a:spcBef>
            </a:pP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姓名：李豪   学号:202204</a:t>
            </a: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41126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88000"/>
              </a:lnSpc>
              <a:spcBef>
                <a:spcPts val="450"/>
              </a:spcBef>
            </a:pPr>
            <a:r>
              <a:rPr sz="1500" b="1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</a:t>
            </a:r>
            <a:r>
              <a:rPr sz="1500" b="1" kern="0" spc="-3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课题背景与任务描述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6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135" algn="l" rtl="0" eaLnBrk="0">
              <a:lnSpc>
                <a:spcPct val="83000"/>
              </a:lnSpc>
              <a:spcBef>
                <a:spcPts val="3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本课题来源于信贷金融领域的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真实场景，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目标是预测用户是否存在贷款违约的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216000"/>
              </a:lnSpc>
              <a:spcBef>
                <a:spcPts val="2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风险。数据集包含来自某信贷平台的超过 120 万条贷款记录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，其中包括 47 列特征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信息（15 列为匿名特征）</a:t>
            </a:r>
            <a:r>
              <a:rPr sz="1200" kern="0" spc="-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。任务核心是建立一个高性能的分类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r>
              <a:rPr sz="12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，对测试集中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每位用户预测其违约的概率</a:t>
            </a:r>
            <a:r>
              <a:rPr sz="12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，评价指标为 AUC（</a:t>
            </a:r>
            <a:r>
              <a:rPr sz="12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Area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Under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ROC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Curve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2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测结果将用于后续的风险控制与业务决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策。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88000"/>
              </a:lnSpc>
              <a:spcBef>
                <a:spcPts val="455"/>
              </a:spcBef>
            </a:pPr>
            <a:r>
              <a:rPr sz="1500" b="1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二、</a:t>
            </a:r>
            <a:r>
              <a:rPr sz="1500" b="1" kern="0" spc="-3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数据介绍与预处理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850" algn="l" rtl="0" eaLnBrk="0">
              <a:lnSpc>
                <a:spcPts val="1580"/>
              </a:lnSpc>
              <a:spcBef>
                <a:spcPts val="365"/>
              </a:spcBef>
            </a:pP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2.1 数据集说明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850" algn="l" rtl="0" eaLnBrk="0">
              <a:lnSpc>
                <a:spcPts val="1550"/>
              </a:lnSpc>
              <a:spcBef>
                <a:spcPts val="153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训练集</a:t>
            </a:r>
            <a:r>
              <a:rPr sz="1200" b="1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：80 万条用户贷款记录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，用于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模型训练与验证。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850" algn="l" rtl="0" eaLnBrk="0">
              <a:lnSpc>
                <a:spcPts val="1580"/>
              </a:lnSpc>
              <a:spcBef>
                <a:spcPts val="151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3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测试集 A/B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：各 20 万条记录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，用于模型测试与最终评估。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850" algn="l" rtl="0" eaLnBrk="0">
              <a:lnSpc>
                <a:spcPts val="1580"/>
              </a:lnSpc>
              <a:spcBef>
                <a:spcPts val="1500"/>
              </a:spcBef>
            </a:pP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2.2 字段特征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indent="295275" algn="l" rtl="0" eaLnBrk="0">
              <a:lnSpc>
                <a:spcPct val="204000"/>
              </a:lnSpc>
              <a:spcBef>
                <a:spcPts val="4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数据包括用户的贷款金额、利率、年收入、就业情况、信用评分、信用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历史、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匿名行为变量等信息。部分字段如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employmentTitle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purpose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2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postCode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等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已脱敏处理。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850" algn="l" rtl="0" eaLnBrk="0">
              <a:lnSpc>
                <a:spcPts val="1580"/>
              </a:lnSpc>
              <a:spcBef>
                <a:spcPts val="1530"/>
              </a:spcBef>
            </a:pP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2.3 特征工程流程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135" algn="l" rtl="0" eaLnBrk="0">
              <a:lnSpc>
                <a:spcPct val="89000"/>
              </a:lnSpc>
              <a:spcBef>
                <a:spcPts val="36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采用了模块化的特征工程流程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，核心处理流程如下：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850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3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缺失值处理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：使用中位数填充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，类别变量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统一标记为 unknown。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850" algn="l" rtl="0" eaLnBrk="0">
              <a:lnSpc>
                <a:spcPts val="1550"/>
              </a:lnSpc>
              <a:spcBef>
                <a:spcPts val="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类别特征编码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200" kern="0" spc="-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Label</a:t>
            </a:r>
            <a:r>
              <a:rPr sz="1200" kern="0" spc="-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Encoder 对如 grade、</a:t>
            </a:r>
            <a:r>
              <a:rPr sz="1200" kern="0" spc="-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purpose 等特征进行编码。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5355" y="508000"/>
            <a:ext cx="60750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选题链接：</a:t>
            </a:r>
            <a:r>
              <a:rPr lang="en-US" altLang="zh-CN" sz="1000"/>
              <a:t> https://tianchi.aliyun.com/competition/entrance/531830/information</a:t>
            </a:r>
            <a:endParaRPr lang="en-US" altLang="zh-CN" sz="1000"/>
          </a:p>
          <a:p>
            <a:r>
              <a:rPr lang="en-US" altLang="zh-CN" sz="1000"/>
              <a:t>Github</a:t>
            </a:r>
            <a:r>
              <a:rPr lang="zh-CN" altLang="en-US" sz="1000"/>
              <a:t>代码链接</a:t>
            </a:r>
            <a:r>
              <a:rPr lang="en-US" altLang="zh-CN" sz="1000"/>
              <a:t>    https://github.com/xiaomaofusc/-</a:t>
            </a:r>
            <a:endParaRPr lang="en-US" altLang="zh-CN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/>
          <p:nvPr/>
        </p:nvSpPr>
        <p:spPr>
          <a:xfrm>
            <a:off x="1137767" y="1326616"/>
            <a:ext cx="5504815" cy="76720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add_stat_features(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self, df):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242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增加统计特征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242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收入/贷款比率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'annualIncome'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df and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'loanAm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nt'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955" indent="295910" algn="l" rtl="0" eaLnBrk="0">
              <a:lnSpc>
                <a:spcPct val="210000"/>
              </a:lnSpc>
              <a:spcBef>
                <a:spcPts val="25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df['income_loan_ratio']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df['annualIncome'] /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(df['loanAmnt']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 # 加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防止除以 0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2420" algn="l" rtl="0" eaLnBrk="0">
              <a:lnSpc>
                <a:spcPts val="1550"/>
              </a:lnSpc>
              <a:spcBef>
                <a:spcPts val="141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循环信用余额/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收入比率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'revol</a:t>
            </a:r>
            <a:r>
              <a:rPr sz="1200" kern="0" spc="-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Bal'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df an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'annualIncome'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df['revol_income_ratio']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df['revol</a:t>
            </a:r>
            <a:r>
              <a:rPr sz="12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Bal'] / (df['annualInco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me']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242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开放账户数/总账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户数比率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'openAcc'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df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'totalAcc'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df['open_total_ratio']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df['openAcc'] / (df['totalAcc']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242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债务收入比 *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收入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'dti' in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'annu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alIncome'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df['dti_income']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f['dti'] * df['annualIncome']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242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分箱特征：将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'interestRate' 分成 15 个等频箱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'interestRate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4800" algn="l" rtl="0" eaLnBrk="0">
              <a:lnSpc>
                <a:spcPct val="206000"/>
              </a:lnSpc>
              <a:spcBef>
                <a:spcPts val="2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df['interest_bin']     =     pd.qcut(df['interestRate'],      15,     labels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=False,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duplicates</a:t>
            </a:r>
            <a:r>
              <a:rPr sz="1200" kern="0" spc="-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drop')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/>
          <p:nvPr/>
        </p:nvSpPr>
        <p:spPr>
          <a:xfrm>
            <a:off x="1131976" y="1326616"/>
            <a:ext cx="5510529" cy="688848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135" algn="l" rtl="0" eaLnBrk="0">
              <a:lnSpc>
                <a:spcPts val="1550"/>
              </a:lnSpc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分组统计特征：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'annualIncome' 和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'loanAmnt' 相对于分组均值的差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970" algn="l" rtl="0" eaLnBrk="0">
              <a:lnSpc>
                <a:spcPts val="29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9405" algn="l" rtl="0" eaLnBrk="0">
              <a:lnSpc>
                <a:spcPts val="1550"/>
              </a:lnSpc>
              <a:spcBef>
                <a:spcPts val="36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col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['regionCode',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'grade',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'p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urpose']: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col in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'ann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ualIncome'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9880" algn="l" rtl="0" eaLnBrk="0">
              <a:lnSpc>
                <a:spcPct val="204000"/>
              </a:lnSpc>
              <a:spcBef>
                <a:spcPts val="28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group_mean</a:t>
            </a:r>
            <a:r>
              <a:rPr sz="1200" kern="0" spc="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df.groupby(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col)['annualIncome'].transform('mean')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算分组均值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970" indent="308610" algn="l" rtl="0" eaLnBrk="0">
              <a:lnSpc>
                <a:spcPct val="204000"/>
              </a:lnSpc>
              <a:spcBef>
                <a:spcPts val="29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df[f'{col}_income_diff']</a:t>
            </a:r>
            <a:r>
              <a:rPr sz="1200" kern="0" spc="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df['annualInc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ome']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group_mean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收入与分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组均值的差异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col in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'loanAmnt'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group_mean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df.groupby(col)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['loanAmnt'].transform('mean')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0515" algn="l" rtl="0" eaLnBrk="0">
              <a:lnSpc>
                <a:spcPct val="204000"/>
              </a:lnSpc>
              <a:spcBef>
                <a:spcPts val="27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df[f'{col}_loan_diff']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df['loanAmnt']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group_mea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# 贷款金额与分组均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值的差异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135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统计排名特征：计算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'annu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alIncome' 和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'loanAmnt' 的百分比排名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3085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'annualIncome'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df['incom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e_rank']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df['annualIncome'].rank(pct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=True)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'loanA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mnt'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215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df['loan_rank']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df['loanAmnt'].rank(pct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=True)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textbox 24"/>
          <p:cNvSpPr/>
          <p:nvPr/>
        </p:nvSpPr>
        <p:spPr>
          <a:xfrm>
            <a:off x="1448053" y="8384247"/>
            <a:ext cx="657859" cy="22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550"/>
              </a:lnSpc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/>
          <p:cNvSpPr/>
          <p:nvPr/>
        </p:nvSpPr>
        <p:spPr>
          <a:xfrm>
            <a:off x="1137767" y="934948"/>
            <a:ext cx="5504815" cy="806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add_interaction_feature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s(self, df):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242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增加交互特征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242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类别编码后的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'grade' 和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'purpose' 组合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'grade_enc'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df and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'purpose_enc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df['grade_purpose']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df['grade_enc'] *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df['purpose_enc']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242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类别编码后的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're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gionCode' 和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'homeOwnership' 组合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'region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Code_enc'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df and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'homeOwnership_enc'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df['region_home']         =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df['regionCode_enc']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    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10         +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df['homeOwner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ship_enc']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242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多项式交互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(乘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积)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'fico_avg'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df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'inte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restRate'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df['fico_interest']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df['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fico_avg'] * df['interestRate']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'annualIncome'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df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'dti'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df['income_dti']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f['annualIncome'] * df['dti']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242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新增：高阶交互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'income_loan_ratio'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df and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'dti'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df['income_loan_dti']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'income_loan_ratio'] * df['dti']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'revol_income_ratio' in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 and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'fico_avg'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df['revol_fico']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df['revol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_income_ratio'] * df['fico_avg']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/>
          <p:nvPr/>
        </p:nvSpPr>
        <p:spPr>
          <a:xfrm>
            <a:off x="1132586" y="934948"/>
            <a:ext cx="5509895" cy="80994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660" algn="l" rtl="0" eaLnBrk="0">
              <a:lnSpc>
                <a:spcPts val="1550"/>
              </a:lnSpc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258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transform(s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elf, df):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对数据进行特征工程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和预处理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4765" indent="297180" algn="l" rtl="0" eaLnBrk="0">
              <a:lnSpc>
                <a:spcPct val="209000"/>
              </a:lnSpc>
              <a:spcBef>
                <a:spcPts val="2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   =   df.copy().drop(columns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=['id'],   errors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='ignore')   #   复  制  一  份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DataFrame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，并删除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id' 列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2580" algn="l" rtl="0" eaLnBrk="0">
              <a:lnSpc>
                <a:spcPts val="1550"/>
              </a:lnSpc>
              <a:spcBef>
                <a:spcPts val="142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self._pro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cess_dates(df) # 处理日期列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特殊列处理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63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'employm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entLength'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df.columns: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df['employmentLength']                                   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=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4445" algn="l" rtl="0" eaLnBrk="0">
              <a:lnSpc>
                <a:spcPct val="204000"/>
              </a:lnSpc>
              <a:spcBef>
                <a:spcPts val="27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df['employmentLength'].apply(process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_employment_length)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义的函数处理工作年限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df['employmentLength']                                   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=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5080" algn="l" rtl="0" eaLnBrk="0">
              <a:lnSpc>
                <a:spcPct val="204000"/>
              </a:lnSpc>
              <a:spcBef>
                <a:spcPts val="27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df['employmentLength'].fillna(df['empl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oymentLength'].median())</a:t>
            </a:r>
            <a:r>
              <a:rPr sz="1200" kern="0" spc="3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3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 次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填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充处理后可能出现的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缺失值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关键特征组合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63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'dti' in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'annu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alIncome'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6390" indent="-3810" algn="l" rtl="0" eaLnBrk="0">
              <a:lnSpc>
                <a:spcPct val="216000"/>
              </a:lnSpc>
              <a:spcBef>
                <a:spcPts val="2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df['debt_burden']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['dti'] * df['annualIncome'] /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 # 债务负担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'annualIncome'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df and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'loanAm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nt'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0"/>
          <p:cNvSpPr/>
          <p:nvPr/>
        </p:nvSpPr>
        <p:spPr>
          <a:xfrm>
            <a:off x="1131671" y="934948"/>
            <a:ext cx="5511800" cy="806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215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df['income_to_loan']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df['annualIncome'] /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(df['loanAmnt']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 #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收入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algn="l" rtl="0" eaLnBrk="0">
              <a:lnSpc>
                <a:spcPts val="2945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与贷款比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025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'ficoRangeLow' in df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and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'ficoRangeHigh'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0515" algn="l" rtl="0" eaLnBrk="0">
              <a:lnSpc>
                <a:spcPct val="204000"/>
              </a:lnSpc>
              <a:spcBef>
                <a:spcPts val="27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df['fico_avg']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(df['ficoRangeLow']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 df['ficoRangeHigh']) / 2 #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FICO 分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数的平均值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'revol</a:t>
            </a:r>
            <a:r>
              <a:rPr sz="1200" kern="0" spc="-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Util'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d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970" indent="308610" algn="l" rtl="0" eaLnBrk="0">
              <a:lnSpc>
                <a:spcPct val="210000"/>
              </a:lnSpc>
              <a:spcBef>
                <a:spcPts val="27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df['high_utiliz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ation']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(df['revol</a:t>
            </a:r>
            <a:r>
              <a:rPr sz="1200" kern="0" spc="-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Util']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80).astype(int) # 信用使用率是否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高于 80%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39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'openAcc'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df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an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'totalAcc'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df['closed_account_ratio']     =     (df['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totalAcc']     -     df['openAcc'])     /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22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(df['totalAcc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']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 # 关闭账户比率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77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缺失值处理：使用在 fit 阶段学到的中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位数填充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004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col, value in self.imputation_val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ues.items():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col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df.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columns: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df[col]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df[col].fillna(value)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77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类别编码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(Label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oding)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004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col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self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.categorical_cols: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col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df.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columns: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930" algn="l" rtl="0" eaLnBrk="0">
              <a:lnSpc>
                <a:spcPts val="1550"/>
              </a:lnSpc>
              <a:spcBef>
                <a:spcPts val="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self.label_encoders.get(col) # 获取对应的 Label</a:t>
            </a:r>
            <a:r>
              <a:rPr sz="12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Encoder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2"/>
          <p:cNvSpPr/>
          <p:nvPr/>
        </p:nvSpPr>
        <p:spPr>
          <a:xfrm>
            <a:off x="1132128" y="934948"/>
            <a:ext cx="5510529" cy="76695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6390" algn="l" rtl="0" eaLnBrk="0">
              <a:lnSpc>
                <a:spcPts val="1550"/>
              </a:lnSpc>
            </a:pP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None: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" indent="299720" algn="l" rtl="0" eaLnBrk="0">
              <a:lnSpc>
                <a:spcPct val="216000"/>
              </a:lnSpc>
              <a:spcBef>
                <a:spcPts val="2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df[col]  =  df[col].astype(str).fillna('unknown')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#  确 保 为 字 符 串 并 填 充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'unknown'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ts val="1550"/>
              </a:lnSpc>
              <a:spcBef>
                <a:spcPts val="1260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</a:t>
            </a:r>
            <a:r>
              <a:rPr sz="12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</a:t>
            </a:r>
            <a:r>
              <a:rPr sz="12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别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2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果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</a:t>
            </a:r>
            <a:r>
              <a:rPr sz="12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 出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</a:t>
            </a:r>
            <a:r>
              <a:rPr sz="12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别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映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射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" algn="l" rtl="0" eaLnBrk="0">
              <a:lnSpc>
                <a:spcPts val="3085"/>
              </a:lnSpc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'unknown'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" indent="303530" algn="l" rtl="0" eaLnBrk="0">
              <a:lnSpc>
                <a:spcPct val="204000"/>
              </a:lnSpc>
              <a:spcBef>
                <a:spcPts val="28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unknown_mask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~df[col].isin(le.classes_) # 找出不在 encoder 已知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类别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中的值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6390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unknow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n_mask.any():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258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df.loc[unknown_mas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k, col]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'unknown' # 将未知类别设置为'unknown'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5435" algn="l" rtl="0" eaLnBrk="0">
              <a:lnSpc>
                <a:spcPct val="204000"/>
              </a:lnSpc>
              <a:spcBef>
                <a:spcPts val="285"/>
              </a:spcBef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如果'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unknown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'还不在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encoder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的类别中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，添加到其类别列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，以便正确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6390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'unknown'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le.classes_: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le.classes_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np.append(le.classes_,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'unk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nown')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258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df[f'{col}_e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nc']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le.transform(df[col]) # 进行标签编码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258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df.drop(col, axis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=1,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inplace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=True) #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删除原始类别列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135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异常值处理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(基于 IQR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的鲁棒处理)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9405" indent="8255" algn="l" rtl="0" eaLnBrk="0">
              <a:lnSpc>
                <a:spcPct val="205000"/>
              </a:lnSpc>
              <a:spcBef>
                <a:spcPts val="2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numeric_cols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self._ge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t_numeric_cols(df) # 重新获取当前所有数值列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col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numeric_c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ols: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4"/>
          <p:cNvSpPr/>
          <p:nvPr/>
        </p:nvSpPr>
        <p:spPr>
          <a:xfrm>
            <a:off x="1131671" y="934948"/>
            <a:ext cx="5510529" cy="806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770" algn="l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再次填充缺失值</a:t>
            </a:r>
            <a:r>
              <a:rPr sz="12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(以防在特征工程后出现新的 NaN</a:t>
            </a:r>
            <a:r>
              <a:rPr sz="12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，或者之前未被 fit 到的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3085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数值列)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df[col]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.isna().any():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df[col]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df[col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].fillna(df[col].median())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基于 5%和 95%分位数的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IQR 方法进行截断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(通常 IQR 使用 25%和 75%分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3095"/>
              </a:lnSpc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位数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，这里更宽松)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q1, q3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df[c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ol].quantile([0.05, 0.95])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q3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 q1: # 确保分位数有效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避免全为相同值的列导致问题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iqr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q3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q1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93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lb,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ub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q1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 *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iqr,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q3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iqr #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计算上下界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df[col]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np.clip(df[col],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lb,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ub) # 将超出边界的值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截断到边界值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77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特征标准化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(Standardization)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len(numeric_cols)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 0: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3690" algn="l" rtl="0" eaLnBrk="0">
              <a:lnSpc>
                <a:spcPct val="209000"/>
              </a:lnSpc>
              <a:spcBef>
                <a:spcPts val="2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scaler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None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# 如果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scaler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未初始化（首次 transform</a:t>
            </a:r>
            <a:r>
              <a:rPr sz="12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，如在单次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训练中）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4485" algn="l" rtl="0" eaLnBrk="0">
              <a:lnSpc>
                <a:spcPts val="1550"/>
              </a:lnSpc>
              <a:spcBef>
                <a:spcPts val="145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self.scaler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Standard</a:t>
            </a:r>
            <a:r>
              <a:rPr sz="1200" kern="0" spc="-2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Sca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ler()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240" indent="307975" algn="l" rtl="0" eaLnBrk="0">
              <a:lnSpc>
                <a:spcPct val="205000"/>
              </a:lnSpc>
              <a:spcBef>
                <a:spcPts val="2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df[numeric_cols]      =      self.scaler.fit_transform(df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[numeric_cols])      #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fit_transform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215" algn="l" rtl="0" eaLnBrk="0">
              <a:lnSpc>
                <a:spcPts val="1550"/>
              </a:lnSpc>
              <a:spcBef>
                <a:spcPts val="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 # 如果 scaler 已在 fit 阶段或之前 transform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阶段初始化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6"/>
          <p:cNvSpPr/>
          <p:nvPr/>
        </p:nvSpPr>
        <p:spPr>
          <a:xfrm>
            <a:off x="1133652" y="934948"/>
            <a:ext cx="5508625" cy="806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df[numeric_cols]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  self.scaler.transform(df[n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umeric_cols])    #   直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3085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6865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确保没有'object'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类型列遗留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object_cols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df.select_dtypes(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include=['object']).columns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512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len(object_cols)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 0: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13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col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object_cols: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ct val="100000"/>
              </a:lnSpc>
              <a:spcBef>
                <a:spcPts val="370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25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df[col]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pd.to_numeric(df[col], errors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='coerce') # 尝试转换为数值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3075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df[col]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pd.factorize(df[col])[0] # 如果无法转换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，则进行因子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化编码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6865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最终检查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移除任何非数值列 (保险措施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，确保所有列都是数值型)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5120" indent="1270" algn="l" rtl="0" eaLnBrk="0">
              <a:lnSpc>
                <a:spcPct val="213000"/>
              </a:lnSpc>
              <a:spcBef>
                <a:spcPts val="3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non_numeric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df.select_dtypes(exclude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=[np.number]).columns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len(non_numeric)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 0: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df.drop(columns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=non_num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eric)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6865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增加统计特征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(在转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换和处理完基础特征后进行)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self.add_stat_features(df)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686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增加交互特征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(在类别编码后进行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，因为一些交互特征依赖于编码后的列)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1310" algn="l" rtl="0" eaLnBrk="0">
              <a:lnSpc>
                <a:spcPts val="1550"/>
              </a:lnSpc>
              <a:spcBef>
                <a:spcPts val="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self.add_i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nteraction_features(df)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8"/>
          <p:cNvSpPr/>
          <p:nvPr/>
        </p:nvSpPr>
        <p:spPr>
          <a:xfrm>
            <a:off x="1132433" y="1326616"/>
            <a:ext cx="5508625" cy="76733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fillna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(0)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最终将所有剩余的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NaN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填充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 0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(这是一种常见的做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3095"/>
              </a:lnSpc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法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，但也可能影响模型性能)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258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_get_numeric_cols(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self, df):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辅助方法：获取 DataFrame 中的所有数值列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，排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除目标列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6390" indent="1270" algn="l" rtl="0" eaLnBrk="0">
              <a:lnSpc>
                <a:spcPct val="205000"/>
              </a:lnSpc>
              <a:spcBef>
                <a:spcPts val="26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[co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 for col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df.select_dtypes(include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=np.number).columns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col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not in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['isDefault',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'y']] # 排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除可能的标签列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2580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_process_dates(s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elf, df):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辅助方法：处理所有日期列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，提取年份和月份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940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col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df.column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63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'date'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col.lower() or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'time'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col.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lower():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135" algn="l" rtl="0" eaLnBrk="0">
              <a:lnSpc>
                <a:spcPct val="100000"/>
              </a:lnSpc>
              <a:spcBef>
                <a:spcPts val="370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6390" algn="l" rtl="0" eaLnBrk="0">
              <a:lnSpc>
                <a:spcPts val="1550"/>
              </a:lnSpc>
              <a:spcBef>
                <a:spcPts val="125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pd.api.types.is_datetime64_any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_dtype(df[col]):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如果已经是日期类型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，直接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提取特征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258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df[f'{col}_year']</a:t>
            </a:r>
            <a:r>
              <a:rPr sz="12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df[col].dt.year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258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df[f'{col}_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month']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df[col].dt.month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258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df.drop(col, axis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=1,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inplace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=True) #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删除原始日期列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258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尝试转换为日期类型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40"/>
          <p:cNvSpPr/>
          <p:nvPr/>
        </p:nvSpPr>
        <p:spPr>
          <a:xfrm>
            <a:off x="1133043" y="934948"/>
            <a:ext cx="5523229" cy="68872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1945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df[col]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pd.to_datetime(df[col],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errors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='coerce') #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errors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='co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erce' 会将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2945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无法解析的日期转换为 NaT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1945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df[f'{col}_year']</a:t>
            </a:r>
            <a:r>
              <a:rPr sz="12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df[col].dt.year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df[f'{col}_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month']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df[col].dt.month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df.drop(col, axi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=1,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inplace</a:t>
            </a:r>
            <a:r>
              <a:rPr sz="12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=True)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1945" algn="l" rtl="0" eaLnBrk="0">
              <a:lnSpc>
                <a:spcPct val="10000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2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如果转换失败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，尝试使用 extract_year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函数提取年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份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df[col]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f[col].apply(extract_year)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处理包含"credit"关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键字的列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(通常也是日期相关的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 earliestCreditLine)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77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col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df.column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575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'credit'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col.lowe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r():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df[col]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df[col].a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pply(extract_year) # 提取年份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2420" algn="l" rtl="0" eaLnBrk="0">
              <a:lnSpc>
                <a:spcPct val="204000"/>
              </a:lnSpc>
              <a:spcBef>
                <a:spcPts val="28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col.lower()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['earliestcr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edit</a:t>
            </a:r>
            <a:r>
              <a:rPr sz="1200" kern="0" spc="-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line',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'earliescredit</a:t>
            </a:r>
            <a:r>
              <a:rPr sz="1200" kern="0" spc="-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line']: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特别处理最早信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用额度日期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current_year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datetime.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datetime.now().year # 获取当前年份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ct val="205000"/>
              </a:lnSpc>
              <a:spcBef>
                <a:spcPts val="2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df['credit_history_y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ears']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current_year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df[col] # 计算信用历史年限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df.drop(col, axis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=1,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inplace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=True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# 删除原始列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" name="textbox 42"/>
          <p:cNvSpPr/>
          <p:nvPr/>
        </p:nvSpPr>
        <p:spPr>
          <a:xfrm>
            <a:off x="1448053" y="8384247"/>
            <a:ext cx="657859" cy="2222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550"/>
              </a:lnSpc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/>
          <p:nvPr/>
        </p:nvSpPr>
        <p:spPr>
          <a:xfrm>
            <a:off x="1132281" y="934948"/>
            <a:ext cx="5509895" cy="78168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780" indent="304800" algn="l" rtl="0" eaLnBrk="0">
              <a:lnSpc>
                <a:spcPct val="16000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3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统 计 特 征 构</a:t>
            </a:r>
            <a:r>
              <a:rPr sz="12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造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income_loan_ratio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revo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l_income_ratio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open_total_ratio 等。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215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3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交互特征构造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：如 grade_purpose、fico_interest、income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_dti 等。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异常值处理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：使用 IQR 方法对连续特征进行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裁剪。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3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特征标准化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：使用 Standard</a:t>
            </a:r>
            <a:r>
              <a:rPr sz="1200" kern="0" spc="-2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Scaler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对数值特征进行标准化。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4800" algn="l" rtl="0" eaLnBrk="0">
              <a:lnSpc>
                <a:spcPct val="205000"/>
              </a:lnSpc>
              <a:spcBef>
                <a:spcPts val="255"/>
              </a:spcBef>
            </a:pP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此外，  设计了一个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RobustFeatureEngineer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类对所有特征工程过程进行封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装与复用。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88000"/>
              </a:lnSpc>
              <a:spcBef>
                <a:spcPts val="460"/>
              </a:spcBef>
            </a:pPr>
            <a:r>
              <a:rPr sz="15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三、</a:t>
            </a:r>
            <a:r>
              <a:rPr sz="1500" b="1" kern="0" spc="-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模型设计与训练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025" algn="l" rtl="0" eaLnBrk="0">
              <a:lnSpc>
                <a:spcPts val="1580"/>
              </a:lnSpc>
              <a:spcBef>
                <a:spcPts val="370"/>
              </a:spcBef>
            </a:pP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 基础模型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indent="303530" algn="l" rtl="0" eaLnBrk="0">
              <a:lnSpc>
                <a:spcPct val="204000"/>
              </a:lnSpc>
              <a:spcBef>
                <a:spcPts val="280"/>
              </a:spcBef>
            </a:pP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LightGBM</a:t>
            </a:r>
            <a:r>
              <a:rPr sz="12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XGBoost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2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CatBoost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三种基于树模型的算法构建基础模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215" algn="l" rtl="0" eaLnBrk="0">
              <a:lnSpc>
                <a:spcPct val="8800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3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所有模型均启用 GPU 加速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，提升训练速度。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215" algn="l" rtl="0" eaLnBrk="0">
              <a:lnSpc>
                <a:spcPct val="89000"/>
              </a:lnSpc>
              <a:spcBef>
                <a:spcPts val="365"/>
              </a:spcBef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3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模型超参数如学习率、深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度、采样比例等进行了合理配置与调优。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025" algn="l" rtl="0" eaLnBrk="0">
              <a:lnSpc>
                <a:spcPts val="1580"/>
              </a:lnSpc>
              <a:spcBef>
                <a:spcPts val="365"/>
              </a:spcBef>
            </a:pP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 集成方法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" indent="292100" algn="l" rtl="0" eaLnBrk="0">
              <a:lnSpc>
                <a:spcPct val="205000"/>
              </a:lnSpc>
              <a:spcBef>
                <a:spcPts val="25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  Stacking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Classifier  将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种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础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融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终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LogisticRegression 作为融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合器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，综合多模型预测结果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，提高鲁棒性。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80"/>
              </a:lnSpc>
              <a:spcBef>
                <a:spcPts val="1525"/>
              </a:spcBef>
            </a:pP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3.3 模型训练流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4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3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 Stratified</a:t>
            </a:r>
            <a:r>
              <a:rPr sz="1200" kern="0" spc="-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KFold 实现 5 折交叉验证。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215" algn="l" rtl="0" eaLnBrk="0">
              <a:lnSpc>
                <a:spcPct val="87000"/>
              </a:lnSpc>
              <a:spcBef>
                <a:spcPts val="370"/>
              </a:spcBef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3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每一折使用封装的特征工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程类构造特征并训练模型。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215" algn="l" rtl="0" eaLnBrk="0">
              <a:lnSpc>
                <a:spcPct val="100000"/>
              </a:lnSpc>
              <a:spcBef>
                <a:spcPts val="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3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 AUC 和 Accur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acy 指标评估每一折的模型效果。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4"/>
          <p:cNvSpPr/>
          <p:nvPr/>
        </p:nvSpPr>
        <p:spPr>
          <a:xfrm>
            <a:off x="1132128" y="934948"/>
            <a:ext cx="5510529" cy="81622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2580" algn="l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select_important_features(se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lf, X, y, threshold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='median'):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13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使用随机森林模型进行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特征选择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13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threshold</a:t>
            </a:r>
            <a:r>
              <a:rPr sz="1200" kern="0" spc="-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='med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ian' 表示选择特征重要性高于中位数的特征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indent="304800" algn="l" rtl="0" eaLnBrk="0">
              <a:lnSpc>
                <a:spcPct val="205000"/>
              </a:lnSpc>
              <a:spcBef>
                <a:spcPts val="2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        =         RandomForestClassifier(n_estimators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=100,     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n_jobs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=-1,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random_state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=42)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rf.fit(X, y) #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在训练数据上拟合随机森林模型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0515" algn="l" rtl="0" eaLnBrk="0">
              <a:lnSpc>
                <a:spcPct val="204000"/>
              </a:lnSpc>
              <a:spcBef>
                <a:spcPts val="28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selector</a:t>
            </a:r>
            <a:r>
              <a:rPr sz="1200" kern="0" spc="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SelectFromModel(rf,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threshold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threshold,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prefit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=True)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建特征选择器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1150" algn="l" rtl="0" eaLnBrk="0">
              <a:lnSpc>
                <a:spcPct val="204000"/>
              </a:lnSpc>
              <a:spcBef>
                <a:spcPts val="29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selected_features</a:t>
            </a:r>
            <a:r>
              <a:rPr sz="1200" kern="0" spc="3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X.column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s[selector.get_support()].tolist()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</a:t>
            </a:r>
            <a:r>
              <a:rPr sz="12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被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选择的特征列名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295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 sel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ected_features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670" algn="l" rtl="0" eaLnBrk="0">
              <a:lnSpc>
                <a:spcPts val="1980"/>
              </a:lnSpc>
              <a:spcBef>
                <a:spcPts val="460"/>
              </a:spcBef>
            </a:pP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 模型训练函数</a:t>
            </a:r>
            <a:r>
              <a:rPr sz="1500" b="1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(Model Trainin</a:t>
            </a: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sz="1500" b="1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Functions)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ct val="8900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这部分定义了用于训练三种梯度提升树模型的函数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，并都配置了 GPU 支持。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295" algn="l" rtl="0" eaLnBrk="0">
              <a:lnSpc>
                <a:spcPts val="1580"/>
              </a:lnSpc>
              <a:spcBef>
                <a:spcPts val="365"/>
              </a:spcBef>
            </a:pP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5.1 train_lightgb</a:t>
            </a:r>
            <a:r>
              <a:rPr sz="1200" b="1" kern="0" spc="-2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m(X_train, y_train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X_val, y_val, scale_pos_weight)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2580" algn="l" rtl="0" eaLnBrk="0">
              <a:lnSpc>
                <a:spcPts val="1550"/>
              </a:lnSpc>
              <a:spcBef>
                <a:spcPts val="154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train_lightgbm(X_train, y_train, X_val, y_val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scale_pos_weight):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13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训练和评估 LightGBM 模型（启用 GPU）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13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LightGBM 的 GPU 支持通常通过'device':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'gpu'参数开启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params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66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'objective':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'binary', # 二分类问题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660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'metric':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'auc', # 评估指标：AUC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(Area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Under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Curve)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6"/>
          <p:cNvSpPr/>
          <p:nvPr/>
        </p:nvSpPr>
        <p:spPr>
          <a:xfrm>
            <a:off x="1131671" y="934948"/>
            <a:ext cx="5510529" cy="806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295" algn="l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'learning_ra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te': 0.05, # 学习率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'num_leaves': 6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3, # 每棵树的最大叶子数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'max_depth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': 8, # 树的最大深度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'min_child_sam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ples':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100, # 一个叶子节点上所需的最小样本数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'subsample': 0.9, # 每次迭代随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机选择 90%的数据进行训练 (行采样)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ct val="205000"/>
              </a:lnSpc>
              <a:spcBef>
                <a:spcPts val="26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'colsample_bytree': 0.8, # 每次迭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代随机选择 80%的特征进行训练 (列采样)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'reg_alpha': 0.1, #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L1 正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则化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'reg_lambda': 0.1, #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L2 正则化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4960" algn="l" rtl="0" eaLnBrk="0">
              <a:lnSpc>
                <a:spcPct val="204000"/>
              </a:lnSpc>
              <a:spcBef>
                <a:spcPts val="27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'scale_pos_weight': 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cale_pos_weight, # 处理类别不平衡问题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，增加少数类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权重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295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'n_jobs':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-1, # 使用所有可用的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CPU 核心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'random_state': 42, # 随机种子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，保证结果可复现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'verbosity': -1,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训练过程中不打印详细信息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'device':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'gpu', #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启用 GPU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'gpu_platform_id': 0, # GPU 平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台 ID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，通常是 0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'gpu_device_id': 0 # GP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 设备 ID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，通常是 0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31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6070" algn="l" rtl="0" eaLnBrk="0">
              <a:lnSpc>
                <a:spcPct val="204000"/>
              </a:lnSpc>
              <a:spcBef>
                <a:spcPts val="27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n_estimators 设置一个较大的值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，结合 early_stopping 来找到最佳迭代次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930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lgb.LGBMClassifier(**params,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_estimators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=2000)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930" algn="l" rtl="0" eaLnBrk="0">
              <a:lnSpc>
                <a:spcPts val="1550"/>
              </a:lnSpc>
              <a:spcBef>
                <a:spcPts val="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model.fit(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8"/>
          <p:cNvSpPr/>
          <p:nvPr/>
        </p:nvSpPr>
        <p:spPr>
          <a:xfrm>
            <a:off x="1130909" y="934948"/>
            <a:ext cx="5511800" cy="806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770" algn="l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X_train, y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_train,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85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eval_set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=[(X_val, y_val)], # 验证集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，用于 early stopping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" indent="303530" algn="l" rtl="0" eaLnBrk="0">
              <a:lnSpc>
                <a:spcPct val="205000"/>
              </a:lnSpc>
              <a:spcBef>
                <a:spcPts val="26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callbacks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=[lgb.early_stopping(100),    lgb.log_eva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luation(0)]     #    early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stopping 停止条件和不打印 log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135" algn="l" rtl="0" eaLnBrk="0">
              <a:lnSpc>
                <a:spcPts val="1550"/>
              </a:lnSpc>
              <a:spcBef>
                <a:spcPts val="155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956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9565" algn="l" rtl="0" eaLnBrk="0">
              <a:lnSpc>
                <a:spcPts val="1580"/>
              </a:lnSpc>
              <a:spcBef>
                <a:spcPts val="370"/>
              </a:spcBef>
            </a:pP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5.2 train_xgboost(X_train, y_train, X_val, y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_val, scale_pos_weight)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850" algn="l" rtl="0" eaLnBrk="0">
              <a:lnSpc>
                <a:spcPts val="1550"/>
              </a:lnSpc>
              <a:spcBef>
                <a:spcPts val="153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train_xgboost(X_train, y_train, X_val, y_val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scale_pos_weight):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940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训练和评估 XGBoost 模型（启用 GPU）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6070" algn="l" rtl="0" eaLnBrk="0">
              <a:lnSpc>
                <a:spcPct val="160000"/>
              </a:lnSpc>
              <a:spcBef>
                <a:spcPts val="155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XGBoost 的 GPU 支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持通过'tree_method':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'hist' 和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'device':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'cuda'参数开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启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9565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params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93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'objective':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'binary:logistic', # 二分类问题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，输出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概率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6230" algn="l" rtl="0" eaLnBrk="0">
              <a:lnSpc>
                <a:spcPct val="203000"/>
              </a:lnSpc>
              <a:spcBef>
                <a:spcPts val="305"/>
              </a:spcBef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'n_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estimators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':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2000, #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初始设置的估计器数量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，会通过 early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stopping 调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930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'learning_rate': 0.05,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93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'max_depth': 7,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93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'subsample': 0.9,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93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'colsample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_bytree': 0.8,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930" algn="l" rtl="0" eaLnBrk="0">
              <a:lnSpc>
                <a:spcPts val="1550"/>
              </a:lnSpc>
              <a:spcBef>
                <a:spcPts val="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'gamma': 0.1, # 树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节点分裂所需的最小损失减少值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50"/>
          <p:cNvSpPr/>
          <p:nvPr/>
        </p:nvSpPr>
        <p:spPr>
          <a:xfrm>
            <a:off x="1131061" y="934948"/>
            <a:ext cx="5511165" cy="806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930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'reg_alpha': 0.1, #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L1 正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则化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93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'scale_pos_weight': scale_pos_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weight, # 处理类别不平衡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93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'random_state': 42,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93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'n_jobs':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-1, # 使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用所有 CPU 核心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6230" algn="l" rtl="0" eaLnBrk="0">
              <a:lnSpc>
                <a:spcPct val="204000"/>
              </a:lnSpc>
              <a:spcBef>
                <a:spcPts val="27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'tree_method':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'hist', # 推荐使用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tograms 方法</a:t>
            </a:r>
            <a:r>
              <a:rPr sz="12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，通常与 GPU 配合使用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效果更好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930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'device':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'cuda', # 显式指定 GPU 设备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(对于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新的 XGBoost 版本)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93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'eval_metric':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'auc', # 评估指标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93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'use_label_encoder':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False # 禁用旧版 Label</a:t>
            </a:r>
            <a:r>
              <a:rPr sz="12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 警告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956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xgb.XGBClassifier(**params)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956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model.fit(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13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X_train, y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_train,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85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eval_set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=[(X_val, y_val)]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verbose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 # 不打印训练过程的详细信息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13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956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930" algn="l" rtl="0" eaLnBrk="0">
              <a:lnSpc>
                <a:spcPts val="1580"/>
              </a:lnSpc>
              <a:spcBef>
                <a:spcPts val="370"/>
              </a:spcBef>
            </a:pP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5.3 train_catboost(X_train, y_train, X_val,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y_val, scale_pos_weight)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850" algn="l" rtl="0" eaLnBrk="0">
              <a:lnSpc>
                <a:spcPts val="1550"/>
              </a:lnSpc>
              <a:spcBef>
                <a:spcPts val="153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train_catboost(X_train, y_train, X_val, y_val,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scale_pos_weight):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9405" algn="l" rtl="0" eaLnBrk="0">
              <a:lnSpc>
                <a:spcPts val="1550"/>
              </a:lnSpc>
              <a:spcBef>
                <a:spcPts val="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训练和评估 CatBoost 模型（启用 GPU）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2"/>
          <p:cNvSpPr/>
          <p:nvPr/>
        </p:nvSpPr>
        <p:spPr>
          <a:xfrm>
            <a:off x="1436166" y="934948"/>
            <a:ext cx="4960620" cy="72802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CatBoost 的 GPU 支持通过'task_type':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'GPU'参数开启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413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params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ct val="205000"/>
              </a:lnSpc>
              <a:spcBef>
                <a:spcPts val="26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'iterations': 2000, # 初始设置的迭代次数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，会通过 early stopping 调整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'learning_rate': 0.05,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'depth': 7, #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树的深度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'l2_leaf_reg': 3, #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L2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正则化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'random_state': 42,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'silent': True,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不打印训练过程的详细信息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ct val="205000"/>
              </a:lnSpc>
              <a:spcBef>
                <a:spcPts val="2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'auto_cla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ss_weights':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'Balanced', #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自动调整类别权重以处理不平衡数据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'task_type':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'GPU' #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启用 GPU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413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cb.CatBoostClassifier(**params)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413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model.fit(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X_train, y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_train,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05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eval_set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=(X_val, y_val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10160" algn="l" rtl="0" eaLnBrk="0">
              <a:lnSpc>
                <a:spcPct val="210000"/>
              </a:lnSpc>
              <a:spcBef>
                <a:spcPts val="25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use_best_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=True, # 使用在验证集上性能最好的模型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verbose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 # 不打印训练过程的详细信息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1550"/>
              </a:lnSpc>
              <a:spcBef>
                <a:spcPts val="141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130" algn="l" rtl="0" eaLnBrk="0">
              <a:lnSpc>
                <a:spcPts val="1550"/>
              </a:lnSpc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4"/>
          <p:cNvSpPr/>
          <p:nvPr/>
        </p:nvSpPr>
        <p:spPr>
          <a:xfrm>
            <a:off x="1132738" y="938530"/>
            <a:ext cx="5509895" cy="81591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ts val="1980"/>
              </a:lnSpc>
            </a:pP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6.</a:t>
            </a:r>
            <a:r>
              <a:rPr sz="1500" b="1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robust_cross_validation 函数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6865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这个函数实现了分层 K 折交叉验证和 Stacking 集成学习。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robust_cr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oss_validation(X, y, test_df,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n_folds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=5):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oof_preds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np.zeros(len(X)) # 存储训练集（</a:t>
            </a:r>
            <a:r>
              <a:rPr sz="12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Out-Of-Fold）的预测结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果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2580" indent="-4445" algn="l" rtl="0" eaLnBrk="0">
              <a:lnSpc>
                <a:spcPct val="205000"/>
              </a:lnSpc>
              <a:spcBef>
                <a:spcPts val="2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test_preds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np.zeros(len(test_df)) # 存储测试集的预测结果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，最后取平均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skf</a:t>
            </a:r>
            <a:r>
              <a:rPr sz="12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Stratified</a:t>
            </a:r>
            <a:r>
              <a:rPr sz="1200" kern="0" spc="-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KFold(n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_splits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=n_folds,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shuffle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=True,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random_state</a:t>
            </a:r>
            <a:r>
              <a:rPr sz="12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=42)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分层 K 折交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叉验证器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4800" algn="l" rtl="0" eaLnBrk="0">
              <a:lnSpc>
                <a:spcPct val="160000"/>
              </a:lnSpc>
              <a:spcBef>
                <a:spcPts val="154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分层确保每个折中目标类别的比例与原始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数据集保持一致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，这对于不平衡数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据集非常重要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770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fold, (train_idx, val_idx)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enu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merate(skf.split(X, y)):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66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print(f"\nFold {fold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1}/{n_folds}") # 打印当前折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start_time</a:t>
            </a:r>
            <a:r>
              <a:rPr sz="12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time.time() # 记录每折开始时间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划分训练集和验证集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686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X_train, X_val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X.ilo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c[train_idx], X.iloc[val_idx]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55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y_train, y_val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y.ilo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c[train_idx], y.iloc[val_idx]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实例化特征工程师并进行 fit/tran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sform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77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RobustFeatureEn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gineer()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770" algn="l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fe.fit(X_train) # 在当前折的训练集上 fi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 特征工程师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6"/>
          <p:cNvSpPr/>
          <p:nvPr/>
        </p:nvSpPr>
        <p:spPr>
          <a:xfrm>
            <a:off x="1133652" y="934948"/>
            <a:ext cx="5508625" cy="80625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5595" algn="l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X_train_fe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fe.tran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sform(X_train) # 转换训练集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55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X_val_fe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fe.tran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sform(X_val) # 转换验证集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test_fold_fe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fe.transf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orm(test_df) # 转换测试集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(对每个折都进行转换)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6865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特征选择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9245" algn="l" rtl="0" eaLnBrk="0">
              <a:lnSpc>
                <a:spcPct val="209000"/>
              </a:lnSpc>
              <a:spcBef>
                <a:spcPts val="2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selected_features   =    fe.select_important_features(X_t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rain_fe,   y_train,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threshold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='media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n')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5595" algn="l" rtl="0" eaLnBrk="0">
              <a:lnSpc>
                <a:spcPts val="1550"/>
              </a:lnSpc>
              <a:spcBef>
                <a:spcPts val="145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X_train_fe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X_trai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n_fe[selected_features]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55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X_val_fe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X_val_f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e[selected_features]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test_fold_fe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test_fo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ld_fe[selected_features]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6865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Stacking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集成模型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base_models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10" indent="308610" algn="l" rtl="0" eaLnBrk="0">
              <a:lnSpc>
                <a:spcPct val="205000"/>
              </a:lnSpc>
              <a:spcBef>
                <a:spcPts val="26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('lgb',           lgb.LGBMClassifier(device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='gpu',           gpu_platform_id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=0,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gpu_device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_id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=0,                n_estimators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=800,                 learning_rate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=0.05,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225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random_state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=42)),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225" indent="302895" algn="l" rtl="0" eaLnBrk="0">
              <a:lnSpc>
                <a:spcPct val="205000"/>
              </a:lnSpc>
              <a:spcBef>
                <a:spcPts val="26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('xgb',          xgb.XGBClassifier(tree_m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ethod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='hist',           device</a:t>
            </a:r>
            <a:r>
              <a:rPr sz="12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='cuda',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n_estimators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=800,                learning_rate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=0.05,                random_state</a:t>
            </a:r>
            <a:r>
              <a:rPr sz="12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=42,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use_label_encoder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=False)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225" indent="302895" algn="l" rtl="0" eaLnBrk="0">
              <a:lnSpc>
                <a:spcPct val="205000"/>
              </a:lnSpc>
              <a:spcBef>
                <a:spcPts val="26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('cb',          cb.CatBo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ostClassifier(task_type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='GPU',           iterations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=800,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learning_rate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=0.05,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_state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=42, silent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=True))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8"/>
          <p:cNvSpPr/>
          <p:nvPr/>
        </p:nvSpPr>
        <p:spPr>
          <a:xfrm>
            <a:off x="1133043" y="934948"/>
            <a:ext cx="5509259" cy="76720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770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final_e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stimator 是元模型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，用于学习基模型的预测结果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258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stack_model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StackingClassifier(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estimators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=base_models, # 基模型列表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955" indent="297180" algn="l" rtl="0" eaLnBrk="0">
              <a:lnSpc>
                <a:spcPct val="208000"/>
              </a:lnSpc>
              <a:spcBef>
                <a:spcPts val="26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final_estimator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=Log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isticRegression(max_iter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=200), # 最终的元模型 (逻辑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回归)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6230" indent="10795" algn="l" rtl="0" eaLnBrk="0">
              <a:lnSpc>
                <a:spcPct val="210000"/>
              </a:lnSpc>
              <a:spcBef>
                <a:spcPts val="19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n_jobs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=1, # 这里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设置为 1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，因为 CatBoost 在多进程下可能与 GPU 冲突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passthrough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=True # 将原始特征也传递给元模型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(可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，这里是 True)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550"/>
              </a:lnSpc>
              <a:spcBef>
                <a:spcPts val="36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stack_model.fit(X_train_fe,</a:t>
            </a:r>
            <a:r>
              <a:rPr sz="1200" kern="0" spc="2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y_train)</a:t>
            </a:r>
            <a:r>
              <a:rPr sz="1200" kern="0" spc="3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3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征 工 程 后 的 训 练 集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拟</a:t>
            </a:r>
            <a:r>
              <a:rPr sz="1200" kern="0" spc="-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050" algn="l" rtl="0" eaLnBrk="0">
              <a:lnSpc>
                <a:spcPts val="3085"/>
              </a:lnSpc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Stacking 模型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5595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preds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stack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predict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proba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(X_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fe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)[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:,</a:t>
            </a:r>
            <a:r>
              <a:rPr sz="12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1] # 获取验证集上的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2945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预测概率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1945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oof_preds[val_idx]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val_p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reds # 将验证集的预测结果存储到 OOF 数组中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test_fold_preds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stack_model.predi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ct_proba(test_fold_fe)[:,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1] # 获取当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algn="l" rtl="0" eaLnBrk="0">
              <a:lnSpc>
                <a:spcPts val="2945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前折模型在测试集上的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预测概率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test_preds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test_fold_preds /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n_folds # 将测试集预测结果累加并平均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60"/>
          <p:cNvSpPr/>
          <p:nvPr/>
        </p:nvSpPr>
        <p:spPr>
          <a:xfrm>
            <a:off x="1137767" y="934948"/>
            <a:ext cx="5504815" cy="81013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2420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评估当前折的性能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36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fold_auc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roc_auc_score(y_val, val_preds)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369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fold_acc</a:t>
            </a:r>
            <a:r>
              <a:rPr sz="12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accuracy_score(y_val,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(val_preds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 0.5).astype(int))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9880" algn="l" rtl="0" eaLnBrk="0">
              <a:lnSpc>
                <a:spcPct val="205000"/>
              </a:lnSpc>
              <a:spcBef>
                <a:spcPts val="2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print(f"Fold  {fold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1}  AUC:  {fold_auc:.5f},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Acc: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{fold_acc:.5f},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Time: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{time.time()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start_time:.1f}s")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2420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交叉验证结束后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，评估 OOF 预测的整体性能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oof_auc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roc_auc_score(y, oof_preds)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oof_acc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accuracy_score(y,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(oof_preds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 0.5).astype(int))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258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print(f"\nOverall OOF AUC: {oof_auc:.5f}, Ac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c: {oof_acc:.5f}")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258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 test_preds,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oof_auc, oof_acc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6865" algn="l" rtl="0" eaLnBrk="0">
              <a:lnSpc>
                <a:spcPts val="1580"/>
              </a:lnSpc>
              <a:spcBef>
                <a:spcPts val="370"/>
              </a:spcBef>
            </a:pPr>
            <a:r>
              <a:rPr sz="12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7.</a:t>
            </a:r>
            <a:r>
              <a:rPr sz="12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</a:t>
            </a:r>
            <a:r>
              <a:rPr sz="12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1785" algn="l" rtl="0" eaLnBrk="0">
              <a:lnSpc>
                <a:spcPct val="8900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这是整个程序的入口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，负责协调数据加载、模型训练和结果生成。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main():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258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print("金融风险预测模型")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13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start_time</a:t>
            </a:r>
            <a:r>
              <a:rPr sz="12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time.time() # 记录程序开始时间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242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加载数据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3055" algn="l" rtl="0" eaLnBrk="0">
              <a:lnSpc>
                <a:spcPct val="100000"/>
              </a:lnSpc>
              <a:spcBef>
                <a:spcPts val="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2"/>
          <p:cNvSpPr/>
          <p:nvPr/>
        </p:nvSpPr>
        <p:spPr>
          <a:xfrm>
            <a:off x="1131824" y="934948"/>
            <a:ext cx="5510529" cy="806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770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train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pd.read_csv('train.csv') # 读取训练数据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77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pd.read_csv('testA.csv') # 读取测试数据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print(f"数据加载完成: 训练集 {train.shape}, 测试集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{test.shape}")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print(f"训练集列名: {train.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columns.tolist()}")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Exceptio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 as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print(f"加载数据失败: {e}")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 # 如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果加载失败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，则退出程序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135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准备数据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6070" algn="l" rtl="0" eaLnBrk="0">
              <a:lnSpc>
                <a:spcPct val="204000"/>
              </a:lnSpc>
              <a:spcBef>
                <a:spcPts val="28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target_col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'isDefault'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'isDefault'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train.columns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'y' # 确定目标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列名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6865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train[targe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t_col] #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目标变量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4800" algn="l" rtl="0" eaLnBrk="0">
              <a:lnSpc>
                <a:spcPct val="210000"/>
              </a:lnSpc>
              <a:spcBef>
                <a:spcPts val="25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</a:t>
            </a:r>
            <a:r>
              <a:rPr sz="12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train.drop(columns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=[targe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t_col,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'id'],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errors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='ignore') # 训练特征，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删除目标列和 ID 列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770" algn="l" rtl="0" eaLnBrk="0">
              <a:lnSpc>
                <a:spcPts val="1550"/>
              </a:lnSpc>
              <a:spcBef>
                <a:spcPts val="141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test_id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test['id'] # 存储测试集 ID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，用于生成提交文件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135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交叉验证训练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indent="294640" algn="l" rtl="0" eaLnBrk="0">
              <a:lnSpc>
                <a:spcPct val="205000"/>
              </a:lnSpc>
              <a:spcBef>
                <a:spcPts val="2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test_preds,   oof_auc,   oof_acc   =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robust_cr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oss_validation(X,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y,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test,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n_folds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=5)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135" algn="l" rtl="0" eaLnBrk="0">
              <a:lnSpc>
                <a:spcPts val="1550"/>
              </a:lnSpc>
              <a:spcBef>
                <a:spcPts val="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概率校准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(Be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ta Calibration 的一种简单形式)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/>
          <p:nvPr/>
        </p:nvSpPr>
        <p:spPr>
          <a:xfrm>
            <a:off x="1131366" y="931595"/>
            <a:ext cx="5511165" cy="77889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660" algn="l" rtl="0" eaLnBrk="0">
              <a:lnSpc>
                <a:spcPts val="1580"/>
              </a:lnSpc>
            </a:pPr>
            <a:r>
              <a:rPr sz="12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3.4</a:t>
            </a:r>
            <a:r>
              <a:rPr sz="1200" b="1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自动调参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970" indent="304165" algn="l" rtl="0" eaLnBrk="0">
              <a:lnSpc>
                <a:spcPct val="204000"/>
              </a:lnSpc>
              <a:spcBef>
                <a:spcPts val="280"/>
              </a:spcBef>
            </a:pP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Optuna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框架对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LightGBM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进行 30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轮超参数调优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，进一步提升模型性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495" algn="l" rtl="0" eaLnBrk="0">
              <a:lnSpc>
                <a:spcPct val="88000"/>
              </a:lnSpc>
              <a:spcBef>
                <a:spcPts val="460"/>
              </a:spcBef>
            </a:pPr>
            <a:r>
              <a:rPr sz="1500" b="1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四、</a:t>
            </a:r>
            <a:r>
              <a:rPr sz="1500" b="1" kern="0" spc="-3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模型评估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6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035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Fold   AUC 得分   Accuracy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305" algn="l" rtl="0" eaLnBrk="0">
              <a:lnSpc>
                <a:spcPts val="1550"/>
              </a:lnSpc>
              <a:spcBef>
                <a:spcPts val="865"/>
              </a:spcBef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0.78+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0.71+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320" algn="l" rtl="0" eaLnBrk="0">
              <a:lnSpc>
                <a:spcPts val="1550"/>
              </a:lnSpc>
              <a:spcBef>
                <a:spcPts val="87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0.78+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0.71+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225" algn="l" rtl="0" eaLnBrk="0">
              <a:lnSpc>
                <a:spcPts val="1550"/>
              </a:lnSpc>
              <a:spcBef>
                <a:spcPts val="86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0.79+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0.72+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1550"/>
              </a:lnSpc>
              <a:spcBef>
                <a:spcPts val="87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0.79+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0.72+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4130" algn="l" rtl="0" eaLnBrk="0">
              <a:lnSpc>
                <a:spcPts val="1550"/>
              </a:lnSpc>
              <a:spcBef>
                <a:spcPts val="86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0.79+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0.72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240" algn="l" rtl="0" eaLnBrk="0">
              <a:lnSpc>
                <a:spcPts val="1580"/>
              </a:lnSpc>
              <a:spcBef>
                <a:spcPts val="850"/>
              </a:spcBef>
            </a:pP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</a:t>
            </a:r>
            <a:r>
              <a:rPr sz="1200" b="1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0.788+</a:t>
            </a:r>
            <a:r>
              <a:rPr sz="12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0.72+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ts val="1550"/>
              </a:lnSpc>
              <a:spcBef>
                <a:spcPts val="675"/>
              </a:spcBef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最终在测试集上生成预测概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率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，并进行校准（</a:t>
            </a:r>
            <a:r>
              <a:rPr sz="12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Beta 校准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保证结果分布合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2955"/>
              </a:lnSpc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，提升实用性。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88000"/>
              </a:lnSpc>
              <a:spcBef>
                <a:spcPts val="450"/>
              </a:spcBef>
            </a:pPr>
            <a:r>
              <a:rPr sz="1500" b="1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五、</a:t>
            </a:r>
            <a:r>
              <a:rPr sz="1500" b="1" kern="0" spc="-3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结果提交与格式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6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770" algn="l" rtl="0" eaLnBrk="0">
              <a:lnSpc>
                <a:spcPct val="87000"/>
              </a:lnSpc>
              <a:spcBef>
                <a:spcPts val="370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预测结果以 CSV 格式提交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，示例如下：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66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id,isDefault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800000,0.5382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800001,0.4123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800002,0.6245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13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提交文件命名规则为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ubmission_auc_0.78890_时间戳.csv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algn="l" rtl="0" eaLnBrk="0">
              <a:lnSpc>
                <a:spcPct val="89000"/>
              </a:lnSpc>
              <a:spcBef>
                <a:spcPts val="5"/>
              </a:spcBef>
            </a:pPr>
            <a:r>
              <a:rPr sz="15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六、</a:t>
            </a:r>
            <a:r>
              <a:rPr sz="1500" b="1" kern="0" spc="-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详细代码解析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4"/>
          <p:cNvSpPr/>
          <p:nvPr/>
        </p:nvSpPr>
        <p:spPr>
          <a:xfrm>
            <a:off x="1132586" y="934948"/>
            <a:ext cx="5509895" cy="806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ct val="16000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将预测概率截断在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[0.01, 0.99]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范围内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，防止出现 0 或 1 的极端值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test_preds</a:t>
            </a:r>
            <a:r>
              <a:rPr sz="1200" kern="0" spc="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np.clip(test_preds, 0.01, 0.99)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使用自定义的 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lpha 和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beta 值进行校准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alpha,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beta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1.5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indent="308610" algn="l" rtl="0" eaLnBrk="0">
              <a:lnSpc>
                <a:spcPct val="205000"/>
              </a:lnSpc>
              <a:spcBef>
                <a:spcPts val="2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calibrated_preds  =  (test_preds  *  alpha)  /  (test_preds  *  al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pha  +  (1  -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test_preds) *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beta)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生成提交文件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submission</a:t>
            </a:r>
            <a:r>
              <a:rPr sz="1200" kern="0" spc="3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pd.DataFrame({'id':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test_id,</a:t>
            </a:r>
            <a:r>
              <a:rPr sz="12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'isDefault':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calibrated_preds})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创建提交 DataFrame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13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timestamp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datetime.datetime.now()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.strftime("%Y%m%d_%H%M%S")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生成时间戳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0515" algn="l" rtl="0" eaLnBrk="0">
              <a:lnSpc>
                <a:spcPct val="205000"/>
              </a:lnSpc>
              <a:spcBef>
                <a:spcPts val="25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submission_file</a:t>
            </a:r>
            <a:r>
              <a:rPr sz="1200" kern="0" spc="3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f'submission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_auc_{oof_auc:.5f}_{timestamp}.csv'</a:t>
            </a:r>
            <a:r>
              <a:rPr sz="12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建文件名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，包含 OOF AUC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submission.to_csv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(submission_file, index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=False) # 保存为 CSV 文件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性能报告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66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mins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(time.time()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 start_time) / 60 # 计算总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运行时间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66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print(f"最终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AUC: {oof_auc:.5f}")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66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print(f"准确率: {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oof_acc:.5f}")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660" algn="l" rtl="0" eaLnBrk="0">
              <a:lnSpc>
                <a:spcPts val="1550"/>
              </a:lnSpc>
              <a:spcBef>
                <a:spcPts val="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print(f"提交文件: {su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bmission_file}")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1132890" y="1326616"/>
            <a:ext cx="5509259" cy="29673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5755" algn="l" rtl="0" eaLnBrk="0">
              <a:lnSpc>
                <a:spcPts val="1550"/>
              </a:lnSpc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__name__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"__m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ain__":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66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main() # 当脚本作为主程序运行时</a:t>
            </a:r>
            <a:r>
              <a:rPr sz="12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，执行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main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0675" algn="l" rtl="0" eaLnBrk="0">
              <a:lnSpc>
                <a:spcPts val="1580"/>
              </a:lnSpc>
              <a:spcBef>
                <a:spcPts val="370"/>
              </a:spcBef>
            </a:pP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 Optuna 调参增强</a:t>
            </a:r>
            <a:r>
              <a:rPr sz="1200" b="1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(Optuna Tuning</a:t>
            </a:r>
            <a:r>
              <a:rPr sz="1200" b="1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Enhancement)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3530" algn="l" rtl="0" eaLnBrk="0">
              <a:lnSpc>
                <a:spcPct val="205000"/>
              </a:lnSpc>
              <a:spcBef>
                <a:spcPts val="25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这部分代码是独立于主流程的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，用于使用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Optuna 库对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LightGBM 模型进行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超参数调优。它在原代码中被注释掉了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，但可以根据需要启用。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Optuna</a:t>
            </a:r>
            <a:r>
              <a:rPr sz="12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调参增强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5755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optuna # 导入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Optuna 库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8"/>
          <p:cNvSpPr/>
          <p:nvPr/>
        </p:nvSpPr>
        <p:spPr>
          <a:xfrm>
            <a:off x="1437843" y="934948"/>
            <a:ext cx="5130165" cy="806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optuna_objective(t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rial, X, y):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Optuna 优化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目标函数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trial 对象是 Optuna 提供的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，用于建议超参数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params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'objective':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'binar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y',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'metric':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'auc',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Optuna 建议的超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参数范围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'learning_rate': trial.suggest_float('lea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rning_rate', 0.01, 0.2),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'num_leav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es': trial.suggest_int('num_leaves',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16,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128),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'max_depth': trial.suggest_int('max_depth',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3,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12),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'min_child_samples': trial.suggest_int('min_c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hild_samples', 20, 200),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'subsample': trial.sugges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t_float('subsample', 0.6,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1.0),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'colsample_bytree': trial.suggest_f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loat('colsample_bytree', 0.6,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1.0),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'reg_alpha': trial.suggest_float('r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eg_alpha', 0.0, 2.0),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'reg_lambda': trial.suggest_float('r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eg_lambda', 0.0, 2.0),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'scale_po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s_weight':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np.sum(y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0) /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np.sum(y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1), # 处理类别不平衡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'n_jobs':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'random_state': 42,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'verbosity':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-1,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59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'device':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'gpu',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ts val="1550"/>
              </a:lnSpc>
              <a:spcBef>
                <a:spcPts val="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'gpu_platform_id': 0,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70"/>
          <p:cNvSpPr/>
          <p:nvPr/>
        </p:nvSpPr>
        <p:spPr>
          <a:xfrm>
            <a:off x="1138682" y="934948"/>
            <a:ext cx="5503545" cy="57118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0675" algn="l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'gpu_devi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ce_id': 0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43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1785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将数据划分为训练集和验证集进行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单次评估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X_train,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X_val,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y_train,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y_val   =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train_test_split(X,   y,   test_size</a:t>
            </a:r>
            <a:r>
              <a:rPr sz="12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=0.2,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stratify</a:t>
            </a:r>
            <a:r>
              <a:rPr sz="12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=y,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random_state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=42)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lgb.LGBMClassifier(**params,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_estimators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=1500)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model.fit(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05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X_train, y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_train,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623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eval_set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=[(X_val, y_val)]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623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callbacks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=[lgb.e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arly_stopping(100),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lgb.log_evaluation(0)]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05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194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preds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model.predict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_proba(X_val)[:,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559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auc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roc_auc_score(y_val,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preds) # 计算验证集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AUC 作为优化目标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1945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 auc # 返回 AUC 值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，Optuna 会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尝试最大化这个值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2"/>
          <p:cNvSpPr/>
          <p:nvPr/>
        </p:nvSpPr>
        <p:spPr>
          <a:xfrm>
            <a:off x="1132433" y="934948"/>
            <a:ext cx="5509895" cy="79597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2580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run_optuna_tuning(X, y,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n_trials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=30):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运行 Optuna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调优过程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optuna.create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_study(direction</a:t>
            </a:r>
            <a:r>
              <a:rPr sz="12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='maximize') # 创建一个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 对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  <a:spcBef>
                <a:spcPts val="36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象，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目标是最大化 AUC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study.optimize(lambda       trial:       optuna_objective(trial,       X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      y),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4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n_trials</a:t>
            </a:r>
            <a:r>
              <a:rPr sz="1200" kern="0" spc="-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=n_trials) #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执行优化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，运行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n_trials 次试验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print('Best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params:', st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udy.best_params) # 打印最佳超参数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print('Best AUC:', study.best_va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lue) # 打印最佳 AUC 值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29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 study.best_params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交叉验证训练前可选自动调参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(这部分代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码在原始文件中被注释掉了)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best_params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run_optuna_tun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ing(X, y,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n_trials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=30)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print('Optuna 最优参数:',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best_params)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algn="l" rtl="0" eaLnBrk="0">
              <a:lnSpc>
                <a:spcPct val="88000"/>
              </a:lnSpc>
              <a:spcBef>
                <a:spcPts val="460"/>
              </a:spcBef>
            </a:pPr>
            <a:r>
              <a:rPr sz="15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七、</a:t>
            </a:r>
            <a:r>
              <a:rPr sz="1500" b="1" kern="0" spc="-3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总结与展望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4800" algn="l" rtl="0" eaLnBrk="0">
              <a:lnSpc>
                <a:spcPct val="212000"/>
              </a:lnSpc>
              <a:spcBef>
                <a:spcPts val="6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本次课程设计以真实场景为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，完成了从数据预处理、特征工程、模型构建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到模型融合与调参的全过程。主要收获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如下：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940" algn="l" rtl="0" eaLnBrk="0">
              <a:lnSpc>
                <a:spcPts val="1980"/>
              </a:lnSpc>
              <a:spcBef>
                <a:spcPts val="1580"/>
              </a:spcBef>
            </a:pP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    熟悉了金融风控领域的违约建模思路。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ts val="1980"/>
              </a:lnSpc>
              <a:spcBef>
                <a:spcPts val="0"/>
              </a:spcBef>
            </a:pPr>
            <a:r>
              <a:rPr sz="15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    掌握了多种主流模</a:t>
            </a: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型的调参与融合方法。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74"/>
          <p:cNvSpPr/>
          <p:nvPr/>
        </p:nvSpPr>
        <p:spPr>
          <a:xfrm>
            <a:off x="1131110" y="938530"/>
            <a:ext cx="5511165" cy="72034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035" algn="l" rtl="0" eaLnBrk="0">
              <a:lnSpc>
                <a:spcPts val="1980"/>
              </a:lnSpc>
            </a:pP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    构建了可复用的特征工程模块</a:t>
            </a:r>
            <a:r>
              <a:rPr sz="1500" b="1" kern="0" spc="-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，提高</a:t>
            </a: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工程效率。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algn="l" rtl="0" eaLnBrk="0">
              <a:lnSpc>
                <a:spcPts val="1980"/>
              </a:lnSpc>
              <a:spcBef>
                <a:spcPts val="460"/>
              </a:spcBef>
            </a:pP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    使用 AUC 作为评价指标</a:t>
            </a:r>
            <a:r>
              <a:rPr sz="1500" b="1" kern="0" spc="-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，有效度量模型风险</a:t>
            </a: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识别能力。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indent="304165" algn="l" rtl="0" eaLnBrk="0">
              <a:lnSpc>
                <a:spcPct val="212000"/>
              </a:lnSpc>
              <a:spcBef>
                <a:spcPts val="36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我的代码是一个结构清晰、功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能强大的机器学习解决方案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，特别适用于处理结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构化数据上的分类问题。它结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合了：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indent="313690" algn="l" rtl="0" eaLnBrk="0">
              <a:lnSpc>
                <a:spcPct val="153000"/>
              </a:lnSpc>
              <a:spcBef>
                <a:spcPts val="370"/>
              </a:spcBef>
            </a:pP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100" kern="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b="1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全面的数据预处理和特征工程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涵盖了缺失值、类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别、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日期、异常值处理，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并生成了大量有用的派生特征和交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互特征。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indent="314325" algn="l" rtl="0" eaLnBrk="0">
              <a:lnSpc>
                <a:spcPct val="153000"/>
              </a:lnSpc>
              <a:spcBef>
                <a:spcPts val="370"/>
              </a:spcBef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100" kern="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鲁棒的交叉验证策略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使用分层 K 折交叉验证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，确保模型在未见过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的数据上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表现稳定。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" indent="309245" algn="l" rtl="0" eaLnBrk="0">
              <a:lnSpc>
                <a:spcPct val="160000"/>
              </a:lnSpc>
              <a:spcBef>
                <a:spcPts val="360"/>
              </a:spcBef>
            </a:pP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100" kern="0" spc="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</a:t>
            </a:r>
            <a:r>
              <a:rPr sz="1200" b="1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</a:t>
            </a:r>
            <a:r>
              <a:rPr sz="1200" b="1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200" b="1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</a:t>
            </a:r>
            <a:r>
              <a:rPr sz="1200" b="1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</a:t>
            </a:r>
            <a:r>
              <a:rPr sz="1200" b="1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学</a:t>
            </a:r>
            <a:r>
              <a:rPr sz="1200" b="1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习</a:t>
            </a:r>
            <a:r>
              <a:rPr sz="1200" b="1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</a:t>
            </a:r>
            <a:r>
              <a:rPr sz="1200" b="1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法</a:t>
            </a:r>
            <a:r>
              <a:rPr sz="1200" b="1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Stacking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</a:t>
            </a:r>
            <a:r>
              <a:rPr sz="12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</a:t>
            </a:r>
            <a:r>
              <a:rPr sz="12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LightGBM</a:t>
            </a:r>
            <a:r>
              <a:rPr sz="12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200" kern="0" spc="-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XGBoost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CatBoost 的优势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，提升了模型的预测能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力和稳定性。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295" algn="l" rtl="0" eaLnBrk="0">
              <a:lnSpc>
                <a:spcPct val="88000"/>
              </a:lnSpc>
              <a:spcBef>
                <a:spcPts val="365"/>
              </a:spcBef>
            </a:pP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100" kern="0" spc="3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性能优化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支持 GPU 训练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，加速模型拟合过程。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295" algn="l" rtl="0" eaLnBrk="0">
              <a:lnSpc>
                <a:spcPct val="100000"/>
              </a:lnSpc>
              <a:spcBef>
                <a:spcPts val="365"/>
              </a:spcBef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●</a:t>
            </a:r>
            <a:r>
              <a:rPr sz="1100" kern="0" spc="2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可扩展性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提供了 Optuna调参模块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，方便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进一步优化模型性能。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ct val="8800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后续提升方向包括：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4485" algn="l" rtl="0" eaLnBrk="0">
              <a:lnSpc>
                <a:spcPct val="88000"/>
              </a:lnSpc>
              <a:spcBef>
                <a:spcPts val="360"/>
              </a:spcBef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引入更多用户行为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时间序列特征。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4485" algn="l" rtl="0" eaLnBrk="0">
              <a:lnSpc>
                <a:spcPts val="1550"/>
              </a:lnSpc>
              <a:spcBef>
                <a:spcPts val="36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尝试基于神经网络（如 Tab</a:t>
            </a:r>
            <a:r>
              <a:rPr sz="1200" kern="0" spc="-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t）的模型结构。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4485" algn="l" rtl="0" eaLnBrk="0">
              <a:lnSpc>
                <a:spcPct val="88000"/>
              </a:lnSpc>
              <a:spcBef>
                <a:spcPts val="36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3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优化模型推理速度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，服务实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际部署需求。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  <a:spcBef>
                <a:spcPts val="450"/>
              </a:spcBef>
            </a:pPr>
            <a:r>
              <a:rPr sz="1500" b="1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八、</a:t>
            </a:r>
            <a:r>
              <a:rPr sz="1500" b="1" kern="0" spc="-3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代码设计过程图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6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9405" algn="l" rtl="0" eaLnBrk="0">
              <a:lnSpc>
                <a:spcPct val="87000"/>
              </a:lnSpc>
              <a:spcBef>
                <a:spcPts val="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组件图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143000" y="914400"/>
            <a:ext cx="5477256" cy="1475231"/>
          </a:xfrm>
          <a:prstGeom prst="rect">
            <a:avLst/>
          </a:prstGeom>
        </p:spPr>
      </p:pic>
      <p:sp>
        <p:nvSpPr>
          <p:cNvPr id="78" name="textbox 78"/>
          <p:cNvSpPr/>
          <p:nvPr/>
        </p:nvSpPr>
        <p:spPr>
          <a:xfrm>
            <a:off x="1438605" y="2570353"/>
            <a:ext cx="936625" cy="1860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主程序活动图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691639" y="914400"/>
            <a:ext cx="4375403" cy="822655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2"/>
          <p:cNvSpPr/>
          <p:nvPr/>
        </p:nvSpPr>
        <p:spPr>
          <a:xfrm>
            <a:off x="1438605" y="963447"/>
            <a:ext cx="1089025" cy="1860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交叉验证活动图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2034539" y="914400"/>
            <a:ext cx="3703319" cy="82219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/>
          <p:nvPr/>
        </p:nvSpPr>
        <p:spPr>
          <a:xfrm>
            <a:off x="1132738" y="938530"/>
            <a:ext cx="5509895" cy="81565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7305" algn="l" rtl="0" eaLnBrk="0">
              <a:lnSpc>
                <a:spcPts val="1980"/>
              </a:lnSpc>
            </a:pP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 代码概述</a:t>
            </a:r>
            <a:r>
              <a:rPr sz="1500" b="1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(Overall</a:t>
            </a:r>
            <a:r>
              <a:rPr sz="1500" b="1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Purpose)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30200" algn="l" rtl="0" eaLnBrk="0">
              <a:lnSpc>
                <a:spcPct val="88000"/>
              </a:lnSpc>
              <a:spcBef>
                <a:spcPts val="360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1.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数据加载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读取训练和测试数据集。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770" algn="l" rtl="0" eaLnBrk="0">
              <a:lnSpc>
                <a:spcPct val="88000"/>
              </a:lnSpc>
              <a:spcBef>
                <a:spcPts val="365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2. 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特征工程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025" algn="l" rtl="0" eaLnBrk="0">
              <a:lnSpc>
                <a:spcPts val="1550"/>
              </a:lnSpc>
              <a:spcBef>
                <a:spcPts val="360"/>
              </a:spcBef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100" kern="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 employmentLen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gth（工作年限）和日期/时间相关的列。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025" algn="l" rtl="0" eaLnBrk="0">
              <a:lnSpc>
                <a:spcPct val="89000"/>
              </a:lnSpc>
              <a:spcBef>
                <a:spcPts val="365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100" kern="0" spc="2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创建新的统计特征和交互特征。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025" algn="l" rtl="0" eaLnBrk="0">
              <a:lnSpc>
                <a:spcPct val="88000"/>
              </a:lnSpc>
              <a:spcBef>
                <a:spcPts val="365"/>
              </a:spcBef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100" kern="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处理缺失值、类别编码、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异常值处理和特征标准化。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025" algn="l" rtl="0" eaLnBrk="0">
              <a:lnSpc>
                <a:spcPct val="88000"/>
              </a:lnSpc>
              <a:spcBef>
                <a:spcPts val="370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100" kern="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进行特征选择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，筛选出对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模型更重要的特征。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0675" algn="l" rtl="0" eaLnBrk="0">
              <a:lnSpc>
                <a:spcPts val="1505"/>
              </a:lnSpc>
              <a:spcBef>
                <a:spcPts val="370"/>
              </a:spcBef>
            </a:pPr>
            <a:r>
              <a:rPr sz="1100" kern="0" spc="-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3. </a:t>
            </a:r>
            <a:r>
              <a:rPr sz="12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模型训练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485"/>
              </a:spcBef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100" kern="0" spc="2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 LightGBM, XGBo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ost, CatBoost 三种梯度提升树模型作为基学习器。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4325" algn="l" rtl="0" eaLnBrk="0">
              <a:lnSpc>
                <a:spcPct val="160000"/>
              </a:lnSpc>
              <a:spcBef>
                <a:spcPts val="1555"/>
              </a:spcBef>
            </a:pPr>
            <a:r>
              <a:rPr sz="1100" kern="0" spc="2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100" kern="0" spc="2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Stacking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（堆叠）集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成方法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，将上述基模型的预测结果作为元模型的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输入进行最终预测。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indent="313690" algn="l" rtl="0" eaLnBrk="0">
              <a:lnSpc>
                <a:spcPct val="160000"/>
              </a:lnSpc>
              <a:spcBef>
                <a:spcPts val="360"/>
              </a:spcBef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100" kern="0" spc="2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利用分层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 折交叉验证（</a:t>
            </a:r>
            <a:r>
              <a:rPr sz="12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Stratified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K-Fold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Cross-Validation）</a:t>
            </a:r>
            <a:r>
              <a:rPr sz="1200" kern="0" spc="-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来提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高模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型的鲁棒性和泛化能力。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025" algn="l" rtl="0" eaLnBrk="0">
              <a:lnSpc>
                <a:spcPct val="88000"/>
              </a:lnSpc>
              <a:spcBef>
                <a:spcPts val="370"/>
              </a:spcBef>
            </a:pPr>
            <a:r>
              <a:rPr sz="11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○</a:t>
            </a:r>
            <a:r>
              <a:rPr sz="1100" kern="0" spc="2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模型训练时启用了 GPU 支持以加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速计算。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6865" algn="l" rtl="0" eaLnBrk="0">
              <a:lnSpc>
                <a:spcPct val="88000"/>
              </a:lnSpc>
              <a:spcBef>
                <a:spcPts val="370"/>
              </a:spcBef>
            </a:pPr>
            <a:r>
              <a:rPr sz="11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4. 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后处理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对最终预测概率进行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简单的校准。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indent="307340" algn="l" rtl="0" eaLnBrk="0">
              <a:lnSpc>
                <a:spcPct val="164000"/>
              </a:lnSpc>
              <a:spcBef>
                <a:spcPts val="370"/>
              </a:spcBef>
            </a:pPr>
            <a:r>
              <a:rPr sz="1100" kern="0" spc="6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5. </a:t>
            </a:r>
            <a:r>
              <a:rPr sz="1200" b="1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结果输出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生成提交文件，</a:t>
            </a:r>
            <a:r>
              <a:rPr sz="1200" kern="0" spc="-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并报告模型在验证集上的性能（</a:t>
            </a:r>
            <a:r>
              <a:rPr sz="1200" kern="0" spc="-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AUC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和准确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率）。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indent="306705" algn="l" rtl="0" eaLnBrk="0">
              <a:lnSpc>
                <a:spcPct val="161000"/>
              </a:lnSpc>
              <a:spcBef>
                <a:spcPts val="1430"/>
              </a:spcBef>
            </a:pPr>
            <a:r>
              <a:rPr sz="11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6. </a:t>
            </a:r>
            <a:r>
              <a:rPr sz="1200" b="1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超参数调优</a:t>
            </a:r>
            <a:r>
              <a:rPr sz="1200" b="1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b="1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Optuna</a:t>
            </a:r>
            <a:r>
              <a:rPr sz="1200" b="1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额外包含了一段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 Optuna库进行 LightGBM 模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型超参数优化的代码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，这部分默认被注释掉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，但提供了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自动调参的能力。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415" indent="296545" algn="l" rtl="0" eaLnBrk="0">
              <a:lnSpc>
                <a:spcPct val="211000"/>
              </a:lnSpc>
              <a:spcBef>
                <a:spcPts val="10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整个流程设计得比较健壮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，考虑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了数据预处理、特征工程、模型选择、集成学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习和交叉验证等多个方面。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242060" y="1699260"/>
            <a:ext cx="5273040" cy="5073395"/>
          </a:xfrm>
          <a:prstGeom prst="rect">
            <a:avLst/>
          </a:prstGeom>
        </p:spPr>
      </p:pic>
      <p:sp>
        <p:nvSpPr>
          <p:cNvPr id="88" name="textbox 88"/>
          <p:cNvSpPr/>
          <p:nvPr/>
        </p:nvSpPr>
        <p:spPr>
          <a:xfrm>
            <a:off x="1143061" y="7074148"/>
            <a:ext cx="3292475" cy="14255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1500" kern="0" spc="80" dirty="0">
                <a:solidFill>
                  <a:srgbClr val="0F476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附录：</a:t>
            </a:r>
            <a:r>
              <a:rPr sz="1500" kern="0" spc="-310" dirty="0">
                <a:solidFill>
                  <a:srgbClr val="0F476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F476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主要参考文献与</a:t>
            </a:r>
            <a:r>
              <a:rPr sz="1500" kern="0" spc="70" dirty="0">
                <a:solidFill>
                  <a:srgbClr val="0F4761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ts val="1550"/>
              </a:lnSpc>
              <a:spcBef>
                <a:spcPts val="119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 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LightGBM, XGBoost, CatBoo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 官方文档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6220" algn="l" rtl="0" eaLnBrk="0">
              <a:lnSpc>
                <a:spcPct val="100000"/>
              </a:lnSpc>
              <a:spcBef>
                <a:spcPts val="900"/>
              </a:spcBef>
            </a:pP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Optuna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调参框架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36220" algn="l" rtl="0" eaLnBrk="0">
              <a:lnSpc>
                <a:spcPts val="1550"/>
              </a:lnSpc>
              <a:spcBef>
                <a:spcPts val="59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sklearn,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pandas,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3000"/>
              </a:lnSpc>
            </a:pPr>
            <a:endParaRPr sz="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6220" algn="l" rtl="0" eaLnBrk="0">
              <a:lnSpc>
                <a:spcPts val="1550"/>
              </a:lnSpc>
              <a:spcBef>
                <a:spcPts val="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.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金融风控相关文献与 Kaggle 竞赛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案例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" name="textbox 90"/>
          <p:cNvSpPr/>
          <p:nvPr/>
        </p:nvSpPr>
        <p:spPr>
          <a:xfrm>
            <a:off x="1435557" y="1355725"/>
            <a:ext cx="1092200" cy="1854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特征工程师类图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/>
          <p:nvPr/>
        </p:nvSpPr>
        <p:spPr>
          <a:xfrm>
            <a:off x="1131671" y="938530"/>
            <a:ext cx="5510529" cy="77673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955" algn="l" rtl="0" eaLnBrk="0">
              <a:lnSpc>
                <a:spcPts val="1980"/>
              </a:lnSpc>
            </a:pP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导入库</a:t>
            </a:r>
            <a:r>
              <a:rPr sz="1500" b="1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(Imports)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004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，代码导入了所有必要的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Python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库：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pandas as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 # 用于数据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处理和分析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numpy as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用于数值计算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gc # 用于垃圾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回收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，释放内存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time # 用于计时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 # 用于正则表达式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dateti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me # 用于日期和时间操作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war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nings # 用于警告管理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877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Scikit-l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earn 相关库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7340" algn="l" rtl="0" eaLnBrk="0">
              <a:lnSpc>
                <a:spcPct val="204000"/>
              </a:lnSpc>
              <a:spcBef>
                <a:spcPts val="28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</a:t>
            </a:r>
            <a:r>
              <a:rPr sz="1200" kern="0" spc="2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sklear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n.model_selection</a:t>
            </a:r>
            <a:r>
              <a:rPr sz="1200" kern="0" spc="2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</a:t>
            </a:r>
            <a:r>
              <a:rPr sz="12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train_test_split,</a:t>
            </a:r>
            <a:r>
              <a:rPr sz="1200" kern="0" spc="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Stratified</a:t>
            </a:r>
            <a:r>
              <a:rPr sz="12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KFold</a:t>
            </a:r>
            <a:r>
              <a:rPr sz="12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数据集分割和交叉验证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indent="306070" algn="l" rtl="0" eaLnBrk="0">
              <a:lnSpc>
                <a:spcPct val="204000"/>
              </a:lnSpc>
              <a:spcBef>
                <a:spcPts val="29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</a:t>
            </a:r>
            <a:r>
              <a:rPr sz="12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sklearn.preprocessing</a:t>
            </a:r>
            <a:r>
              <a:rPr sz="1200" kern="0" spc="2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</a:t>
            </a:r>
            <a:r>
              <a:rPr sz="1200" kern="0" spc="2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Label</a:t>
            </a:r>
            <a:r>
              <a:rPr sz="12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Encoder,</a:t>
            </a:r>
            <a:r>
              <a:rPr sz="1200" kern="0" spc="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Standa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rd</a:t>
            </a:r>
            <a:r>
              <a:rPr sz="1200" kern="0" spc="-2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Scaler</a:t>
            </a:r>
            <a:r>
              <a:rPr sz="1200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据预处理：标签编码和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标准化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indent="306705" algn="l" rtl="0" eaLnBrk="0">
              <a:lnSpc>
                <a:spcPct val="204000"/>
              </a:lnSpc>
              <a:spcBef>
                <a:spcPts val="30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sklearn.metrics</a:t>
            </a:r>
            <a:r>
              <a:rPr sz="1200" kern="0" spc="2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</a:t>
            </a:r>
            <a:r>
              <a:rPr sz="1200" kern="0" spc="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roc_auc_score,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accuracy_s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core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模型评估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指标：AUC 和准确率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0040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sklearn.feature_selection import SelectFr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omModel # 特征选择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r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         sklearn.ensemble          import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RandomForestClassifier,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ts val="1550"/>
              </a:lnSpc>
              <a:spcBef>
                <a:spcPts val="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StackingClassifier # 集成学习</a:t>
            </a:r>
            <a:r>
              <a:rPr sz="1200" kern="0" spc="-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：随机森林（用于特征选择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Stacking 分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类器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/>
          <p:nvPr/>
        </p:nvSpPr>
        <p:spPr>
          <a:xfrm>
            <a:off x="1135633" y="934948"/>
            <a:ext cx="5506720" cy="81622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sklearn.linear_model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LogisticRegression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逻辑回归（作为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6510" algn="l" rtl="0" eaLnBrk="0">
              <a:lnSpc>
                <a:spcPts val="3085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Stacking 的元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模型）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4325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梯度提升树模型库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lightg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bm as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lgb #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LightGBM 模型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catboost as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cb #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CatBoost 模型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xgboo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 as xgb # XGBoost 模型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369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warnings.filterwarnin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gs('ignore') # 忽略所有警告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，使输出更整洁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ts val="1980"/>
              </a:lnSpc>
              <a:spcBef>
                <a:spcPts val="460"/>
              </a:spcBef>
            </a:pP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辅助函数</a:t>
            </a:r>
            <a:r>
              <a:rPr sz="1500" b="1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(Helper</a:t>
            </a:r>
            <a:r>
              <a:rPr sz="1500" b="1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Functions)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850" algn="l" rtl="0" eaLnBrk="0">
              <a:lnSpc>
                <a:spcPts val="1580"/>
              </a:lnSpc>
              <a:spcBef>
                <a:spcPts val="365"/>
              </a:spcBef>
            </a:pPr>
            <a:r>
              <a:rPr sz="1200" b="1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3.1 process_employme</a:t>
            </a: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nt_length(value)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0990" algn="l" rtl="0" eaLnBrk="0">
              <a:lnSpc>
                <a:spcPct val="204000"/>
              </a:lnSpc>
              <a:spcBef>
                <a:spcPts val="265"/>
              </a:spcBef>
            </a:pP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这个函数用于处理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employmentLength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（工作年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限）这个特征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，将其标准化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为数值类型。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9405" algn="l" rtl="0" eaLnBrk="0">
              <a:lnSpc>
                <a:spcPts val="1550"/>
              </a:lnSpc>
              <a:spcBef>
                <a:spcPts val="155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process_employment_le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ngth(value):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432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处理缺失值或表示缺失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的字符串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pd.isna(value) or str(value).lower()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['nan',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'n/a',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'null']: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4485" algn="l" rtl="0" eaLnBrk="0">
              <a:lnSpc>
                <a:spcPct val="100000"/>
              </a:lnSpc>
              <a:spcBef>
                <a:spcPts val="36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np.nan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4325" algn="l" rtl="0" eaLnBrk="0">
              <a:lnSpc>
                <a:spcPts val="1550"/>
              </a:lnSpc>
              <a:spcBef>
                <a:spcPts val="125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如果已经是数值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，限制在 0 到50</a:t>
            </a:r>
            <a:r>
              <a:rPr sz="1200" kern="0" spc="-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，防止异常值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is</a:t>
            </a:r>
            <a:r>
              <a:rPr sz="1200" kern="0" spc="-2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instance(value,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(int, float)):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4485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min(max(value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 0),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/>
          <p:nvPr/>
        </p:nvSpPr>
        <p:spPr>
          <a:xfrm>
            <a:off x="1132738" y="1326616"/>
            <a:ext cx="5509895" cy="7670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5595" algn="l" rtl="0" eaLnBrk="0">
              <a:lnSpc>
                <a:spcPts val="1550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str(value).lo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wer() # 转换为小写字符串以便匹配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预定义的快速映射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，将常见的文本表示转换为数值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66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mapping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{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&lt;1 year'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0.5,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 year':</a:t>
            </a:r>
            <a:r>
              <a:rPr sz="12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0.5,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'1 year':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1.0,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'2 year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s': 2.0,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'3 years': 3.0,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'4 years':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4.0,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'5 years':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5.0,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'6 years':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6.0,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'7 years': 7.0,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'8 years':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'9 years': 9.0,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'10+years':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11.0, #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'10+ years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'映射为 11 年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'10+ years':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11.0,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'15+ years':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16.0, #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'15+ years'映射为 16 年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02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'20+ years': 21.0 #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'20+ years'映射为 21 年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004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575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value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mapping: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66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mapping[v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alue]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如果不是预定义的值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，尝试用正则表达式提取数字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66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</a:t>
            </a:r>
            <a:r>
              <a:rPr sz="12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re.search(r'(\d+)', value) # 查找字符串中的一个或多个数字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4960" algn="l" rtl="0" eaLnBrk="0">
              <a:lnSpc>
                <a:spcPct val="205000"/>
              </a:lnSpc>
              <a:spcBef>
                <a:spcPts val="25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 float(match.group(1))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</a:t>
            </a:r>
            <a:r>
              <a:rPr sz="1200" kern="0" spc="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.nan # 如果找到则转换为浮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点数</a:t>
            </a:r>
            <a:r>
              <a:rPr sz="1200" kern="0" spc="-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，否则返回 NaN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/>
          <p:nvPr/>
        </p:nvSpPr>
        <p:spPr>
          <a:xfrm>
            <a:off x="1131671" y="1323264"/>
            <a:ext cx="5510529" cy="77889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7660" algn="l" rtl="0" eaLnBrk="0">
              <a:lnSpc>
                <a:spcPts val="1580"/>
              </a:lnSpc>
            </a:pPr>
            <a:r>
              <a:rPr sz="12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3.2 extract_year(value)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ct val="8800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这个函数用于从字符串或混合类型的数据中提取四位数的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年份。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215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extract_ye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ar(value):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9405" algn="l" rtl="0" eaLnBrk="0">
              <a:lnSpc>
                <a:spcPct val="100000"/>
              </a:lnSpc>
              <a:spcBef>
                <a:spcPts val="370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try: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6865" algn="l" rtl="0" eaLnBrk="0">
              <a:lnSpc>
                <a:spcPts val="1550"/>
              </a:lnSpc>
              <a:spcBef>
                <a:spcPts val="125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value_str</a:t>
            </a:r>
            <a:r>
              <a:rPr sz="1200" kern="0" spc="1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s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tr(value) # 确保转换为字符串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5595" algn="l" rtl="0" eaLnBrk="0">
              <a:lnSpc>
                <a:spcPct val="208000"/>
              </a:lnSpc>
              <a:spcBef>
                <a:spcPts val="27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search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(r'(\d{4})',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value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str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 # 查找连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续的四位数字（通常是年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份）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6230" algn="l" rtl="0" eaLnBrk="0">
              <a:lnSpc>
                <a:spcPct val="204000"/>
              </a:lnSpc>
              <a:spcBef>
                <a:spcPts val="19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200" kern="0" spc="2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int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group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(1))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match</a:t>
            </a:r>
            <a:r>
              <a:rPr sz="1200" kern="0" spc="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else</a:t>
            </a:r>
            <a:r>
              <a:rPr sz="1200" kern="0" spc="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nan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如果找到则转换为整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</a:t>
            </a:r>
            <a:r>
              <a:rPr sz="1200" kern="0" spc="-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，否则返回 NaN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3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215" algn="l" rtl="0" eaLnBrk="0">
              <a:lnSpc>
                <a:spcPct val="10000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except: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8930" algn="l" rtl="0" eaLnBrk="0">
              <a:lnSpc>
                <a:spcPts val="1550"/>
              </a:lnSpc>
              <a:spcBef>
                <a:spcPts val="1255"/>
              </a:spcBef>
            </a:pP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return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np.nan # 捕获所有异常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，返回 NaN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ts val="1980"/>
              </a:lnSpc>
              <a:spcBef>
                <a:spcPts val="460"/>
              </a:spcBef>
            </a:pP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</a:t>
            </a:r>
            <a:r>
              <a:rPr sz="1500" b="1" kern="0" spc="1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b="1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RobustFeatureEngineer 类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04800" algn="l" rtl="0" eaLnBrk="0">
              <a:lnSpc>
                <a:spcPct val="210000"/>
              </a:lnSpc>
              <a:spcBef>
                <a:spcPts val="58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这是一个核心类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，用于实现数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据预处理和特征工程的各个步骤。它设计为可在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训练集上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fit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（学习数据转换规则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200" kern="0" spc="-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kern="0" spc="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然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后在训练集和测试集上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</a:t>
            </a:r>
            <a:r>
              <a:rPr sz="1200" kern="0" spc="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（应用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这些规则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r>
              <a:rPr sz="1200" kern="0" spc="-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确保一致性。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45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class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RobustFeatureEngineer: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__ini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t__(self):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4485" algn="l" rtl="0" eaLnBrk="0">
              <a:lnSpc>
                <a:spcPct val="209000"/>
              </a:lnSpc>
              <a:spcBef>
                <a:spcPts val="27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self.imputation_valu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es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{} # 存储数值列的缺失值填充值（中位数）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self.scaler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None # 用于数值特征标准化的 Standard</a:t>
            </a:r>
            <a:r>
              <a:rPr sz="1200" kern="0" spc="-2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Scaler 对象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/>
          <p:nvPr/>
        </p:nvSpPr>
        <p:spPr>
          <a:xfrm>
            <a:off x="1132586" y="934948"/>
            <a:ext cx="5509895" cy="806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215" algn="l" rtl="0" eaLnBrk="0">
              <a:lnSpc>
                <a:spcPts val="1550"/>
              </a:lnSpc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self.categorical_cols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['grade',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'subGrade',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'purpose',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'regi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onCode',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225" algn="l" rtl="0" eaLnBrk="0">
              <a:lnSpc>
                <a:spcPts val="3085"/>
              </a:lnSpc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'homeOwnershi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p'] # 明确定义的类别列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3215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self.label_encoders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{} # 存储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Labe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</a:t>
            </a:r>
            <a:r>
              <a:rPr sz="12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Encoder 对象</a:t>
            </a:r>
            <a:r>
              <a:rPr sz="1200" kern="0" spc="-1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，用于类别编码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258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fit(self,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df):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在训练数据上学习预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处理参数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7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数值列处理：学习缺失值填充值</a:t>
            </a:r>
            <a:r>
              <a:rPr sz="1200" kern="0" spc="1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(中位数)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66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numeric_cols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self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._get_numeric_cols(df) # 获取所有数值列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77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col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1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numeric_c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ols: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639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df[col].isna().any()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# 如果列中存在缺失值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indent="310515" algn="l" rtl="0" eaLnBrk="0">
              <a:lnSpc>
                <a:spcPct val="203000"/>
              </a:lnSpc>
              <a:spcBef>
                <a:spcPts val="300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self.imputation_values[col]</a:t>
            </a:r>
            <a:r>
              <a:rPr sz="1200" kern="0" spc="1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 df[col].median() # 记录该列的中位数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作为填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充值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1550"/>
              </a:lnSpc>
              <a:spcBef>
                <a:spcPts val="36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类别列处理：为指定的类别列准备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Label</a:t>
            </a:r>
            <a:r>
              <a:rPr sz="12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Encoder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877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col</a:t>
            </a:r>
            <a:r>
              <a:rPr sz="12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 self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.categorical_cols: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6390" algn="l" rtl="0" eaLnBrk="0">
              <a:lnSpc>
                <a:spcPts val="1550"/>
              </a:lnSpc>
              <a:spcBef>
                <a:spcPts val="15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col</a:t>
            </a:r>
            <a:r>
              <a:rPr sz="12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</a:t>
            </a:r>
            <a:r>
              <a:rPr sz="12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df.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columns: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660" algn="l" rtl="0" eaLnBrk="0">
              <a:lnSpc>
                <a:spcPts val="1550"/>
              </a:lnSpc>
              <a:spcBef>
                <a:spcPts val="1535"/>
              </a:spcBef>
            </a:pP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</a:t>
            </a:r>
            <a:r>
              <a:rPr sz="1200" kern="0" spc="1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Label</a:t>
            </a:r>
            <a:r>
              <a:rPr sz="12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Encoder(</a:t>
            </a:r>
            <a:r>
              <a:rPr sz="1200" kern="0" spc="-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27660" indent="-10160" algn="l" rtl="0" eaLnBrk="0">
              <a:lnSpc>
                <a:spcPct val="205000"/>
              </a:lnSpc>
              <a:spcBef>
                <a:spcPts val="245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 对列进行 fit 操作</a:t>
            </a:r>
            <a:r>
              <a:rPr sz="1200" kern="0" spc="-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，将所有唯一值（包括填充后的'unknown'）映射为数字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200" kern="0" spc="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le.fit(df[col].astype(str).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fillna('unknown'))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215" algn="l" rtl="0" eaLnBrk="0">
              <a:lnSpc>
                <a:spcPts val="1550"/>
              </a:lnSpc>
              <a:spcBef>
                <a:spcPts val="0"/>
              </a:spcBef>
            </a:pP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self.label_encoders[col]</a:t>
            </a:r>
            <a:r>
              <a:rPr sz="1200" kern="0" spc="1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</a:t>
            </a:r>
            <a:r>
              <a:rPr sz="1200" kern="0" spc="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 # 存储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Label</a:t>
            </a:r>
            <a:r>
              <a:rPr sz="1200" kern="0" spc="-23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Encoder 实例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22024</Words>
  <Application>WPS 演示</Application>
  <PresentationFormat/>
  <Paragraphs>887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你猜</dc:creator>
  <cp:lastModifiedBy>你猜</cp:lastModifiedBy>
  <cp:revision>1</cp:revision>
  <dcterms:created xsi:type="dcterms:W3CDTF">2025-06-19T08:23:57Z</dcterms:created>
  <dcterms:modified xsi:type="dcterms:W3CDTF">2025-06-19T08:23:57Z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wqlLaW5nc29mdCBQREYgdG8gV1BTIDExMA</vt:lpwstr>
  </property>
  <property fmtid="{D5CDD505-2E9C-101B-9397-08002B2CF9AE}" pid="3" name="Created">
    <vt:filetime>2025-06-19T16:08:28Z</vt:filetime>
  </property>
  <property fmtid="{D5CDD505-2E9C-101B-9397-08002B2CF9AE}" pid="4" name="ICV">
    <vt:lpwstr>2BFDC7074ACA42B18BA241CF70801532_12</vt:lpwstr>
  </property>
  <property fmtid="{D5CDD505-2E9C-101B-9397-08002B2CF9AE}" pid="5" name="KSOProductBuildVer">
    <vt:lpwstr>2052-12.1.0.21541</vt:lpwstr>
  </property>
</Properties>
</file>