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7" r:id="rId3"/>
    <p:sldId id="266" r:id="rId4"/>
    <p:sldId id="257" r:id="rId5"/>
    <p:sldId id="260" r:id="rId6"/>
    <p:sldId id="258" r:id="rId7"/>
    <p:sldId id="259" r:id="rId8"/>
    <p:sldId id="281" r:id="rId9"/>
    <p:sldId id="261" r:id="rId10"/>
    <p:sldId id="277" r:id="rId11"/>
    <p:sldId id="279" r:id="rId12"/>
    <p:sldId id="262" r:id="rId13"/>
    <p:sldId id="278" r:id="rId14"/>
    <p:sldId id="276" r:id="rId15"/>
    <p:sldId id="264" r:id="rId16"/>
    <p:sldId id="263" r:id="rId17"/>
    <p:sldId id="268" r:id="rId18"/>
    <p:sldId id="269" r:id="rId19"/>
    <p:sldId id="265" r:id="rId20"/>
    <p:sldId id="270" r:id="rId21"/>
    <p:sldId id="271" r:id="rId22"/>
    <p:sldId id="273" r:id="rId23"/>
    <p:sldId id="274" r:id="rId24"/>
    <p:sldId id="272" r:id="rId25"/>
    <p:sldId id="27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2"/>
    <p:restoredTop sz="71625"/>
  </p:normalViewPr>
  <p:slideViewPr>
    <p:cSldViewPr snapToGrid="0" snapToObjects="1">
      <p:cViewPr varScale="1">
        <p:scale>
          <a:sx n="88" d="100"/>
          <a:sy n="88" d="100"/>
        </p:scale>
        <p:origin x="1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AD65D-6976-6C4E-824C-31C6F794CF05}" type="datetimeFigureOut">
              <a:rPr kumimoji="1" lang="zh-CN" altLang="en-US" smtClean="0"/>
              <a:t>2021/5/8</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C98C8-E015-F14A-89A8-117DC5DD9436}" type="slidenum">
              <a:rPr kumimoji="1" lang="zh-CN" altLang="en-US" smtClean="0"/>
              <a:t>‹#›</a:t>
            </a:fld>
            <a:endParaRPr kumimoji="1" lang="zh-CN" altLang="en-US"/>
          </a:p>
        </p:txBody>
      </p:sp>
    </p:spTree>
    <p:extLst>
      <p:ext uri="{BB962C8B-B14F-4D97-AF65-F5344CB8AC3E}">
        <p14:creationId xmlns:p14="http://schemas.microsoft.com/office/powerpoint/2010/main" val="40841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发现未知（描述、解释、预测和干预）</a:t>
            </a:r>
            <a:endParaRPr kumimoji="1" lang="en-US" altLang="zh-CN" dirty="0"/>
          </a:p>
          <a:p>
            <a:r>
              <a:rPr kumimoji="1" lang="zh-CN" altLang="en-US" dirty="0"/>
              <a:t>是否以及何时将子女送往国外？</a:t>
            </a:r>
            <a:endParaRPr kumimoji="1" lang="en-US" altLang="zh-CN" dirty="0"/>
          </a:p>
          <a:p>
            <a:r>
              <a:rPr kumimoji="1" lang="zh-CN" altLang="en-US" dirty="0"/>
              <a:t>高考制度改革？</a:t>
            </a:r>
            <a:endParaRPr kumimoji="1" lang="en-US" altLang="zh-CN" dirty="0"/>
          </a:p>
          <a:p>
            <a:r>
              <a:rPr kumimoji="1" lang="zh-CN" altLang="en-US" dirty="0"/>
              <a:t>教育是否可以改变命运？</a:t>
            </a:r>
            <a:endParaRPr kumimoji="1" lang="en-US" altLang="zh-CN" dirty="0"/>
          </a:p>
          <a:p>
            <a:r>
              <a:rPr kumimoji="1" lang="zh-CN" altLang="en-US" dirty="0"/>
              <a:t>农村教育去与留？</a:t>
            </a:r>
            <a:endParaRPr kumimoji="1" lang="en-US" altLang="zh-CN" dirty="0"/>
          </a:p>
          <a:p>
            <a:r>
              <a:rPr kumimoji="1" lang="zh-CN" altLang="en-US" dirty="0"/>
              <a:t>非京籍儿童受教育权？</a:t>
            </a:r>
            <a:endParaRPr kumimoji="1" lang="en-US" altLang="zh-CN" dirty="0"/>
          </a:p>
          <a:p>
            <a:r>
              <a:rPr kumimoji="1" lang="zh-CN" altLang="en-US" dirty="0"/>
              <a:t>学区房为什么这么贵？</a:t>
            </a:r>
          </a:p>
          <a:p>
            <a:endParaRPr kumimoji="1" lang="zh-CN" altLang="en-US" dirty="0"/>
          </a:p>
        </p:txBody>
      </p:sp>
      <p:sp>
        <p:nvSpPr>
          <p:cNvPr id="4" name="Slide Number Placeholder 3"/>
          <p:cNvSpPr>
            <a:spLocks noGrp="1"/>
          </p:cNvSpPr>
          <p:nvPr>
            <p:ph type="sldNum" sz="quarter" idx="10"/>
          </p:nvPr>
        </p:nvSpPr>
        <p:spPr/>
        <p:txBody>
          <a:bodyPr/>
          <a:lstStyle/>
          <a:p>
            <a:fld id="{3D9C98C8-E015-F14A-89A8-117DC5DD9436}" type="slidenum">
              <a:rPr kumimoji="1" lang="zh-CN" altLang="en-US" smtClean="0"/>
              <a:t>3</a:t>
            </a:fld>
            <a:endParaRPr kumimoji="1" lang="zh-CN" altLang="en-US"/>
          </a:p>
        </p:txBody>
      </p:sp>
    </p:spTree>
    <p:extLst>
      <p:ext uri="{BB962C8B-B14F-4D97-AF65-F5344CB8AC3E}">
        <p14:creationId xmlns:p14="http://schemas.microsoft.com/office/powerpoint/2010/main" val="6943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理论意义，实践意义，认识上的意义。</a:t>
            </a:r>
            <a:endParaRPr kumimoji="1" lang="zh-CN" altLang="en-US" dirty="0"/>
          </a:p>
        </p:txBody>
      </p:sp>
      <p:sp>
        <p:nvSpPr>
          <p:cNvPr id="4" name="Slide Number Placeholder 3"/>
          <p:cNvSpPr>
            <a:spLocks noGrp="1"/>
          </p:cNvSpPr>
          <p:nvPr>
            <p:ph type="sldNum" sz="quarter" idx="10"/>
          </p:nvPr>
        </p:nvSpPr>
        <p:spPr/>
        <p:txBody>
          <a:bodyPr/>
          <a:lstStyle/>
          <a:p>
            <a:fld id="{3D9C98C8-E015-F14A-89A8-117DC5DD9436}" type="slidenum">
              <a:rPr kumimoji="1" lang="zh-CN" altLang="en-US" smtClean="0"/>
              <a:t>4</a:t>
            </a:fld>
            <a:endParaRPr kumimoji="1" lang="zh-CN" altLang="en-US"/>
          </a:p>
        </p:txBody>
      </p:sp>
    </p:spTree>
    <p:extLst>
      <p:ext uri="{BB962C8B-B14F-4D97-AF65-F5344CB8AC3E}">
        <p14:creationId xmlns:p14="http://schemas.microsoft.com/office/powerpoint/2010/main" val="94466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另一种问法：社会科学的研究成果如何实现成果转化？直接参与政策制定，教学影响学生，发文影响大众，影响实务或实践人士（提供管理咨询，指导律师司法实践）</a:t>
            </a:r>
            <a:endParaRPr lang="en-US" dirty="0"/>
          </a:p>
        </p:txBody>
      </p:sp>
      <p:sp>
        <p:nvSpPr>
          <p:cNvPr id="4" name="Slide Number Placeholder 3"/>
          <p:cNvSpPr>
            <a:spLocks noGrp="1"/>
          </p:cNvSpPr>
          <p:nvPr>
            <p:ph type="sldNum" sz="quarter" idx="5"/>
          </p:nvPr>
        </p:nvSpPr>
        <p:spPr/>
        <p:txBody>
          <a:bodyPr/>
          <a:lstStyle/>
          <a:p>
            <a:fld id="{3D9C98C8-E015-F14A-89A8-117DC5DD9436}" type="slidenum">
              <a:rPr kumimoji="1" lang="zh-CN" altLang="en-US" smtClean="0"/>
              <a:t>5</a:t>
            </a:fld>
            <a:endParaRPr kumimoji="1" lang="zh-CN" altLang="en-US"/>
          </a:p>
        </p:txBody>
      </p:sp>
    </p:spTree>
    <p:extLst>
      <p:ext uri="{BB962C8B-B14F-4D97-AF65-F5344CB8AC3E}">
        <p14:creationId xmlns:p14="http://schemas.microsoft.com/office/powerpoint/2010/main" val="228804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Phenomenon,</a:t>
            </a:r>
            <a:r>
              <a:rPr lang="zh-CN" altLang="en-US" dirty="0"/>
              <a:t>作为一种背景，帮助读者理解</a:t>
            </a:r>
            <a:r>
              <a:rPr lang="en-US" altLang="zh-CN" dirty="0"/>
              <a:t>problem,</a:t>
            </a:r>
            <a:r>
              <a:rPr lang="zh-CN" altLang="en-US" dirty="0"/>
              <a:t> </a:t>
            </a:r>
            <a:r>
              <a:rPr lang="en-US" altLang="zh-CN" dirty="0"/>
              <a:t>question</a:t>
            </a:r>
          </a:p>
          <a:p>
            <a:r>
              <a:rPr lang="en-US" altLang="zh-CN" dirty="0"/>
              <a:t>Problem,</a:t>
            </a:r>
            <a:r>
              <a:rPr lang="zh-CN" altLang="en-US" dirty="0"/>
              <a:t>是研究的起点，决定着研究的重要性，“待解决的现象”。</a:t>
            </a:r>
            <a:endParaRPr lang="en-US" altLang="zh-CN" dirty="0"/>
          </a:p>
          <a:p>
            <a:r>
              <a:rPr lang="en-US" altLang="zh-CN" dirty="0"/>
              <a:t>Question</a:t>
            </a:r>
            <a:r>
              <a:rPr lang="zh-CN" altLang="en-US" dirty="0"/>
              <a:t>指出研究内容。“待回答的疑问”</a:t>
            </a:r>
            <a:endParaRPr lang="en-US" dirty="0"/>
          </a:p>
        </p:txBody>
      </p:sp>
      <p:sp>
        <p:nvSpPr>
          <p:cNvPr id="4" name="Slide Number Placeholder 3"/>
          <p:cNvSpPr>
            <a:spLocks noGrp="1"/>
          </p:cNvSpPr>
          <p:nvPr>
            <p:ph type="sldNum" sz="quarter" idx="5"/>
          </p:nvPr>
        </p:nvSpPr>
        <p:spPr/>
        <p:txBody>
          <a:bodyPr/>
          <a:lstStyle/>
          <a:p>
            <a:fld id="{3D9C98C8-E015-F14A-89A8-117DC5DD9436}" type="slidenum">
              <a:rPr kumimoji="1" lang="zh-CN" altLang="en-US" smtClean="0"/>
              <a:t>10</a:t>
            </a:fld>
            <a:endParaRPr kumimoji="1" lang="zh-CN" altLang="en-US"/>
          </a:p>
        </p:txBody>
      </p:sp>
    </p:spTree>
    <p:extLst>
      <p:ext uri="{BB962C8B-B14F-4D97-AF65-F5344CB8AC3E}">
        <p14:creationId xmlns:p14="http://schemas.microsoft.com/office/powerpoint/2010/main" val="149494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是什么的问题？是对世界的客观描述？可以是呈现</a:t>
            </a:r>
            <a:r>
              <a:rPr lang="en-US" altLang="zh-CN" dirty="0"/>
              <a:t>phenomenon,</a:t>
            </a:r>
            <a:r>
              <a:rPr lang="zh-CN" altLang="en-US" dirty="0"/>
              <a:t>也可能是呈现问题</a:t>
            </a:r>
            <a:endParaRPr lang="en-US" altLang="zh-CN" dirty="0"/>
          </a:p>
          <a:p>
            <a:r>
              <a:rPr lang="zh-CN" altLang="en-US" dirty="0"/>
              <a:t>应该是什么？主要是价值伦理的研究？</a:t>
            </a:r>
            <a:endParaRPr lang="en-US" altLang="zh-CN" dirty="0"/>
          </a:p>
          <a:p>
            <a:r>
              <a:rPr lang="zh-CN" altLang="en-US" dirty="0"/>
              <a:t>为什么？作用机制的研究？</a:t>
            </a:r>
            <a:endParaRPr lang="en-US" altLang="zh-CN" dirty="0"/>
          </a:p>
          <a:p>
            <a:r>
              <a:rPr lang="zh-CN" altLang="en-US" dirty="0"/>
              <a:t>怎么做？操作层面的研究？</a:t>
            </a:r>
            <a:endParaRPr lang="en-US" altLang="zh-CN" dirty="0"/>
          </a:p>
          <a:p>
            <a:endParaRPr lang="en-US" altLang="zh-CN" dirty="0"/>
          </a:p>
          <a:p>
            <a:r>
              <a:rPr lang="en-US" altLang="zh-CN" dirty="0"/>
              <a:t>2.</a:t>
            </a:r>
            <a:r>
              <a:rPr lang="zh-CN" altLang="en-US" dirty="0"/>
              <a:t>以上几种类型的研究，难度如何？价值如何？</a:t>
            </a:r>
            <a:endParaRPr lang="en-US" altLang="zh-CN" dirty="0"/>
          </a:p>
          <a:p>
            <a:r>
              <a:rPr lang="en-US" altLang="zh-CN" dirty="0"/>
              <a:t>3.</a:t>
            </a:r>
            <a:r>
              <a:rPr lang="zh-CN" altLang="en-US" dirty="0"/>
              <a:t>怎么做问题是否可以构成一个很好的学术选题？</a:t>
            </a:r>
            <a:endParaRPr lang="en-US" altLang="zh-CN" dirty="0"/>
          </a:p>
          <a:p>
            <a:endParaRPr lang="en-US" altLang="zh-CN" dirty="0"/>
          </a:p>
          <a:p>
            <a:endParaRPr lang="en-US" dirty="0"/>
          </a:p>
        </p:txBody>
      </p:sp>
      <p:sp>
        <p:nvSpPr>
          <p:cNvPr id="4" name="Slide Number Placeholder 3"/>
          <p:cNvSpPr>
            <a:spLocks noGrp="1"/>
          </p:cNvSpPr>
          <p:nvPr>
            <p:ph type="sldNum" sz="quarter" idx="5"/>
          </p:nvPr>
        </p:nvSpPr>
        <p:spPr/>
        <p:txBody>
          <a:bodyPr/>
          <a:lstStyle/>
          <a:p>
            <a:fld id="{3D9C98C8-E015-F14A-89A8-117DC5DD9436}" type="slidenum">
              <a:rPr kumimoji="1" lang="zh-CN" altLang="en-US" smtClean="0"/>
              <a:t>11</a:t>
            </a:fld>
            <a:endParaRPr kumimoji="1" lang="zh-CN" altLang="en-US"/>
          </a:p>
        </p:txBody>
      </p:sp>
    </p:spTree>
    <p:extLst>
      <p:ext uri="{BB962C8B-B14F-4D97-AF65-F5344CB8AC3E}">
        <p14:creationId xmlns:p14="http://schemas.microsoft.com/office/powerpoint/2010/main" val="119052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3D9C98C8-E015-F14A-89A8-117DC5DD9436}" type="slidenum">
              <a:rPr kumimoji="1" lang="zh-CN" altLang="en-US" smtClean="0"/>
              <a:t>12</a:t>
            </a:fld>
            <a:endParaRPr kumimoji="1" lang="zh-CN" altLang="en-US"/>
          </a:p>
        </p:txBody>
      </p:sp>
    </p:spTree>
    <p:extLst>
      <p:ext uri="{BB962C8B-B14F-4D97-AF65-F5344CB8AC3E}">
        <p14:creationId xmlns:p14="http://schemas.microsoft.com/office/powerpoint/2010/main" val="49115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理论是论断，</a:t>
            </a:r>
            <a:r>
              <a:rPr lang="en-US" altLang="zh-CN" dirty="0"/>
              <a:t>model</a:t>
            </a:r>
            <a:r>
              <a:rPr lang="zh-CN" altLang="en-US" dirty="0"/>
              <a:t>是数学表达。</a:t>
            </a:r>
            <a:endParaRPr lang="en-US" dirty="0"/>
          </a:p>
        </p:txBody>
      </p:sp>
      <p:sp>
        <p:nvSpPr>
          <p:cNvPr id="4" name="Slide Number Placeholder 3"/>
          <p:cNvSpPr>
            <a:spLocks noGrp="1"/>
          </p:cNvSpPr>
          <p:nvPr>
            <p:ph type="sldNum" sz="quarter" idx="5"/>
          </p:nvPr>
        </p:nvSpPr>
        <p:spPr/>
        <p:txBody>
          <a:bodyPr/>
          <a:lstStyle/>
          <a:p>
            <a:fld id="{3D9C98C8-E015-F14A-89A8-117DC5DD9436}" type="slidenum">
              <a:rPr kumimoji="1" lang="zh-CN" altLang="en-US" smtClean="0"/>
              <a:t>13</a:t>
            </a:fld>
            <a:endParaRPr kumimoji="1" lang="zh-CN" altLang="en-US"/>
          </a:p>
        </p:txBody>
      </p:sp>
    </p:spTree>
    <p:extLst>
      <p:ext uri="{BB962C8B-B14F-4D97-AF65-F5344CB8AC3E}">
        <p14:creationId xmlns:p14="http://schemas.microsoft.com/office/powerpoint/2010/main" val="76854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52228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9983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69838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32409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8420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46369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2014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68075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84088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03524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E0498743-9467-5E4C-BD9F-B3FCAF68B538}" type="datetimeFigureOut">
              <a:rPr kumimoji="1" lang="zh-CN" altLang="en-US" smtClean="0"/>
              <a:t>2021/5/8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42561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8743-9467-5E4C-BD9F-B3FCAF68B538}" type="datetimeFigureOut">
              <a:rPr kumimoji="1" lang="zh-CN" altLang="en-US" smtClean="0"/>
              <a:t>2021/5/8</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E6282-7A24-184E-A7C5-0CEB7371B5EA}" type="slidenum">
              <a:rPr kumimoji="1" lang="zh-CN" altLang="en-US" smtClean="0"/>
              <a:t>‹#›</a:t>
            </a:fld>
            <a:endParaRPr kumimoji="1" lang="zh-CN" altLang="en-US"/>
          </a:p>
        </p:txBody>
      </p:sp>
    </p:spTree>
    <p:extLst>
      <p:ext uri="{BB962C8B-B14F-4D97-AF65-F5344CB8AC3E}">
        <p14:creationId xmlns:p14="http://schemas.microsoft.com/office/powerpoint/2010/main" val="170938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zh-CN" altLang="en-US" dirty="0"/>
              <a:t>论文写作指导</a:t>
            </a:r>
          </a:p>
        </p:txBody>
      </p:sp>
      <p:sp>
        <p:nvSpPr>
          <p:cNvPr id="3" name="Subtitle 2"/>
          <p:cNvSpPr>
            <a:spLocks noGrp="1"/>
          </p:cNvSpPr>
          <p:nvPr>
            <p:ph type="subTitle" idx="1"/>
          </p:nvPr>
        </p:nvSpPr>
        <p:spPr/>
        <p:txBody>
          <a:bodyPr/>
          <a:lstStyle/>
          <a:p>
            <a:r>
              <a:rPr kumimoji="1" lang="zh-CN" altLang="en-US" dirty="0"/>
              <a:t>叶阳永</a:t>
            </a:r>
            <a:endParaRPr kumimoji="1" lang="en-US" altLang="zh-CN" dirty="0"/>
          </a:p>
          <a:p>
            <a:r>
              <a:rPr kumimoji="1" lang="en-US" altLang="zh-CN" dirty="0"/>
              <a:t>yea027@ruc.edu.cn</a:t>
            </a:r>
            <a:endParaRPr kumimoji="1" lang="zh-CN" altLang="en-US" dirty="0"/>
          </a:p>
        </p:txBody>
      </p:sp>
    </p:spTree>
    <p:extLst>
      <p:ext uri="{BB962C8B-B14F-4D97-AF65-F5344CB8AC3E}">
        <p14:creationId xmlns:p14="http://schemas.microsoft.com/office/powerpoint/2010/main" val="175653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AD63-83D0-6F4F-BCA5-621E911DAC90}"/>
              </a:ext>
            </a:extLst>
          </p:cNvPr>
          <p:cNvSpPr>
            <a:spLocks noGrp="1"/>
          </p:cNvSpPr>
          <p:nvPr>
            <p:ph type="title"/>
          </p:nvPr>
        </p:nvSpPr>
        <p:spPr/>
        <p:txBody>
          <a:bodyPr/>
          <a:lstStyle/>
          <a:p>
            <a:r>
              <a:rPr kumimoji="1" lang="zh-CN" altLang="en-US" dirty="0"/>
              <a:t>什么问题是一个好的研究问题？</a:t>
            </a:r>
            <a:endParaRPr lang="en-US" dirty="0"/>
          </a:p>
        </p:txBody>
      </p:sp>
      <p:sp>
        <p:nvSpPr>
          <p:cNvPr id="3" name="Content Placeholder 2">
            <a:extLst>
              <a:ext uri="{FF2B5EF4-FFF2-40B4-BE49-F238E27FC236}">
                <a16:creationId xmlns:a16="http://schemas.microsoft.com/office/drawing/2014/main" id="{EF2DF2DF-CD83-7847-A2A3-30AE8EC65C00}"/>
              </a:ext>
            </a:extLst>
          </p:cNvPr>
          <p:cNvSpPr>
            <a:spLocks noGrp="1"/>
          </p:cNvSpPr>
          <p:nvPr>
            <p:ph idx="1"/>
          </p:nvPr>
        </p:nvSpPr>
        <p:spPr/>
        <p:txBody>
          <a:bodyPr/>
          <a:lstStyle/>
          <a:p>
            <a:r>
              <a:rPr lang="en-US" altLang="zh-CN" dirty="0"/>
              <a:t>Phenomenon,</a:t>
            </a:r>
            <a:r>
              <a:rPr lang="zh-CN" altLang="en-US" dirty="0"/>
              <a:t> </a:t>
            </a:r>
            <a:r>
              <a:rPr lang="en-US" altLang="zh-CN" dirty="0"/>
              <a:t>problem,</a:t>
            </a:r>
            <a:r>
              <a:rPr lang="zh-CN" altLang="en-US" dirty="0"/>
              <a:t> </a:t>
            </a:r>
            <a:r>
              <a:rPr lang="en-US" altLang="zh-CN" dirty="0"/>
              <a:t>question</a:t>
            </a:r>
            <a:r>
              <a:rPr lang="zh-CN" altLang="en-US" dirty="0"/>
              <a:t>在开题中的角色是什么？</a:t>
            </a:r>
            <a:endParaRPr lang="en-US" altLang="zh-CN" dirty="0"/>
          </a:p>
          <a:p>
            <a:endParaRPr lang="en-US" dirty="0"/>
          </a:p>
        </p:txBody>
      </p:sp>
    </p:spTree>
    <p:extLst>
      <p:ext uri="{BB962C8B-B14F-4D97-AF65-F5344CB8AC3E}">
        <p14:creationId xmlns:p14="http://schemas.microsoft.com/office/powerpoint/2010/main" val="309384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1BFA-ED4A-0249-8462-A03C875501D2}"/>
              </a:ext>
            </a:extLst>
          </p:cNvPr>
          <p:cNvSpPr>
            <a:spLocks noGrp="1"/>
          </p:cNvSpPr>
          <p:nvPr>
            <p:ph type="title"/>
          </p:nvPr>
        </p:nvSpPr>
        <p:spPr/>
        <p:txBody>
          <a:bodyPr/>
          <a:lstStyle/>
          <a:p>
            <a:r>
              <a:rPr kumimoji="1" lang="zh-CN" altLang="en-US" dirty="0"/>
              <a:t>什么问题是一个好的研究问题？</a:t>
            </a:r>
            <a:endParaRPr lang="en-US" dirty="0"/>
          </a:p>
        </p:txBody>
      </p:sp>
      <p:sp>
        <p:nvSpPr>
          <p:cNvPr id="3" name="Content Placeholder 2">
            <a:extLst>
              <a:ext uri="{FF2B5EF4-FFF2-40B4-BE49-F238E27FC236}">
                <a16:creationId xmlns:a16="http://schemas.microsoft.com/office/drawing/2014/main" id="{4AE344EB-F47C-234F-B89E-229365D725D2}"/>
              </a:ext>
            </a:extLst>
          </p:cNvPr>
          <p:cNvSpPr>
            <a:spLocks noGrp="1"/>
          </p:cNvSpPr>
          <p:nvPr>
            <p:ph idx="1"/>
          </p:nvPr>
        </p:nvSpPr>
        <p:spPr/>
        <p:txBody>
          <a:bodyPr/>
          <a:lstStyle/>
          <a:p>
            <a:r>
              <a:rPr lang="zh-CN" altLang="en-US" dirty="0"/>
              <a:t>是什么？</a:t>
            </a:r>
            <a:endParaRPr lang="en-US" altLang="zh-CN" dirty="0"/>
          </a:p>
          <a:p>
            <a:r>
              <a:rPr lang="zh-CN" altLang="en-US" dirty="0"/>
              <a:t>应该是什么？</a:t>
            </a:r>
            <a:endParaRPr lang="en-US" altLang="zh-CN" dirty="0"/>
          </a:p>
          <a:p>
            <a:r>
              <a:rPr lang="zh-CN" altLang="en-US" dirty="0"/>
              <a:t>为什么？</a:t>
            </a:r>
            <a:endParaRPr lang="en-US" altLang="zh-CN" dirty="0"/>
          </a:p>
          <a:p>
            <a:r>
              <a:rPr lang="zh-CN" altLang="en-US" dirty="0"/>
              <a:t>怎么做？</a:t>
            </a:r>
            <a:endParaRPr lang="en-US" altLang="zh-CN" dirty="0"/>
          </a:p>
          <a:p>
            <a:pPr marL="0" indent="0">
              <a:buNone/>
            </a:pPr>
            <a:endParaRPr lang="en-US" altLang="zh-CN" dirty="0"/>
          </a:p>
          <a:p>
            <a:endParaRPr lang="en-US" dirty="0"/>
          </a:p>
        </p:txBody>
      </p:sp>
    </p:spTree>
    <p:extLst>
      <p:ext uri="{BB962C8B-B14F-4D97-AF65-F5344CB8AC3E}">
        <p14:creationId xmlns:p14="http://schemas.microsoft.com/office/powerpoint/2010/main" val="152934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理论是什么？我们为什么需要理论？</a:t>
            </a:r>
          </a:p>
        </p:txBody>
      </p:sp>
      <p:sp>
        <p:nvSpPr>
          <p:cNvPr id="3" name="Content Placeholder 2"/>
          <p:cNvSpPr>
            <a:spLocks noGrp="1"/>
          </p:cNvSpPr>
          <p:nvPr>
            <p:ph idx="1"/>
          </p:nvPr>
        </p:nvSpPr>
        <p:spPr/>
        <p:txBody>
          <a:bodyPr/>
          <a:lstStyle/>
          <a:p>
            <a:r>
              <a:rPr kumimoji="1" lang="zh-CN" altLang="en-US" dirty="0"/>
              <a:t>理论是用于描述、解释、预测现实的相互关联的概念体系。</a:t>
            </a:r>
            <a:endParaRPr kumimoji="1" lang="en-US" altLang="zh-CN" dirty="0"/>
          </a:p>
          <a:p>
            <a:r>
              <a:rPr kumimoji="1" lang="zh-CN" altLang="en-US" dirty="0"/>
              <a:t>理论就是对于一个现象或一个问题自圆其说的论证。</a:t>
            </a:r>
            <a:endParaRPr kumimoji="1" lang="en-US" altLang="zh-CN" dirty="0"/>
          </a:p>
          <a:p>
            <a:r>
              <a:rPr kumimoji="1" lang="zh-CN" altLang="en-US" dirty="0"/>
              <a:t>理论提供表达与思维的支点。</a:t>
            </a:r>
            <a:endParaRPr kumimoji="1" lang="en-US" altLang="zh-CN" dirty="0"/>
          </a:p>
          <a:p>
            <a:r>
              <a:rPr kumimoji="1" lang="zh-CN" altLang="en-US" dirty="0"/>
              <a:t>理论是由论断及其对论断论证过程组成。</a:t>
            </a:r>
          </a:p>
        </p:txBody>
      </p:sp>
    </p:spTree>
    <p:extLst>
      <p:ext uri="{BB962C8B-B14F-4D97-AF65-F5344CB8AC3E}">
        <p14:creationId xmlns:p14="http://schemas.microsoft.com/office/powerpoint/2010/main" val="121827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A62-F688-3B42-8D39-8A1405E9F9C7}"/>
              </a:ext>
            </a:extLst>
          </p:cNvPr>
          <p:cNvSpPr>
            <a:spLocks noGrp="1"/>
          </p:cNvSpPr>
          <p:nvPr>
            <p:ph type="title"/>
          </p:nvPr>
        </p:nvSpPr>
        <p:spPr/>
        <p:txBody>
          <a:bodyPr/>
          <a:lstStyle/>
          <a:p>
            <a:r>
              <a:rPr lang="zh-CN" altLang="en-US" dirty="0"/>
              <a:t>理论与模型的区别与联系</a:t>
            </a:r>
            <a:endParaRPr lang="en-US" dirty="0"/>
          </a:p>
        </p:txBody>
      </p:sp>
      <p:sp>
        <p:nvSpPr>
          <p:cNvPr id="3" name="Content Placeholder 2">
            <a:extLst>
              <a:ext uri="{FF2B5EF4-FFF2-40B4-BE49-F238E27FC236}">
                <a16:creationId xmlns:a16="http://schemas.microsoft.com/office/drawing/2014/main" id="{6A5033CE-CD9D-7942-885B-FCA4D07ADE61}"/>
              </a:ext>
            </a:extLst>
          </p:cNvPr>
          <p:cNvSpPr>
            <a:spLocks noGrp="1"/>
          </p:cNvSpPr>
          <p:nvPr>
            <p:ph idx="1"/>
          </p:nvPr>
        </p:nvSpPr>
        <p:spPr/>
        <p:txBody>
          <a:bodyPr/>
          <a:lstStyle/>
          <a:p>
            <a:r>
              <a:rPr lang="en-US" altLang="zh-CN" dirty="0"/>
              <a:t>Theory</a:t>
            </a:r>
            <a:r>
              <a:rPr lang="zh-CN" altLang="en-US" dirty="0"/>
              <a:t>和</a:t>
            </a:r>
            <a:r>
              <a:rPr lang="en-US" altLang="zh-CN" dirty="0"/>
              <a:t>model</a:t>
            </a:r>
            <a:endParaRPr lang="en-US" dirty="0"/>
          </a:p>
        </p:txBody>
      </p:sp>
    </p:spTree>
    <p:extLst>
      <p:ext uri="{BB962C8B-B14F-4D97-AF65-F5344CB8AC3E}">
        <p14:creationId xmlns:p14="http://schemas.microsoft.com/office/powerpoint/2010/main" val="384445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E691-A096-C84C-A994-1BAC4649C723}"/>
              </a:ext>
            </a:extLst>
          </p:cNvPr>
          <p:cNvSpPr>
            <a:spLocks noGrp="1"/>
          </p:cNvSpPr>
          <p:nvPr>
            <p:ph type="title"/>
          </p:nvPr>
        </p:nvSpPr>
        <p:spPr/>
        <p:txBody>
          <a:bodyPr/>
          <a:lstStyle/>
          <a:p>
            <a:r>
              <a:rPr lang="zh-CN" altLang="en-US" dirty="0"/>
              <a:t>方法如何选择？</a:t>
            </a:r>
            <a:endParaRPr lang="en-US" dirty="0"/>
          </a:p>
        </p:txBody>
      </p:sp>
      <p:sp>
        <p:nvSpPr>
          <p:cNvPr id="3" name="Content Placeholder 2">
            <a:extLst>
              <a:ext uri="{FF2B5EF4-FFF2-40B4-BE49-F238E27FC236}">
                <a16:creationId xmlns:a16="http://schemas.microsoft.com/office/drawing/2014/main" id="{405BF76B-1DE2-8147-BCA6-3C40A38C8F20}"/>
              </a:ext>
            </a:extLst>
          </p:cNvPr>
          <p:cNvSpPr>
            <a:spLocks noGrp="1"/>
          </p:cNvSpPr>
          <p:nvPr>
            <p:ph idx="1"/>
          </p:nvPr>
        </p:nvSpPr>
        <p:spPr/>
        <p:txBody>
          <a:bodyPr/>
          <a:lstStyle/>
          <a:p>
            <a:r>
              <a:rPr lang="zh-CN" altLang="en-US" dirty="0"/>
              <a:t>获取数据的方法</a:t>
            </a:r>
            <a:endParaRPr lang="en-US" altLang="zh-CN" dirty="0"/>
          </a:p>
          <a:p>
            <a:pPr lvl="1"/>
            <a:r>
              <a:rPr lang="zh-CN" altLang="en-US" dirty="0"/>
              <a:t>一手数据</a:t>
            </a:r>
            <a:endParaRPr lang="en-US" altLang="zh-CN" dirty="0"/>
          </a:p>
          <a:p>
            <a:pPr lvl="1"/>
            <a:r>
              <a:rPr lang="zh-CN" altLang="en-US" dirty="0"/>
              <a:t>二手数据</a:t>
            </a:r>
            <a:endParaRPr lang="en-US" altLang="zh-CN" dirty="0"/>
          </a:p>
          <a:p>
            <a:r>
              <a:rPr lang="zh-CN" altLang="en-US" dirty="0"/>
              <a:t>分析数据的方法</a:t>
            </a:r>
            <a:endParaRPr lang="en-US" altLang="zh-CN" dirty="0"/>
          </a:p>
          <a:p>
            <a:pPr lvl="1"/>
            <a:r>
              <a:rPr lang="zh-CN" altLang="en-US" dirty="0"/>
              <a:t>描述性分析</a:t>
            </a:r>
            <a:endParaRPr lang="en-US" altLang="zh-CN" dirty="0"/>
          </a:p>
          <a:p>
            <a:pPr lvl="1"/>
            <a:r>
              <a:rPr lang="zh-CN" altLang="en-US" dirty="0"/>
              <a:t>关系性分析</a:t>
            </a:r>
            <a:endParaRPr lang="en-US" dirty="0"/>
          </a:p>
        </p:txBody>
      </p:sp>
    </p:spTree>
    <p:extLst>
      <p:ext uri="{BB962C8B-B14F-4D97-AF65-F5344CB8AC3E}">
        <p14:creationId xmlns:p14="http://schemas.microsoft.com/office/powerpoint/2010/main" val="158052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课程内容模块一：选题</a:t>
            </a:r>
          </a:p>
        </p:txBody>
      </p:sp>
      <p:sp>
        <p:nvSpPr>
          <p:cNvPr id="3" name="Content Placeholder 2"/>
          <p:cNvSpPr>
            <a:spLocks noGrp="1"/>
          </p:cNvSpPr>
          <p:nvPr>
            <p:ph idx="1"/>
          </p:nvPr>
        </p:nvSpPr>
        <p:spPr/>
        <p:txBody>
          <a:bodyPr>
            <a:normAutofit lnSpcReduction="10000"/>
          </a:bodyPr>
          <a:lstStyle/>
          <a:p>
            <a:pPr lvl="0"/>
            <a:r>
              <a:rPr lang="zh-CN" altLang="zh-CN" dirty="0"/>
              <a:t>研究问题选择</a:t>
            </a:r>
            <a:endParaRPr lang="en-US" altLang="zh-CN" dirty="0"/>
          </a:p>
          <a:p>
            <a:pPr lvl="1"/>
            <a:r>
              <a:rPr lang="zh-CN" altLang="zh-CN" dirty="0"/>
              <a:t>研究问题域的选择</a:t>
            </a:r>
            <a:endParaRPr lang="en-US" altLang="zh-CN" dirty="0"/>
          </a:p>
          <a:p>
            <a:pPr lvl="1"/>
            <a:r>
              <a:rPr lang="zh-CN" altLang="zh-CN" dirty="0"/>
              <a:t>具体研究题目的选择</a:t>
            </a:r>
            <a:endParaRPr lang="en-US" altLang="zh-CN" dirty="0"/>
          </a:p>
          <a:p>
            <a:pPr lvl="1"/>
            <a:r>
              <a:rPr lang="zh-CN" altLang="zh-CN" dirty="0"/>
              <a:t>问题提出部分的写作</a:t>
            </a:r>
            <a:endParaRPr lang="en-US" altLang="zh-CN" dirty="0"/>
          </a:p>
          <a:p>
            <a:pPr lvl="0"/>
            <a:r>
              <a:rPr lang="zh-CN" altLang="zh-CN" dirty="0"/>
              <a:t>文献综述写作</a:t>
            </a:r>
            <a:endParaRPr lang="en-US" altLang="zh-CN" dirty="0"/>
          </a:p>
          <a:p>
            <a:pPr lvl="1"/>
            <a:r>
              <a:rPr lang="zh-CN" altLang="zh-CN" dirty="0"/>
              <a:t>中文文献检索要求与方法</a:t>
            </a:r>
            <a:endParaRPr lang="en-US" altLang="zh-CN" dirty="0"/>
          </a:p>
          <a:p>
            <a:pPr lvl="1"/>
            <a:r>
              <a:rPr lang="zh-CN" altLang="zh-CN" dirty="0"/>
              <a:t>外文文献检索要求与方法</a:t>
            </a:r>
            <a:endParaRPr lang="en-US" altLang="zh-CN" dirty="0"/>
          </a:p>
          <a:p>
            <a:pPr lvl="1"/>
            <a:r>
              <a:rPr lang="zh-CN" altLang="zh-CN" dirty="0"/>
              <a:t>文献综述写作</a:t>
            </a:r>
            <a:endParaRPr lang="en-US" altLang="zh-CN" dirty="0"/>
          </a:p>
          <a:p>
            <a:pPr lvl="0"/>
            <a:r>
              <a:rPr lang="zh-CN" altLang="zh-CN" dirty="0"/>
              <a:t>论文理论框架的选择与架构</a:t>
            </a:r>
            <a:endParaRPr lang="en-US" altLang="zh-CN" dirty="0"/>
          </a:p>
          <a:p>
            <a:pPr lvl="1"/>
            <a:r>
              <a:rPr lang="zh-CN" altLang="zh-CN" dirty="0"/>
              <a:t>研究理论的选择</a:t>
            </a:r>
            <a:endParaRPr lang="en-US" altLang="zh-CN" dirty="0"/>
          </a:p>
          <a:p>
            <a:pPr lvl="1"/>
            <a:r>
              <a:rPr lang="zh-CN" altLang="zh-CN" dirty="0"/>
              <a:t>研究理论的构建</a:t>
            </a:r>
            <a:endParaRPr lang="en-US" altLang="zh-CN" dirty="0"/>
          </a:p>
          <a:p>
            <a:pPr lvl="1"/>
            <a:endParaRPr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4872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定性还是定量？</a:t>
            </a:r>
          </a:p>
        </p:txBody>
      </p:sp>
      <p:sp>
        <p:nvSpPr>
          <p:cNvPr id="3" name="Content Placeholder 2"/>
          <p:cNvSpPr>
            <a:spLocks noGrp="1"/>
          </p:cNvSpPr>
          <p:nvPr>
            <p:ph idx="1"/>
          </p:nvPr>
        </p:nvSpPr>
        <p:spPr/>
        <p:txBody>
          <a:bodyPr/>
          <a:lstStyle/>
          <a:p>
            <a:pPr>
              <a:lnSpc>
                <a:spcPct val="150000"/>
              </a:lnSpc>
              <a:spcBef>
                <a:spcPts val="0"/>
              </a:spcBef>
            </a:pPr>
            <a:r>
              <a:rPr kumimoji="1" lang="zh-CN" altLang="en-US" dirty="0"/>
              <a:t>定性关注个体，定量关注群体</a:t>
            </a:r>
            <a:r>
              <a:rPr kumimoji="1" lang="en-US" altLang="zh-CN" dirty="0"/>
              <a:t>;</a:t>
            </a:r>
          </a:p>
          <a:p>
            <a:pPr>
              <a:lnSpc>
                <a:spcPct val="150000"/>
              </a:lnSpc>
              <a:spcBef>
                <a:spcPts val="0"/>
              </a:spcBef>
            </a:pPr>
            <a:r>
              <a:rPr kumimoji="1" lang="zh-CN" altLang="en-US" dirty="0"/>
              <a:t>定性更关注微观，定量更关注宏观</a:t>
            </a:r>
            <a:r>
              <a:rPr kumimoji="1" lang="en-US" altLang="zh-CN" dirty="0"/>
              <a:t>;</a:t>
            </a:r>
          </a:p>
          <a:p>
            <a:pPr>
              <a:lnSpc>
                <a:spcPct val="150000"/>
              </a:lnSpc>
              <a:spcBef>
                <a:spcPts val="0"/>
              </a:spcBef>
            </a:pPr>
            <a:r>
              <a:rPr kumimoji="1" lang="zh-CN" altLang="en-US" dirty="0"/>
              <a:t>定性更关注价值，定量更侧重事实；</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1445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定量研究步骤</a:t>
            </a:r>
          </a:p>
        </p:txBody>
      </p:sp>
      <p:sp>
        <p:nvSpPr>
          <p:cNvPr id="3" name="内容占位符 2"/>
          <p:cNvSpPr>
            <a:spLocks noGrp="1"/>
          </p:cNvSpPr>
          <p:nvPr>
            <p:ph idx="1"/>
          </p:nvPr>
        </p:nvSpPr>
        <p:spPr/>
        <p:txBody>
          <a:bodyPr>
            <a:normAutofit fontScale="70000" lnSpcReduction="20000"/>
          </a:bodyPr>
          <a:lstStyle/>
          <a:p>
            <a:pPr marL="0" indent="0">
              <a:buNone/>
            </a:pPr>
            <a:r>
              <a:rPr kumimoji="1" lang="zh-CN" altLang="en-US" dirty="0"/>
              <a:t>确定选题</a:t>
            </a:r>
            <a:endParaRPr kumimoji="1" lang="en-US" altLang="zh-CN" dirty="0"/>
          </a:p>
          <a:p>
            <a:pPr marL="457200" lvl="1" indent="0">
              <a:buNone/>
            </a:pPr>
            <a:r>
              <a:rPr kumimoji="1" lang="zh-CN" altLang="en-US" dirty="0"/>
              <a:t>研究问题</a:t>
            </a:r>
            <a:endParaRPr kumimoji="1" lang="en-US" altLang="zh-CN" dirty="0"/>
          </a:p>
          <a:p>
            <a:pPr marL="457200" lvl="1" indent="0">
              <a:buNone/>
            </a:pPr>
            <a:r>
              <a:rPr kumimoji="1" lang="zh-CN" altLang="en-US" dirty="0"/>
              <a:t>文献综述</a:t>
            </a:r>
            <a:endParaRPr kumimoji="1" lang="en-US" altLang="zh-CN" dirty="0"/>
          </a:p>
          <a:p>
            <a:pPr marL="457200" lvl="1" indent="0">
              <a:buNone/>
            </a:pPr>
            <a:r>
              <a:rPr kumimoji="1" lang="zh-CN" altLang="en-US" dirty="0"/>
              <a:t>理论框架（假设及其理由）</a:t>
            </a:r>
            <a:endParaRPr kumimoji="1" lang="en-US" altLang="zh-CN" dirty="0"/>
          </a:p>
          <a:p>
            <a:pPr marL="0" indent="0">
              <a:buNone/>
            </a:pPr>
            <a:r>
              <a:rPr kumimoji="1" lang="zh-CN" altLang="en-US" dirty="0"/>
              <a:t>收集数据</a:t>
            </a:r>
            <a:endParaRPr kumimoji="1" lang="en-US" altLang="zh-CN" dirty="0"/>
          </a:p>
          <a:p>
            <a:pPr marL="400050" lvl="1" indent="0">
              <a:buNone/>
            </a:pPr>
            <a:r>
              <a:rPr kumimoji="1" lang="zh-CN" altLang="en-US" dirty="0"/>
              <a:t>问卷调查</a:t>
            </a:r>
            <a:endParaRPr kumimoji="1" lang="en-US" altLang="zh-CN" dirty="0"/>
          </a:p>
          <a:p>
            <a:pPr marL="400050" lvl="1" indent="0">
              <a:buNone/>
            </a:pPr>
            <a:r>
              <a:rPr kumimoji="1" lang="zh-CN" altLang="en-US" dirty="0"/>
              <a:t>二手数据</a:t>
            </a:r>
            <a:endParaRPr kumimoji="1" lang="en-US" altLang="zh-CN" dirty="0"/>
          </a:p>
          <a:p>
            <a:pPr marL="400050" lvl="1" indent="0">
              <a:buNone/>
            </a:pPr>
            <a:r>
              <a:rPr kumimoji="1" lang="zh-CN" altLang="en-US" dirty="0"/>
              <a:t>官方数据</a:t>
            </a:r>
            <a:endParaRPr kumimoji="1" lang="en-US" altLang="zh-CN" dirty="0"/>
          </a:p>
          <a:p>
            <a:pPr marL="0" indent="0">
              <a:buNone/>
            </a:pPr>
            <a:r>
              <a:rPr kumimoji="1" lang="zh-CN" altLang="en-US" dirty="0"/>
              <a:t>数据分析</a:t>
            </a:r>
            <a:endParaRPr kumimoji="1" lang="en-US" altLang="zh-CN" dirty="0"/>
          </a:p>
          <a:p>
            <a:pPr marL="457200" lvl="1" indent="0">
              <a:buNone/>
            </a:pPr>
            <a:r>
              <a:rPr kumimoji="1" lang="zh-CN" altLang="en-US" dirty="0"/>
              <a:t>模型建构</a:t>
            </a:r>
            <a:endParaRPr kumimoji="1" lang="en-US" altLang="zh-CN" dirty="0"/>
          </a:p>
          <a:p>
            <a:pPr marL="400050" lvl="1" indent="0">
              <a:buNone/>
            </a:pPr>
            <a:r>
              <a:rPr kumimoji="1" lang="zh-CN" altLang="en-US" dirty="0"/>
              <a:t> 模型选择</a:t>
            </a:r>
            <a:endParaRPr kumimoji="1" lang="en-US" altLang="zh-CN" dirty="0"/>
          </a:p>
          <a:p>
            <a:pPr marL="400050" lvl="1" indent="0">
              <a:buNone/>
            </a:pPr>
            <a:r>
              <a:rPr kumimoji="1" lang="zh-CN" altLang="zh-CN" dirty="0"/>
              <a:t> </a:t>
            </a:r>
            <a:r>
              <a:rPr kumimoji="1" lang="zh-CN" altLang="en-US" dirty="0"/>
              <a:t>变量选择</a:t>
            </a:r>
            <a:endParaRPr kumimoji="1" lang="en-US" altLang="zh-CN" dirty="0"/>
          </a:p>
          <a:p>
            <a:pPr marL="0" indent="0">
              <a:buNone/>
            </a:pPr>
            <a:r>
              <a:rPr kumimoji="1" lang="zh-CN" altLang="en-US" dirty="0"/>
              <a:t>数据展示</a:t>
            </a:r>
            <a:endParaRPr kumimoji="1" lang="en-US" altLang="zh-CN" dirty="0"/>
          </a:p>
          <a:p>
            <a:pPr marL="0" indent="0">
              <a:buNone/>
            </a:pPr>
            <a:r>
              <a:rPr kumimoji="1" lang="zh-CN" altLang="en-US" dirty="0"/>
              <a:t>结果解读</a:t>
            </a:r>
            <a:endParaRPr kumimoji="1" lang="en-US" altLang="zh-CN" dirty="0"/>
          </a:p>
          <a:p>
            <a:pPr marL="0" indent="0">
              <a:buNone/>
            </a:pPr>
            <a:r>
              <a:rPr kumimoji="1" lang="zh-CN" altLang="en-US" dirty="0"/>
              <a:t>启示建议</a:t>
            </a:r>
            <a:endParaRPr kumimoji="1" lang="en-US" altLang="zh-CN" dirty="0"/>
          </a:p>
          <a:p>
            <a:pPr marL="400050" lvl="1"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124517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课程内容模块二：数据收集与分析</a:t>
            </a:r>
          </a:p>
        </p:txBody>
      </p:sp>
      <p:sp>
        <p:nvSpPr>
          <p:cNvPr id="3" name="Content Placeholder 2"/>
          <p:cNvSpPr>
            <a:spLocks noGrp="1"/>
          </p:cNvSpPr>
          <p:nvPr>
            <p:ph idx="1"/>
          </p:nvPr>
        </p:nvSpPr>
        <p:spPr/>
        <p:txBody>
          <a:bodyPr>
            <a:normAutofit/>
          </a:bodyPr>
          <a:lstStyle/>
          <a:p>
            <a:r>
              <a:rPr kumimoji="1" lang="zh-CN" altLang="en-US" dirty="0"/>
              <a:t>数据收集</a:t>
            </a:r>
            <a:endParaRPr kumimoji="1" lang="en-US" altLang="zh-CN" dirty="0"/>
          </a:p>
          <a:p>
            <a:pPr lvl="1"/>
            <a:r>
              <a:rPr kumimoji="1" lang="zh-CN" altLang="en-US" dirty="0"/>
              <a:t>问卷调查</a:t>
            </a:r>
            <a:endParaRPr kumimoji="1" lang="en-US" altLang="zh-CN" dirty="0"/>
          </a:p>
          <a:p>
            <a:pPr marL="742950" lvl="1" indent="-342900"/>
            <a:r>
              <a:rPr kumimoji="1" lang="zh-CN" altLang="en-US" dirty="0"/>
              <a:t>二手数据</a:t>
            </a:r>
            <a:endParaRPr kumimoji="1" lang="en-US" altLang="zh-CN" dirty="0"/>
          </a:p>
          <a:p>
            <a:pPr marL="742950" lvl="1" indent="-342900"/>
            <a:r>
              <a:rPr kumimoji="1" lang="zh-CN" altLang="en-US" dirty="0"/>
              <a:t>官方数据</a:t>
            </a:r>
            <a:endParaRPr kumimoji="1" lang="en-US" altLang="zh-CN" dirty="0"/>
          </a:p>
          <a:p>
            <a:r>
              <a:rPr kumimoji="1" lang="zh-CN" altLang="en-US" dirty="0"/>
              <a:t>数据分析</a:t>
            </a:r>
            <a:endParaRPr kumimoji="1" lang="en-US" altLang="zh-CN" dirty="0"/>
          </a:p>
          <a:p>
            <a:pPr lvl="1"/>
            <a:r>
              <a:rPr kumimoji="1" lang="zh-CN" altLang="en-US" dirty="0"/>
              <a:t>数据清理</a:t>
            </a:r>
            <a:endParaRPr kumimoji="1" lang="en-US" altLang="zh-CN" dirty="0"/>
          </a:p>
          <a:p>
            <a:pPr marL="742950" lvl="1" indent="-342900"/>
            <a:r>
              <a:rPr kumimoji="1" lang="zh-CN" altLang="en-US" dirty="0"/>
              <a:t>模型选择与分析</a:t>
            </a:r>
            <a:endParaRPr kumimoji="1" lang="en-US" altLang="zh-CN" dirty="0"/>
          </a:p>
        </p:txBody>
      </p:sp>
    </p:spTree>
    <p:extLst>
      <p:ext uri="{BB962C8B-B14F-4D97-AF65-F5344CB8AC3E}">
        <p14:creationId xmlns:p14="http://schemas.microsoft.com/office/powerpoint/2010/main" val="28435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课程内容模块三：论文写作</a:t>
            </a:r>
          </a:p>
        </p:txBody>
      </p:sp>
      <p:sp>
        <p:nvSpPr>
          <p:cNvPr id="3" name="Content Placeholder 2"/>
          <p:cNvSpPr>
            <a:spLocks noGrp="1"/>
          </p:cNvSpPr>
          <p:nvPr>
            <p:ph idx="1"/>
          </p:nvPr>
        </p:nvSpPr>
        <p:spPr/>
        <p:txBody>
          <a:bodyPr>
            <a:normAutofit/>
          </a:bodyPr>
          <a:lstStyle/>
          <a:p>
            <a:pPr lvl="0"/>
            <a:r>
              <a:rPr lang="zh-CN" altLang="zh-CN" dirty="0"/>
              <a:t>研究结果呈现</a:t>
            </a:r>
            <a:endParaRPr lang="en-US" altLang="zh-CN" dirty="0"/>
          </a:p>
          <a:p>
            <a:pPr lvl="1"/>
            <a:r>
              <a:rPr lang="zh-CN" altLang="zh-CN" dirty="0"/>
              <a:t>描述性结果呈现</a:t>
            </a:r>
            <a:endParaRPr lang="en-US" altLang="zh-CN" dirty="0"/>
          </a:p>
          <a:p>
            <a:pPr lvl="1"/>
            <a:r>
              <a:rPr lang="zh-CN" altLang="zh-CN" dirty="0"/>
              <a:t>统计分析结呈现</a:t>
            </a:r>
            <a:endParaRPr lang="en-US" altLang="zh-CN" dirty="0"/>
          </a:p>
          <a:p>
            <a:pPr lvl="0"/>
            <a:r>
              <a:rPr kumimoji="1" lang="zh-CN" altLang="en-US" dirty="0"/>
              <a:t>研究结果的解释</a:t>
            </a:r>
            <a:endParaRPr kumimoji="1" lang="en-US" altLang="zh-CN" dirty="0"/>
          </a:p>
          <a:p>
            <a:pPr lvl="0"/>
            <a:r>
              <a:rPr kumimoji="1" lang="zh-CN" altLang="en-US" dirty="0"/>
              <a:t>总结及其启示</a:t>
            </a:r>
            <a:endParaRPr kumimoji="1" lang="en-US" altLang="zh-CN" dirty="0"/>
          </a:p>
        </p:txBody>
      </p:sp>
    </p:spTree>
    <p:extLst>
      <p:ext uri="{BB962C8B-B14F-4D97-AF65-F5344CB8AC3E}">
        <p14:creationId xmlns:p14="http://schemas.microsoft.com/office/powerpoint/2010/main" val="10924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本节内容</a:t>
            </a:r>
          </a:p>
        </p:txBody>
      </p:sp>
      <p:sp>
        <p:nvSpPr>
          <p:cNvPr id="3" name="Content Placeholder 2"/>
          <p:cNvSpPr>
            <a:spLocks noGrp="1"/>
          </p:cNvSpPr>
          <p:nvPr>
            <p:ph idx="1"/>
          </p:nvPr>
        </p:nvSpPr>
        <p:spPr/>
        <p:txBody>
          <a:bodyPr/>
          <a:lstStyle/>
          <a:p>
            <a:r>
              <a:rPr kumimoji="1" lang="zh-CN" altLang="en-US" dirty="0"/>
              <a:t>学术研究的本质及意义</a:t>
            </a:r>
            <a:endParaRPr kumimoji="1" lang="en-US" altLang="zh-CN" dirty="0"/>
          </a:p>
          <a:p>
            <a:r>
              <a:rPr kumimoji="1" lang="zh-CN" altLang="en-US" dirty="0"/>
              <a:t>学术研究的核心要素</a:t>
            </a:r>
            <a:endParaRPr kumimoji="1" lang="en-US" altLang="zh-CN" dirty="0"/>
          </a:p>
          <a:p>
            <a:r>
              <a:rPr kumimoji="1" lang="zh-CN" altLang="en-US" dirty="0"/>
              <a:t>课程内容简介</a:t>
            </a:r>
          </a:p>
        </p:txBody>
      </p:sp>
    </p:spTree>
    <p:extLst>
      <p:ext uri="{BB962C8B-B14F-4D97-AF65-F5344CB8AC3E}">
        <p14:creationId xmlns:p14="http://schemas.microsoft.com/office/powerpoint/2010/main" val="620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3697-4C73-A84D-AB01-55BF9A6B3D77}"/>
              </a:ext>
            </a:extLst>
          </p:cNvPr>
          <p:cNvSpPr>
            <a:spLocks noGrp="1"/>
          </p:cNvSpPr>
          <p:nvPr>
            <p:ph type="title"/>
          </p:nvPr>
        </p:nvSpPr>
        <p:spPr/>
        <p:txBody>
          <a:bodyPr/>
          <a:lstStyle/>
          <a:p>
            <a:r>
              <a:rPr lang="zh-CN" altLang="en-US" dirty="0"/>
              <a:t>中国劳动力动态调查（</a:t>
            </a:r>
            <a:r>
              <a:rPr lang="en-US" altLang="zh-CN" dirty="0"/>
              <a:t>China Labor-force Dynamic Survey</a:t>
            </a:r>
            <a:r>
              <a:rPr lang="zh-CN" altLang="en-US" dirty="0"/>
              <a:t>，简称</a:t>
            </a:r>
            <a:r>
              <a:rPr lang="en-US" altLang="zh-CN" dirty="0"/>
              <a:t>CLDS</a:t>
            </a:r>
            <a:r>
              <a:rPr lang="zh-CN" altLang="en-US" dirty="0"/>
              <a:t>）</a:t>
            </a:r>
            <a:endParaRPr lang="en-US" dirty="0"/>
          </a:p>
        </p:txBody>
      </p:sp>
      <p:sp>
        <p:nvSpPr>
          <p:cNvPr id="3" name="Content Placeholder 2">
            <a:extLst>
              <a:ext uri="{FF2B5EF4-FFF2-40B4-BE49-F238E27FC236}">
                <a16:creationId xmlns:a16="http://schemas.microsoft.com/office/drawing/2014/main" id="{F2F597A3-C22D-E64C-9C81-8E82C1678F67}"/>
              </a:ext>
            </a:extLst>
          </p:cNvPr>
          <p:cNvSpPr>
            <a:spLocks noGrp="1"/>
          </p:cNvSpPr>
          <p:nvPr>
            <p:ph idx="1"/>
          </p:nvPr>
        </p:nvSpPr>
        <p:spPr/>
        <p:txBody>
          <a:bodyPr/>
          <a:lstStyle/>
          <a:p>
            <a:pPr marL="0" indent="0">
              <a:lnSpc>
                <a:spcPct val="100000"/>
              </a:lnSpc>
              <a:buNone/>
            </a:pPr>
            <a:r>
              <a:rPr lang="en-US" altLang="zh-CN" dirty="0"/>
              <a:t>	</a:t>
            </a:r>
            <a:r>
              <a:rPr lang="zh-CN" altLang="en-US" dirty="0"/>
              <a:t>中国劳动力动态调查（</a:t>
            </a:r>
            <a:r>
              <a:rPr lang="en-US" altLang="zh-CN" dirty="0"/>
              <a:t>China Labor-force Dynamic Survey</a:t>
            </a:r>
            <a:r>
              <a:rPr lang="zh-CN" altLang="en-US" dirty="0"/>
              <a:t>，简称</a:t>
            </a:r>
            <a:r>
              <a:rPr lang="en-US" altLang="zh-CN" dirty="0"/>
              <a:t>CLDS</a:t>
            </a:r>
            <a:r>
              <a:rPr lang="zh-CN" altLang="en-US" dirty="0"/>
              <a:t>）通过对中国城市和农村的村居进行两年一次的追踪调查，建立了以劳动力为调查对象的综合性数据库，包含了劳动力个体、家庭和社区三个层次的追踪和横截面数据，可为实证导向的理论研究和政策研究提供高质量的基础数据。目前，</a:t>
            </a:r>
            <a:r>
              <a:rPr lang="en-US" altLang="zh-CN" dirty="0"/>
              <a:t>CLDS</a:t>
            </a:r>
            <a:r>
              <a:rPr lang="zh-CN" altLang="en-US" dirty="0"/>
              <a:t>已完成</a:t>
            </a:r>
            <a:r>
              <a:rPr lang="en-US" altLang="zh-CN" dirty="0"/>
              <a:t>2011</a:t>
            </a:r>
            <a:r>
              <a:rPr lang="zh-CN" altLang="en-US" dirty="0"/>
              <a:t>年广东省试调查、</a:t>
            </a:r>
            <a:r>
              <a:rPr lang="en-US" altLang="zh-CN" dirty="0"/>
              <a:t>2012</a:t>
            </a:r>
            <a:r>
              <a:rPr lang="zh-CN" altLang="en-US" dirty="0"/>
              <a:t>年全国基线调查、</a:t>
            </a:r>
            <a:r>
              <a:rPr lang="en-US" altLang="zh-CN" dirty="0"/>
              <a:t>2014</a:t>
            </a:r>
            <a:r>
              <a:rPr lang="zh-CN" altLang="en-US" dirty="0"/>
              <a:t>年追踪调查和</a:t>
            </a:r>
            <a:r>
              <a:rPr lang="en-US" altLang="zh-CN" dirty="0"/>
              <a:t>2016</a:t>
            </a:r>
            <a:r>
              <a:rPr lang="zh-CN" altLang="en-US" dirty="0"/>
              <a:t>年追踪调查。</a:t>
            </a:r>
            <a:endParaRPr lang="en-US" dirty="0"/>
          </a:p>
        </p:txBody>
      </p:sp>
    </p:spTree>
    <p:extLst>
      <p:ext uri="{BB962C8B-B14F-4D97-AF65-F5344CB8AC3E}">
        <p14:creationId xmlns:p14="http://schemas.microsoft.com/office/powerpoint/2010/main" val="6697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040F-9033-0849-93F0-FC0B2035272F}"/>
              </a:ext>
            </a:extLst>
          </p:cNvPr>
          <p:cNvSpPr>
            <a:spLocks noGrp="1"/>
          </p:cNvSpPr>
          <p:nvPr>
            <p:ph type="title"/>
          </p:nvPr>
        </p:nvSpPr>
        <p:spPr/>
        <p:txBody>
          <a:bodyPr/>
          <a:lstStyle/>
          <a:p>
            <a:r>
              <a:rPr lang="zh-CN" altLang="en-US" dirty="0"/>
              <a:t>中国综合社会调查</a:t>
            </a:r>
            <a:endParaRPr lang="en-US" dirty="0"/>
          </a:p>
        </p:txBody>
      </p:sp>
      <p:sp>
        <p:nvSpPr>
          <p:cNvPr id="3" name="Content Placeholder 2">
            <a:extLst>
              <a:ext uri="{FF2B5EF4-FFF2-40B4-BE49-F238E27FC236}">
                <a16:creationId xmlns:a16="http://schemas.microsoft.com/office/drawing/2014/main" id="{4B21FF10-3F41-5040-AB4D-A90339656123}"/>
              </a:ext>
            </a:extLst>
          </p:cNvPr>
          <p:cNvSpPr>
            <a:spLocks noGrp="1"/>
          </p:cNvSpPr>
          <p:nvPr>
            <p:ph idx="1"/>
          </p:nvPr>
        </p:nvSpPr>
        <p:spPr/>
        <p:txBody>
          <a:bodyPr/>
          <a:lstStyle/>
          <a:p>
            <a:pPr marL="0" indent="0">
              <a:lnSpc>
                <a:spcPct val="100000"/>
              </a:lnSpc>
              <a:buNone/>
            </a:pPr>
            <a:r>
              <a:rPr lang="zh-CN" altLang="en-US" dirty="0"/>
              <a:t>中国综合社会调查（</a:t>
            </a:r>
            <a:r>
              <a:rPr lang="en-US" altLang="zh-CN" dirty="0"/>
              <a:t>Chinese General Social Survey</a:t>
            </a:r>
            <a:r>
              <a:rPr lang="zh-CN" altLang="en-US" dirty="0"/>
              <a:t>，</a:t>
            </a:r>
            <a:r>
              <a:rPr lang="en-US" altLang="zh-CN" dirty="0"/>
              <a:t>CGSS</a:t>
            </a:r>
            <a:r>
              <a:rPr lang="zh-CN" altLang="en-US" dirty="0"/>
              <a:t>）始于</a:t>
            </a:r>
            <a:r>
              <a:rPr lang="en-US" altLang="zh-CN" dirty="0"/>
              <a:t>2003</a:t>
            </a:r>
            <a:r>
              <a:rPr lang="zh-CN" altLang="en-US" dirty="0"/>
              <a:t>年，是我国最早的全国性、综合性、连续性学术调查项目。</a:t>
            </a:r>
            <a:r>
              <a:rPr lang="en-US" altLang="zh-CN" dirty="0"/>
              <a:t>CGSS</a:t>
            </a:r>
            <a:r>
              <a:rPr lang="zh-CN" altLang="en-US" dirty="0"/>
              <a:t>系统、全面的收集社会、社区、家庭、个人多个层次的数据，总结社会变迁的趋势，探讨具有重大科学和现实意义的议题，推动国内科学研究的开放与共享，为国际比较研究提供数据资料，充当多学科的经济与社会数据采集平台</a:t>
            </a:r>
            <a:endParaRPr lang="en-US" dirty="0"/>
          </a:p>
        </p:txBody>
      </p:sp>
    </p:spTree>
    <p:extLst>
      <p:ext uri="{BB962C8B-B14F-4D97-AF65-F5344CB8AC3E}">
        <p14:creationId xmlns:p14="http://schemas.microsoft.com/office/powerpoint/2010/main" val="219250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C0BC-61C8-B945-B7EC-3A54F28127B6}"/>
              </a:ext>
            </a:extLst>
          </p:cNvPr>
          <p:cNvSpPr>
            <a:spLocks noGrp="1"/>
          </p:cNvSpPr>
          <p:nvPr>
            <p:ph type="title"/>
          </p:nvPr>
        </p:nvSpPr>
        <p:spPr/>
        <p:txBody>
          <a:bodyPr/>
          <a:lstStyle/>
          <a:p>
            <a:r>
              <a:rPr lang="zh-CN" altLang="en-US" dirty="0"/>
              <a:t>中国家庭追踪调查（</a:t>
            </a:r>
            <a:r>
              <a:rPr lang="en-US" altLang="zh-CN" dirty="0"/>
              <a:t>China Family Panel Studies</a:t>
            </a:r>
            <a:r>
              <a:rPr lang="zh-CN" altLang="en-US" dirty="0"/>
              <a:t>，</a:t>
            </a:r>
            <a:r>
              <a:rPr lang="en-US" altLang="zh-CN" dirty="0"/>
              <a:t>CFPS</a:t>
            </a:r>
            <a:r>
              <a:rPr lang="zh-CN" altLang="en-US" dirty="0"/>
              <a:t>）</a:t>
            </a:r>
            <a:endParaRPr lang="en-US" dirty="0"/>
          </a:p>
        </p:txBody>
      </p:sp>
      <p:sp>
        <p:nvSpPr>
          <p:cNvPr id="3" name="Content Placeholder 2">
            <a:extLst>
              <a:ext uri="{FF2B5EF4-FFF2-40B4-BE49-F238E27FC236}">
                <a16:creationId xmlns:a16="http://schemas.microsoft.com/office/drawing/2014/main" id="{44DA0DD4-4AB0-DE47-BFC8-B5F93053FEC6}"/>
              </a:ext>
            </a:extLst>
          </p:cNvPr>
          <p:cNvSpPr>
            <a:spLocks noGrp="1"/>
          </p:cNvSpPr>
          <p:nvPr>
            <p:ph idx="1"/>
          </p:nvPr>
        </p:nvSpPr>
        <p:spPr/>
        <p:txBody>
          <a:bodyPr>
            <a:normAutofit lnSpcReduction="10000"/>
          </a:bodyPr>
          <a:lstStyle/>
          <a:p>
            <a:pPr marL="0" indent="0">
              <a:lnSpc>
                <a:spcPct val="100000"/>
              </a:lnSpc>
              <a:buNone/>
            </a:pPr>
            <a:r>
              <a:rPr lang="zh-CN" altLang="en-US" dirty="0"/>
              <a:t>中国家庭追踪调查（</a:t>
            </a:r>
            <a:r>
              <a:rPr lang="en-US" altLang="zh-CN" dirty="0"/>
              <a:t>China Family Panel Studies</a:t>
            </a:r>
            <a:r>
              <a:rPr lang="zh-CN" altLang="en-US" dirty="0"/>
              <a:t>，</a:t>
            </a:r>
            <a:r>
              <a:rPr lang="en-US" altLang="zh-CN" dirty="0"/>
              <a:t>CFPS</a:t>
            </a:r>
            <a:r>
              <a:rPr lang="zh-CN" altLang="en-US" dirty="0"/>
              <a:t>）旨在通过跟踪收集个体、家庭、社区三个层次的数据，反映中国社会、经济、人口、教育和健康的变迁，为学术研究和公共政策分析提供数据基础。 </a:t>
            </a:r>
            <a:r>
              <a:rPr lang="en-US" altLang="zh-CN" dirty="0"/>
              <a:t>CFPS</a:t>
            </a:r>
            <a:r>
              <a:rPr lang="zh-CN" altLang="en-US" dirty="0"/>
              <a:t>重点关注中国居民的经济与非经济福利，以及包括经济活动、教育成果、家庭关系与家庭动态、人口迁移、健康等在内的诸多研究主题，是一项全国性、大规模、多学科的社会跟踪调查项目。</a:t>
            </a:r>
            <a:r>
              <a:rPr lang="en-US" altLang="zh-CN" dirty="0"/>
              <a:t>CFPS</a:t>
            </a:r>
            <a:r>
              <a:rPr lang="zh-CN" altLang="en-US" dirty="0"/>
              <a:t>样本覆盖</a:t>
            </a:r>
            <a:r>
              <a:rPr lang="en-US" altLang="zh-CN" dirty="0"/>
              <a:t>25</a:t>
            </a:r>
            <a:r>
              <a:rPr lang="zh-CN" altLang="en-US" dirty="0"/>
              <a:t>个省</a:t>
            </a:r>
            <a:r>
              <a:rPr lang="en-US" altLang="zh-CN" dirty="0"/>
              <a:t>/</a:t>
            </a:r>
            <a:r>
              <a:rPr lang="zh-CN" altLang="en-US" dirty="0"/>
              <a:t>市</a:t>
            </a:r>
            <a:r>
              <a:rPr lang="en-US" altLang="zh-CN" dirty="0"/>
              <a:t>/</a:t>
            </a:r>
            <a:r>
              <a:rPr lang="zh-CN" altLang="en-US" dirty="0"/>
              <a:t>自治区，目标样本规模为</a:t>
            </a:r>
            <a:r>
              <a:rPr lang="en-US" altLang="zh-CN" dirty="0"/>
              <a:t>16000</a:t>
            </a:r>
            <a:r>
              <a:rPr lang="zh-CN" altLang="en-US" dirty="0"/>
              <a:t>户，调查对象包含样本家户中的全部家庭成员。</a:t>
            </a:r>
            <a:r>
              <a:rPr lang="en-US" altLang="zh-CN" dirty="0"/>
              <a:t>CFPS</a:t>
            </a:r>
            <a:r>
              <a:rPr lang="zh-CN" altLang="en-US" dirty="0"/>
              <a:t>在</a:t>
            </a:r>
            <a:r>
              <a:rPr lang="en-US" altLang="zh-CN" dirty="0"/>
              <a:t>2008</a:t>
            </a:r>
            <a:r>
              <a:rPr lang="zh-CN" altLang="en-US" dirty="0"/>
              <a:t>、</a:t>
            </a:r>
            <a:r>
              <a:rPr lang="en-US" altLang="zh-CN" dirty="0"/>
              <a:t>2009</a:t>
            </a:r>
            <a:r>
              <a:rPr lang="zh-CN" altLang="en-US" dirty="0"/>
              <a:t>两年在北京、上海、广东三地分别开展了初访与追访的测试调查，并于</a:t>
            </a:r>
            <a:r>
              <a:rPr lang="en-US" altLang="zh-CN" dirty="0"/>
              <a:t>2010</a:t>
            </a:r>
            <a:r>
              <a:rPr lang="zh-CN" altLang="en-US" dirty="0"/>
              <a:t>年正式开展访问。</a:t>
            </a:r>
            <a:endParaRPr lang="en-US" dirty="0"/>
          </a:p>
        </p:txBody>
      </p:sp>
    </p:spTree>
    <p:extLst>
      <p:ext uri="{BB962C8B-B14F-4D97-AF65-F5344CB8AC3E}">
        <p14:creationId xmlns:p14="http://schemas.microsoft.com/office/powerpoint/2010/main" val="68284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3938-B524-0546-92EE-949BD876C80E}"/>
              </a:ext>
            </a:extLst>
          </p:cNvPr>
          <p:cNvSpPr>
            <a:spLocks noGrp="1"/>
          </p:cNvSpPr>
          <p:nvPr>
            <p:ph type="title"/>
          </p:nvPr>
        </p:nvSpPr>
        <p:spPr/>
        <p:txBody>
          <a:bodyPr/>
          <a:lstStyle/>
          <a:p>
            <a:r>
              <a:rPr lang="zh-CN" altLang="en-US" dirty="0"/>
              <a:t>中国教育追踪调查</a:t>
            </a:r>
            <a:r>
              <a:rPr lang="en-US" altLang="zh-CN" dirty="0"/>
              <a:t>(China</a:t>
            </a:r>
            <a:r>
              <a:rPr lang="zh-CN" altLang="en-US" dirty="0"/>
              <a:t> </a:t>
            </a:r>
            <a:r>
              <a:rPr lang="en-US" altLang="zh-CN" dirty="0"/>
              <a:t>Education Panel Survey, </a:t>
            </a:r>
            <a:r>
              <a:rPr lang="zh-CN" altLang="en-US" dirty="0"/>
              <a:t>简写为</a:t>
            </a:r>
            <a:r>
              <a:rPr lang="en-US" altLang="zh-CN" dirty="0"/>
              <a:t>CEPS)</a:t>
            </a:r>
            <a:endParaRPr lang="en-US" dirty="0"/>
          </a:p>
        </p:txBody>
      </p:sp>
      <p:sp>
        <p:nvSpPr>
          <p:cNvPr id="3" name="Content Placeholder 2">
            <a:extLst>
              <a:ext uri="{FF2B5EF4-FFF2-40B4-BE49-F238E27FC236}">
                <a16:creationId xmlns:a16="http://schemas.microsoft.com/office/drawing/2014/main" id="{09B73977-C6B8-A04F-9E03-3BBF64483EC8}"/>
              </a:ext>
            </a:extLst>
          </p:cNvPr>
          <p:cNvSpPr>
            <a:spLocks noGrp="1"/>
          </p:cNvSpPr>
          <p:nvPr>
            <p:ph idx="1"/>
          </p:nvPr>
        </p:nvSpPr>
        <p:spPr/>
        <p:txBody>
          <a:bodyPr>
            <a:normAutofit fontScale="92500" lnSpcReduction="20000"/>
          </a:bodyPr>
          <a:lstStyle/>
          <a:p>
            <a:pPr>
              <a:lnSpc>
                <a:spcPct val="110000"/>
              </a:lnSpc>
            </a:pPr>
            <a:r>
              <a:rPr lang="zh-CN" altLang="en-US" dirty="0"/>
              <a:t>        中国教育追踪调查</a:t>
            </a:r>
            <a:r>
              <a:rPr lang="en-US" altLang="zh-CN" dirty="0"/>
              <a:t>(China</a:t>
            </a:r>
            <a:r>
              <a:rPr lang="zh-CN" altLang="en-US" dirty="0"/>
              <a:t> </a:t>
            </a:r>
            <a:r>
              <a:rPr lang="en-US" altLang="zh-CN" dirty="0"/>
              <a:t>Education Panel Survey, </a:t>
            </a:r>
            <a:r>
              <a:rPr lang="zh-CN" altLang="en-US" dirty="0"/>
              <a:t>简写为</a:t>
            </a:r>
            <a:r>
              <a:rPr lang="en-US" altLang="zh-CN" dirty="0"/>
              <a:t>CEPS)</a:t>
            </a:r>
            <a:r>
              <a:rPr lang="zh-CN" altLang="en-US" dirty="0"/>
              <a:t>是由中国人民大学中国调查与数据中心设计与实施的、具有全国代表性的大型追踪调查项目，旨在揭示家庭、学校、社区以及宏观社会结构对于个人教育产出的影响，并进一步探究教育产出在个人生命历程中发生作用的过程。</a:t>
            </a:r>
          </a:p>
          <a:p>
            <a:pPr>
              <a:lnSpc>
                <a:spcPct val="110000"/>
              </a:lnSpc>
            </a:pPr>
            <a:r>
              <a:rPr lang="zh-CN" altLang="en-US" dirty="0"/>
              <a:t>        中国教育追踪调查</a:t>
            </a:r>
            <a:r>
              <a:rPr lang="en-US" altLang="zh-CN" dirty="0"/>
              <a:t>(CEPS)</a:t>
            </a:r>
            <a:r>
              <a:rPr lang="zh-CN" altLang="en-US" dirty="0"/>
              <a:t>以</a:t>
            </a:r>
            <a:r>
              <a:rPr lang="en-US" altLang="zh-CN" dirty="0"/>
              <a:t>2013-2014</a:t>
            </a:r>
            <a:r>
              <a:rPr lang="zh-CN" altLang="en-US" dirty="0"/>
              <a:t>学年为基线，以初中一年级（</a:t>
            </a:r>
            <a:r>
              <a:rPr lang="en-US" altLang="zh-CN" dirty="0"/>
              <a:t>7</a:t>
            </a:r>
            <a:r>
              <a:rPr lang="zh-CN" altLang="en-US" dirty="0"/>
              <a:t>年级）和初中三年级（</a:t>
            </a:r>
            <a:r>
              <a:rPr lang="en-US" altLang="zh-CN" dirty="0"/>
              <a:t>9</a:t>
            </a:r>
            <a:r>
              <a:rPr lang="zh-CN" altLang="en-US" dirty="0"/>
              <a:t>年级）两个同期群为调查起点，以人口平均受教育水平和流动人口比例为分层变量从全国随机抽取了</a:t>
            </a:r>
            <a:r>
              <a:rPr lang="en-US" altLang="zh-CN" dirty="0"/>
              <a:t>28</a:t>
            </a:r>
            <a:r>
              <a:rPr lang="zh-CN" altLang="en-US" dirty="0"/>
              <a:t>个县级单位（县、区、市）作为调查点。调查的执行以学校为基础，在入选的县级单位随机抽取了</a:t>
            </a:r>
            <a:r>
              <a:rPr lang="en-US" altLang="zh-CN" dirty="0"/>
              <a:t>112</a:t>
            </a:r>
            <a:r>
              <a:rPr lang="zh-CN" altLang="en-US" dirty="0"/>
              <a:t>所学校、</a:t>
            </a:r>
            <a:r>
              <a:rPr lang="en-US" altLang="zh-CN" dirty="0"/>
              <a:t>438</a:t>
            </a:r>
            <a:r>
              <a:rPr lang="zh-CN" altLang="en-US" dirty="0"/>
              <a:t>个班级进行调查，被抽中班级的学生全体入样，基线调查共调查了约</a:t>
            </a:r>
            <a:r>
              <a:rPr lang="en-US" altLang="zh-CN" dirty="0"/>
              <a:t>2</a:t>
            </a:r>
            <a:r>
              <a:rPr lang="zh-CN" altLang="en-US" dirty="0"/>
              <a:t>万名学生。</a:t>
            </a:r>
          </a:p>
          <a:p>
            <a:endParaRPr lang="en-US" dirty="0"/>
          </a:p>
        </p:txBody>
      </p:sp>
    </p:spTree>
    <p:extLst>
      <p:ext uri="{BB962C8B-B14F-4D97-AF65-F5344CB8AC3E}">
        <p14:creationId xmlns:p14="http://schemas.microsoft.com/office/powerpoint/2010/main" val="137916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4CFB-4BD5-2B43-8339-1FF5E36D149F}"/>
              </a:ext>
            </a:extLst>
          </p:cNvPr>
          <p:cNvSpPr>
            <a:spLocks noGrp="1"/>
          </p:cNvSpPr>
          <p:nvPr>
            <p:ph type="title"/>
          </p:nvPr>
        </p:nvSpPr>
        <p:spPr/>
        <p:txBody>
          <a:bodyPr/>
          <a:lstStyle/>
          <a:p>
            <a:r>
              <a:rPr lang="zh-CN" altLang="en-US" dirty="0"/>
              <a:t>中国家庭收入调查（</a:t>
            </a:r>
            <a:r>
              <a:rPr lang="en-US" altLang="zh-CN" dirty="0"/>
              <a:t>CHIP</a:t>
            </a:r>
            <a:r>
              <a:rPr lang="zh-CN" altLang="en-US" dirty="0"/>
              <a:t>）</a:t>
            </a:r>
            <a:endParaRPr lang="en-US" dirty="0"/>
          </a:p>
        </p:txBody>
      </p:sp>
      <p:sp>
        <p:nvSpPr>
          <p:cNvPr id="3" name="Content Placeholder 2">
            <a:extLst>
              <a:ext uri="{FF2B5EF4-FFF2-40B4-BE49-F238E27FC236}">
                <a16:creationId xmlns:a16="http://schemas.microsoft.com/office/drawing/2014/main" id="{854013AA-7399-C241-84D6-1573ABF9FF8A}"/>
              </a:ext>
            </a:extLst>
          </p:cNvPr>
          <p:cNvSpPr>
            <a:spLocks noGrp="1"/>
          </p:cNvSpPr>
          <p:nvPr>
            <p:ph idx="1"/>
          </p:nvPr>
        </p:nvSpPr>
        <p:spPr/>
        <p:txBody>
          <a:bodyPr>
            <a:normAutofit/>
          </a:bodyPr>
          <a:lstStyle/>
          <a:p>
            <a:pPr marL="0" indent="0">
              <a:lnSpc>
                <a:spcPct val="100000"/>
              </a:lnSpc>
              <a:buNone/>
            </a:pPr>
            <a:r>
              <a:rPr lang="en-US" altLang="zh-CN" dirty="0"/>
              <a:t>	</a:t>
            </a:r>
            <a:r>
              <a:rPr lang="zh-CN" altLang="en-US" dirty="0"/>
              <a:t>为了追踪中国收入分配的动态情况，中国家庭收入调查（</a:t>
            </a:r>
            <a:r>
              <a:rPr lang="en-US" altLang="zh-CN" dirty="0"/>
              <a:t>CHIP</a:t>
            </a:r>
            <a:r>
              <a:rPr lang="zh-CN" altLang="en-US" dirty="0"/>
              <a:t>）已经相继在</a:t>
            </a:r>
            <a:r>
              <a:rPr lang="en-US" altLang="zh-CN" dirty="0"/>
              <a:t>1989</a:t>
            </a:r>
            <a:r>
              <a:rPr lang="zh-CN" altLang="en-US" dirty="0"/>
              <a:t>年、</a:t>
            </a:r>
            <a:r>
              <a:rPr lang="en-US" altLang="zh-CN" dirty="0"/>
              <a:t>1996</a:t>
            </a:r>
            <a:r>
              <a:rPr lang="zh-CN" altLang="en-US" dirty="0"/>
              <a:t>年、</a:t>
            </a:r>
            <a:r>
              <a:rPr lang="en-US" altLang="zh-CN" dirty="0"/>
              <a:t>2003</a:t>
            </a:r>
            <a:r>
              <a:rPr lang="zh-CN" altLang="en-US" dirty="0"/>
              <a:t>年、</a:t>
            </a:r>
            <a:r>
              <a:rPr lang="en-US" altLang="zh-CN" dirty="0"/>
              <a:t>2008</a:t>
            </a:r>
            <a:r>
              <a:rPr lang="zh-CN" altLang="en-US" dirty="0"/>
              <a:t>年和</a:t>
            </a:r>
            <a:r>
              <a:rPr lang="en-US" altLang="zh-CN" dirty="0"/>
              <a:t>2014</a:t>
            </a:r>
            <a:r>
              <a:rPr lang="zh-CN" altLang="en-US" dirty="0"/>
              <a:t>年进行了五次入户调查。它们分别收集了</a:t>
            </a:r>
            <a:r>
              <a:rPr lang="en-US" altLang="zh-CN" dirty="0"/>
              <a:t>1988</a:t>
            </a:r>
            <a:r>
              <a:rPr lang="zh-CN" altLang="en-US" dirty="0"/>
              <a:t>、</a:t>
            </a:r>
            <a:r>
              <a:rPr lang="en-US" altLang="zh-CN" dirty="0"/>
              <a:t>1995</a:t>
            </a:r>
            <a:r>
              <a:rPr lang="zh-CN" altLang="en-US" dirty="0"/>
              <a:t>、</a:t>
            </a:r>
            <a:r>
              <a:rPr lang="en-US" altLang="zh-CN" dirty="0"/>
              <a:t>2002</a:t>
            </a:r>
            <a:r>
              <a:rPr lang="zh-CN" altLang="en-US" dirty="0"/>
              <a:t>、</a:t>
            </a:r>
            <a:r>
              <a:rPr lang="en-US" altLang="zh-CN" dirty="0"/>
              <a:t>2007</a:t>
            </a:r>
            <a:r>
              <a:rPr lang="zh-CN" altLang="en-US" dirty="0"/>
              <a:t>和</a:t>
            </a:r>
            <a:r>
              <a:rPr lang="en-US" altLang="zh-CN" dirty="0"/>
              <a:t>2013</a:t>
            </a:r>
            <a:r>
              <a:rPr lang="zh-CN" altLang="en-US" dirty="0"/>
              <a:t>年的收支信息，以及其他家庭和个人信息，分别编号为</a:t>
            </a:r>
            <a:r>
              <a:rPr lang="en-US" altLang="zh-CN" dirty="0"/>
              <a:t>CHIP1988</a:t>
            </a:r>
            <a:r>
              <a:rPr lang="zh-CN" altLang="en-US" dirty="0"/>
              <a:t>、</a:t>
            </a:r>
            <a:r>
              <a:rPr lang="en-US" altLang="zh-CN" dirty="0"/>
              <a:t>CHIP1995</a:t>
            </a:r>
            <a:r>
              <a:rPr lang="zh-CN" altLang="en-US" dirty="0"/>
              <a:t>、</a:t>
            </a:r>
            <a:r>
              <a:rPr lang="en-US" altLang="zh-CN" dirty="0"/>
              <a:t>CHIP2002</a:t>
            </a:r>
            <a:r>
              <a:rPr lang="zh-CN" altLang="en-US" dirty="0"/>
              <a:t>、</a:t>
            </a:r>
            <a:r>
              <a:rPr lang="en-US" altLang="zh-CN" dirty="0"/>
              <a:t>CHIP2007</a:t>
            </a:r>
            <a:r>
              <a:rPr lang="zh-CN" altLang="en-US" dirty="0"/>
              <a:t>和</a:t>
            </a:r>
            <a:r>
              <a:rPr lang="en-US" altLang="zh-CN" dirty="0"/>
              <a:t>CHIP2013</a:t>
            </a:r>
            <a:r>
              <a:rPr lang="zh-CN" altLang="en-US" dirty="0"/>
              <a:t>。</a:t>
            </a:r>
            <a:endParaRPr lang="en-US" dirty="0"/>
          </a:p>
        </p:txBody>
      </p:sp>
    </p:spTree>
    <p:extLst>
      <p:ext uri="{BB962C8B-B14F-4D97-AF65-F5344CB8AC3E}">
        <p14:creationId xmlns:p14="http://schemas.microsoft.com/office/powerpoint/2010/main" val="345015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BD6F-6241-5C48-8929-B27136A848FD}"/>
              </a:ext>
            </a:extLst>
          </p:cNvPr>
          <p:cNvSpPr>
            <a:spLocks noGrp="1"/>
          </p:cNvSpPr>
          <p:nvPr>
            <p:ph type="title"/>
          </p:nvPr>
        </p:nvSpPr>
        <p:spPr/>
        <p:txBody>
          <a:bodyPr/>
          <a:lstStyle/>
          <a:p>
            <a:r>
              <a:rPr lang="en-US" dirty="0"/>
              <a:t>TALIS</a:t>
            </a:r>
          </a:p>
        </p:txBody>
      </p:sp>
      <p:sp>
        <p:nvSpPr>
          <p:cNvPr id="3" name="Content Placeholder 2">
            <a:extLst>
              <a:ext uri="{FF2B5EF4-FFF2-40B4-BE49-F238E27FC236}">
                <a16:creationId xmlns:a16="http://schemas.microsoft.com/office/drawing/2014/main" id="{001FC99A-CFF9-8C46-9267-845F87D51FD0}"/>
              </a:ext>
            </a:extLst>
          </p:cNvPr>
          <p:cNvSpPr>
            <a:spLocks noGrp="1"/>
          </p:cNvSpPr>
          <p:nvPr>
            <p:ph idx="1"/>
          </p:nvPr>
        </p:nvSpPr>
        <p:spPr/>
        <p:txBody>
          <a:bodyPr/>
          <a:lstStyle/>
          <a:p>
            <a:pPr marL="0" indent="0">
              <a:buNone/>
            </a:pPr>
            <a:r>
              <a:rPr lang="en-US" dirty="0"/>
              <a:t>The Teaching and Learning International Survey (TALIS) asks teachers and school leaders about working conditions and learning environments at their schools to help countries face diverse challenges.</a:t>
            </a:r>
          </a:p>
        </p:txBody>
      </p:sp>
    </p:spTree>
    <p:extLst>
      <p:ext uri="{BB962C8B-B14F-4D97-AF65-F5344CB8AC3E}">
        <p14:creationId xmlns:p14="http://schemas.microsoft.com/office/powerpoint/2010/main" val="249913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什么是学术研究？</a:t>
            </a:r>
          </a:p>
        </p:txBody>
      </p:sp>
      <p:sp>
        <p:nvSpPr>
          <p:cNvPr id="3" name="Content Placeholder 2"/>
          <p:cNvSpPr>
            <a:spLocks noGrp="1"/>
          </p:cNvSpPr>
          <p:nvPr>
            <p:ph idx="1"/>
          </p:nvPr>
        </p:nvSpPr>
        <p:spPr/>
        <p:txBody>
          <a:bodyPr/>
          <a:lstStyle/>
          <a:p>
            <a:r>
              <a:rPr kumimoji="1" lang="zh-CN" altLang="en-US" dirty="0"/>
              <a:t>发现未知</a:t>
            </a:r>
            <a:endParaRPr kumimoji="1" lang="en-US" altLang="zh-CN" dirty="0"/>
          </a:p>
          <a:p>
            <a:r>
              <a:rPr kumimoji="1" lang="zh-CN" altLang="en-US" dirty="0"/>
              <a:t>信息加工</a:t>
            </a:r>
            <a:endParaRPr kumimoji="1" lang="en-US" altLang="zh-CN" dirty="0"/>
          </a:p>
          <a:p>
            <a:r>
              <a:rPr kumimoji="1" lang="zh-CN" altLang="en-US" dirty="0"/>
              <a:t>知识生产</a:t>
            </a:r>
            <a:endParaRPr kumimoji="1" lang="en-US" altLang="zh-CN" dirty="0"/>
          </a:p>
          <a:p>
            <a:r>
              <a:rPr kumimoji="1" lang="zh-CN" altLang="en-US" dirty="0"/>
              <a:t>社会职业</a:t>
            </a:r>
          </a:p>
        </p:txBody>
      </p:sp>
    </p:spTree>
    <p:extLst>
      <p:ext uri="{BB962C8B-B14F-4D97-AF65-F5344CB8AC3E}">
        <p14:creationId xmlns:p14="http://schemas.microsoft.com/office/powerpoint/2010/main" val="149682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学术研究的意义何在？</a:t>
            </a:r>
          </a:p>
        </p:txBody>
      </p:sp>
      <p:sp>
        <p:nvSpPr>
          <p:cNvPr id="3" name="Content Placeholder 2"/>
          <p:cNvSpPr>
            <a:spLocks noGrp="1"/>
          </p:cNvSpPr>
          <p:nvPr>
            <p:ph idx="1"/>
          </p:nvPr>
        </p:nvSpPr>
        <p:spPr/>
        <p:txBody>
          <a:bodyPr/>
          <a:lstStyle/>
          <a:p>
            <a:r>
              <a:rPr kumimoji="1" lang="zh-CN" altLang="en-US" dirty="0"/>
              <a:t>理解现实</a:t>
            </a:r>
            <a:endParaRPr kumimoji="1" lang="en-US" altLang="zh-CN" dirty="0"/>
          </a:p>
          <a:p>
            <a:r>
              <a:rPr kumimoji="1" lang="zh-CN" altLang="en-US" dirty="0"/>
              <a:t>改善现实</a:t>
            </a:r>
            <a:endParaRPr kumimoji="1" lang="en-US" altLang="zh-CN" dirty="0"/>
          </a:p>
          <a:p>
            <a:r>
              <a:rPr kumimoji="1" lang="zh-CN" altLang="en-US" dirty="0"/>
              <a:t>创建一个更加美好的生活，更加美好的社会</a:t>
            </a:r>
            <a:endParaRPr kumimoji="1" lang="en-US" altLang="zh-CN" dirty="0"/>
          </a:p>
          <a:p>
            <a:endParaRPr kumimoji="1" lang="zh-CN" altLang="en-US" dirty="0"/>
          </a:p>
        </p:txBody>
      </p:sp>
    </p:spTree>
    <p:extLst>
      <p:ext uri="{BB962C8B-B14F-4D97-AF65-F5344CB8AC3E}">
        <p14:creationId xmlns:p14="http://schemas.microsoft.com/office/powerpoint/2010/main" val="136421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学术研究的作用如何发挥？</a:t>
            </a:r>
          </a:p>
        </p:txBody>
      </p:sp>
      <p:sp>
        <p:nvSpPr>
          <p:cNvPr id="3" name="Content Placeholder 2"/>
          <p:cNvSpPr>
            <a:spLocks noGrp="1"/>
          </p:cNvSpPr>
          <p:nvPr>
            <p:ph idx="1"/>
          </p:nvPr>
        </p:nvSpPr>
        <p:spPr/>
        <p:txBody>
          <a:bodyPr/>
          <a:lstStyle/>
          <a:p>
            <a:r>
              <a:rPr kumimoji="1" lang="zh-CN" altLang="en-US" dirty="0"/>
              <a:t>直接</a:t>
            </a:r>
            <a:endParaRPr kumimoji="1" lang="en-US" altLang="zh-CN" dirty="0"/>
          </a:p>
          <a:p>
            <a:r>
              <a:rPr kumimoji="1" lang="zh-CN" altLang="en-US" dirty="0"/>
              <a:t>间接</a:t>
            </a:r>
          </a:p>
        </p:txBody>
      </p:sp>
    </p:spTree>
    <p:extLst>
      <p:ext uri="{BB962C8B-B14F-4D97-AF65-F5344CB8AC3E}">
        <p14:creationId xmlns:p14="http://schemas.microsoft.com/office/powerpoint/2010/main" val="30214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硕士研究生期间学习的意义</a:t>
            </a:r>
          </a:p>
        </p:txBody>
      </p:sp>
      <p:sp>
        <p:nvSpPr>
          <p:cNvPr id="3" name="Content Placeholder 2"/>
          <p:cNvSpPr>
            <a:spLocks noGrp="1"/>
          </p:cNvSpPr>
          <p:nvPr>
            <p:ph idx="1"/>
          </p:nvPr>
        </p:nvSpPr>
        <p:spPr/>
        <p:txBody>
          <a:bodyPr/>
          <a:lstStyle/>
          <a:p>
            <a:r>
              <a:rPr kumimoji="1" lang="zh-CN" altLang="en-US" dirty="0"/>
              <a:t>把一件事情弄清楚</a:t>
            </a:r>
            <a:endParaRPr kumimoji="1" lang="en-US" altLang="zh-CN" dirty="0"/>
          </a:p>
          <a:p>
            <a:r>
              <a:rPr kumimoji="1" lang="zh-CN" altLang="en-US" dirty="0"/>
              <a:t>把一件事情说明白</a:t>
            </a:r>
          </a:p>
        </p:txBody>
      </p:sp>
    </p:spTree>
    <p:extLst>
      <p:ext uri="{BB962C8B-B14F-4D97-AF65-F5344CB8AC3E}">
        <p14:creationId xmlns:p14="http://schemas.microsoft.com/office/powerpoint/2010/main" val="41948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学术研究中的三个核心要素</a:t>
            </a:r>
          </a:p>
        </p:txBody>
      </p:sp>
      <p:sp>
        <p:nvSpPr>
          <p:cNvPr id="3" name="Content Placeholder 2"/>
          <p:cNvSpPr>
            <a:spLocks noGrp="1"/>
          </p:cNvSpPr>
          <p:nvPr>
            <p:ph idx="1"/>
          </p:nvPr>
        </p:nvSpPr>
        <p:spPr/>
        <p:txBody>
          <a:bodyPr/>
          <a:lstStyle/>
          <a:p>
            <a:r>
              <a:rPr kumimoji="1" lang="zh-CN" altLang="en-US" dirty="0"/>
              <a:t>问题</a:t>
            </a:r>
            <a:endParaRPr kumimoji="1" lang="en-US" altLang="zh-CN" dirty="0"/>
          </a:p>
          <a:p>
            <a:r>
              <a:rPr kumimoji="1" lang="zh-CN" altLang="en-US" dirty="0"/>
              <a:t>方法（获取与分析数据）</a:t>
            </a:r>
            <a:endParaRPr kumimoji="1" lang="en-US" altLang="zh-CN" dirty="0"/>
          </a:p>
          <a:p>
            <a:r>
              <a:rPr kumimoji="1" lang="zh-CN" altLang="en-US" dirty="0"/>
              <a:t>理论</a:t>
            </a:r>
            <a:endParaRPr kumimoji="1" lang="en-US" altLang="zh-CN" dirty="0"/>
          </a:p>
        </p:txBody>
      </p:sp>
    </p:spTree>
    <p:extLst>
      <p:ext uri="{BB962C8B-B14F-4D97-AF65-F5344CB8AC3E}">
        <p14:creationId xmlns:p14="http://schemas.microsoft.com/office/powerpoint/2010/main" val="48854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FFA2-6602-F042-962E-5576DFD347F1}"/>
              </a:ext>
            </a:extLst>
          </p:cNvPr>
          <p:cNvSpPr>
            <a:spLocks noGrp="1"/>
          </p:cNvSpPr>
          <p:nvPr>
            <p:ph type="title"/>
          </p:nvPr>
        </p:nvSpPr>
        <p:spPr/>
        <p:txBody>
          <a:bodyPr/>
          <a:lstStyle/>
          <a:p>
            <a:endParaRPr lang="en-CN"/>
          </a:p>
        </p:txBody>
      </p:sp>
      <p:pic>
        <p:nvPicPr>
          <p:cNvPr id="5" name="Content Placeholder 4">
            <a:extLst>
              <a:ext uri="{FF2B5EF4-FFF2-40B4-BE49-F238E27FC236}">
                <a16:creationId xmlns:a16="http://schemas.microsoft.com/office/drawing/2014/main" id="{D4BAB2A5-15A9-FD45-AA3D-B9D27902088E}"/>
              </a:ext>
            </a:extLst>
          </p:cNvPr>
          <p:cNvPicPr>
            <a:picLocks noGrp="1" noChangeAspect="1"/>
          </p:cNvPicPr>
          <p:nvPr>
            <p:ph idx="1"/>
          </p:nvPr>
        </p:nvPicPr>
        <p:blipFill>
          <a:blip r:embed="rId2"/>
          <a:stretch>
            <a:fillRect/>
          </a:stretch>
        </p:blipFill>
        <p:spPr>
          <a:xfrm>
            <a:off x="2655246" y="578616"/>
            <a:ext cx="7301554" cy="5914259"/>
          </a:xfrm>
        </p:spPr>
      </p:pic>
    </p:spTree>
    <p:extLst>
      <p:ext uri="{BB962C8B-B14F-4D97-AF65-F5344CB8AC3E}">
        <p14:creationId xmlns:p14="http://schemas.microsoft.com/office/powerpoint/2010/main" val="310425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什么问题是一个好的研究问题？</a:t>
            </a:r>
          </a:p>
        </p:txBody>
      </p:sp>
      <p:sp>
        <p:nvSpPr>
          <p:cNvPr id="3" name="Content Placeholder 2"/>
          <p:cNvSpPr>
            <a:spLocks noGrp="1"/>
          </p:cNvSpPr>
          <p:nvPr>
            <p:ph idx="1"/>
          </p:nvPr>
        </p:nvSpPr>
        <p:spPr/>
        <p:txBody>
          <a:bodyPr/>
          <a:lstStyle/>
          <a:p>
            <a:r>
              <a:rPr kumimoji="1" lang="en-US" altLang="zh-CN" dirty="0"/>
              <a:t>Phenomenon,</a:t>
            </a:r>
            <a:r>
              <a:rPr kumimoji="1" lang="zh-CN" altLang="en-US" dirty="0"/>
              <a:t> </a:t>
            </a:r>
            <a:r>
              <a:rPr kumimoji="1" lang="en-US" altLang="zh-CN" dirty="0"/>
              <a:t>Problem</a:t>
            </a:r>
            <a:r>
              <a:rPr kumimoji="1" lang="zh-CN" altLang="en-US" dirty="0"/>
              <a:t> </a:t>
            </a:r>
            <a:r>
              <a:rPr kumimoji="1" lang="en-US" altLang="zh-CN" dirty="0"/>
              <a:t>or</a:t>
            </a:r>
            <a:r>
              <a:rPr kumimoji="1" lang="zh-CN" altLang="en-US" dirty="0"/>
              <a:t> </a:t>
            </a:r>
            <a:r>
              <a:rPr kumimoji="1" lang="en-US" altLang="zh-CN" dirty="0"/>
              <a:t>question</a:t>
            </a:r>
          </a:p>
          <a:p>
            <a:r>
              <a:rPr kumimoji="1" lang="en-US" altLang="zh-CN" dirty="0"/>
              <a:t>It</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problem</a:t>
            </a:r>
          </a:p>
          <a:p>
            <a:r>
              <a:rPr kumimoji="1" lang="en-US" altLang="zh-CN" dirty="0"/>
              <a:t>No</a:t>
            </a:r>
            <a:r>
              <a:rPr kumimoji="1" lang="zh-CN" altLang="en-US" dirty="0"/>
              <a:t> </a:t>
            </a:r>
            <a:r>
              <a:rPr kumimoji="1" lang="en-US" altLang="zh-CN" dirty="0"/>
              <a:t>answers</a:t>
            </a:r>
            <a:r>
              <a:rPr kumimoji="1" lang="zh-CN" altLang="en-US" dirty="0"/>
              <a:t> </a:t>
            </a:r>
            <a:r>
              <a:rPr kumimoji="1" lang="en-US" altLang="zh-CN" dirty="0"/>
              <a:t>yet</a:t>
            </a:r>
          </a:p>
          <a:p>
            <a:r>
              <a:rPr kumimoji="1" lang="en-US" altLang="zh-CN" dirty="0"/>
              <a:t>It</a:t>
            </a:r>
            <a:r>
              <a:rPr kumimoji="1" lang="zh-CN" altLang="en-US" dirty="0"/>
              <a:t> </a:t>
            </a:r>
            <a:r>
              <a:rPr kumimoji="1" lang="en-US" altLang="zh-CN" dirty="0"/>
              <a:t>is</a:t>
            </a:r>
            <a:r>
              <a:rPr kumimoji="1" lang="zh-CN" altLang="en-US" dirty="0"/>
              <a:t> </a:t>
            </a:r>
            <a:r>
              <a:rPr kumimoji="1" lang="en-US" altLang="zh-CN" dirty="0"/>
              <a:t>feasible</a:t>
            </a:r>
          </a:p>
        </p:txBody>
      </p:sp>
    </p:spTree>
    <p:extLst>
      <p:ext uri="{BB962C8B-B14F-4D97-AF65-F5344CB8AC3E}">
        <p14:creationId xmlns:p14="http://schemas.microsoft.com/office/powerpoint/2010/main" val="20206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3617</TotalTime>
  <Words>1419</Words>
  <Application>Microsoft Macintosh PowerPoint</Application>
  <PresentationFormat>Widescreen</PresentationFormat>
  <Paragraphs>138</Paragraphs>
  <Slides>25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DengXian</vt:lpstr>
      <vt:lpstr>DengXian Light</vt:lpstr>
      <vt:lpstr>Arial</vt:lpstr>
      <vt:lpstr>Office Theme</vt:lpstr>
      <vt:lpstr>论文写作指导</vt:lpstr>
      <vt:lpstr>本节内容</vt:lpstr>
      <vt:lpstr>什么是学术研究？</vt:lpstr>
      <vt:lpstr>学术研究的意义何在？</vt:lpstr>
      <vt:lpstr>学术研究的作用如何发挥？</vt:lpstr>
      <vt:lpstr>硕士研究生期间学习的意义</vt:lpstr>
      <vt:lpstr>学术研究中的三个核心要素</vt:lpstr>
      <vt:lpstr>PowerPoint Presentation</vt:lpstr>
      <vt:lpstr>什么问题是一个好的研究问题？</vt:lpstr>
      <vt:lpstr>什么问题是一个好的研究问题？</vt:lpstr>
      <vt:lpstr>什么问题是一个好的研究问题？</vt:lpstr>
      <vt:lpstr>理论是什么？我们为什么需要理论？</vt:lpstr>
      <vt:lpstr>理论与模型的区别与联系</vt:lpstr>
      <vt:lpstr>方法如何选择？</vt:lpstr>
      <vt:lpstr>课程内容模块一：选题</vt:lpstr>
      <vt:lpstr>定性还是定量？</vt:lpstr>
      <vt:lpstr>定量研究步骤</vt:lpstr>
      <vt:lpstr>课程内容模块二：数据收集与分析</vt:lpstr>
      <vt:lpstr>课程内容模块三：论文写作</vt:lpstr>
      <vt:lpstr>中国劳动力动态调查（China Labor-force Dynamic Survey，简称CLDS）</vt:lpstr>
      <vt:lpstr>中国综合社会调查</vt:lpstr>
      <vt:lpstr>中国家庭追踪调查（China Family Panel Studies，CFPS）</vt:lpstr>
      <vt:lpstr>中国教育追踪调查(China Education Panel Survey, 简写为CEPS)</vt:lpstr>
      <vt:lpstr>中国家庭收入调查（CHIP）</vt:lpstr>
      <vt:lpstr>TALIS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论文写作与指导</dc:title>
  <dc:creator>Yangyong YE</dc:creator>
  <cp:lastModifiedBy>yy</cp:lastModifiedBy>
  <cp:revision>39</cp:revision>
  <dcterms:created xsi:type="dcterms:W3CDTF">2016-10-30T13:25:03Z</dcterms:created>
  <dcterms:modified xsi:type="dcterms:W3CDTF">2021-05-08T09:19:15Z</dcterms:modified>
</cp:coreProperties>
</file>