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7" r:id="rId4"/>
    <p:sldId id="268" r:id="rId5"/>
    <p:sldId id="258" r:id="rId6"/>
    <p:sldId id="269" r:id="rId7"/>
    <p:sldId id="270" r:id="rId8"/>
    <p:sldId id="259" r:id="rId9"/>
    <p:sldId id="266" r:id="rId10"/>
    <p:sldId id="271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76"/>
    <p:restoredTop sz="55647"/>
  </p:normalViewPr>
  <p:slideViewPr>
    <p:cSldViewPr snapToGrid="0" snapToObjects="1">
      <p:cViewPr varScale="1">
        <p:scale>
          <a:sx n="67" d="100"/>
          <a:sy n="67" d="100"/>
        </p:scale>
        <p:origin x="2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FE62B8-497F-6B42-B1F7-411275C8F213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69586B-08BB-5C48-BEFA-D1018445F304}">
      <dgm:prSet phldrT="[Text]"/>
      <dgm:spPr/>
      <dgm:t>
        <a:bodyPr/>
        <a:lstStyle/>
        <a:p>
          <a:r>
            <a:rPr lang="en-US" dirty="0" err="1"/>
            <a:t>问题</a:t>
          </a:r>
          <a:endParaRPr lang="en-US" dirty="0"/>
        </a:p>
      </dgm:t>
    </dgm:pt>
    <dgm:pt modelId="{E63908F7-3EFA-3A44-AEAA-BBD1FA19D669}" type="parTrans" cxnId="{DCF1CE86-B4A2-4A49-8147-77EC5B24CAC9}">
      <dgm:prSet/>
      <dgm:spPr/>
      <dgm:t>
        <a:bodyPr/>
        <a:lstStyle/>
        <a:p>
          <a:endParaRPr lang="en-US"/>
        </a:p>
      </dgm:t>
    </dgm:pt>
    <dgm:pt modelId="{241D8B23-44FF-A54B-B832-D6D97FE34AA4}" type="sibTrans" cxnId="{DCF1CE86-B4A2-4A49-8147-77EC5B24CAC9}">
      <dgm:prSet/>
      <dgm:spPr/>
      <dgm:t>
        <a:bodyPr/>
        <a:lstStyle/>
        <a:p>
          <a:endParaRPr lang="en-US"/>
        </a:p>
      </dgm:t>
    </dgm:pt>
    <dgm:pt modelId="{795F0524-6F92-7C46-9CCC-E5D6F7CB31C9}">
      <dgm:prSet phldrT="[Text]"/>
      <dgm:spPr/>
      <dgm:t>
        <a:bodyPr/>
        <a:lstStyle/>
        <a:p>
          <a:r>
            <a:rPr lang="en-US" dirty="0" err="1"/>
            <a:t>理论</a:t>
          </a:r>
          <a:endParaRPr lang="en-US" dirty="0"/>
        </a:p>
      </dgm:t>
    </dgm:pt>
    <dgm:pt modelId="{E1B76095-9BAC-CD47-BC97-3A2FFDE71E09}" type="parTrans" cxnId="{66652388-9D5D-3B40-8934-EDAA299023D9}">
      <dgm:prSet/>
      <dgm:spPr/>
      <dgm:t>
        <a:bodyPr/>
        <a:lstStyle/>
        <a:p>
          <a:endParaRPr lang="en-US"/>
        </a:p>
      </dgm:t>
    </dgm:pt>
    <dgm:pt modelId="{C8F019E3-6011-2B4B-AFC0-759400C51B9B}" type="sibTrans" cxnId="{66652388-9D5D-3B40-8934-EDAA299023D9}">
      <dgm:prSet/>
      <dgm:spPr/>
      <dgm:t>
        <a:bodyPr/>
        <a:lstStyle/>
        <a:p>
          <a:endParaRPr lang="en-US"/>
        </a:p>
      </dgm:t>
    </dgm:pt>
    <dgm:pt modelId="{0EADAEB7-057E-4145-AF0C-63C1F852BDFF}">
      <dgm:prSet phldrT="[Text]"/>
      <dgm:spPr/>
      <dgm:t>
        <a:bodyPr/>
        <a:lstStyle/>
        <a:p>
          <a:r>
            <a:rPr lang="en-US" dirty="0" err="1"/>
            <a:t>数据</a:t>
          </a:r>
          <a:endParaRPr lang="en-US" dirty="0"/>
        </a:p>
      </dgm:t>
    </dgm:pt>
    <dgm:pt modelId="{7B0E2251-0CCB-534D-B27D-7C7A2D4E0700}" type="parTrans" cxnId="{2839A504-9923-1D48-88E3-2D3CFB29CC92}">
      <dgm:prSet/>
      <dgm:spPr/>
      <dgm:t>
        <a:bodyPr/>
        <a:lstStyle/>
        <a:p>
          <a:endParaRPr lang="en-US"/>
        </a:p>
      </dgm:t>
    </dgm:pt>
    <dgm:pt modelId="{0A6C3197-71AF-FD4D-B92F-231736D2AFEC}" type="sibTrans" cxnId="{2839A504-9923-1D48-88E3-2D3CFB29CC92}">
      <dgm:prSet/>
      <dgm:spPr/>
      <dgm:t>
        <a:bodyPr/>
        <a:lstStyle/>
        <a:p>
          <a:endParaRPr lang="en-US"/>
        </a:p>
      </dgm:t>
    </dgm:pt>
    <dgm:pt modelId="{A406AA76-F1B7-434C-830A-F504C01CEE6B}">
      <dgm:prSet phldrT="[Text]"/>
      <dgm:spPr/>
      <dgm:t>
        <a:bodyPr/>
        <a:lstStyle/>
        <a:p>
          <a:r>
            <a:rPr lang="en-US" dirty="0" err="1"/>
            <a:t>方法</a:t>
          </a:r>
          <a:endParaRPr lang="en-US" dirty="0"/>
        </a:p>
      </dgm:t>
    </dgm:pt>
    <dgm:pt modelId="{8D7FD932-0035-7C48-A126-42A3F665889A}" type="parTrans" cxnId="{53890C19-14FB-F64B-8F38-EA72E1F2A9D5}">
      <dgm:prSet/>
      <dgm:spPr/>
      <dgm:t>
        <a:bodyPr/>
        <a:lstStyle/>
        <a:p>
          <a:endParaRPr lang="en-US"/>
        </a:p>
      </dgm:t>
    </dgm:pt>
    <dgm:pt modelId="{23F2AAB8-3B62-1B4D-B25F-9816091679BD}" type="sibTrans" cxnId="{53890C19-14FB-F64B-8F38-EA72E1F2A9D5}">
      <dgm:prSet/>
      <dgm:spPr/>
      <dgm:t>
        <a:bodyPr/>
        <a:lstStyle/>
        <a:p>
          <a:endParaRPr lang="en-US"/>
        </a:p>
      </dgm:t>
    </dgm:pt>
    <dgm:pt modelId="{A5396764-32B7-2B44-8ED6-F7B1245189C0}" type="pres">
      <dgm:prSet presAssocID="{84FE62B8-497F-6B42-B1F7-411275C8F213}" presName="cycle" presStyleCnt="0">
        <dgm:presLayoutVars>
          <dgm:dir/>
          <dgm:resizeHandles val="exact"/>
        </dgm:presLayoutVars>
      </dgm:prSet>
      <dgm:spPr/>
    </dgm:pt>
    <dgm:pt modelId="{F8DDC34B-8101-9F44-8494-23B05604DEA3}" type="pres">
      <dgm:prSet presAssocID="{1C69586B-08BB-5C48-BEFA-D1018445F304}" presName="node" presStyleLbl="node1" presStyleIdx="0" presStyleCnt="4">
        <dgm:presLayoutVars>
          <dgm:bulletEnabled val="1"/>
        </dgm:presLayoutVars>
      </dgm:prSet>
      <dgm:spPr/>
    </dgm:pt>
    <dgm:pt modelId="{768A0AC1-B4C4-1A45-BB0D-863009CBFE1A}" type="pres">
      <dgm:prSet presAssocID="{241D8B23-44FF-A54B-B832-D6D97FE34AA4}" presName="sibTrans" presStyleLbl="sibTrans2D1" presStyleIdx="0" presStyleCnt="4"/>
      <dgm:spPr/>
    </dgm:pt>
    <dgm:pt modelId="{A3B33C36-09DA-6249-BB41-602FDD46E85A}" type="pres">
      <dgm:prSet presAssocID="{241D8B23-44FF-A54B-B832-D6D97FE34AA4}" presName="connectorText" presStyleLbl="sibTrans2D1" presStyleIdx="0" presStyleCnt="4"/>
      <dgm:spPr/>
    </dgm:pt>
    <dgm:pt modelId="{AE5D16C5-BCEE-B745-B8D0-244FBA1C24E5}" type="pres">
      <dgm:prSet presAssocID="{795F0524-6F92-7C46-9CCC-E5D6F7CB31C9}" presName="node" presStyleLbl="node1" presStyleIdx="1" presStyleCnt="4">
        <dgm:presLayoutVars>
          <dgm:bulletEnabled val="1"/>
        </dgm:presLayoutVars>
      </dgm:prSet>
      <dgm:spPr/>
    </dgm:pt>
    <dgm:pt modelId="{EE12474E-D4BF-0647-9B05-98BF571907F8}" type="pres">
      <dgm:prSet presAssocID="{C8F019E3-6011-2B4B-AFC0-759400C51B9B}" presName="sibTrans" presStyleLbl="sibTrans2D1" presStyleIdx="1" presStyleCnt="4"/>
      <dgm:spPr/>
    </dgm:pt>
    <dgm:pt modelId="{262C60CF-D957-4A41-98B8-94D7537808BB}" type="pres">
      <dgm:prSet presAssocID="{C8F019E3-6011-2B4B-AFC0-759400C51B9B}" presName="connectorText" presStyleLbl="sibTrans2D1" presStyleIdx="1" presStyleCnt="4"/>
      <dgm:spPr/>
    </dgm:pt>
    <dgm:pt modelId="{055E2BC0-0E06-0C4F-8501-640DE549F288}" type="pres">
      <dgm:prSet presAssocID="{0EADAEB7-057E-4145-AF0C-63C1F852BDFF}" presName="node" presStyleLbl="node1" presStyleIdx="2" presStyleCnt="4">
        <dgm:presLayoutVars>
          <dgm:bulletEnabled val="1"/>
        </dgm:presLayoutVars>
      </dgm:prSet>
      <dgm:spPr/>
    </dgm:pt>
    <dgm:pt modelId="{4F401C51-663F-0944-9E61-4A37F469470E}" type="pres">
      <dgm:prSet presAssocID="{0A6C3197-71AF-FD4D-B92F-231736D2AFEC}" presName="sibTrans" presStyleLbl="sibTrans2D1" presStyleIdx="2" presStyleCnt="4"/>
      <dgm:spPr/>
    </dgm:pt>
    <dgm:pt modelId="{F3F9E38C-083C-8849-97E8-7518F900AC59}" type="pres">
      <dgm:prSet presAssocID="{0A6C3197-71AF-FD4D-B92F-231736D2AFEC}" presName="connectorText" presStyleLbl="sibTrans2D1" presStyleIdx="2" presStyleCnt="4"/>
      <dgm:spPr/>
    </dgm:pt>
    <dgm:pt modelId="{67208551-1B7A-204D-8108-0699BB8AEF59}" type="pres">
      <dgm:prSet presAssocID="{A406AA76-F1B7-434C-830A-F504C01CEE6B}" presName="node" presStyleLbl="node1" presStyleIdx="3" presStyleCnt="4">
        <dgm:presLayoutVars>
          <dgm:bulletEnabled val="1"/>
        </dgm:presLayoutVars>
      </dgm:prSet>
      <dgm:spPr/>
    </dgm:pt>
    <dgm:pt modelId="{380B7AAB-AD5F-C446-BCEA-8145E29831E9}" type="pres">
      <dgm:prSet presAssocID="{23F2AAB8-3B62-1B4D-B25F-9816091679BD}" presName="sibTrans" presStyleLbl="sibTrans2D1" presStyleIdx="3" presStyleCnt="4"/>
      <dgm:spPr/>
    </dgm:pt>
    <dgm:pt modelId="{AE94950D-DA9A-4845-BB3F-C88012DC90D2}" type="pres">
      <dgm:prSet presAssocID="{23F2AAB8-3B62-1B4D-B25F-9816091679BD}" presName="connectorText" presStyleLbl="sibTrans2D1" presStyleIdx="3" presStyleCnt="4"/>
      <dgm:spPr/>
    </dgm:pt>
  </dgm:ptLst>
  <dgm:cxnLst>
    <dgm:cxn modelId="{2839A504-9923-1D48-88E3-2D3CFB29CC92}" srcId="{84FE62B8-497F-6B42-B1F7-411275C8F213}" destId="{0EADAEB7-057E-4145-AF0C-63C1F852BDFF}" srcOrd="2" destOrd="0" parTransId="{7B0E2251-0CCB-534D-B27D-7C7A2D4E0700}" sibTransId="{0A6C3197-71AF-FD4D-B92F-231736D2AFEC}"/>
    <dgm:cxn modelId="{0D33DE05-D19D-1F4B-B0E4-FFAFD6639BA4}" type="presOf" srcId="{0A6C3197-71AF-FD4D-B92F-231736D2AFEC}" destId="{4F401C51-663F-0944-9E61-4A37F469470E}" srcOrd="0" destOrd="0" presId="urn:microsoft.com/office/officeart/2005/8/layout/cycle2"/>
    <dgm:cxn modelId="{09C3CB0D-995F-7041-BD76-FF5C4E17570D}" type="presOf" srcId="{C8F019E3-6011-2B4B-AFC0-759400C51B9B}" destId="{EE12474E-D4BF-0647-9B05-98BF571907F8}" srcOrd="0" destOrd="0" presId="urn:microsoft.com/office/officeart/2005/8/layout/cycle2"/>
    <dgm:cxn modelId="{C58B7416-E211-474E-A389-F9F9CAEDF9EC}" type="presOf" srcId="{C8F019E3-6011-2B4B-AFC0-759400C51B9B}" destId="{262C60CF-D957-4A41-98B8-94D7537808BB}" srcOrd="1" destOrd="0" presId="urn:microsoft.com/office/officeart/2005/8/layout/cycle2"/>
    <dgm:cxn modelId="{53890C19-14FB-F64B-8F38-EA72E1F2A9D5}" srcId="{84FE62B8-497F-6B42-B1F7-411275C8F213}" destId="{A406AA76-F1B7-434C-830A-F504C01CEE6B}" srcOrd="3" destOrd="0" parTransId="{8D7FD932-0035-7C48-A126-42A3F665889A}" sibTransId="{23F2AAB8-3B62-1B4D-B25F-9816091679BD}"/>
    <dgm:cxn modelId="{E0DDFE50-4D42-9546-9F88-7AD5F9C79306}" type="presOf" srcId="{1C69586B-08BB-5C48-BEFA-D1018445F304}" destId="{F8DDC34B-8101-9F44-8494-23B05604DEA3}" srcOrd="0" destOrd="0" presId="urn:microsoft.com/office/officeart/2005/8/layout/cycle2"/>
    <dgm:cxn modelId="{559CFC51-45EA-EF4A-AE71-4FA167B5FC81}" type="presOf" srcId="{23F2AAB8-3B62-1B4D-B25F-9816091679BD}" destId="{380B7AAB-AD5F-C446-BCEA-8145E29831E9}" srcOrd="0" destOrd="0" presId="urn:microsoft.com/office/officeart/2005/8/layout/cycle2"/>
    <dgm:cxn modelId="{1C2C3C7F-2095-1842-B4EE-5622DA61DD48}" type="presOf" srcId="{A406AA76-F1B7-434C-830A-F504C01CEE6B}" destId="{67208551-1B7A-204D-8108-0699BB8AEF59}" srcOrd="0" destOrd="0" presId="urn:microsoft.com/office/officeart/2005/8/layout/cycle2"/>
    <dgm:cxn modelId="{DCF1CE86-B4A2-4A49-8147-77EC5B24CAC9}" srcId="{84FE62B8-497F-6B42-B1F7-411275C8F213}" destId="{1C69586B-08BB-5C48-BEFA-D1018445F304}" srcOrd="0" destOrd="0" parTransId="{E63908F7-3EFA-3A44-AEAA-BBD1FA19D669}" sibTransId="{241D8B23-44FF-A54B-B832-D6D97FE34AA4}"/>
    <dgm:cxn modelId="{66652388-9D5D-3B40-8934-EDAA299023D9}" srcId="{84FE62B8-497F-6B42-B1F7-411275C8F213}" destId="{795F0524-6F92-7C46-9CCC-E5D6F7CB31C9}" srcOrd="1" destOrd="0" parTransId="{E1B76095-9BAC-CD47-BC97-3A2FFDE71E09}" sibTransId="{C8F019E3-6011-2B4B-AFC0-759400C51B9B}"/>
    <dgm:cxn modelId="{812C418E-8576-4B4D-8587-9097C835F287}" type="presOf" srcId="{241D8B23-44FF-A54B-B832-D6D97FE34AA4}" destId="{768A0AC1-B4C4-1A45-BB0D-863009CBFE1A}" srcOrd="0" destOrd="0" presId="urn:microsoft.com/office/officeart/2005/8/layout/cycle2"/>
    <dgm:cxn modelId="{634F8BA5-726E-2A42-AEA4-44C46633C0BC}" type="presOf" srcId="{0A6C3197-71AF-FD4D-B92F-231736D2AFEC}" destId="{F3F9E38C-083C-8849-97E8-7518F900AC59}" srcOrd="1" destOrd="0" presId="urn:microsoft.com/office/officeart/2005/8/layout/cycle2"/>
    <dgm:cxn modelId="{F305EDA6-2320-B740-BE7D-913119684BA4}" type="presOf" srcId="{84FE62B8-497F-6B42-B1F7-411275C8F213}" destId="{A5396764-32B7-2B44-8ED6-F7B1245189C0}" srcOrd="0" destOrd="0" presId="urn:microsoft.com/office/officeart/2005/8/layout/cycle2"/>
    <dgm:cxn modelId="{1A3730C7-90AE-7A4F-BF49-5EC9B8EB9ED9}" type="presOf" srcId="{795F0524-6F92-7C46-9CCC-E5D6F7CB31C9}" destId="{AE5D16C5-BCEE-B745-B8D0-244FBA1C24E5}" srcOrd="0" destOrd="0" presId="urn:microsoft.com/office/officeart/2005/8/layout/cycle2"/>
    <dgm:cxn modelId="{0C6E2BDC-72DE-6842-B822-9B2F6EC42C50}" type="presOf" srcId="{0EADAEB7-057E-4145-AF0C-63C1F852BDFF}" destId="{055E2BC0-0E06-0C4F-8501-640DE549F288}" srcOrd="0" destOrd="0" presId="urn:microsoft.com/office/officeart/2005/8/layout/cycle2"/>
    <dgm:cxn modelId="{B88F4DE8-8B6E-AC40-9C70-FD0DD0734D94}" type="presOf" srcId="{23F2AAB8-3B62-1B4D-B25F-9816091679BD}" destId="{AE94950D-DA9A-4845-BB3F-C88012DC90D2}" srcOrd="1" destOrd="0" presId="urn:microsoft.com/office/officeart/2005/8/layout/cycle2"/>
    <dgm:cxn modelId="{30B7FAE8-92E0-DB4B-9982-616500CC959C}" type="presOf" srcId="{241D8B23-44FF-A54B-B832-D6D97FE34AA4}" destId="{A3B33C36-09DA-6249-BB41-602FDD46E85A}" srcOrd="1" destOrd="0" presId="urn:microsoft.com/office/officeart/2005/8/layout/cycle2"/>
    <dgm:cxn modelId="{B138D11F-2E9C-4847-9974-9EBD2CA05EA2}" type="presParOf" srcId="{A5396764-32B7-2B44-8ED6-F7B1245189C0}" destId="{F8DDC34B-8101-9F44-8494-23B05604DEA3}" srcOrd="0" destOrd="0" presId="urn:microsoft.com/office/officeart/2005/8/layout/cycle2"/>
    <dgm:cxn modelId="{AA0F3A3D-B8CA-A042-A370-C4C3CE9C1E43}" type="presParOf" srcId="{A5396764-32B7-2B44-8ED6-F7B1245189C0}" destId="{768A0AC1-B4C4-1A45-BB0D-863009CBFE1A}" srcOrd="1" destOrd="0" presId="urn:microsoft.com/office/officeart/2005/8/layout/cycle2"/>
    <dgm:cxn modelId="{0E5D0DE9-ECB8-F24E-A41E-3E60CF483A6C}" type="presParOf" srcId="{768A0AC1-B4C4-1A45-BB0D-863009CBFE1A}" destId="{A3B33C36-09DA-6249-BB41-602FDD46E85A}" srcOrd="0" destOrd="0" presId="urn:microsoft.com/office/officeart/2005/8/layout/cycle2"/>
    <dgm:cxn modelId="{47A462F3-71E5-3345-906C-02A8671CC364}" type="presParOf" srcId="{A5396764-32B7-2B44-8ED6-F7B1245189C0}" destId="{AE5D16C5-BCEE-B745-B8D0-244FBA1C24E5}" srcOrd="2" destOrd="0" presId="urn:microsoft.com/office/officeart/2005/8/layout/cycle2"/>
    <dgm:cxn modelId="{595A567F-6AB4-124A-A432-2F56F7FC3AD7}" type="presParOf" srcId="{A5396764-32B7-2B44-8ED6-F7B1245189C0}" destId="{EE12474E-D4BF-0647-9B05-98BF571907F8}" srcOrd="3" destOrd="0" presId="urn:microsoft.com/office/officeart/2005/8/layout/cycle2"/>
    <dgm:cxn modelId="{09C84163-71CB-9547-9797-97191E6838EB}" type="presParOf" srcId="{EE12474E-D4BF-0647-9B05-98BF571907F8}" destId="{262C60CF-D957-4A41-98B8-94D7537808BB}" srcOrd="0" destOrd="0" presId="urn:microsoft.com/office/officeart/2005/8/layout/cycle2"/>
    <dgm:cxn modelId="{41789329-F435-434A-9DFD-B04CB6A17AF2}" type="presParOf" srcId="{A5396764-32B7-2B44-8ED6-F7B1245189C0}" destId="{055E2BC0-0E06-0C4F-8501-640DE549F288}" srcOrd="4" destOrd="0" presId="urn:microsoft.com/office/officeart/2005/8/layout/cycle2"/>
    <dgm:cxn modelId="{DD210051-E6A7-8D49-B37E-519ACEBE310E}" type="presParOf" srcId="{A5396764-32B7-2B44-8ED6-F7B1245189C0}" destId="{4F401C51-663F-0944-9E61-4A37F469470E}" srcOrd="5" destOrd="0" presId="urn:microsoft.com/office/officeart/2005/8/layout/cycle2"/>
    <dgm:cxn modelId="{20CCC2E7-1C25-C34A-BBE8-F13960D9CE41}" type="presParOf" srcId="{4F401C51-663F-0944-9E61-4A37F469470E}" destId="{F3F9E38C-083C-8849-97E8-7518F900AC59}" srcOrd="0" destOrd="0" presId="urn:microsoft.com/office/officeart/2005/8/layout/cycle2"/>
    <dgm:cxn modelId="{8E48E548-20A4-AF4F-B3D2-F01947A3E713}" type="presParOf" srcId="{A5396764-32B7-2B44-8ED6-F7B1245189C0}" destId="{67208551-1B7A-204D-8108-0699BB8AEF59}" srcOrd="6" destOrd="0" presId="urn:microsoft.com/office/officeart/2005/8/layout/cycle2"/>
    <dgm:cxn modelId="{4BA091D9-842E-0846-948B-EDF2DB80CC0E}" type="presParOf" srcId="{A5396764-32B7-2B44-8ED6-F7B1245189C0}" destId="{380B7AAB-AD5F-C446-BCEA-8145E29831E9}" srcOrd="7" destOrd="0" presId="urn:microsoft.com/office/officeart/2005/8/layout/cycle2"/>
    <dgm:cxn modelId="{731AC7FF-978B-D243-A118-BA64BEF28B8B}" type="presParOf" srcId="{380B7AAB-AD5F-C446-BCEA-8145E29831E9}" destId="{AE94950D-DA9A-4845-BB3F-C88012DC90D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DC34B-8101-9F44-8494-23B05604DEA3}">
      <dsp:nvSpPr>
        <dsp:cNvPr id="0" name=""/>
        <dsp:cNvSpPr/>
      </dsp:nvSpPr>
      <dsp:spPr>
        <a:xfrm>
          <a:off x="4562065" y="1117"/>
          <a:ext cx="1391468" cy="13914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问题</a:t>
          </a:r>
          <a:endParaRPr lang="en-US" sz="3500" kern="1200" dirty="0"/>
        </a:p>
      </dsp:txBody>
      <dsp:txXfrm>
        <a:off x="4765841" y="204893"/>
        <a:ext cx="983916" cy="983916"/>
      </dsp:txXfrm>
    </dsp:sp>
    <dsp:sp modelId="{768A0AC1-B4C4-1A45-BB0D-863009CBFE1A}">
      <dsp:nvSpPr>
        <dsp:cNvPr id="0" name=""/>
        <dsp:cNvSpPr/>
      </dsp:nvSpPr>
      <dsp:spPr>
        <a:xfrm rot="2700000">
          <a:off x="5804312" y="1194026"/>
          <a:ext cx="370944" cy="4696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820609" y="1248606"/>
        <a:ext cx="259661" cy="281772"/>
      </dsp:txXfrm>
    </dsp:sp>
    <dsp:sp modelId="{AE5D16C5-BCEE-B745-B8D0-244FBA1C24E5}">
      <dsp:nvSpPr>
        <dsp:cNvPr id="0" name=""/>
        <dsp:cNvSpPr/>
      </dsp:nvSpPr>
      <dsp:spPr>
        <a:xfrm>
          <a:off x="6040882" y="1479934"/>
          <a:ext cx="1391468" cy="13914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理论</a:t>
          </a:r>
          <a:endParaRPr lang="en-US" sz="3500" kern="1200" dirty="0"/>
        </a:p>
      </dsp:txBody>
      <dsp:txXfrm>
        <a:off x="6244658" y="1683710"/>
        <a:ext cx="983916" cy="983916"/>
      </dsp:txXfrm>
    </dsp:sp>
    <dsp:sp modelId="{EE12474E-D4BF-0647-9B05-98BF571907F8}">
      <dsp:nvSpPr>
        <dsp:cNvPr id="0" name=""/>
        <dsp:cNvSpPr/>
      </dsp:nvSpPr>
      <dsp:spPr>
        <a:xfrm rot="8100000">
          <a:off x="5819159" y="2672843"/>
          <a:ext cx="370944" cy="4696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5914145" y="2727423"/>
        <a:ext cx="259661" cy="281772"/>
      </dsp:txXfrm>
    </dsp:sp>
    <dsp:sp modelId="{055E2BC0-0E06-0C4F-8501-640DE549F288}">
      <dsp:nvSpPr>
        <dsp:cNvPr id="0" name=""/>
        <dsp:cNvSpPr/>
      </dsp:nvSpPr>
      <dsp:spPr>
        <a:xfrm>
          <a:off x="4562065" y="2958751"/>
          <a:ext cx="1391468" cy="13914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数据</a:t>
          </a:r>
          <a:endParaRPr lang="en-US" sz="3500" kern="1200" dirty="0"/>
        </a:p>
      </dsp:txBody>
      <dsp:txXfrm>
        <a:off x="4765841" y="3162527"/>
        <a:ext cx="983916" cy="983916"/>
      </dsp:txXfrm>
    </dsp:sp>
    <dsp:sp modelId="{4F401C51-663F-0944-9E61-4A37F469470E}">
      <dsp:nvSpPr>
        <dsp:cNvPr id="0" name=""/>
        <dsp:cNvSpPr/>
      </dsp:nvSpPr>
      <dsp:spPr>
        <a:xfrm rot="13500000">
          <a:off x="4340342" y="2687690"/>
          <a:ext cx="370944" cy="4696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4435328" y="2820958"/>
        <a:ext cx="259661" cy="281772"/>
      </dsp:txXfrm>
    </dsp:sp>
    <dsp:sp modelId="{67208551-1B7A-204D-8108-0699BB8AEF59}">
      <dsp:nvSpPr>
        <dsp:cNvPr id="0" name=""/>
        <dsp:cNvSpPr/>
      </dsp:nvSpPr>
      <dsp:spPr>
        <a:xfrm>
          <a:off x="3083248" y="1479934"/>
          <a:ext cx="1391468" cy="13914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方法</a:t>
          </a:r>
          <a:endParaRPr lang="en-US" sz="3500" kern="1200" dirty="0"/>
        </a:p>
      </dsp:txBody>
      <dsp:txXfrm>
        <a:off x="3287024" y="1683710"/>
        <a:ext cx="983916" cy="983916"/>
      </dsp:txXfrm>
    </dsp:sp>
    <dsp:sp modelId="{380B7AAB-AD5F-C446-BCEA-8145E29831E9}">
      <dsp:nvSpPr>
        <dsp:cNvPr id="0" name=""/>
        <dsp:cNvSpPr/>
      </dsp:nvSpPr>
      <dsp:spPr>
        <a:xfrm rot="18900000">
          <a:off x="4325495" y="1208873"/>
          <a:ext cx="370944" cy="4696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341792" y="1342141"/>
        <a:ext cx="259661" cy="281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2EC64-DD6D-C845-A260-EB057499EDDB}" type="datetimeFigureOut">
              <a:rPr kumimoji="1" lang="zh-CN" altLang="en-US" smtClean="0"/>
              <a:t>2021/4/26</a:t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4F535-08FA-B441-94FA-31F2B7DBB8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047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发现的问题是很难的？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4F535-08FA-B441-94FA-31F2B7DBB8D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6299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4F535-08FA-B441-94FA-31F2B7DBB8D7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1468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进行学术研究，是探究新知的过程，需要一定的资源投入才能完成，根据选题内容的不同，学术研究需要以下资源，首要的是能力资源，既研究者个体的学术能力，这包括研究者已有的知识储备、获得信息的能力、信息分析的能力。首先是研究者的知识，社会科学研究往往涉及复杂的社会问题，这需要研究对研究对象的具体事实情况有了深入的了解，还需要研究者有着丰富的理论知识，多学科理论视角来分析问题。第一点需要对一个问题有着充分的了解，比如说关注留守儿童的家庭教育问题？那么研究者就必须留守儿童的定义，留守儿童的规模，留守儿童家庭教育的现状有所理解，当然对留守儿童家庭教育存在的问题也要有所了解，再比如对于高考改革的问题，那么对中国高考制度的历史和现实要有充分的了解。这包括什么是高考制度，高考制度包含哪些内容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现实中的问题是错综复杂的，如何来呈现和理解这些问题？这需要一些准确的语言，这就是一些逻辑自恰的概念体系，以些搭建一个易于理解的框架体系。需要一个怎样的理念框架体系，我在另文中论述。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除了知识储备之外，研究者还需要充足的获取信息的能力？这部分即是研究方法的问题，包括质性研究方法和量化研究方法？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质性研究方法，比如访谈法，历史研究方法，人种志，叙事，等，对于这些方法的操作流程要掌握。</a:t>
            </a:r>
            <a:endParaRPr kumimoji="1" lang="en-US" altLang="zh-CN" dirty="0"/>
          </a:p>
          <a:p>
            <a:r>
              <a:rPr kumimoji="1" lang="zh-CN" altLang="en-US" dirty="0"/>
              <a:t>量化研究方法，这包括，样本，概率，模型，统计学等知识。如果没有进行量化研究的能力，就不太适合选择一个量化的研究问题？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另外，除此之外，研究者，还需要有拥有一定人际资源能够接触到研究对象，或者关于研究对象的数据。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人力，除了研究者本身来说，有些研究不是一个人所能完成，有些研究需要一个研究团队才能完成，比如上面提到的理论知识和研究方法，这些能力可能并不是一研究者所能具备，这就需要组建不同的研究团队。对于学术论文而言，导师是否能够提供相应的学术支持，也是考虑选题的一个关键点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财力，很多学术研究是需要物质成本的，这包括劳务费（访谈、调查等），资料费（书籍和打印或复印资料），差旅费等。研究者是否有相应的资金支持，是选题应当考虑的一个问题。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时间，虽然学术研究会有选题，课题有一定时效性。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4F535-08FA-B441-94FA-31F2B7DBB8D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246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4F535-08FA-B441-94FA-31F2B7DBB8D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5154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4F535-08FA-B441-94FA-31F2B7DBB8D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9020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取决于一项研究的创新点在哪：问题、理论、方法与数据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如果一个研究的问题是新的，也即开拓一个新的研究领域，这是</a:t>
            </a:r>
            <a:r>
              <a:rPr lang="en-US" altLang="zh-CN" dirty="0"/>
              <a:t>Problem</a:t>
            </a:r>
            <a:r>
              <a:rPr lang="zh-CN" altLang="en-US" dirty="0"/>
              <a:t>要重点论述，以建立这个研究意义与价值？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如果一个研究的问题是老问题，进行理论创新，即解释上有新的变量。那么理论上的分歧与不确定，则是需要加强论述的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如果一个研究的问题问题与理论都是老的，想做数据的创新工作，那么要指出以前数据的种种问题？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如果一个研究问题与理论、数据都是老的，仅仅是方法是创新的，那么需要指出别人的方法存在问题？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4F535-08FA-B441-94FA-31F2B7DBB8D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9656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分析单位：学生、教师、学校、县级、市、省级、国家。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4F535-08FA-B441-94FA-31F2B7DBB8D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976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4F535-08FA-B441-94FA-31F2B7DBB8D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Leadership,</a:t>
            </a:r>
            <a:r>
              <a:rPr lang="zh-CN" altLang="en-US" dirty="0"/>
              <a:t> </a:t>
            </a:r>
            <a:r>
              <a:rPr lang="en-US" altLang="zh-CN" dirty="0"/>
              <a:t>satisfaction,</a:t>
            </a:r>
            <a:r>
              <a:rPr lang="zh-CN" altLang="en-US" dirty="0"/>
              <a:t> </a:t>
            </a: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capital,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4F535-08FA-B441-94FA-31F2B7DBB8D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984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4F535-08FA-B441-94FA-31F2B7DBB8D7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1972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8750-2B7A-0040-AE0B-001909FACA20}" type="datetimeFigureOut">
              <a:rPr kumimoji="1" lang="zh-CN" altLang="en-US" smtClean="0"/>
              <a:t>2021/4/26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CA33-5AFD-CF43-A7FE-7CAC04F48A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816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8750-2B7A-0040-AE0B-001909FACA20}" type="datetimeFigureOut">
              <a:rPr kumimoji="1" lang="zh-CN" altLang="en-US" smtClean="0"/>
              <a:t>2021/4/26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CA33-5AFD-CF43-A7FE-7CAC04F48A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411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8750-2B7A-0040-AE0B-001909FACA20}" type="datetimeFigureOut">
              <a:rPr kumimoji="1" lang="zh-CN" altLang="en-US" smtClean="0"/>
              <a:t>2021/4/26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CA33-5AFD-CF43-A7FE-7CAC04F48A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786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8750-2B7A-0040-AE0B-001909FACA20}" type="datetimeFigureOut">
              <a:rPr kumimoji="1" lang="zh-CN" altLang="en-US" smtClean="0"/>
              <a:t>2021/4/26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CA33-5AFD-CF43-A7FE-7CAC04F48A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285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8750-2B7A-0040-AE0B-001909FACA20}" type="datetimeFigureOut">
              <a:rPr kumimoji="1" lang="zh-CN" altLang="en-US" smtClean="0"/>
              <a:t>2021/4/26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CA33-5AFD-CF43-A7FE-7CAC04F48A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40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8750-2B7A-0040-AE0B-001909FACA20}" type="datetimeFigureOut">
              <a:rPr kumimoji="1" lang="zh-CN" altLang="en-US" smtClean="0"/>
              <a:t>2021/4/26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CA33-5AFD-CF43-A7FE-7CAC04F48A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24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8750-2B7A-0040-AE0B-001909FACA20}" type="datetimeFigureOut">
              <a:rPr kumimoji="1" lang="zh-CN" altLang="en-US" smtClean="0"/>
              <a:t>2021/4/26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CA33-5AFD-CF43-A7FE-7CAC04F48A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155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8750-2B7A-0040-AE0B-001909FACA20}" type="datetimeFigureOut">
              <a:rPr kumimoji="1" lang="zh-CN" altLang="en-US" smtClean="0"/>
              <a:t>2021/4/26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CA33-5AFD-CF43-A7FE-7CAC04F48A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540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8750-2B7A-0040-AE0B-001909FACA20}" type="datetimeFigureOut">
              <a:rPr kumimoji="1" lang="zh-CN" altLang="en-US" smtClean="0"/>
              <a:t>2021/4/26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CA33-5AFD-CF43-A7FE-7CAC04F48A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053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8750-2B7A-0040-AE0B-001909FACA20}" type="datetimeFigureOut">
              <a:rPr kumimoji="1" lang="zh-CN" altLang="en-US" smtClean="0"/>
              <a:t>2021/4/26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CA33-5AFD-CF43-A7FE-7CAC04F48A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695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8750-2B7A-0040-AE0B-001909FACA20}" type="datetimeFigureOut">
              <a:rPr kumimoji="1" lang="zh-CN" altLang="en-US" smtClean="0"/>
              <a:t>2021/4/26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CA33-5AFD-CF43-A7FE-7CAC04F48A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019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78750-2B7A-0040-AE0B-001909FACA20}" type="datetimeFigureOut">
              <a:rPr kumimoji="1" lang="zh-CN" altLang="en-US" smtClean="0"/>
              <a:t>2021/4/26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CCA33-5AFD-CF43-A7FE-7CAC04F48A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165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研究题目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5950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EB12-119B-7C43-AE0F-0DFF77415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问题提出的类型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1AF6E-D143-A346-B0FE-5D9305A3E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0242" cy="466725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问题、</a:t>
            </a:r>
            <a:r>
              <a:rPr lang="zh-CN" altLang="en-US" dirty="0"/>
              <a:t>理论、数据、方法</a:t>
            </a:r>
            <a:endParaRPr lang="en-US" altLang="zh-CN" dirty="0"/>
          </a:p>
          <a:p>
            <a:pPr lvl="1"/>
            <a:r>
              <a:rPr lang="zh-CN" altLang="en-US" dirty="0"/>
              <a:t>重要论述</a:t>
            </a:r>
            <a:r>
              <a:rPr lang="en-US" altLang="zh-CN" dirty="0"/>
              <a:t>problem</a:t>
            </a:r>
          </a:p>
          <a:p>
            <a:r>
              <a:rPr lang="zh-CN" altLang="en-US" dirty="0"/>
              <a:t>问题、</a:t>
            </a:r>
            <a:r>
              <a:rPr lang="zh-CN" altLang="en-US" dirty="0">
                <a:solidFill>
                  <a:srgbClr val="FF0000"/>
                </a:solidFill>
              </a:rPr>
              <a:t>理论</a:t>
            </a:r>
            <a:r>
              <a:rPr lang="zh-CN" altLang="en-US" dirty="0"/>
              <a:t>、数据、方法</a:t>
            </a:r>
            <a:endParaRPr lang="en-US" altLang="zh-CN" dirty="0"/>
          </a:p>
          <a:p>
            <a:pPr lvl="1"/>
            <a:r>
              <a:rPr lang="zh-CN" altLang="en-US" dirty="0"/>
              <a:t>重点论述理论分歧与不足</a:t>
            </a:r>
            <a:endParaRPr lang="en-US" altLang="zh-CN" dirty="0"/>
          </a:p>
          <a:p>
            <a:r>
              <a:rPr lang="zh-CN" altLang="en-US" dirty="0"/>
              <a:t>问题、理论、</a:t>
            </a:r>
            <a:r>
              <a:rPr lang="zh-CN" altLang="en-US" dirty="0">
                <a:solidFill>
                  <a:srgbClr val="FF0000"/>
                </a:solidFill>
              </a:rPr>
              <a:t>数据、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重点阐述已有数据的问题</a:t>
            </a:r>
            <a:endParaRPr lang="en-US" altLang="zh-CN" dirty="0"/>
          </a:p>
          <a:p>
            <a:r>
              <a:rPr lang="zh-CN" altLang="en-US" dirty="0"/>
              <a:t>问题、理论、数据、方法</a:t>
            </a:r>
            <a:endParaRPr lang="en-US" altLang="zh-CN" dirty="0"/>
          </a:p>
          <a:p>
            <a:pPr lvl="1"/>
            <a:r>
              <a:rPr lang="zh-CN" altLang="en-US" dirty="0"/>
              <a:t>重点阐释方法上的问题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7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8A32-ABB2-A048-8793-ABA38A10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几个首要的问题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0C09A-C870-4342-8609-5AA8DA110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分析单位（</a:t>
            </a:r>
            <a:r>
              <a:rPr lang="en-US" altLang="zh-CN" dirty="0"/>
              <a:t>unit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analysis)</a:t>
            </a:r>
            <a:r>
              <a:rPr lang="zh-CN" altLang="en-US" dirty="0"/>
              <a:t>：学生、教师、学校、县级、市、省级、国家，社区、村庄，家庭</a:t>
            </a:r>
            <a:endParaRPr lang="en-US" altLang="zh-CN" dirty="0"/>
          </a:p>
          <a:p>
            <a:r>
              <a:rPr lang="zh-CN" altLang="en-US" dirty="0"/>
              <a:t>低阶数据可转换成高阶数据</a:t>
            </a:r>
            <a:endParaRPr lang="en-US" altLang="zh-CN" dirty="0"/>
          </a:p>
          <a:p>
            <a:r>
              <a:rPr lang="zh-CN" altLang="en-US" dirty="0"/>
              <a:t>但是高层数据无法转换成低层数据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8789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1F20-5A32-6940-8424-99EC1285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3AFE1-C461-D242-A127-9C7C34561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可量化？</a:t>
            </a:r>
            <a:endParaRPr lang="en-US" altLang="zh-CN" dirty="0"/>
          </a:p>
          <a:p>
            <a:r>
              <a:rPr lang="en-US" altLang="zh-CN" dirty="0"/>
              <a:t>Concept</a:t>
            </a:r>
            <a:r>
              <a:rPr lang="zh-CN" altLang="en-US" dirty="0"/>
              <a:t> 到</a:t>
            </a:r>
            <a:r>
              <a:rPr lang="en-US" altLang="zh-CN" dirty="0"/>
              <a:t>measurement</a:t>
            </a:r>
          </a:p>
          <a:p>
            <a:r>
              <a:rPr lang="en-US" altLang="zh-CN" dirty="0"/>
              <a:t>Measurement</a:t>
            </a:r>
            <a:r>
              <a:rPr lang="zh-CN" altLang="en-US" dirty="0"/>
              <a:t>到</a:t>
            </a:r>
            <a:r>
              <a:rPr lang="en-US" altLang="zh-CN" dirty="0"/>
              <a:t>concept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48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10FB-8C49-9749-837F-6EA075EB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变量的测量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E6765-D85C-974F-8A72-4A97CA127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抽象与具体问题？</a:t>
            </a:r>
            <a:endParaRPr lang="en-US" altLang="zh-CN" dirty="0"/>
          </a:p>
          <a:p>
            <a:r>
              <a:rPr lang="zh-CN" altLang="en-US" dirty="0"/>
              <a:t>抽象：</a:t>
            </a:r>
            <a:r>
              <a:rPr lang="en-US" altLang="zh-CN" dirty="0"/>
              <a:t>instrument,</a:t>
            </a:r>
            <a:r>
              <a:rPr lang="zh-CN" altLang="en-US" dirty="0"/>
              <a:t> </a:t>
            </a:r>
            <a:r>
              <a:rPr lang="en-US" altLang="zh-CN" dirty="0"/>
              <a:t>item.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54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EF58-F9E3-F841-B162-6D4848A1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secondary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EF0B8-95C3-7A44-A46B-4B58757E7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Sampling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characteristics</a:t>
            </a:r>
          </a:p>
          <a:p>
            <a:r>
              <a:rPr lang="en-US" altLang="zh-CN" dirty="0"/>
              <a:t>Topic</a:t>
            </a:r>
          </a:p>
          <a:p>
            <a:r>
              <a:rPr lang="en-US" altLang="zh-CN" dirty="0"/>
              <a:t>Variable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19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4631-88CF-D043-A856-1E9121A9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03661-2B89-764A-9F19-07AE7E5E6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manual</a:t>
            </a:r>
          </a:p>
          <a:p>
            <a:r>
              <a:rPr lang="en-US" altLang="zh-CN" dirty="0"/>
              <a:t>Questionnaire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</a:p>
          <a:p>
            <a:r>
              <a:rPr lang="en-US" altLang="zh-CN" dirty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6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00B6-02D9-8442-8E63-3A85A2A6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Exploratory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5ECA4-695E-F641-AFC5-EA828BAE0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Frequency</a:t>
            </a:r>
          </a:p>
          <a:p>
            <a:r>
              <a:rPr lang="en-US" altLang="zh-CN" dirty="0"/>
              <a:t>Summary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Correlation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visualization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4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什么问题是一个好的研究问题？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Valuable</a:t>
            </a:r>
          </a:p>
          <a:p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answers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yet</a:t>
            </a:r>
          </a:p>
          <a:p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feasible</a:t>
            </a:r>
          </a:p>
        </p:txBody>
      </p:sp>
    </p:spTree>
    <p:extLst>
      <p:ext uri="{BB962C8B-B14F-4D97-AF65-F5344CB8AC3E}">
        <p14:creationId xmlns:p14="http://schemas.microsoft.com/office/powerpoint/2010/main" val="22601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F2B3-5B57-D74D-B13D-AD441006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什么的问题才有价值？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B140C-9DCF-D448-9DF3-0331C0C82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理论价值与实践价值？</a:t>
            </a:r>
            <a:endParaRPr lang="en-US" altLang="zh-CN" dirty="0"/>
          </a:p>
          <a:p>
            <a:r>
              <a:rPr lang="zh-CN" altLang="en-US" dirty="0"/>
              <a:t>为研究而研究？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5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73AC-9A47-2E45-A5D8-6553A4DC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什么样的研究问题才算创新？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A876A-B68E-9947-823F-2848B5A0F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新问题？</a:t>
            </a:r>
            <a:endParaRPr lang="en-US" altLang="zh-CN" dirty="0"/>
          </a:p>
          <a:p>
            <a:r>
              <a:rPr lang="zh-CN" altLang="en-US" dirty="0"/>
              <a:t>新理论？</a:t>
            </a:r>
            <a:endParaRPr lang="en-US" altLang="zh-CN" dirty="0"/>
          </a:p>
          <a:p>
            <a:r>
              <a:rPr lang="zh-CN" altLang="en-US" dirty="0"/>
              <a:t>新数据？</a:t>
            </a:r>
            <a:endParaRPr lang="en-US" altLang="zh-CN" dirty="0"/>
          </a:p>
          <a:p>
            <a:r>
              <a:rPr lang="zh-CN" altLang="en-US" dirty="0"/>
              <a:t>新方法？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434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研究课题的可行性分析？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能力</a:t>
            </a:r>
            <a:endParaRPr kumimoji="1" lang="en-US" altLang="zh-CN" dirty="0"/>
          </a:p>
          <a:p>
            <a:r>
              <a:rPr kumimoji="1" lang="zh-CN" altLang="en-US" dirty="0"/>
              <a:t>人力</a:t>
            </a:r>
            <a:endParaRPr kumimoji="1" lang="en-US" altLang="zh-CN" dirty="0"/>
          </a:p>
          <a:p>
            <a:r>
              <a:rPr kumimoji="1" lang="zh-CN" altLang="en-US" dirty="0"/>
              <a:t>财力</a:t>
            </a:r>
            <a:endParaRPr kumimoji="1" lang="en-US" altLang="zh-CN" dirty="0"/>
          </a:p>
          <a:p>
            <a:r>
              <a:rPr kumimoji="1" lang="zh-CN" altLang="en-US" dirty="0"/>
              <a:t>时间</a:t>
            </a:r>
          </a:p>
        </p:txBody>
      </p:sp>
    </p:spTree>
    <p:extLst>
      <p:ext uri="{BB962C8B-B14F-4D97-AF65-F5344CB8AC3E}">
        <p14:creationId xmlns:p14="http://schemas.microsoft.com/office/powerpoint/2010/main" val="184525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B90F-58C0-BC45-A875-52DF7A15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研究问题从哪儿来？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102-9BD6-4D46-A57E-516442E9B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经验与观察</a:t>
            </a:r>
            <a:endParaRPr lang="en-US" altLang="zh-CN" dirty="0"/>
          </a:p>
          <a:p>
            <a:r>
              <a:rPr lang="zh-CN" altLang="en-US" dirty="0"/>
              <a:t>实事新闻</a:t>
            </a:r>
            <a:endParaRPr lang="en-US" altLang="zh-CN" dirty="0"/>
          </a:p>
          <a:p>
            <a:r>
              <a:rPr lang="zh-CN" altLang="en-US" dirty="0"/>
              <a:t>实地调研</a:t>
            </a:r>
            <a:endParaRPr lang="en-US" altLang="zh-CN" dirty="0"/>
          </a:p>
          <a:p>
            <a:r>
              <a:rPr lang="zh-CN" altLang="en-US" dirty="0"/>
              <a:t>阅读、阅读、阅读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748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3213-7AE2-E942-84C3-50269D53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确定研究问题的过程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0260D2-55E7-0649-834D-1C85EE002D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6054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2400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量化研究问题的特征？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个体量化特征与及其量化特征关系的研究</a:t>
            </a:r>
            <a:endParaRPr kumimoji="1" lang="en-US" altLang="zh-CN" dirty="0"/>
          </a:p>
          <a:p>
            <a:r>
              <a:rPr kumimoji="1" lang="zh-CN" altLang="en-US" dirty="0"/>
              <a:t>量化特征之间的关系研究：相关或因果</a:t>
            </a:r>
          </a:p>
        </p:txBody>
      </p:sp>
    </p:spTree>
    <p:extLst>
      <p:ext uri="{BB962C8B-B14F-4D97-AF65-F5344CB8AC3E}">
        <p14:creationId xmlns:p14="http://schemas.microsoft.com/office/powerpoint/2010/main" val="133523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89C1-DBF5-4F40-9424-4F04B527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问题提出的写作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84AC7-DF1A-3449-A960-F1B29B905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交待背景</a:t>
            </a:r>
            <a:endParaRPr lang="en-US" altLang="zh-CN" dirty="0"/>
          </a:p>
          <a:p>
            <a:r>
              <a:rPr lang="zh-CN" altLang="en-US" dirty="0"/>
              <a:t>呈现现实问题</a:t>
            </a:r>
            <a:endParaRPr lang="en-US" altLang="zh-CN" dirty="0"/>
          </a:p>
          <a:p>
            <a:pPr lvl="1"/>
            <a:r>
              <a:rPr lang="zh-CN" altLang="en-US" dirty="0"/>
              <a:t>数据指标</a:t>
            </a:r>
            <a:endParaRPr lang="en-US" altLang="zh-CN" dirty="0"/>
          </a:p>
          <a:p>
            <a:pPr lvl="1"/>
            <a:r>
              <a:rPr lang="zh-CN" altLang="en-US" dirty="0"/>
              <a:t>焦点事件</a:t>
            </a:r>
            <a:endParaRPr lang="en-US" altLang="zh-CN" dirty="0"/>
          </a:p>
          <a:p>
            <a:pPr lvl="1"/>
            <a:r>
              <a:rPr lang="zh-CN" altLang="en-US" dirty="0"/>
              <a:t>政府报告</a:t>
            </a:r>
            <a:endParaRPr lang="en-US" altLang="zh-CN" dirty="0"/>
          </a:p>
          <a:p>
            <a:pPr lvl="1"/>
            <a:r>
              <a:rPr lang="zh-CN" altLang="en-US" dirty="0"/>
              <a:t>最新政策</a:t>
            </a:r>
            <a:endParaRPr lang="en-US" altLang="zh-CN" dirty="0"/>
          </a:p>
          <a:p>
            <a:r>
              <a:rPr lang="zh-CN" altLang="en-US" dirty="0"/>
              <a:t>提炼研究问题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61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1024</Words>
  <Application>Microsoft Macintosh PowerPoint</Application>
  <PresentationFormat>Widescreen</PresentationFormat>
  <Paragraphs>119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DengXian</vt:lpstr>
      <vt:lpstr>DengXian Light</vt:lpstr>
      <vt:lpstr>Arial</vt:lpstr>
      <vt:lpstr>Office Theme</vt:lpstr>
      <vt:lpstr>研究题目</vt:lpstr>
      <vt:lpstr>什么问题是一个好的研究问题？</vt:lpstr>
      <vt:lpstr>什么的问题才有价值？</vt:lpstr>
      <vt:lpstr>什么样的研究问题才算创新？</vt:lpstr>
      <vt:lpstr>研究课题的可行性分析？</vt:lpstr>
      <vt:lpstr>研究问题从哪儿来？</vt:lpstr>
      <vt:lpstr>确定研究问题的过程</vt:lpstr>
      <vt:lpstr>量化研究问题的特征？</vt:lpstr>
      <vt:lpstr>问题提出的写作</vt:lpstr>
      <vt:lpstr>问题提出的类型</vt:lpstr>
      <vt:lpstr>几个首要的问题</vt:lpstr>
      <vt:lpstr>变量</vt:lpstr>
      <vt:lpstr>变量的测量</vt:lpstr>
      <vt:lpstr>How to use secondary data</vt:lpstr>
      <vt:lpstr>Process</vt:lpstr>
      <vt:lpstr>Exploratory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研究题目</dc:title>
  <dc:creator>YE Yangyong</dc:creator>
  <cp:lastModifiedBy>yy</cp:lastModifiedBy>
  <cp:revision>25</cp:revision>
  <dcterms:created xsi:type="dcterms:W3CDTF">2018-09-04T06:21:00Z</dcterms:created>
  <dcterms:modified xsi:type="dcterms:W3CDTF">2021-04-26T09:53:23Z</dcterms:modified>
</cp:coreProperties>
</file>