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8"/>
    <p:restoredTop sz="80372"/>
  </p:normalViewPr>
  <p:slideViewPr>
    <p:cSldViewPr snapToGrid="0" snapToObjects="1">
      <p:cViewPr varScale="1">
        <p:scale>
          <a:sx n="100" d="100"/>
          <a:sy n="100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99CDD-6B81-1347-9ABD-C2D30A8F005B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318D5-5210-954F-8F28-8AD81CEB7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6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迭代索引，两个方面：先检索下载若干相关文献，根据已有的文献检索新的参考文献；通过已经阅读的文献获得新的关键词来查收文献。比如研究惩戒问题，后来发现管教、训育描述一样的事情，比如</a:t>
            </a:r>
            <a:r>
              <a:rPr lang="en-US" altLang="zh-CN" dirty="0"/>
              <a:t>teacher</a:t>
            </a:r>
            <a:r>
              <a:rPr lang="zh-CN" altLang="en-US" dirty="0"/>
              <a:t> </a:t>
            </a:r>
            <a:r>
              <a:rPr lang="en-US" altLang="zh-CN" dirty="0"/>
              <a:t>attrition,</a:t>
            </a:r>
            <a:r>
              <a:rPr lang="zh-CN" altLang="en-US" dirty="0"/>
              <a:t> 发现</a:t>
            </a:r>
            <a:r>
              <a:rPr lang="en-US" altLang="zh-CN" dirty="0"/>
              <a:t>teacher</a:t>
            </a:r>
            <a:r>
              <a:rPr lang="zh-CN" altLang="en-US" dirty="0"/>
              <a:t> </a:t>
            </a:r>
            <a:r>
              <a:rPr lang="en-US" altLang="zh-CN" dirty="0"/>
              <a:t>shortage.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318D5-5210-954F-8F28-8AD81CEB77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1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22B9-A75D-7B49-B4BC-7FAC693EA974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EAD-B49C-FD48-B97F-7FAABB780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22B9-A75D-7B49-B4BC-7FAC693EA974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EAD-B49C-FD48-B97F-7FAABB780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88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22B9-A75D-7B49-B4BC-7FAC693EA974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EAD-B49C-FD48-B97F-7FAABB780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90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22B9-A75D-7B49-B4BC-7FAC693EA974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EAD-B49C-FD48-B97F-7FAABB780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67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22B9-A75D-7B49-B4BC-7FAC693EA974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EAD-B49C-FD48-B97F-7FAABB780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87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22B9-A75D-7B49-B4BC-7FAC693EA974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EAD-B49C-FD48-B97F-7FAABB780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44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22B9-A75D-7B49-B4BC-7FAC693EA974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EAD-B49C-FD48-B97F-7FAABB780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99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22B9-A75D-7B49-B4BC-7FAC693EA974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EAD-B49C-FD48-B97F-7FAABB780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89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22B9-A75D-7B49-B4BC-7FAC693EA974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EAD-B49C-FD48-B97F-7FAABB780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09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22B9-A75D-7B49-B4BC-7FAC693EA974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EAD-B49C-FD48-B97F-7FAABB780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87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22B9-A75D-7B49-B4BC-7FAC693EA974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EAD-B49C-FD48-B97F-7FAABB780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32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22B9-A75D-7B49-B4BC-7FAC693EA974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21EAD-B49C-FD48-B97F-7FAABB780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734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ringerlink.com/" TargetMode="External"/><Relationship Id="rId3" Type="http://schemas.openxmlformats.org/officeDocument/2006/relationships/hyperlink" Target="http://www.sciencedirect.com/" TargetMode="External"/><Relationship Id="rId7" Type="http://schemas.openxmlformats.org/officeDocument/2006/relationships/hyperlink" Target="http://proquest.calis.edu.cn/" TargetMode="External"/><Relationship Id="rId2" Type="http://schemas.openxmlformats.org/officeDocument/2006/relationships/hyperlink" Target="http://search.ebscohos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dvance.lexis.com/?identityprofileid=DVMM4852755" TargetMode="External"/><Relationship Id="rId5" Type="http://schemas.openxmlformats.org/officeDocument/2006/relationships/hyperlink" Target="http://kluwer.calis.edu.cn/" TargetMode="External"/><Relationship Id="rId4" Type="http://schemas.openxmlformats.org/officeDocument/2006/relationships/hyperlink" Target="http://www.jstor.org/" TargetMode="External"/><Relationship Id="rId9" Type="http://schemas.openxmlformats.org/officeDocument/2006/relationships/hyperlink" Target="http://onlinelibrary.wiley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i-hub.tw/" TargetMode="External"/><Relationship Id="rId2" Type="http://schemas.openxmlformats.org/officeDocument/2006/relationships/hyperlink" Target="https://scholar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ofknowledge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文献综述写作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61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假如文献太多怎么办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去伪存真</a:t>
            </a:r>
            <a:endParaRPr kumimoji="1" lang="en-US" altLang="zh-CN" dirty="0"/>
          </a:p>
          <a:p>
            <a:r>
              <a:rPr kumimoji="1" lang="zh-CN" altLang="en-US" dirty="0"/>
              <a:t>去粗存精</a:t>
            </a:r>
            <a:endParaRPr kumimoji="1" lang="en-US" altLang="zh-CN" dirty="0"/>
          </a:p>
          <a:p>
            <a:r>
              <a:rPr kumimoji="1" lang="zh-CN" altLang="en-US" dirty="0"/>
              <a:t>略读到精读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956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文献综述写作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归类</a:t>
            </a:r>
            <a:endParaRPr kumimoji="1" lang="en-US" altLang="zh-CN" dirty="0"/>
          </a:p>
          <a:p>
            <a:r>
              <a:rPr kumimoji="1" lang="zh-CN" altLang="en-US" dirty="0"/>
              <a:t>内化</a:t>
            </a:r>
            <a:endParaRPr kumimoji="1" lang="en-US" altLang="zh-CN" dirty="0"/>
          </a:p>
          <a:p>
            <a:r>
              <a:rPr kumimoji="1" lang="zh-CN" altLang="en-US" dirty="0"/>
              <a:t>主动式陈述为主</a:t>
            </a:r>
            <a:endParaRPr kumimoji="1" lang="en-US" altLang="zh-CN" dirty="0"/>
          </a:p>
          <a:p>
            <a:r>
              <a:rPr kumimoji="1" lang="zh-CN" altLang="en-US" dirty="0"/>
              <a:t>点评</a:t>
            </a:r>
          </a:p>
        </p:txBody>
      </p:sp>
    </p:spTree>
    <p:extLst>
      <p:ext uri="{BB962C8B-B14F-4D97-AF65-F5344CB8AC3E}">
        <p14:creationId xmlns:p14="http://schemas.microsoft.com/office/powerpoint/2010/main" val="162533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文献综述的目的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寻找研究盲区（研究成果与研究需求之间的空白地带</a:t>
            </a:r>
            <a:r>
              <a:rPr kumimoji="1" lang="en-US" altLang="zh-CN" dirty="0"/>
              <a:t>GAP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提供理论框架的线索</a:t>
            </a:r>
            <a:endParaRPr kumimoji="1" lang="en-US" altLang="zh-CN" dirty="0"/>
          </a:p>
          <a:p>
            <a:r>
              <a:rPr kumimoji="1" lang="zh-CN" altLang="en-US" dirty="0"/>
              <a:t>提供研究方法的借鉴</a:t>
            </a:r>
          </a:p>
        </p:txBody>
      </p:sp>
    </p:spTree>
    <p:extLst>
      <p:ext uri="{BB962C8B-B14F-4D97-AF65-F5344CB8AC3E}">
        <p14:creationId xmlns:p14="http://schemas.microsoft.com/office/powerpoint/2010/main" val="78111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文献综述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检索</a:t>
            </a:r>
            <a:endParaRPr kumimoji="1" lang="en-US" altLang="zh-CN" dirty="0"/>
          </a:p>
          <a:p>
            <a:r>
              <a:rPr kumimoji="1" lang="zh-CN" altLang="en-US" dirty="0"/>
              <a:t>下载</a:t>
            </a:r>
            <a:endParaRPr kumimoji="1" lang="en-US" altLang="zh-CN" dirty="0"/>
          </a:p>
          <a:p>
            <a:r>
              <a:rPr kumimoji="1" lang="zh-CN" altLang="en-US" dirty="0"/>
              <a:t>管理</a:t>
            </a:r>
            <a:endParaRPr kumimoji="1" lang="en-US" altLang="zh-CN" dirty="0"/>
          </a:p>
          <a:p>
            <a:r>
              <a:rPr kumimoji="1" lang="zh-CN" altLang="en-US" dirty="0"/>
              <a:t>引用</a:t>
            </a:r>
          </a:p>
        </p:txBody>
      </p:sp>
    </p:spTree>
    <p:extLst>
      <p:ext uri="{BB962C8B-B14F-4D97-AF65-F5344CB8AC3E}">
        <p14:creationId xmlns:p14="http://schemas.microsoft.com/office/powerpoint/2010/main" val="37139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文献检索（中文）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形式：图书、期刊论文、新闻报道、报告、统计年鉴、硕博论文等。</a:t>
            </a:r>
            <a:endParaRPr kumimoji="1" lang="en-US" altLang="zh-CN" dirty="0"/>
          </a:p>
          <a:p>
            <a:r>
              <a:rPr kumimoji="1" lang="zh-CN" altLang="en-US" dirty="0"/>
              <a:t>来源：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中国知网（全文献检索，全库或核心库检索）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图书馆书目索引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当当、京东等商业图书网站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网络（百度贴吧，知乎问答等） </a:t>
            </a:r>
          </a:p>
        </p:txBody>
      </p:sp>
    </p:spTree>
    <p:extLst>
      <p:ext uri="{BB962C8B-B14F-4D97-AF65-F5344CB8AC3E}">
        <p14:creationId xmlns:p14="http://schemas.microsoft.com/office/powerpoint/2010/main" val="66205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英文文献来源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EBSCO--Academic Search Premier:</a:t>
            </a:r>
            <a:r>
              <a:rPr lang="zh-CN" altLang="en-US" b="1" dirty="0"/>
              <a:t> </a:t>
            </a:r>
            <a:r>
              <a:rPr lang="en-US" altLang="zh-CN" dirty="0"/>
              <a:t>  </a:t>
            </a:r>
            <a:r>
              <a:rPr lang="en-US" altLang="zh-CN" dirty="0">
                <a:hlinkClick r:id="rId2"/>
              </a:rPr>
              <a:t>http://search.ebscohost.com/</a:t>
            </a:r>
            <a:endParaRPr lang="nl-NL" altLang="zh-CN" b="1" dirty="0"/>
          </a:p>
          <a:p>
            <a:r>
              <a:rPr lang="nl-NL" altLang="zh-CN" b="1" dirty="0">
                <a:solidFill>
                  <a:srgbClr val="FF0000"/>
                </a:solidFill>
              </a:rPr>
              <a:t>Elsevier </a:t>
            </a:r>
            <a:r>
              <a:rPr lang="nl-NL" altLang="zh-CN" b="1" dirty="0" err="1">
                <a:solidFill>
                  <a:srgbClr val="FF0000"/>
                </a:solidFill>
              </a:rPr>
              <a:t>ScienceDirect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nl-NL" b="1" dirty="0">
                <a:solidFill>
                  <a:srgbClr val="FF0000"/>
                </a:solidFill>
              </a:rPr>
              <a:t>数据库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en-US" altLang="zh-CN" dirty="0">
                <a:solidFill>
                  <a:srgbClr val="FF0000"/>
                </a:solidFill>
                <a:hlinkClick r:id="rId3"/>
              </a:rPr>
              <a:t>http://www.sciencedirect.com/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JSTOR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hlinkClick r:id="rId4"/>
              </a:rPr>
              <a:t> http://www.jstor.org/</a:t>
            </a:r>
            <a:endParaRPr lang="en-US" altLang="zh-CN" dirty="0"/>
          </a:p>
          <a:p>
            <a:r>
              <a:rPr lang="en-US" altLang="zh-CN" b="1" dirty="0"/>
              <a:t>Kluwer Online Journals</a:t>
            </a:r>
            <a:r>
              <a:rPr lang="zh-CN" altLang="en-US" b="1" dirty="0"/>
              <a:t>：</a:t>
            </a:r>
            <a:r>
              <a:rPr lang="en-US" altLang="zh-CN" dirty="0">
                <a:hlinkClick r:id="rId5"/>
              </a:rPr>
              <a:t> http://kluwer.calis.edu.cn/</a:t>
            </a:r>
            <a:endParaRPr lang="en-US" altLang="zh-CN" dirty="0"/>
          </a:p>
          <a:p>
            <a:r>
              <a:rPr lang="en-US" altLang="zh-CN" b="1" dirty="0"/>
              <a:t>Lexis Advance</a:t>
            </a:r>
            <a:r>
              <a:rPr lang="zh-CN" altLang="en-US" b="1" dirty="0"/>
              <a:t>法律数据库：</a:t>
            </a:r>
            <a:r>
              <a:rPr lang="en-US" altLang="zh-CN" dirty="0">
                <a:hlinkClick r:id="rId6"/>
              </a:rPr>
              <a:t> http://advance.lexis.com/?identityprofileid=DVMM4852755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ProQuest</a:t>
            </a:r>
            <a:r>
              <a:rPr lang="zh-CN" altLang="en-US" b="1" dirty="0">
                <a:solidFill>
                  <a:srgbClr val="FF0000"/>
                </a:solidFill>
              </a:rPr>
              <a:t>博硕士论文全文数据库</a:t>
            </a:r>
            <a:r>
              <a:rPr lang="zh-CN" altLang="en-US" b="1" dirty="0"/>
              <a:t>： </a:t>
            </a:r>
            <a:r>
              <a:rPr lang="en-US" altLang="zh-CN" dirty="0">
                <a:hlinkClick r:id="rId7"/>
              </a:rPr>
              <a:t>http://proquest.calis.edu.cn/</a:t>
            </a:r>
            <a:endParaRPr lang="en-US" altLang="zh-CN" dirty="0"/>
          </a:p>
          <a:p>
            <a:r>
              <a:rPr lang="en-US" altLang="zh-CN" b="1" dirty="0"/>
              <a:t>Springer</a:t>
            </a:r>
            <a:r>
              <a:rPr lang="zh-CN" altLang="en-US" b="1" dirty="0"/>
              <a:t>电子期刊数据库</a:t>
            </a:r>
            <a:r>
              <a:rPr lang="en-US" altLang="zh-CN" b="1" dirty="0"/>
              <a:t>:</a:t>
            </a:r>
            <a:r>
              <a:rPr lang="en-US" altLang="zh-CN" dirty="0"/>
              <a:t>  </a:t>
            </a:r>
            <a:r>
              <a:rPr lang="en-US" altLang="zh-CN" dirty="0">
                <a:hlinkClick r:id="rId8"/>
              </a:rPr>
              <a:t>http://www.springerlink.com/</a:t>
            </a:r>
            <a:endParaRPr lang="en-US" altLang="zh-CN" dirty="0"/>
          </a:p>
          <a:p>
            <a:r>
              <a:rPr lang="en-US" altLang="zh-CN" b="1" dirty="0"/>
              <a:t>Wiley-Blackwell</a:t>
            </a:r>
            <a:r>
              <a:rPr lang="zh-CN" altLang="en-US" b="1" dirty="0"/>
              <a:t>电子期刊数据库</a:t>
            </a:r>
            <a:r>
              <a:rPr lang="en-US" altLang="zh-CN" b="1" dirty="0"/>
              <a:t>: </a:t>
            </a:r>
            <a:r>
              <a:rPr lang="en-US" altLang="zh-CN" dirty="0"/>
              <a:t> </a:t>
            </a:r>
            <a:r>
              <a:rPr lang="en-US" altLang="zh-CN" dirty="0">
                <a:hlinkClick r:id="rId9"/>
              </a:rPr>
              <a:t>http://onlinelibrary.wiley.com/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19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检索引擎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Google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scholar: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2"/>
              </a:rPr>
              <a:t>https://scholar.google.com/</a:t>
            </a:r>
            <a:endParaRPr kumimoji="1"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Sci</a:t>
            </a:r>
            <a:r>
              <a:rPr lang="en-US" altLang="zh-CN" dirty="0">
                <a:solidFill>
                  <a:srgbClr val="FF0000"/>
                </a:solidFill>
              </a:rPr>
              <a:t>-Hub: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http://sci-hub.tw/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Web of Science--SSCI </a:t>
            </a:r>
            <a:r>
              <a:rPr lang="zh-CN" altLang="en-US" b="1" dirty="0"/>
              <a:t>：</a:t>
            </a:r>
            <a:r>
              <a:rPr lang="en-US" altLang="zh-CN" dirty="0">
                <a:hlinkClick r:id="rId4"/>
              </a:rPr>
              <a:t>http://www.webofknowledge.com/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77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文献检索标准与方法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标准：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全，检索源要广，不同文献源，不同语种，不同检索词，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准，检索要确定与拟研究主题相关，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优，优先在优质的库中选择，比如好的期刊、好学校，著名学者。</a:t>
            </a:r>
            <a:endParaRPr kumimoji="1" lang="en-US" altLang="zh-CN" dirty="0"/>
          </a:p>
          <a:p>
            <a:r>
              <a:rPr kumimoji="1" lang="zh-CN" altLang="en-US" dirty="0"/>
              <a:t>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关键词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迭代索引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文献整理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文献管理软件（</a:t>
            </a:r>
            <a:r>
              <a:rPr kumimoji="1" lang="en-US" altLang="zh-CN" dirty="0"/>
              <a:t>endnote,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Mendeley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lang="en-US" altLang="zh-CN" dirty="0"/>
              <a:t>Reference Manager, </a:t>
            </a:r>
            <a:r>
              <a:rPr lang="en-US" altLang="zh-CN" dirty="0" err="1"/>
              <a:t>Zotero</a:t>
            </a:r>
            <a:r>
              <a:rPr lang="zh-CN" altLang="en-US" dirty="0"/>
              <a:t>，</a:t>
            </a:r>
            <a:r>
              <a:rPr lang="en-US" altLang="zh-CN" dirty="0"/>
              <a:t>Papers)</a:t>
            </a:r>
          </a:p>
          <a:p>
            <a:r>
              <a:rPr kumimoji="1" lang="zh-CN" altLang="en-US" dirty="0"/>
              <a:t>中文文献（</a:t>
            </a:r>
            <a:r>
              <a:rPr lang="en-US" altLang="zh-CN" dirty="0" err="1"/>
              <a:t>noteexpress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E-study</a:t>
            </a:r>
            <a:r>
              <a:rPr lang="en-US" altLang="zh-CN" dirty="0"/>
              <a:t>)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32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8787-8496-4C43-9511-5015311E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假如文献太少怎么办？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A750-D1C2-B14F-88E3-BBBEE77C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没有价值</a:t>
            </a:r>
            <a:endParaRPr lang="en-US" altLang="zh-CN" dirty="0"/>
          </a:p>
          <a:p>
            <a:r>
              <a:rPr lang="zh-CN" altLang="en-US" dirty="0"/>
              <a:t>还没有条件</a:t>
            </a:r>
            <a:endParaRPr lang="en-US" altLang="zh-CN" dirty="0"/>
          </a:p>
          <a:p>
            <a:r>
              <a:rPr lang="zh-CN" altLang="en-US" dirty="0"/>
              <a:t>你中奖了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0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436</Words>
  <Application>Microsoft Macintosh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DengXian</vt:lpstr>
      <vt:lpstr>DengXian Light</vt:lpstr>
      <vt:lpstr>Arial</vt:lpstr>
      <vt:lpstr>Calibri</vt:lpstr>
      <vt:lpstr>Office Theme</vt:lpstr>
      <vt:lpstr>文献综述写作</vt:lpstr>
      <vt:lpstr>文献综述的目的</vt:lpstr>
      <vt:lpstr>文献综述</vt:lpstr>
      <vt:lpstr>文献检索（中文）</vt:lpstr>
      <vt:lpstr>英文文献来源</vt:lpstr>
      <vt:lpstr>检索引擎</vt:lpstr>
      <vt:lpstr>文献检索标准与方法</vt:lpstr>
      <vt:lpstr>文献整理</vt:lpstr>
      <vt:lpstr>假如文献太少怎么办？</vt:lpstr>
      <vt:lpstr>假如文献太多怎么办</vt:lpstr>
      <vt:lpstr>文献综述写作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文献综述写作</dc:title>
  <dc:creator>YE Yangyong</dc:creator>
  <cp:lastModifiedBy>yy</cp:lastModifiedBy>
  <cp:revision>22</cp:revision>
  <dcterms:created xsi:type="dcterms:W3CDTF">2018-04-28T07:26:40Z</dcterms:created>
  <dcterms:modified xsi:type="dcterms:W3CDTF">2021-05-10T01:31:27Z</dcterms:modified>
</cp:coreProperties>
</file>