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400" r:id="rId2"/>
    <p:sldId id="401" r:id="rId3"/>
    <p:sldId id="402" r:id="rId4"/>
    <p:sldId id="403"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260" r:id="rId27"/>
    <p:sldId id="261" r:id="rId28"/>
    <p:sldId id="272" r:id="rId29"/>
    <p:sldId id="273" r:id="rId30"/>
    <p:sldId id="274" r:id="rId31"/>
    <p:sldId id="271" r:id="rId32"/>
    <p:sldId id="267" r:id="rId33"/>
    <p:sldId id="268" r:id="rId34"/>
    <p:sldId id="425" r:id="rId35"/>
    <p:sldId id="426"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95" autoAdjust="0"/>
    <p:restoredTop sz="61924" autoAdjust="0"/>
  </p:normalViewPr>
  <p:slideViewPr>
    <p:cSldViewPr snapToGrid="0">
      <p:cViewPr varScale="1">
        <p:scale>
          <a:sx n="49" d="100"/>
          <a:sy n="49" d="100"/>
        </p:scale>
        <p:origin x="7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engopu\AppData\Local\Temp\baiduyunguanjia\onlinedit\cache\bc7482163a283a79b0e88726a52a15e6\&#22259;&#2608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engopu\AppData\Local\Temp\baiduyunguanjia\onlinedit\cache\bc7482163a283a79b0e88726a52a15e6\&#22259;&#26087;.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engopu\AppData\Local\Temp\baiduyunguanjia\onlinedit\cache\bc7482163a283a79b0e88726a52a15e6\&#22259;&#26087;.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base!$B$2</c:f>
              <c:strCache>
                <c:ptCount val="1"/>
                <c:pt idx="0">
                  <c:v>Cross Entropy Loss</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base!$B$3:$B$12</c:f>
              <c:numCache>
                <c:formatCode>General</c:formatCode>
                <c:ptCount val="10"/>
                <c:pt idx="0">
                  <c:v>3.6468113256653099</c:v>
                </c:pt>
                <c:pt idx="1">
                  <c:v>3.1109493302957798</c:v>
                </c:pt>
                <c:pt idx="2">
                  <c:v>2.9439520639932999</c:v>
                </c:pt>
                <c:pt idx="3">
                  <c:v>2.84802752663547</c:v>
                </c:pt>
                <c:pt idx="4">
                  <c:v>2.7732125655703199</c:v>
                </c:pt>
                <c:pt idx="5">
                  <c:v>2.7166619752011201</c:v>
                </c:pt>
                <c:pt idx="6">
                  <c:v>2.67576862407009</c:v>
                </c:pt>
                <c:pt idx="7">
                  <c:v>2.6458525085424198</c:v>
                </c:pt>
                <c:pt idx="8">
                  <c:v>2.6173177564191898</c:v>
                </c:pt>
                <c:pt idx="9">
                  <c:v>2.5918354000892898</c:v>
                </c:pt>
              </c:numCache>
            </c:numRef>
          </c:val>
          <c:smooth val="0"/>
          <c:extLst>
            <c:ext xmlns:c16="http://schemas.microsoft.com/office/drawing/2014/chart" uri="{C3380CC4-5D6E-409C-BE32-E72D297353CC}">
              <c16:uniqueId val="{00000000-1DC3-475D-B463-F6131F2BBE2F}"/>
            </c:ext>
          </c:extLst>
        </c:ser>
        <c:dLbls>
          <c:showLegendKey val="0"/>
          <c:showVal val="0"/>
          <c:showCatName val="0"/>
          <c:showSerName val="0"/>
          <c:showPercent val="0"/>
          <c:showBubbleSize val="0"/>
        </c:dLbls>
        <c:marker val="1"/>
        <c:smooth val="0"/>
        <c:axId val="863178704"/>
        <c:axId val="979251856"/>
      </c:lineChart>
      <c:catAx>
        <c:axId val="863178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r>
                  <a:rPr lang="en-US"/>
                  <a:t>EPOCH</a:t>
                </a:r>
                <a:endParaRPr lang="ja-JP"/>
              </a:p>
            </c:rich>
          </c:tx>
          <c:overlay val="0"/>
          <c:spPr>
            <a:noFill/>
            <a:ln>
              <a:noFill/>
            </a:ln>
            <a:effectLst/>
          </c:spPr>
          <c:txPr>
            <a:bodyPr rot="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all" spc="120" normalizeH="0" baseline="0">
                <a:solidFill>
                  <a:schemeClr val="tx1">
                    <a:lumMod val="65000"/>
                    <a:lumOff val="35000"/>
                  </a:schemeClr>
                </a:solidFill>
                <a:latin typeface="Century" panose="02040604050505020304" pitchFamily="18" charset="0"/>
                <a:ea typeface="+mn-ea"/>
                <a:cs typeface="+mn-cs"/>
              </a:defRPr>
            </a:pPr>
            <a:endParaRPr lang="ja-JP"/>
          </a:p>
        </c:txPr>
        <c:crossAx val="979251856"/>
        <c:crosses val="autoZero"/>
        <c:auto val="1"/>
        <c:lblAlgn val="ctr"/>
        <c:lblOffset val="100"/>
        <c:noMultiLvlLbl val="0"/>
      </c:catAx>
      <c:valAx>
        <c:axId val="979251856"/>
        <c:scaling>
          <c:orientation val="minMax"/>
          <c:max val="4"/>
          <c:min val="2"/>
        </c:scaling>
        <c:delete val="0"/>
        <c:axPos val="l"/>
        <c:title>
          <c:tx>
            <c:rich>
              <a:bodyPr rot="-540000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r>
                  <a:rPr lang="en-US"/>
                  <a:t>LOSS</a:t>
                </a:r>
                <a:endParaRPr lang="ja-JP"/>
              </a:p>
            </c:rich>
          </c:tx>
          <c:overlay val="0"/>
          <c:spPr>
            <a:noFill/>
            <a:ln>
              <a:noFill/>
            </a:ln>
            <a:effectLst/>
          </c:spPr>
          <c:txPr>
            <a:bodyPr rot="-540000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endParaRPr lang="ja-JP"/>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panose="02040604050505020304" pitchFamily="18" charset="0"/>
                <a:ea typeface="+mn-ea"/>
                <a:cs typeface="+mn-cs"/>
              </a:defRPr>
            </a:pPr>
            <a:endParaRPr lang="ja-JP"/>
          </a:p>
        </c:txPr>
        <c:crossAx val="8631787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entury" panose="02040604050505020304" pitchFamily="18" charset="0"/>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panose="02040604050505020304" pitchFamily="18" charset="0"/>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提案!$C$2</c:f>
              <c:strCache>
                <c:ptCount val="1"/>
                <c:pt idx="0">
                  <c:v>Cross Entropy Loss</c:v>
                </c:pt>
              </c:strCache>
            </c:strRef>
          </c:tx>
          <c:spPr>
            <a:ln w="22225" cap="rnd">
              <a:solidFill>
                <a:schemeClr val="accent1"/>
              </a:solidFill>
              <a:round/>
            </a:ln>
            <a:effectLst/>
          </c:spPr>
          <c:marker>
            <c:symbol val="square"/>
            <c:size val="6"/>
            <c:spPr>
              <a:solidFill>
                <a:schemeClr val="accent1"/>
              </a:solidFill>
              <a:ln w="9525">
                <a:solidFill>
                  <a:schemeClr val="accent1"/>
                </a:solidFill>
                <a:round/>
              </a:ln>
              <a:effectLst/>
            </c:spPr>
          </c:marker>
          <c:cat>
            <c:numRef>
              <c:f>提案!$A$3:$A$12</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提案!$C$3:$C$12</c:f>
              <c:numCache>
                <c:formatCode>General</c:formatCode>
                <c:ptCount val="10"/>
                <c:pt idx="0">
                  <c:v>3.5292357833488199</c:v>
                </c:pt>
                <c:pt idx="1">
                  <c:v>3.0946494228364299</c:v>
                </c:pt>
                <c:pt idx="2">
                  <c:v>2.9353682503527998</c:v>
                </c:pt>
                <c:pt idx="3">
                  <c:v>2.8340083460515699</c:v>
                </c:pt>
                <c:pt idx="4">
                  <c:v>2.7573320254920102</c:v>
                </c:pt>
                <c:pt idx="5">
                  <c:v>2.70635329641153</c:v>
                </c:pt>
                <c:pt idx="6">
                  <c:v>2.6620451406624599</c:v>
                </c:pt>
                <c:pt idx="7">
                  <c:v>2.62692381328488</c:v>
                </c:pt>
                <c:pt idx="8">
                  <c:v>2.60341803962242</c:v>
                </c:pt>
                <c:pt idx="9">
                  <c:v>2.5798053863139598</c:v>
                </c:pt>
              </c:numCache>
            </c:numRef>
          </c:val>
          <c:smooth val="0"/>
          <c:extLst>
            <c:ext xmlns:c16="http://schemas.microsoft.com/office/drawing/2014/chart" uri="{C3380CC4-5D6E-409C-BE32-E72D297353CC}">
              <c16:uniqueId val="{00000000-A990-4B0E-B926-CD1ABCCD5AB4}"/>
            </c:ext>
          </c:extLst>
        </c:ser>
        <c:dLbls>
          <c:showLegendKey val="0"/>
          <c:showVal val="0"/>
          <c:showCatName val="0"/>
          <c:showSerName val="0"/>
          <c:showPercent val="0"/>
          <c:showBubbleSize val="0"/>
        </c:dLbls>
        <c:marker val="1"/>
        <c:smooth val="0"/>
        <c:axId val="863178704"/>
        <c:axId val="979251856"/>
      </c:lineChart>
      <c:catAx>
        <c:axId val="863178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r>
                  <a:rPr lang="en-US"/>
                  <a:t>EPOCH</a:t>
                </a:r>
                <a:endParaRPr lang="ja-JP"/>
              </a:p>
            </c:rich>
          </c:tx>
          <c:overlay val="0"/>
          <c:spPr>
            <a:noFill/>
            <a:ln>
              <a:noFill/>
            </a:ln>
            <a:effectLst/>
          </c:spPr>
          <c:txPr>
            <a:bodyPr rot="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all" spc="120" normalizeH="0" baseline="0">
                <a:solidFill>
                  <a:schemeClr val="tx1">
                    <a:lumMod val="65000"/>
                    <a:lumOff val="35000"/>
                  </a:schemeClr>
                </a:solidFill>
                <a:latin typeface="Century" panose="02040604050505020304" pitchFamily="18" charset="0"/>
                <a:ea typeface="+mn-ea"/>
                <a:cs typeface="+mn-cs"/>
              </a:defRPr>
            </a:pPr>
            <a:endParaRPr lang="ja-JP"/>
          </a:p>
        </c:txPr>
        <c:crossAx val="979251856"/>
        <c:crosses val="autoZero"/>
        <c:auto val="1"/>
        <c:lblAlgn val="ctr"/>
        <c:lblOffset val="100"/>
        <c:noMultiLvlLbl val="0"/>
      </c:catAx>
      <c:valAx>
        <c:axId val="979251856"/>
        <c:scaling>
          <c:orientation val="minMax"/>
          <c:max val="4"/>
          <c:min val="2"/>
        </c:scaling>
        <c:delete val="0"/>
        <c:axPos val="l"/>
        <c:title>
          <c:tx>
            <c:rich>
              <a:bodyPr rot="-540000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r>
                  <a:rPr lang="en-US"/>
                  <a:t>LOSS</a:t>
                </a:r>
                <a:endParaRPr lang="ja-JP"/>
              </a:p>
            </c:rich>
          </c:tx>
          <c:overlay val="0"/>
          <c:spPr>
            <a:noFill/>
            <a:ln>
              <a:noFill/>
            </a:ln>
            <a:effectLst/>
          </c:spPr>
          <c:txPr>
            <a:bodyPr rot="-540000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endParaRPr lang="ja-JP"/>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panose="02040604050505020304" pitchFamily="18" charset="0"/>
                <a:ea typeface="+mn-ea"/>
                <a:cs typeface="+mn-cs"/>
              </a:defRPr>
            </a:pPr>
            <a:endParaRPr lang="ja-JP"/>
          </a:p>
        </c:txPr>
        <c:crossAx val="863178704"/>
        <c:crosses val="autoZero"/>
        <c:crossBetween val="between"/>
        <c:majorUnit val="0.5"/>
        <c:minorUnit val="0.5"/>
      </c:valAx>
      <c:spPr>
        <a:noFill/>
        <a:ln>
          <a:noFill/>
        </a:ln>
        <a:effectLst/>
      </c:spPr>
    </c:plotArea>
    <c:legend>
      <c:legendPos val="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entury" panose="02040604050505020304" pitchFamily="18" charset="0"/>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panose="02040604050505020304" pitchFamily="18" charset="0"/>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提案!$D$2</c:f>
              <c:strCache>
                <c:ptCount val="1"/>
                <c:pt idx="0">
                  <c:v>Similarity Loss</c:v>
                </c:pt>
              </c:strCache>
            </c:strRef>
          </c:tx>
          <c:spPr>
            <a:ln w="22225" cap="rnd">
              <a:solidFill>
                <a:schemeClr val="accent1"/>
              </a:solidFill>
              <a:round/>
            </a:ln>
            <a:effectLst/>
          </c:spPr>
          <c:marker>
            <c:symbol val="triangle"/>
            <c:size val="6"/>
            <c:spPr>
              <a:solidFill>
                <a:schemeClr val="accent1"/>
              </a:solidFill>
              <a:ln w="9525">
                <a:solidFill>
                  <a:schemeClr val="accent1"/>
                </a:solidFill>
                <a:round/>
              </a:ln>
              <a:effectLst/>
            </c:spPr>
          </c:marker>
          <c:cat>
            <c:numRef>
              <c:f>提案!$A$3:$A$12</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提案!$D$3:$D$12</c:f>
              <c:numCache>
                <c:formatCode>General</c:formatCode>
                <c:ptCount val="10"/>
                <c:pt idx="0">
                  <c:v>1.0790626522675399</c:v>
                </c:pt>
                <c:pt idx="1">
                  <c:v>1.05419026247238</c:v>
                </c:pt>
                <c:pt idx="2">
                  <c:v>1.05032371318097</c:v>
                </c:pt>
                <c:pt idx="3">
                  <c:v>1.04802204591675</c:v>
                </c:pt>
                <c:pt idx="4">
                  <c:v>1.0442559984275701</c:v>
                </c:pt>
                <c:pt idx="5">
                  <c:v>1.0431927230810101</c:v>
                </c:pt>
                <c:pt idx="6">
                  <c:v>1.04033027271183</c:v>
                </c:pt>
                <c:pt idx="7">
                  <c:v>1.03749041799468</c:v>
                </c:pt>
                <c:pt idx="8">
                  <c:v>1.0370603922922901</c:v>
                </c:pt>
                <c:pt idx="9">
                  <c:v>1.03508005713681</c:v>
                </c:pt>
              </c:numCache>
            </c:numRef>
          </c:val>
          <c:smooth val="0"/>
          <c:extLst>
            <c:ext xmlns:c16="http://schemas.microsoft.com/office/drawing/2014/chart" uri="{C3380CC4-5D6E-409C-BE32-E72D297353CC}">
              <c16:uniqueId val="{00000000-73BB-482A-9D1C-293205C352C9}"/>
            </c:ext>
          </c:extLst>
        </c:ser>
        <c:dLbls>
          <c:showLegendKey val="0"/>
          <c:showVal val="0"/>
          <c:showCatName val="0"/>
          <c:showSerName val="0"/>
          <c:showPercent val="0"/>
          <c:showBubbleSize val="0"/>
        </c:dLbls>
        <c:marker val="1"/>
        <c:smooth val="0"/>
        <c:axId val="863178704"/>
        <c:axId val="979251856"/>
      </c:lineChart>
      <c:catAx>
        <c:axId val="8631787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r>
                  <a:rPr lang="en-US"/>
                  <a:t>EPOCH</a:t>
                </a:r>
                <a:endParaRPr lang="ja-JP"/>
              </a:p>
            </c:rich>
          </c:tx>
          <c:overlay val="0"/>
          <c:spPr>
            <a:noFill/>
            <a:ln>
              <a:noFill/>
            </a:ln>
            <a:effectLst/>
          </c:spPr>
          <c:txPr>
            <a:bodyPr rot="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all" spc="120" normalizeH="0" baseline="0">
                <a:solidFill>
                  <a:schemeClr val="tx1">
                    <a:lumMod val="65000"/>
                    <a:lumOff val="35000"/>
                  </a:schemeClr>
                </a:solidFill>
                <a:latin typeface="Century" panose="02040604050505020304" pitchFamily="18" charset="0"/>
                <a:ea typeface="+mn-ea"/>
                <a:cs typeface="+mn-cs"/>
              </a:defRPr>
            </a:pPr>
            <a:endParaRPr lang="ja-JP"/>
          </a:p>
        </c:txPr>
        <c:crossAx val="979251856"/>
        <c:crosses val="autoZero"/>
        <c:auto val="1"/>
        <c:lblAlgn val="ctr"/>
        <c:lblOffset val="100"/>
        <c:noMultiLvlLbl val="0"/>
      </c:catAx>
      <c:valAx>
        <c:axId val="979251856"/>
        <c:scaling>
          <c:orientation val="minMax"/>
          <c:max val="1.1000000000000001"/>
          <c:min val="1"/>
        </c:scaling>
        <c:delete val="0"/>
        <c:axPos val="l"/>
        <c:title>
          <c:tx>
            <c:rich>
              <a:bodyPr rot="-540000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r>
                  <a:rPr lang="en-US"/>
                  <a:t>LOSS</a:t>
                </a:r>
                <a:endParaRPr lang="ja-JP"/>
              </a:p>
            </c:rich>
          </c:tx>
          <c:overlay val="0"/>
          <c:spPr>
            <a:noFill/>
            <a:ln>
              <a:noFill/>
            </a:ln>
            <a:effectLst/>
          </c:spPr>
          <c:txPr>
            <a:bodyPr rot="-5400000" spcFirstLastPara="1" vertOverflow="ellipsis" vert="horz" wrap="square" anchor="ctr" anchorCtr="1"/>
            <a:lstStyle/>
            <a:p>
              <a:pPr>
                <a:defRPr sz="2400" b="0" i="0" u="none" strike="noStrike" kern="1200" cap="all" baseline="0">
                  <a:solidFill>
                    <a:schemeClr val="tx1">
                      <a:lumMod val="65000"/>
                      <a:lumOff val="35000"/>
                    </a:schemeClr>
                  </a:solidFill>
                  <a:latin typeface="Century" panose="02040604050505020304" pitchFamily="18" charset="0"/>
                  <a:ea typeface="+mn-ea"/>
                  <a:cs typeface="+mn-cs"/>
                </a:defRPr>
              </a:pPr>
              <a:endParaRPr lang="ja-JP"/>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Century" panose="02040604050505020304" pitchFamily="18" charset="0"/>
                <a:ea typeface="+mn-ea"/>
                <a:cs typeface="+mn-cs"/>
              </a:defRPr>
            </a:pPr>
            <a:endParaRPr lang="ja-JP"/>
          </a:p>
        </c:txPr>
        <c:crossAx val="8631787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Century" panose="02040604050505020304" pitchFamily="18" charset="0"/>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entury" panose="02040604050505020304" pitchFamily="18" charset="0"/>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96E2F-2130-44EA-B00D-7DA706A740F0}" type="datetimeFigureOut">
              <a:rPr lang="zh-CN" altLang="en-US" smtClean="0"/>
              <a:t>2021/3/4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DBFB6-271F-4C9B-9423-BFF2FDFDC3EF}" type="slidenum">
              <a:rPr lang="zh-CN" altLang="en-US" smtClean="0"/>
              <a:t>‹#›</a:t>
            </a:fld>
            <a:endParaRPr lang="zh-CN" altLang="en-US"/>
          </a:p>
        </p:txBody>
      </p:sp>
    </p:spTree>
    <p:extLst>
      <p:ext uri="{BB962C8B-B14F-4D97-AF65-F5344CB8AC3E}">
        <p14:creationId xmlns:p14="http://schemas.microsoft.com/office/powerpoint/2010/main" val="487822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おはようございます、チョウと申します。</a:t>
            </a:r>
            <a:endParaRPr lang="en-US" altLang="ja-JP" dirty="0"/>
          </a:p>
          <a:p>
            <a:r>
              <a:rPr lang="ja-JP" altLang="en-US" dirty="0"/>
              <a:t>ニューラルネットワーク言語モデルを用いた含意文生成システムというテーマで発表させていただきます。</a:t>
            </a:r>
            <a:endParaRPr lang="zh-CN" altLang="en-US" dirty="0"/>
          </a:p>
        </p:txBody>
      </p:sp>
      <p:sp>
        <p:nvSpPr>
          <p:cNvPr id="4" name="灯片编号占位符 3"/>
          <p:cNvSpPr>
            <a:spLocks noGrp="1"/>
          </p:cNvSpPr>
          <p:nvPr>
            <p:ph type="sldNum" sz="quarter" idx="5"/>
          </p:nvPr>
        </p:nvSpPr>
        <p:spPr/>
        <p:txBody>
          <a:bodyPr/>
          <a:lstStyle/>
          <a:p>
            <a:fld id="{C83DBFB6-271F-4C9B-9423-BFF2FDFDC3EF}" type="slidenum">
              <a:rPr lang="zh-CN" altLang="en-US" smtClean="0"/>
              <a:t>1</a:t>
            </a:fld>
            <a:endParaRPr lang="zh-CN" altLang="en-US"/>
          </a:p>
        </p:txBody>
      </p:sp>
    </p:spTree>
    <p:extLst>
      <p:ext uri="{BB962C8B-B14F-4D97-AF65-F5344CB8AC3E}">
        <p14:creationId xmlns:p14="http://schemas.microsoft.com/office/powerpoint/2010/main" val="3931330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また、通常の</a:t>
            </a:r>
            <a:r>
              <a:rPr lang="en-US" altLang="ja-JP" sz="1200" kern="100" dirty="0">
                <a:effectLst/>
                <a:latin typeface="Century" panose="02040604050505020304" pitchFamily="18" charset="0"/>
                <a:ea typeface="MS Mincho" panose="02020609040205080304" pitchFamily="49" charset="-128"/>
                <a:cs typeface="Times New Roman" panose="02020603050405020304" pitchFamily="18" charset="0"/>
              </a:rPr>
              <a:t>seq2seq</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では、</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エンコーダには入力の全ての情報を固定</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（こてい）</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長のベクトルに圧縮して、入力長くなると、情報を適切に圧縮しきれない恐れがあり</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ます</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。この問題を解決するため、注意機構が導入されるようにな</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りました</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。注意機構によって、エンコーダ</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の情報を</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加重平均した文脈化ベクトルは時刻に応じて動的に</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作成して</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デコーダの</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出力は文脈</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ベクトル</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に</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よって</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生成することができ</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ます</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zh-CN" altLang="zh-CN" sz="12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C4D1E146-5BD3-F24D-BEEF-B69FA801EF4E}" type="slidenum">
              <a:rPr kumimoji="1" lang="zh-CN" altLang="en-US" smtClean="0"/>
              <a:t>10</a:t>
            </a:fld>
            <a:endParaRPr kumimoji="1" lang="zh-CN" altLang="en-US"/>
          </a:p>
        </p:txBody>
      </p:sp>
    </p:spTree>
    <p:extLst>
      <p:ext uri="{BB962C8B-B14F-4D97-AF65-F5344CB8AC3E}">
        <p14:creationId xmlns:p14="http://schemas.microsoft.com/office/powerpoint/2010/main" val="2617344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ja-JP" altLang="en-US" sz="1800" dirty="0">
                    <a:effectLst/>
                    <a:latin typeface="Century" panose="02040604050505020304" pitchFamily="18" charset="0"/>
                    <a:ea typeface="MS Mincho" panose="02020609040205080304" pitchFamily="49" charset="-128"/>
                    <a:cs typeface="Times New Roman" panose="02020603050405020304" pitchFamily="18" charset="0"/>
                  </a:rPr>
                  <a:t>次には</a:t>
                </a:r>
                <a:r>
                  <a:rPr lang="ja-JP" altLang="zh-CN" sz="1800" dirty="0">
                    <a:effectLst/>
                    <a:latin typeface="Century" panose="02040604050505020304" pitchFamily="18" charset="0"/>
                    <a:ea typeface="MS Mincho" panose="02020609040205080304" pitchFamily="49" charset="-128"/>
                    <a:cs typeface="Times New Roman" panose="02020603050405020304" pitchFamily="18" charset="0"/>
                  </a:rPr>
                  <a:t>交差エントロピー</a:t>
                </a:r>
                <a:r>
                  <a:rPr lang="ja-JP" altLang="en-US" sz="1800" dirty="0">
                    <a:effectLst/>
                    <a:latin typeface="Century" panose="02040604050505020304" pitchFamily="18" charset="0"/>
                    <a:ea typeface="MS Mincho" panose="02020609040205080304" pitchFamily="49" charset="-128"/>
                    <a:cs typeface="Times New Roman" panose="02020603050405020304" pitchFamily="18" charset="0"/>
                  </a:rPr>
                  <a:t>です。</a:t>
                </a:r>
                <a:r>
                  <a:rPr lang="ja-JP" altLang="zh-CN" sz="1800" dirty="0">
                    <a:effectLst/>
                    <a:latin typeface="Century" panose="02040604050505020304" pitchFamily="18" charset="0"/>
                    <a:ea typeface="MS Mincho" panose="02020609040205080304" pitchFamily="49" charset="-128"/>
                    <a:cs typeface="Times New Roman" panose="02020603050405020304" pitchFamily="18" charset="0"/>
                  </a:rPr>
                  <a:t>コーパスの教師信号と予測</a:t>
                </a:r>
                <a:r>
                  <a:rPr lang="ja-JP" altLang="en-US" sz="1800" dirty="0">
                    <a:effectLst/>
                    <a:latin typeface="Century" panose="02040604050505020304" pitchFamily="18" charset="0"/>
                    <a:ea typeface="MS Mincho" panose="02020609040205080304" pitchFamily="49" charset="-128"/>
                    <a:cs typeface="Times New Roman" panose="02020603050405020304" pitchFamily="18" charset="0"/>
                  </a:rPr>
                  <a:t>し</a:t>
                </a:r>
                <a:r>
                  <a:rPr lang="ja-JP" altLang="zh-CN" sz="1800" dirty="0">
                    <a:effectLst/>
                    <a:latin typeface="Century" panose="02040604050505020304" pitchFamily="18" charset="0"/>
                    <a:ea typeface="MS Mincho" panose="02020609040205080304" pitchFamily="49" charset="-128"/>
                    <a:cs typeface="Times New Roman" panose="02020603050405020304" pitchFamily="18" charset="0"/>
                  </a:rPr>
                  <a:t>た含意文に交差エントロピー誤差を用いて学習</a:t>
                </a:r>
                <a:r>
                  <a:rPr lang="ja-JP" altLang="en-US" sz="1800" dirty="0">
                    <a:effectLst/>
                    <a:latin typeface="Century" panose="02040604050505020304" pitchFamily="18" charset="0"/>
                    <a:ea typeface="MS Mincho" panose="02020609040205080304" pitchFamily="49" charset="-128"/>
                    <a:cs typeface="Times New Roman" panose="02020603050405020304" pitchFamily="18" charset="0"/>
                  </a:rPr>
                  <a:t>させます</a:t>
                </a:r>
                <a:r>
                  <a:rPr lang="ja-JP" altLang="zh-CN" sz="1800" dirty="0">
                    <a:effectLst/>
                    <a:latin typeface="Century" panose="02040604050505020304" pitchFamily="18" charset="0"/>
                    <a:ea typeface="MS Mincho" panose="02020609040205080304" pitchFamily="49" charset="-128"/>
                    <a:cs typeface="Times New Roman" panose="02020603050405020304" pitchFamily="18" charset="0"/>
                  </a:rPr>
                  <a:t>。この学習により、生成</a:t>
                </a:r>
                <a:r>
                  <a:rPr lang="ja-JP" altLang="en-US" sz="1800" dirty="0">
                    <a:effectLst/>
                    <a:latin typeface="Century" panose="02040604050505020304" pitchFamily="18" charset="0"/>
                    <a:ea typeface="MS Mincho" panose="02020609040205080304" pitchFamily="49" charset="-128"/>
                    <a:cs typeface="Times New Roman" panose="02020603050405020304" pitchFamily="18" charset="0"/>
                  </a:rPr>
                  <a:t>した</a:t>
                </a:r>
                <a:r>
                  <a:rPr lang="ja-JP" altLang="zh-CN" sz="1800" dirty="0">
                    <a:effectLst/>
                    <a:latin typeface="Century" panose="02040604050505020304" pitchFamily="18" charset="0"/>
                    <a:ea typeface="MS Mincho" panose="02020609040205080304" pitchFamily="49" charset="-128"/>
                    <a:cs typeface="Times New Roman" panose="02020603050405020304" pitchFamily="18" charset="0"/>
                  </a:rPr>
                  <a:t>含意文</a:t>
                </a:r>
                <a:r>
                  <a:rPr lang="ja-JP" altLang="en-US" sz="1800" dirty="0">
                    <a:effectLst/>
                    <a:latin typeface="Century" panose="02040604050505020304" pitchFamily="18" charset="0"/>
                    <a:ea typeface="MS Mincho" panose="02020609040205080304" pitchFamily="49" charset="-128"/>
                    <a:cs typeface="Times New Roman" panose="02020603050405020304" pitchFamily="18" charset="0"/>
                  </a:rPr>
                  <a:t>は教師信号</a:t>
                </a:r>
                <a:r>
                  <a:rPr lang="ja-JP" altLang="zh-CN" sz="1800" dirty="0">
                    <a:effectLst/>
                    <a:latin typeface="Century" panose="02040604050505020304" pitchFamily="18" charset="0"/>
                    <a:ea typeface="MS Mincho" panose="02020609040205080304" pitchFamily="49" charset="-128"/>
                    <a:cs typeface="Times New Roman" panose="02020603050405020304" pitchFamily="18" charset="0"/>
                  </a:rPr>
                  <a:t>に依存することとな</a:t>
                </a:r>
                <a:r>
                  <a:rPr lang="ja-JP" altLang="en-US" sz="1800" dirty="0">
                    <a:effectLst/>
                    <a:latin typeface="Century" panose="02040604050505020304" pitchFamily="18" charset="0"/>
                    <a:ea typeface="MS Mincho" panose="02020609040205080304" pitchFamily="49" charset="-128"/>
                    <a:cs typeface="Times New Roman" panose="02020603050405020304" pitchFamily="18" charset="0"/>
                  </a:rPr>
                  <a:t>ります</a:t>
                </a:r>
                <a:r>
                  <a:rPr lang="ja-JP" altLang="zh-CN" sz="18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8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en-US" altLang="zh-CN" sz="18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この</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図は</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Attention based Sequence-to-Sequence</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モデル</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での</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交差エントロピー誤差損失で</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200" kern="1200" dirty="0">
                    <a:solidFill>
                      <a:schemeClr val="tx1"/>
                    </a:solidFill>
                    <a:effectLst/>
                    <a:latin typeface="+mn-lt"/>
                    <a:ea typeface="+mn-ea"/>
                    <a:cs typeface="+mn-cs"/>
                  </a:rPr>
                  <a:t>予測の段階では語彙サイズ</a:t>
                </a:r>
                <a:r>
                  <a:rPr lang="en-US" altLang="zh-CN" sz="1200" kern="1200" dirty="0">
                    <a:solidFill>
                      <a:schemeClr val="tx1"/>
                    </a:solidFill>
                    <a:effectLst/>
                    <a:latin typeface="+mn-lt"/>
                    <a:ea typeface="+mn-ea"/>
                    <a:cs typeface="+mn-cs"/>
                  </a:rPr>
                  <a:t>v</a:t>
                </a:r>
                <a:r>
                  <a:rPr lang="ja-JP" altLang="zh-CN" sz="1200" kern="1200" dirty="0">
                    <a:solidFill>
                      <a:schemeClr val="tx1"/>
                    </a:solidFill>
                    <a:effectLst/>
                    <a:latin typeface="+mn-lt"/>
                    <a:ea typeface="+mn-ea"/>
                    <a:cs typeface="+mn-cs"/>
                  </a:rPr>
                  <a:t>のソフトマックスしたベクトル</a:t>
                </a:r>
                <a:r>
                  <a:rPr lang="en-US"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𝑝</m:t>
                        </m:r>
                      </m:e>
                      <m:sub>
                        <m:r>
                          <a:rPr lang="en-US" altLang="zh-CN" sz="1200" i="1" kern="1200">
                            <a:solidFill>
                              <a:schemeClr val="tx1"/>
                            </a:solidFill>
                            <a:effectLst/>
                            <a:latin typeface="Cambria Math" panose="02040503050406030204" pitchFamily="18" charset="0"/>
                            <a:ea typeface="+mn-ea"/>
                            <a:cs typeface="+mn-cs"/>
                          </a:rPr>
                          <m:t>𝑡</m:t>
                        </m:r>
                        <m:r>
                          <a:rPr lang="en-US" altLang="zh-CN" sz="1200" i="1" kern="1200">
                            <a:solidFill>
                              <a:schemeClr val="tx1"/>
                            </a:solidFill>
                            <a:effectLst/>
                            <a:latin typeface="Cambria Math" panose="02040503050406030204" pitchFamily="18" charset="0"/>
                            <a:ea typeface="+mn-ea"/>
                            <a:cs typeface="+mn-cs"/>
                          </a:rPr>
                          <m:t>1</m:t>
                        </m:r>
                      </m:sub>
                    </m:sSub>
                  </m:oMath>
                </a14:m>
                <a:r>
                  <a:rPr lang="en-US" altLang="zh-CN" sz="1200" kern="1200" dirty="0">
                    <a:solidFill>
                      <a:schemeClr val="tx1"/>
                    </a:solidFill>
                    <a:effectLst/>
                    <a:latin typeface="+mn-lt"/>
                    <a:ea typeface="+mn-ea"/>
                    <a:cs typeface="+mn-cs"/>
                  </a:rPr>
                  <a:t>, …,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𝑝</m:t>
                        </m:r>
                      </m:e>
                      <m:sub>
                        <m:r>
                          <a:rPr lang="en-US" altLang="zh-CN" sz="1200" i="1" kern="1200">
                            <a:solidFill>
                              <a:schemeClr val="tx1"/>
                            </a:solidFill>
                            <a:effectLst/>
                            <a:latin typeface="Cambria Math" panose="02040503050406030204" pitchFamily="18" charset="0"/>
                            <a:ea typeface="+mn-ea"/>
                            <a:cs typeface="+mn-cs"/>
                          </a:rPr>
                          <m:t>𝑡</m:t>
                        </m:r>
                        <m:r>
                          <m:rPr>
                            <m:sty m:val="p"/>
                          </m:rPr>
                          <a:rPr lang="en-US" altLang="zh-CN" sz="1200" kern="1200">
                            <a:solidFill>
                              <a:schemeClr val="tx1"/>
                            </a:solidFill>
                            <a:effectLst/>
                            <a:latin typeface="Cambria Math" panose="02040503050406030204" pitchFamily="18" charset="0"/>
                            <a:ea typeface="+mn-ea"/>
                            <a:cs typeface="+mn-cs"/>
                          </a:rPr>
                          <m:t>i</m:t>
                        </m:r>
                      </m:sub>
                    </m:sSub>
                  </m:oMath>
                </a14:m>
                <a:r>
                  <a:rPr lang="en-US" altLang="zh-CN" sz="1200" kern="1200" dirty="0">
                    <a:solidFill>
                      <a:schemeClr val="tx1"/>
                    </a:solidFill>
                    <a:effectLst/>
                    <a:latin typeface="+mn-lt"/>
                    <a:ea typeface="+mn-ea"/>
                    <a:cs typeface="+mn-cs"/>
                  </a:rPr>
                  <a:t>, …,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𝑝</m:t>
                        </m:r>
                      </m:e>
                      <m:sub>
                        <m:r>
                          <a:rPr lang="en-US" altLang="zh-CN" sz="1200" i="1" kern="1200">
                            <a:solidFill>
                              <a:schemeClr val="tx1"/>
                            </a:solidFill>
                            <a:effectLst/>
                            <a:latin typeface="Cambria Math" panose="02040503050406030204" pitchFamily="18" charset="0"/>
                            <a:ea typeface="+mn-ea"/>
                            <a:cs typeface="+mn-cs"/>
                          </a:rPr>
                          <m:t>𝑡𝑣</m:t>
                        </m:r>
                      </m:sub>
                    </m:sSub>
                  </m:oMath>
                </a14:m>
                <a:r>
                  <a:rPr lang="en-US" altLang="zh-CN" sz="1200" kern="1200" dirty="0">
                    <a:solidFill>
                      <a:schemeClr val="tx1"/>
                    </a:solidFill>
                    <a:effectLst/>
                    <a:latin typeface="+mn-lt"/>
                    <a:ea typeface="+mn-ea"/>
                    <a:cs typeface="+mn-cs"/>
                  </a:rPr>
                  <a:t>]</a:t>
                </a:r>
                <a:r>
                  <a:rPr lang="ja-JP" altLang="zh-CN" sz="1200" kern="1200" dirty="0">
                    <a:solidFill>
                      <a:schemeClr val="tx1"/>
                    </a:solidFill>
                    <a:effectLst/>
                    <a:latin typeface="+mn-lt"/>
                    <a:ea typeface="+mn-ea"/>
                    <a:cs typeface="+mn-cs"/>
                  </a:rPr>
                  <a:t>が出力され</a:t>
                </a:r>
                <a:r>
                  <a:rPr lang="ja-JP" altLang="en-US" sz="1200" kern="1200" dirty="0">
                    <a:solidFill>
                      <a:schemeClr val="tx1"/>
                    </a:solidFill>
                    <a:effectLst/>
                    <a:latin typeface="+mn-lt"/>
                    <a:ea typeface="+mn-ea"/>
                    <a:cs typeface="+mn-cs"/>
                  </a:rPr>
                  <a:t>ます</a:t>
                </a:r>
                <a:r>
                  <a:rPr lang="ja-JP" altLang="zh-CN" sz="1200" kern="1200" dirty="0">
                    <a:solidFill>
                      <a:schemeClr val="tx1"/>
                    </a:solidFill>
                    <a:effectLst/>
                    <a:latin typeface="+mn-lt"/>
                    <a:ea typeface="+mn-ea"/>
                    <a:cs typeface="+mn-cs"/>
                  </a:rPr>
                  <a:t>、各語彙の確率を表してい</a:t>
                </a:r>
                <a:r>
                  <a:rPr lang="ja-JP" altLang="en-US" sz="1200" kern="1200" dirty="0">
                    <a:solidFill>
                      <a:schemeClr val="tx1"/>
                    </a:solidFill>
                    <a:effectLst/>
                    <a:latin typeface="+mn-lt"/>
                    <a:ea typeface="+mn-ea"/>
                    <a:cs typeface="+mn-cs"/>
                  </a:rPr>
                  <a:t>ます</a:t>
                </a:r>
                <a:r>
                  <a:rPr lang="ja-JP"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𝑝</m:t>
                        </m:r>
                      </m:e>
                      <m:sub>
                        <m:r>
                          <a:rPr lang="en-US" altLang="zh-CN" sz="1200" i="1" kern="1200">
                            <a:solidFill>
                              <a:schemeClr val="tx1"/>
                            </a:solidFill>
                            <a:effectLst/>
                            <a:latin typeface="Cambria Math" panose="02040503050406030204" pitchFamily="18" charset="0"/>
                            <a:ea typeface="+mn-ea"/>
                            <a:cs typeface="+mn-cs"/>
                          </a:rPr>
                          <m:t>𝑡</m:t>
                        </m:r>
                        <m:r>
                          <m:rPr>
                            <m:sty m:val="p"/>
                          </m:rPr>
                          <a:rPr lang="en-US" altLang="zh-CN" sz="1200" kern="1200">
                            <a:solidFill>
                              <a:schemeClr val="tx1"/>
                            </a:solidFill>
                            <a:effectLst/>
                            <a:latin typeface="Cambria Math" panose="02040503050406030204" pitchFamily="18" charset="0"/>
                            <a:ea typeface="+mn-ea"/>
                            <a:cs typeface="+mn-cs"/>
                          </a:rPr>
                          <m:t>i</m:t>
                        </m:r>
                      </m:sub>
                    </m:sSub>
                  </m:oMath>
                </a14:m>
                <a:r>
                  <a:rPr lang="ja-JP" altLang="zh-CN" sz="1200" kern="1200" dirty="0">
                    <a:solidFill>
                      <a:schemeClr val="tx1"/>
                    </a:solidFill>
                    <a:effectLst/>
                    <a:latin typeface="+mn-lt"/>
                    <a:ea typeface="+mn-ea"/>
                    <a:cs typeface="+mn-cs"/>
                  </a:rPr>
                  <a:t>は時刻</a:t>
                </a:r>
                <a:r>
                  <a:rPr lang="en-US" altLang="zh-CN" sz="1200" kern="1200" dirty="0">
                    <a:solidFill>
                      <a:schemeClr val="tx1"/>
                    </a:solidFill>
                    <a:effectLst/>
                    <a:latin typeface="+mn-lt"/>
                    <a:ea typeface="+mn-ea"/>
                    <a:cs typeface="+mn-cs"/>
                  </a:rPr>
                  <a:t>t</a:t>
                </a:r>
                <a:r>
                  <a:rPr lang="ja-JP" altLang="zh-CN" sz="1200" kern="1200" dirty="0">
                    <a:solidFill>
                      <a:schemeClr val="tx1"/>
                    </a:solidFill>
                    <a:effectLst/>
                    <a:latin typeface="+mn-lt"/>
                    <a:ea typeface="+mn-ea"/>
                    <a:cs typeface="+mn-cs"/>
                  </a:rPr>
                  <a:t>のターゲット</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𝑦</m:t>
                        </m:r>
                      </m:e>
                      <m:sub>
                        <m:r>
                          <a:rPr lang="en-US" altLang="zh-CN" sz="1200" i="1" kern="1200">
                            <a:solidFill>
                              <a:schemeClr val="tx1"/>
                            </a:solidFill>
                            <a:effectLst/>
                            <a:latin typeface="Cambria Math" panose="02040503050406030204" pitchFamily="18" charset="0"/>
                            <a:ea typeface="+mn-ea"/>
                            <a:cs typeface="+mn-cs"/>
                          </a:rPr>
                          <m:t>𝑡</m:t>
                        </m:r>
                      </m:sub>
                    </m:sSub>
                  </m:oMath>
                </a14:m>
                <a:r>
                  <a:rPr lang="ja-JP" altLang="zh-CN" sz="1200" kern="1200" dirty="0">
                    <a:solidFill>
                      <a:schemeClr val="tx1"/>
                    </a:solidFill>
                    <a:effectLst/>
                    <a:latin typeface="+mn-lt"/>
                    <a:ea typeface="+mn-ea"/>
                    <a:cs typeface="+mn-cs"/>
                  </a:rPr>
                  <a:t>に対応する確率を表</a:t>
                </a:r>
                <a:r>
                  <a:rPr lang="ja-JP" altLang="en-US" sz="1200" kern="1200" dirty="0">
                    <a:solidFill>
                      <a:schemeClr val="tx1"/>
                    </a:solidFill>
                    <a:effectLst/>
                    <a:latin typeface="+mn-lt"/>
                    <a:ea typeface="+mn-ea"/>
                    <a:cs typeface="+mn-cs"/>
                  </a:rPr>
                  <a:t>します</a:t>
                </a:r>
                <a:r>
                  <a:rPr lang="ja-JP" altLang="zh-CN" sz="1200" kern="1200" dirty="0">
                    <a:solidFill>
                      <a:schemeClr val="tx1"/>
                    </a:solidFill>
                    <a:effectLst/>
                    <a:latin typeface="+mn-lt"/>
                    <a:ea typeface="+mn-ea"/>
                    <a:cs typeface="+mn-cs"/>
                  </a:rPr>
                  <a:t>。</a:t>
                </a:r>
                <a:r>
                  <a:rPr lang="ja-JP" altLang="en-US" sz="1200" kern="1200" dirty="0">
                    <a:solidFill>
                      <a:schemeClr val="tx1"/>
                    </a:solidFill>
                    <a:effectLst/>
                    <a:latin typeface="+mn-lt"/>
                    <a:ea typeface="+mn-ea"/>
                    <a:cs typeface="+mn-cs"/>
                  </a:rPr>
                  <a:t>時刻</a:t>
                </a:r>
                <a:r>
                  <a:rPr lang="en-US" altLang="ja-JP" sz="1200" kern="1200" dirty="0">
                    <a:solidFill>
                      <a:schemeClr val="tx1"/>
                    </a:solidFill>
                    <a:effectLst/>
                    <a:latin typeface="+mn-lt"/>
                    <a:ea typeface="+mn-ea"/>
                    <a:cs typeface="+mn-cs"/>
                  </a:rPr>
                  <a:t>1</a:t>
                </a:r>
                <a:r>
                  <a:rPr lang="ja-JP" altLang="en-US" sz="1200" kern="1200" dirty="0">
                    <a:solidFill>
                      <a:schemeClr val="tx1"/>
                    </a:solidFill>
                    <a:effectLst/>
                    <a:latin typeface="+mn-lt"/>
                    <a:ea typeface="+mn-ea"/>
                    <a:cs typeface="+mn-cs"/>
                  </a:rPr>
                  <a:t>から時刻</a:t>
                </a:r>
                <a:r>
                  <a:rPr lang="en-US" altLang="ja-JP" sz="1200" kern="1200" dirty="0">
                    <a:solidFill>
                      <a:schemeClr val="tx1"/>
                    </a:solidFill>
                    <a:effectLst/>
                    <a:latin typeface="+mn-lt"/>
                    <a:ea typeface="+mn-ea"/>
                    <a:cs typeface="+mn-cs"/>
                  </a:rPr>
                  <a:t>T</a:t>
                </a:r>
                <a:r>
                  <a:rPr lang="ja-JP" altLang="en-US" sz="1200" kern="1200" dirty="0">
                    <a:solidFill>
                      <a:schemeClr val="tx1"/>
                    </a:solidFill>
                    <a:effectLst/>
                    <a:latin typeface="+mn-lt"/>
                    <a:ea typeface="+mn-ea"/>
                    <a:cs typeface="+mn-cs"/>
                  </a:rPr>
                  <a:t>ダッシュまで</a:t>
                </a:r>
                <a:r>
                  <a:rPr lang="ja-JP" altLang="zh-CN" sz="1200" kern="1200" dirty="0">
                    <a:solidFill>
                      <a:schemeClr val="tx1"/>
                    </a:solidFill>
                    <a:effectLst/>
                    <a:latin typeface="+mn-lt"/>
                    <a:ea typeface="+mn-ea"/>
                    <a:cs typeface="+mn-cs"/>
                  </a:rPr>
                  <a:t>各時刻の損失の平均を求めると、最終の損失</a:t>
                </a:r>
                <a:r>
                  <a:rPr lang="ja-JP" altLang="en-US" sz="1200" kern="1200" dirty="0">
                    <a:solidFill>
                      <a:schemeClr val="tx1"/>
                    </a:solidFill>
                    <a:effectLst/>
                    <a:latin typeface="+mn-lt"/>
                    <a:ea typeface="+mn-ea"/>
                    <a:cs typeface="+mn-cs"/>
                  </a:rPr>
                  <a:t>となります。</a:t>
                </a:r>
                <a:endParaRPr lang="zh-CN"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zh-CN" altLang="en-US" dirty="0"/>
              </a:p>
            </p:txBody>
          </p:sp>
        </mc:Choice>
        <mc:Fallback xmlns="">
          <p:sp>
            <p:nvSpPr>
              <p:cNvPr id="3" name="备注占位符 2"/>
              <p:cNvSpPr>
                <a:spLocks noGrp="1"/>
              </p:cNvSpPr>
              <p:nvPr>
                <p:ph type="body" idx="1"/>
              </p:nvPr>
            </p:nvSpPr>
            <p:spPr/>
            <p:txBody>
              <a:bodyPr/>
              <a:lstStyle/>
              <a:p>
                <a:r>
                  <a:rPr lang="ja-JP" altLang="zh-CN" sz="1800" dirty="0">
                    <a:effectLst/>
                    <a:latin typeface="Century" panose="02040604050505020304" pitchFamily="18" charset="0"/>
                    <a:ea typeface="MS Mincho" panose="02020609040205080304" pitchFamily="49" charset="-128"/>
                    <a:cs typeface="Times New Roman" panose="02020603050405020304" pitchFamily="18" charset="0"/>
                  </a:rPr>
                  <a:t>コーパスの含意文を教師信号として予測された含意文に交差エントロピー誤差を用いて学習される。この学習により、コーパスとして用意された含意文に生成される含意文の質は依存することとなる。</a:t>
                </a:r>
                <a:endParaRPr lang="en-US" altLang="ja-JP" sz="18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en-US" altLang="zh-CN" sz="18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図は</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Attention based Sequence-to-Sequence</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モデルにおける交差エントロピー誤差損失である。エンコーダに入力された長さ</a:t>
                </a:r>
                <a:r>
                  <a:rPr lang="en-US" altLang="zh-CN" sz="1800" kern="100" dirty="0">
                    <a:effectLst/>
                    <a:latin typeface="Century" panose="02040604050505020304" pitchFamily="18" charset="0"/>
                    <a:ea typeface="宋体" panose="02010600030101010101" pitchFamily="2" charset="-122"/>
                    <a:cs typeface="Times New Roman" panose="02020603050405020304" pitchFamily="18" charset="0"/>
                  </a:rPr>
                  <a:t>T</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のソースシーケンス</a:t>
                </a:r>
                <a:r>
                  <a:rPr lang="en-US" altLang="zh-CN" sz="1800" kern="100" dirty="0">
                    <a:effectLst/>
                    <a:latin typeface="Century" panose="02040604050505020304" pitchFamily="18" charset="0"/>
                    <a:ea typeface="宋体" panose="02010600030101010101" pitchFamily="2" charset="-122"/>
                    <a:cs typeface="Times New Roman" panose="02020603050405020304" pitchFamily="18" charset="0"/>
                  </a:rPr>
                  <a:t>[</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𝑥</a:t>
                </a:r>
                <a:r>
                  <a:rPr lang="zh-CN" altLang="zh-CN" sz="18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1</a:t>
                </a:r>
                <a:r>
                  <a:rPr lang="en-US" altLang="zh-CN" sz="1800" kern="100" dirty="0">
                    <a:effectLst/>
                    <a:latin typeface="Century" panose="02040604050505020304" pitchFamily="18" charset="0"/>
                    <a:ea typeface="宋体" panose="02010600030101010101" pitchFamily="2" charset="-122"/>
                    <a:cs typeface="Times New Roman" panose="02020603050405020304" pitchFamily="18" charset="0"/>
                  </a:rPr>
                  <a:t>,</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𝑇</a:t>
                </a:r>
                <a:r>
                  <a:rPr lang="en-US" altLang="zh-CN" sz="1200" kern="1200" dirty="0">
                    <a:solidFill>
                      <a:schemeClr val="tx1"/>
                    </a:solidFill>
                    <a:effectLst/>
                    <a:latin typeface="+mn-lt"/>
                    <a:ea typeface="+mn-ea"/>
                    <a:cs typeface="+mn-cs"/>
                  </a:rPr>
                  <a:t>]</a:t>
                </a:r>
                <a:r>
                  <a:rPr lang="ja-JP" altLang="zh-CN" sz="1200" kern="1200" dirty="0">
                    <a:solidFill>
                      <a:schemeClr val="tx1"/>
                    </a:solidFill>
                    <a:effectLst/>
                    <a:latin typeface="+mn-lt"/>
                    <a:ea typeface="+mn-ea"/>
                    <a:cs typeface="+mn-cs"/>
                  </a:rPr>
                  <a:t>を考え</a:t>
                </a:r>
                <a:r>
                  <a:rPr lang="ja-JP" altLang="en-US" sz="1200" kern="1200" dirty="0">
                    <a:solidFill>
                      <a:schemeClr val="tx1"/>
                    </a:solidFill>
                    <a:effectLst/>
                    <a:latin typeface="+mn-lt"/>
                    <a:ea typeface="+mn-ea"/>
                    <a:cs typeface="+mn-cs"/>
                  </a:rPr>
                  <a:t>ます</a:t>
                </a:r>
                <a:r>
                  <a:rPr lang="ja-JP" altLang="zh-CN" sz="1200" kern="1200" dirty="0">
                    <a:solidFill>
                      <a:schemeClr val="tx1"/>
                    </a:solidFill>
                    <a:effectLst/>
                    <a:latin typeface="+mn-lt"/>
                    <a:ea typeface="+mn-ea"/>
                    <a:cs typeface="+mn-cs"/>
                  </a:rPr>
                  <a:t>。学習の目標は長さ</a:t>
                </a:r>
                <a:r>
                  <a:rPr lang="en-US" altLang="zh-CN" sz="1200" i="0" kern="1200">
                    <a:solidFill>
                      <a:schemeClr val="tx1"/>
                    </a:solidFill>
                    <a:effectLst/>
                    <a:latin typeface="+mn-lt"/>
                    <a:ea typeface="+mn-ea"/>
                    <a:cs typeface="+mn-cs"/>
                  </a:rPr>
                  <a:t>𝑇</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ja-JP" altLang="zh-CN" sz="1200" kern="1200" dirty="0">
                    <a:solidFill>
                      <a:schemeClr val="tx1"/>
                    </a:solidFill>
                    <a:effectLst/>
                    <a:latin typeface="+mn-lt"/>
                    <a:ea typeface="+mn-ea"/>
                    <a:cs typeface="+mn-cs"/>
                  </a:rPr>
                  <a:t>のターゲットシーケンス</a:t>
                </a:r>
                <a:r>
                  <a:rPr lang="en-US"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𝑦</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en-US"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𝑦</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𝑦</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𝑇</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 </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ja-JP" altLang="zh-CN" sz="1200" kern="1200" dirty="0">
                    <a:solidFill>
                      <a:schemeClr val="tx1"/>
                    </a:solidFill>
                    <a:effectLst/>
                    <a:latin typeface="+mn-lt"/>
                    <a:ea typeface="+mn-ea"/>
                    <a:cs typeface="+mn-cs"/>
                  </a:rPr>
                  <a:t>で</a:t>
                </a:r>
                <a:r>
                  <a:rPr lang="ja-JP" altLang="en-US" sz="1200" kern="1200" dirty="0">
                    <a:solidFill>
                      <a:schemeClr val="tx1"/>
                    </a:solidFill>
                    <a:effectLst/>
                    <a:latin typeface="+mn-lt"/>
                    <a:ea typeface="+mn-ea"/>
                    <a:cs typeface="+mn-cs"/>
                  </a:rPr>
                  <a:t>す</a:t>
                </a:r>
                <a:r>
                  <a:rPr lang="ja-JP" altLang="zh-CN" sz="1200" kern="1200" dirty="0">
                    <a:solidFill>
                      <a:schemeClr val="tx1"/>
                    </a:solidFill>
                    <a:effectLst/>
                    <a:latin typeface="+mn-lt"/>
                    <a:ea typeface="+mn-ea"/>
                    <a:cs typeface="+mn-cs"/>
                  </a:rPr>
                  <a:t>。予測の段階では語彙サイズ</a:t>
                </a:r>
                <a:r>
                  <a:rPr lang="en-US" altLang="zh-CN" sz="1200" kern="1200" dirty="0">
                    <a:solidFill>
                      <a:schemeClr val="tx1"/>
                    </a:solidFill>
                    <a:effectLst/>
                    <a:latin typeface="+mn-lt"/>
                    <a:ea typeface="+mn-ea"/>
                    <a:cs typeface="+mn-cs"/>
                  </a:rPr>
                  <a:t>v</a:t>
                </a:r>
                <a:r>
                  <a:rPr lang="ja-JP" altLang="zh-CN" sz="1200" kern="1200" dirty="0">
                    <a:solidFill>
                      <a:schemeClr val="tx1"/>
                    </a:solidFill>
                    <a:effectLst/>
                    <a:latin typeface="+mn-lt"/>
                    <a:ea typeface="+mn-ea"/>
                    <a:cs typeface="+mn-cs"/>
                  </a:rPr>
                  <a:t>のソフトマックスしたベクトル</a:t>
                </a:r>
                <a:r>
                  <a:rPr lang="en-US"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𝑝</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𝑡1</a:t>
                </a:r>
                <a:r>
                  <a:rPr lang="en-US" altLang="zh-CN" sz="1200" kern="1200" dirty="0">
                    <a:solidFill>
                      <a:schemeClr val="tx1"/>
                    </a:solidFill>
                    <a:effectLst/>
                    <a:latin typeface="+mn-lt"/>
                    <a:ea typeface="+mn-ea"/>
                    <a:cs typeface="+mn-cs"/>
                  </a:rPr>
                  <a:t>, …, </a:t>
                </a:r>
                <a:r>
                  <a:rPr lang="en-US" altLang="zh-CN" sz="1200" i="0" kern="1200">
                    <a:solidFill>
                      <a:schemeClr val="tx1"/>
                    </a:solidFill>
                    <a:effectLst/>
                    <a:latin typeface="+mn-lt"/>
                    <a:ea typeface="+mn-ea"/>
                    <a:cs typeface="+mn-cs"/>
                  </a:rPr>
                  <a:t>𝑝</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𝑡i</a:t>
                </a:r>
                <a:r>
                  <a:rPr lang="en-US" altLang="zh-CN" sz="1200" kern="1200" dirty="0">
                    <a:solidFill>
                      <a:schemeClr val="tx1"/>
                    </a:solidFill>
                    <a:effectLst/>
                    <a:latin typeface="+mn-lt"/>
                    <a:ea typeface="+mn-ea"/>
                    <a:cs typeface="+mn-cs"/>
                  </a:rPr>
                  <a:t>, …, </a:t>
                </a:r>
                <a:r>
                  <a:rPr lang="en-US" altLang="zh-CN" sz="1200" i="0" kern="1200">
                    <a:solidFill>
                      <a:schemeClr val="tx1"/>
                    </a:solidFill>
                    <a:effectLst/>
                    <a:latin typeface="+mn-lt"/>
                    <a:ea typeface="+mn-ea"/>
                    <a:cs typeface="+mn-cs"/>
                  </a:rPr>
                  <a:t>𝑝</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𝑡𝑣</a:t>
                </a:r>
                <a:r>
                  <a:rPr lang="en-US" altLang="zh-CN" sz="1200" kern="1200" dirty="0">
                    <a:solidFill>
                      <a:schemeClr val="tx1"/>
                    </a:solidFill>
                    <a:effectLst/>
                    <a:latin typeface="+mn-lt"/>
                    <a:ea typeface="+mn-ea"/>
                    <a:cs typeface="+mn-cs"/>
                  </a:rPr>
                  <a:t>]</a:t>
                </a:r>
                <a:r>
                  <a:rPr lang="ja-JP" altLang="zh-CN" sz="1200" kern="1200" dirty="0">
                    <a:solidFill>
                      <a:schemeClr val="tx1"/>
                    </a:solidFill>
                    <a:effectLst/>
                    <a:latin typeface="+mn-lt"/>
                    <a:ea typeface="+mn-ea"/>
                    <a:cs typeface="+mn-cs"/>
                  </a:rPr>
                  <a:t>が出力され、各語彙の確率を表している。</a:t>
                </a:r>
                <a:r>
                  <a:rPr lang="en-US" altLang="zh-CN" sz="1200" i="0" kern="1200">
                    <a:solidFill>
                      <a:schemeClr val="tx1"/>
                    </a:solidFill>
                    <a:effectLst/>
                    <a:latin typeface="+mn-lt"/>
                    <a:ea typeface="+mn-ea"/>
                    <a:cs typeface="+mn-cs"/>
                  </a:rPr>
                  <a:t>𝑝</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𝑡i</a:t>
                </a:r>
                <a:r>
                  <a:rPr lang="ja-JP" altLang="zh-CN" sz="1200" kern="1200" dirty="0">
                    <a:solidFill>
                      <a:schemeClr val="tx1"/>
                    </a:solidFill>
                    <a:effectLst/>
                    <a:latin typeface="+mn-lt"/>
                    <a:ea typeface="+mn-ea"/>
                    <a:cs typeface="+mn-cs"/>
                  </a:rPr>
                  <a:t>は時刻</a:t>
                </a:r>
                <a:r>
                  <a:rPr lang="en-US" altLang="zh-CN" sz="1200" kern="1200" dirty="0">
                    <a:solidFill>
                      <a:schemeClr val="tx1"/>
                    </a:solidFill>
                    <a:effectLst/>
                    <a:latin typeface="+mn-lt"/>
                    <a:ea typeface="+mn-ea"/>
                    <a:cs typeface="+mn-cs"/>
                  </a:rPr>
                  <a:t>t</a:t>
                </a:r>
                <a:r>
                  <a:rPr lang="ja-JP" altLang="zh-CN" sz="1200" kern="1200" dirty="0">
                    <a:solidFill>
                      <a:schemeClr val="tx1"/>
                    </a:solidFill>
                    <a:effectLst/>
                    <a:latin typeface="+mn-lt"/>
                    <a:ea typeface="+mn-ea"/>
                    <a:cs typeface="+mn-cs"/>
                  </a:rPr>
                  <a:t>のターゲット</a:t>
                </a:r>
                <a:r>
                  <a:rPr lang="en-US" altLang="zh-CN" sz="1200" i="0" kern="1200">
                    <a:solidFill>
                      <a:schemeClr val="tx1"/>
                    </a:solidFill>
                    <a:effectLst/>
                    <a:latin typeface="+mn-lt"/>
                    <a:ea typeface="+mn-ea"/>
                    <a:cs typeface="+mn-cs"/>
                  </a:rPr>
                  <a:t>𝑦</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𝑡</a:t>
                </a:r>
                <a:r>
                  <a:rPr lang="ja-JP" altLang="zh-CN" sz="1200" kern="1200" dirty="0">
                    <a:solidFill>
                      <a:schemeClr val="tx1"/>
                    </a:solidFill>
                    <a:effectLst/>
                    <a:latin typeface="+mn-lt"/>
                    <a:ea typeface="+mn-ea"/>
                    <a:cs typeface="+mn-cs"/>
                  </a:rPr>
                  <a:t>に対応する確率を表す。シーケンスにある各時刻の損失の平均を求めると、最終の損失が得られ</a:t>
                </a:r>
                <a:r>
                  <a:rPr lang="ja-JP" altLang="en-US" sz="1200" kern="1200" dirty="0">
                    <a:solidFill>
                      <a:schemeClr val="tx1"/>
                    </a:solidFill>
                    <a:effectLst/>
                    <a:latin typeface="+mn-lt"/>
                    <a:ea typeface="+mn-ea"/>
                    <a:cs typeface="+mn-cs"/>
                  </a:rPr>
                  <a:t>ます。</a:t>
                </a:r>
                <a:endParaRPr lang="zh-CN"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zh-CN" altLang="en-US" dirty="0"/>
              </a:p>
            </p:txBody>
          </p:sp>
        </mc:Fallback>
      </mc:AlternateContent>
      <p:sp>
        <p:nvSpPr>
          <p:cNvPr id="4" name="灯片编号占位符 3"/>
          <p:cNvSpPr>
            <a:spLocks noGrp="1"/>
          </p:cNvSpPr>
          <p:nvPr>
            <p:ph type="sldNum" sz="quarter" idx="5"/>
          </p:nvPr>
        </p:nvSpPr>
        <p:spPr/>
        <p:txBody>
          <a:bodyPr/>
          <a:lstStyle/>
          <a:p>
            <a:fld id="{C4D1E146-5BD3-F24D-BEEF-B69FA801EF4E}" type="slidenum">
              <a:rPr kumimoji="1" lang="zh-CN" altLang="en-US" smtClean="0"/>
              <a:t>11</a:t>
            </a:fld>
            <a:endParaRPr kumimoji="1" lang="zh-CN" altLang="en-US"/>
          </a:p>
        </p:txBody>
      </p:sp>
    </p:spTree>
    <p:extLst>
      <p:ext uri="{BB962C8B-B14F-4D97-AF65-F5344CB8AC3E}">
        <p14:creationId xmlns:p14="http://schemas.microsoft.com/office/powerpoint/2010/main" val="3287367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a:p>
          <a:p>
            <a:endParaRPr lang="zh-CN" altLang="en-US"/>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12</a:t>
            </a:fld>
            <a:endParaRPr lang="zh-CN" altLang="en-US" sz="1200"/>
          </a:p>
        </p:txBody>
      </p:sp>
    </p:spTree>
    <p:extLst>
      <p:ext uri="{BB962C8B-B14F-4D97-AF65-F5344CB8AC3E}">
        <p14:creationId xmlns:p14="http://schemas.microsoft.com/office/powerpoint/2010/main" val="35361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類似損失を提案します。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前提文と含意文との語彙の重複を制限するため、類似度に基づいた損失を定義</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します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予測した含意文と入力</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した</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前提文の類似損失を計算</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します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。そして、類似損失と交差エントロピー誤差損失の和を</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損失</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関数</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とします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zh-CN"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類似損失を提案する理由を紹介いたします。訓練で用いたコーパス</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において、前提文と含意文の文間類似度は平均で</a:t>
                </a:r>
                <a:r>
                  <a:rPr lang="en-US" altLang="zh-CN" sz="1800" kern="0" dirty="0">
                    <a:effectLst/>
                    <a:latin typeface="Century" panose="02040604050505020304" pitchFamily="18" charset="0"/>
                    <a:ea typeface="MS Mincho" panose="02020609040205080304" pitchFamily="49" charset="-128"/>
                    <a:cs typeface="Arial" panose="020B0604020202020204" pitchFamily="34" charset="0"/>
                  </a:rPr>
                  <a:t>0.7696</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で</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結構高い類似度ですので、交差エントロピーだけで訓練したら、コーパスに依存しすぎてしまいます。ですので、</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類似損失を提案します。</a:t>
                </a:r>
                <a:endParaRPr lang="en-US" altLang="ja-JP" sz="12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en-US" altLang="zh-CN" sz="12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zh-CN" altLang="en-US" dirty="0"/>
              </a:p>
            </p:txBody>
          </p:sp>
        </mc:Choice>
        <mc:Fallback xmlns="">
          <p:sp>
            <p:nvSpPr>
              <p:cNvPr id="3" name="备注占位符 2"/>
              <p:cNvSpPr>
                <a:spLocks noGrp="1"/>
              </p:cNvSpPr>
              <p:nvPr>
                <p:ph type="body" idx="1"/>
              </p:nvPr>
            </p:nvSpPr>
            <p:spPr/>
            <p:txBody>
              <a:bodyPr/>
              <a:lstStyle/>
              <a:p>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類似損失を提案します。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前提文と含意文との語彙の重複を制限するため、前提文と生成された含意文の類似度に基づいた損失を定義し、それを用いることで目的を達成</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します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類似損失を提案する理由を紹介いたします。訓練となる</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SNLI</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コーパス</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において、訓練データとなる前提文と含意文の文間類似度は平均で</a:t>
                </a:r>
                <a:r>
                  <a:rPr lang="en-US" altLang="zh-CN" sz="1800" kern="0" dirty="0">
                    <a:effectLst/>
                    <a:latin typeface="Century" panose="02040604050505020304" pitchFamily="18" charset="0"/>
                    <a:ea typeface="MS Mincho" panose="02020609040205080304" pitchFamily="49" charset="-128"/>
                    <a:cs typeface="Arial" panose="020B0604020202020204" pitchFamily="34" charset="0"/>
                  </a:rPr>
                  <a:t>0.7696</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で</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結構高い類似度ですので、交差エントロピーだけで訓練したら、コーパスに依存してしまいます。ですので、</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類似損失を提案します。</a:t>
                </a:r>
                <a:endParaRPr lang="en-US" altLang="ja-JP" sz="12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en-US" altLang="zh-CN" sz="12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予測した含意文</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𝑦</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1^′</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 </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𝑦</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𝑇</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 ]</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と入力である前提文</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𝑥</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1, …, 𝑥</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𝑇  </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の類似損失を計算する。そして、類似損失と交差エントロピー誤差損失の和を訓練データにおける誤差関数として用いる。</a:t>
                </a:r>
                <a:endParaRPr lang="zh-CN"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zh-CN" altLang="en-US" dirty="0"/>
              </a:p>
            </p:txBody>
          </p:sp>
        </mc:Fallback>
      </mc:AlternateContent>
      <p:sp>
        <p:nvSpPr>
          <p:cNvPr id="4" name="灯片编号占位符 3"/>
          <p:cNvSpPr>
            <a:spLocks noGrp="1"/>
          </p:cNvSpPr>
          <p:nvPr>
            <p:ph type="sldNum" sz="quarter" idx="5"/>
          </p:nvPr>
        </p:nvSpPr>
        <p:spPr/>
        <p:txBody>
          <a:bodyPr/>
          <a:lstStyle/>
          <a:p>
            <a:fld id="{C4D1E146-5BD3-F24D-BEEF-B69FA801EF4E}" type="slidenum">
              <a:rPr kumimoji="1" lang="zh-CN" altLang="en-US" smtClean="0"/>
              <a:t>13</a:t>
            </a:fld>
            <a:endParaRPr kumimoji="1" lang="zh-CN" altLang="en-US"/>
          </a:p>
        </p:txBody>
      </p:sp>
    </p:spTree>
    <p:extLst>
      <p:ext uri="{BB962C8B-B14F-4D97-AF65-F5344CB8AC3E}">
        <p14:creationId xmlns:p14="http://schemas.microsoft.com/office/powerpoint/2010/main" val="3044334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類似損失</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の計算方法を紹介いたします。前提文と予測した含意文</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をもとに計算</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します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例えば、図では、</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含意文と</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前提文</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が</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共有され</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ている</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トークンは</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3</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つ</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あります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、含意文の長さ</a:t>
                </a:r>
                <a:r>
                  <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rPr>
                  <a:t>9</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で割ると、</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MS Mincho" panose="02020609040205080304" pitchFamily="49" charset="-128"/>
                            <a:cs typeface="Times New Roman" panose="02020603050405020304" pitchFamily="18" charset="0"/>
                          </a:rPr>
                          <m:t>1</m:t>
                        </m:r>
                      </m:num>
                      <m:den>
                        <m:r>
                          <a:rPr lang="en-US" altLang="zh-CN" sz="1800" i="1" kern="100">
                            <a:effectLst/>
                            <a:latin typeface="Cambria Math" panose="02040503050406030204" pitchFamily="18" charset="0"/>
                            <a:ea typeface="MS Mincho" panose="02020609040205080304" pitchFamily="49" charset="-128"/>
                            <a:cs typeface="Times New Roman" panose="02020603050405020304" pitchFamily="18" charset="0"/>
                          </a:rPr>
                          <m:t>3</m:t>
                        </m:r>
                      </m:den>
                    </m:f>
                  </m:oMath>
                </a14:m>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とな</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ります、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類似損失</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は</a:t>
                </a:r>
                <a14:m>
                  <m:oMath xmlns:m="http://schemas.openxmlformats.org/officeDocument/2006/math">
                    <m:f>
                      <m:f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MS Mincho" panose="02020609040205080304" pitchFamily="49" charset="-128"/>
                            <a:cs typeface="Times New Roman" panose="02020603050405020304" pitchFamily="18" charset="0"/>
                          </a:rPr>
                          <m:t>1</m:t>
                        </m:r>
                      </m:num>
                      <m:den>
                        <m:r>
                          <a:rPr lang="en-US" altLang="zh-CN" sz="1800" i="1" kern="100">
                            <a:effectLst/>
                            <a:latin typeface="Cambria Math" panose="02040503050406030204" pitchFamily="18" charset="0"/>
                            <a:ea typeface="MS Mincho" panose="02020609040205080304" pitchFamily="49" charset="-128"/>
                            <a:cs typeface="Times New Roman" panose="02020603050405020304" pitchFamily="18" charset="0"/>
                          </a:rPr>
                          <m:t>3</m:t>
                        </m:r>
                      </m:den>
                    </m:f>
                    <m:r>
                      <a:rPr lang="ja-JP" altLang="en-US" sz="1800" i="1" kern="100">
                        <a:effectLst/>
                        <a:latin typeface="Cambria Math" panose="02040503050406030204" pitchFamily="18" charset="0"/>
                        <a:ea typeface="MS Mincho" panose="02020609040205080304" pitchFamily="49" charset="-128"/>
                        <a:cs typeface="Times New Roman" panose="02020603050405020304" pitchFamily="18" charset="0"/>
                      </a:rPr>
                      <m:t>です</m:t>
                    </m:r>
                  </m:oMath>
                </a14:m>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類似損失は</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𝑦</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1^′</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 </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𝑦</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𝑇</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 ]</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と</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𝑥</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1, …, 𝑥</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𝑇  </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をもとに計算する。</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𝑦</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1^′</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 </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𝑦</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𝑇</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 ]</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と</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𝑥</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1, …, 𝑥</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𝑇  </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 </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で共有されているトークン数を計算して、</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𝑦</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1^′</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 </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𝑦</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_(</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𝑇</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 ]</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の長さ</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𝑇</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で割ることで、類似損失を定義する。例えば、図</a:t>
                </a:r>
                <a:r>
                  <a:rPr lang="en-US" altLang="zh-CN" sz="1800" kern="100" dirty="0">
                    <a:effectLst/>
                    <a:latin typeface="Century" panose="02040604050505020304" pitchFamily="18" charset="0"/>
                    <a:ea typeface="宋体" panose="02010600030101010101" pitchFamily="2" charset="-122"/>
                    <a:cs typeface="Times New Roman" panose="02020603050405020304" pitchFamily="18" charset="0"/>
                  </a:rPr>
                  <a:t>3</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では、含意文の長さは</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9</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で、前提文と共有されているトークンは</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3</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つでであるため、含意文の長さで割ると、類似損失は</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1</a:t>
                </a:r>
                <a:r>
                  <a:rPr lang="zh-CN" altLang="zh-CN" sz="1800" i="0" kern="100">
                    <a:effectLst/>
                    <a:latin typeface="Cambria Math" panose="02040503050406030204" pitchFamily="18" charset="0"/>
                    <a:ea typeface="MS Mincho" panose="02020609040205080304" pitchFamily="49" charset="-128"/>
                    <a:cs typeface="Times New Roman" panose="02020603050405020304" pitchFamily="18" charset="0"/>
                  </a:rPr>
                  <a:t>/</a:t>
                </a:r>
                <a:r>
                  <a:rPr lang="en-US" altLang="zh-CN" sz="1800" i="0" kern="100">
                    <a:effectLst/>
                    <a:latin typeface="Cambria Math" panose="02040503050406030204" pitchFamily="18" charset="0"/>
                    <a:ea typeface="MS Mincho" panose="02020609040205080304" pitchFamily="49" charset="-128"/>
                    <a:cs typeface="Times New Roman" panose="02020603050405020304" pitchFamily="18" charset="0"/>
                  </a:rPr>
                  <a:t>3</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となる。</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こうすることで、入力文と近い含意文が生成された場合には誤差が大きくなり、出来るだけ入力文と異なった含意文が生成されるようになる。</a:t>
                </a:r>
                <a:endParaRPr lang="zh-CN"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C83DBFB6-271F-4C9B-9423-BFF2FDFDC3EF}" type="slidenum">
              <a:rPr lang="zh-CN" altLang="en-US" smtClean="0"/>
              <a:t>14</a:t>
            </a:fld>
            <a:endParaRPr lang="zh-CN" altLang="en-US"/>
          </a:p>
        </p:txBody>
      </p:sp>
    </p:spTree>
    <p:extLst>
      <p:ext uri="{BB962C8B-B14F-4D97-AF65-F5344CB8AC3E}">
        <p14:creationId xmlns:p14="http://schemas.microsoft.com/office/powerpoint/2010/main" val="1960415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dirty="0"/>
          </a:p>
          <a:p>
            <a:pPr indent="107950" algn="just">
              <a:lnSpc>
                <a:spcPts val="1200"/>
              </a:lnSpc>
              <a:spcAft>
                <a:spcPts val="600"/>
              </a:spcAft>
            </a:pP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含意文と前提文の文間類似度を求めるために、訓練済みの</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BERT</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を</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使用して、</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前提文と生成された含意文をベクトルで表現し、その類似度をコサイン類似度により計算</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します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indent="107950" algn="just">
              <a:lnSpc>
                <a:spcPts val="1200"/>
              </a:lnSpc>
              <a:spcAft>
                <a:spcPts val="600"/>
              </a:spcAft>
            </a:pP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indent="107950" algn="just">
              <a:lnSpc>
                <a:spcPts val="1200"/>
              </a:lnSpc>
              <a:spcAft>
                <a:spcPts val="600"/>
              </a:spcAft>
            </a:pP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含意文と前提文をそれぞれ</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BERT</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に入力して、最後の</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4</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層の出力の平均ベクトルを文ベクトルに</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します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。文ベクトルを</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使って</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、コサイン類似度を計算</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します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。これを類似度についての評価指標に</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zh-CN"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lang="zh-CN" altLang="en-US" dirty="0"/>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15</a:t>
            </a:fld>
            <a:endParaRPr lang="zh-CN" altLang="en-US" sz="1200"/>
          </a:p>
        </p:txBody>
      </p:sp>
    </p:spTree>
    <p:extLst>
      <p:ext uri="{BB962C8B-B14F-4D97-AF65-F5344CB8AC3E}">
        <p14:creationId xmlns:p14="http://schemas.microsoft.com/office/powerpoint/2010/main" val="3890221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a:p>
          <a:p>
            <a:endParaRPr lang="zh-CN" altLang="en-US"/>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16</a:t>
            </a:fld>
            <a:endParaRPr lang="zh-CN" altLang="en-US" sz="1200"/>
          </a:p>
        </p:txBody>
      </p:sp>
    </p:spTree>
    <p:extLst>
      <p:ext uri="{BB962C8B-B14F-4D97-AF65-F5344CB8AC3E}">
        <p14:creationId xmlns:p14="http://schemas.microsoft.com/office/powerpoint/2010/main" val="585794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07950" algn="just">
              <a:lnSpc>
                <a:spcPts val="1200"/>
              </a:lnSpc>
              <a:spcAft>
                <a:spcPts val="600"/>
              </a:spcAft>
            </a:pPr>
            <a:r>
              <a:rPr lang="ja-JP" altLang="en-US" sz="1200" kern="1200" dirty="0">
                <a:effectLst/>
                <a:latin typeface="+mn-lt"/>
                <a:ea typeface="+mn-ea"/>
                <a:cs typeface="+mn-cs"/>
              </a:rPr>
              <a:t>使用したデータセットは</a:t>
            </a:r>
            <a:r>
              <a:rPr lang="en-US" altLang="ja-JP" sz="1200" kern="1200" dirty="0">
                <a:effectLst/>
                <a:latin typeface="+mn-lt"/>
                <a:ea typeface="+mn-ea"/>
                <a:cs typeface="+mn-cs"/>
              </a:rPr>
              <a:t>SNLI</a:t>
            </a:r>
            <a:r>
              <a:rPr lang="ja-JP" altLang="en-US" sz="1200" kern="1200" dirty="0">
                <a:effectLst/>
                <a:latin typeface="+mn-lt"/>
                <a:ea typeface="+mn-ea"/>
                <a:cs typeface="+mn-cs"/>
              </a:rPr>
              <a:t>というコーパスです。</a:t>
            </a:r>
            <a:endParaRPr lang="en-US" altLang="ja-JP" sz="1200" kern="1200" dirty="0">
              <a:effectLst/>
              <a:latin typeface="+mn-lt"/>
              <a:ea typeface="+mn-ea"/>
              <a:cs typeface="+mn-cs"/>
            </a:endParaRPr>
          </a:p>
          <a:p>
            <a:pPr indent="107950" algn="just">
              <a:lnSpc>
                <a:spcPts val="1200"/>
              </a:lnSpc>
              <a:spcAft>
                <a:spcPts val="600"/>
              </a:spcAft>
            </a:pPr>
            <a:r>
              <a:rPr lang="ja-JP" altLang="en-US" sz="1200" kern="1200" dirty="0">
                <a:effectLst/>
                <a:latin typeface="+mn-lt"/>
                <a:ea typeface="+mn-ea"/>
                <a:cs typeface="+mn-cs"/>
              </a:rPr>
              <a:t>訓練データ、検証データ、テストデータの数はそれぞれ以下となります。</a:t>
            </a:r>
            <a:endParaRPr lang="en-US" altLang="ja-JP" sz="1200" kern="1200" dirty="0">
              <a:effectLst/>
              <a:latin typeface="+mn-lt"/>
              <a:ea typeface="+mn-ea"/>
              <a:cs typeface="+mn-cs"/>
            </a:endParaRPr>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17</a:t>
            </a:fld>
            <a:endParaRPr lang="zh-CN" altLang="en-US" sz="1200"/>
          </a:p>
        </p:txBody>
      </p:sp>
    </p:spTree>
    <p:extLst>
      <p:ext uri="{BB962C8B-B14F-4D97-AF65-F5344CB8AC3E}">
        <p14:creationId xmlns:p14="http://schemas.microsoft.com/office/powerpoint/2010/main" val="2409726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152400" algn="just"/>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実験設定は以下です。</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609600" indent="152400" algn="just"/>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ベースライン手法は交差エントロピー</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です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609600" indent="152400" algn="just"/>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提案手法は類似度損失と交差エントロピーを組み合わせたもので</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609600" indent="152400" algn="just"/>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両方とも</a:t>
            </a:r>
            <a:r>
              <a:rPr lang="en-US" altLang="zh-CN" sz="1800" kern="100" dirty="0">
                <a:effectLst/>
                <a:latin typeface="Century" panose="02040604050505020304" pitchFamily="18" charset="0"/>
                <a:ea typeface="宋体" panose="02010600030101010101" pitchFamily="2" charset="-122"/>
                <a:cs typeface="Times New Roman" panose="02020603050405020304" pitchFamily="18" charset="0"/>
              </a:rPr>
              <a:t>Attention based Sequence-to-Sequence</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モデルに基づいて含意文生成を行</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います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609600" indent="152400" algn="just"/>
            <a:r>
              <a:rPr lang="ja-JP" altLang="zh-CN" sz="1800" kern="100" dirty="0">
                <a:effectLst/>
                <a:latin typeface="Times New Roman" panose="02020603050405020304" pitchFamily="18" charset="0"/>
                <a:ea typeface="MS Mincho" panose="02020609040205080304" pitchFamily="49" charset="-128"/>
                <a:cs typeface="Times New Roman" panose="02020603050405020304" pitchFamily="18" charset="0"/>
              </a:rPr>
              <a:t>損失についての設定以外は、ベースライン手法と提案手法に全く同</a:t>
            </a:r>
            <a:r>
              <a:rPr lang="ja-JP" altLang="en-US" sz="1800" kern="100" dirty="0">
                <a:effectLst/>
                <a:latin typeface="Times New Roman" panose="02020603050405020304" pitchFamily="18" charset="0"/>
                <a:ea typeface="MS Mincho" panose="02020609040205080304" pitchFamily="49" charset="-128"/>
                <a:cs typeface="Times New Roman" panose="02020603050405020304" pitchFamily="18" charset="0"/>
              </a:rPr>
              <a:t>じように</a:t>
            </a:r>
            <a:r>
              <a:rPr lang="ja-JP" altLang="zh-CN" sz="1800" kern="100" dirty="0">
                <a:effectLst/>
                <a:latin typeface="Times New Roman" panose="02020603050405020304" pitchFamily="18" charset="0"/>
                <a:ea typeface="MS Mincho" panose="02020609040205080304" pitchFamily="49" charset="-128"/>
                <a:cs typeface="Times New Roman" panose="02020603050405020304" pitchFamily="18" charset="0"/>
              </a:rPr>
              <a:t>設定</a:t>
            </a:r>
            <a:r>
              <a:rPr lang="ja-JP" altLang="en-US" sz="1800" kern="100" dirty="0">
                <a:effectLst/>
                <a:latin typeface="Times New Roman" panose="02020603050405020304" pitchFamily="18" charset="0"/>
                <a:ea typeface="MS Mincho" panose="02020609040205080304" pitchFamily="49" charset="-128"/>
                <a:cs typeface="Times New Roman" panose="02020603050405020304" pitchFamily="18" charset="0"/>
              </a:rPr>
              <a:t>します</a:t>
            </a:r>
            <a:r>
              <a:rPr lang="ja-JP" altLang="zh-CN" sz="18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zh-CN"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18</a:t>
            </a:fld>
            <a:endParaRPr lang="zh-CN" altLang="en-US" sz="1200"/>
          </a:p>
        </p:txBody>
      </p:sp>
    </p:spTree>
    <p:extLst>
      <p:ext uri="{BB962C8B-B14F-4D97-AF65-F5344CB8AC3E}">
        <p14:creationId xmlns:p14="http://schemas.microsoft.com/office/powerpoint/2010/main" val="93131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a:p>
          <a:p>
            <a:endParaRPr lang="zh-CN" altLang="en-US"/>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19</a:t>
            </a:fld>
            <a:endParaRPr lang="zh-CN" altLang="en-US" sz="1200"/>
          </a:p>
        </p:txBody>
      </p:sp>
    </p:spTree>
    <p:extLst>
      <p:ext uri="{BB962C8B-B14F-4D97-AF65-F5344CB8AC3E}">
        <p14:creationId xmlns:p14="http://schemas.microsoft.com/office/powerpoint/2010/main" val="394246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まずはテーマについて、今回のタスク、含意文生成について紹介させていただきます。</a:t>
            </a:r>
            <a:endParaRPr lang="en-US" altLang="ja-JP" dirty="0"/>
          </a:p>
          <a:p>
            <a:endParaRPr lang="zh-CN" altLang="en-US" dirty="0"/>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2</a:t>
            </a:fld>
            <a:endParaRPr lang="zh-CN" altLang="en-US" sz="1200"/>
          </a:p>
        </p:txBody>
      </p:sp>
    </p:spTree>
    <p:extLst>
      <p:ext uri="{BB962C8B-B14F-4D97-AF65-F5344CB8AC3E}">
        <p14:creationId xmlns:p14="http://schemas.microsoft.com/office/powerpoint/2010/main" val="2104990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提案手法とベースライン手法をそれぞれ訓練データで</a:t>
            </a:r>
            <a:r>
              <a:rPr lang="en-US" altLang="zh-CN" sz="1800" kern="100" dirty="0">
                <a:effectLst/>
                <a:latin typeface="Century" panose="02040604050505020304" pitchFamily="18" charset="0"/>
                <a:ea typeface="宋体" panose="02010600030101010101" pitchFamily="2" charset="-122"/>
                <a:cs typeface="Times New Roman" panose="02020603050405020304" pitchFamily="18" charset="0"/>
              </a:rPr>
              <a:t>10</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回学習させて、テストデータによる含意文の生成を行い、前提文と含意文の類似度の平均を表</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2</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に示す。平均類似度の点からはベースラインと提案手法に大きな差は現れなかった</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ことがわかります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dirty="0"/>
          </a:p>
          <a:p>
            <a:endParaRPr lang="zh-CN" altLang="en-US" dirty="0"/>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20</a:t>
            </a:fld>
            <a:endParaRPr lang="zh-CN" altLang="en-US" sz="1200"/>
          </a:p>
        </p:txBody>
      </p:sp>
    </p:spTree>
    <p:extLst>
      <p:ext uri="{BB962C8B-B14F-4D97-AF65-F5344CB8AC3E}">
        <p14:creationId xmlns:p14="http://schemas.microsoft.com/office/powerpoint/2010/main" val="718513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07950" algn="just">
              <a:lnSpc>
                <a:spcPts val="1200"/>
              </a:lnSpc>
              <a:spcAft>
                <a:spcPts val="600"/>
              </a:spcAft>
            </a:pP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両手法で生成された含意文と前提文の類似度の分布を図に示す。類似度が</a:t>
            </a:r>
            <a:r>
              <a:rPr lang="en-US" altLang="zh-CN" sz="1800" kern="100" dirty="0">
                <a:effectLst/>
                <a:latin typeface="Century" panose="02040604050505020304" pitchFamily="18" charset="0"/>
                <a:ea typeface="MS Mincho" panose="02020609040205080304" pitchFamily="49" charset="-128"/>
                <a:cs typeface="Times New Roman" panose="02020603050405020304" pitchFamily="18" charset="0"/>
              </a:rPr>
              <a:t>0.9</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以上のものは減少していることがわか</a:t>
            </a:r>
            <a:r>
              <a:rPr lang="ja-JP" altLang="en-US" sz="1800" kern="100" dirty="0">
                <a:effectLst/>
                <a:latin typeface="Century" panose="02040604050505020304" pitchFamily="18" charset="0"/>
                <a:ea typeface="MS Mincho" panose="02020609040205080304" pitchFamily="49" charset="-128"/>
                <a:cs typeface="Times New Roman" panose="02020603050405020304" pitchFamily="18" charset="0"/>
              </a:rPr>
              <a:t>ります</a:t>
            </a:r>
            <a:r>
              <a:rPr lang="ja-JP" altLang="zh-CN" sz="18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zh-CN" altLang="zh-CN" sz="18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lang="zh-CN" altLang="en-US" dirty="0"/>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21</a:t>
            </a:fld>
            <a:endParaRPr lang="zh-CN" altLang="en-US" sz="1200"/>
          </a:p>
        </p:txBody>
      </p:sp>
    </p:spTree>
    <p:extLst>
      <p:ext uri="{BB962C8B-B14F-4D97-AF65-F5344CB8AC3E}">
        <p14:creationId xmlns:p14="http://schemas.microsoft.com/office/powerpoint/2010/main" val="617646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dirty="0">
                <a:latin typeface="Times New Roman" panose="02020603050405020304" pitchFamily="18" charset="0"/>
                <a:ea typeface="MS Mincho" panose="02020609040205080304" pitchFamily="49" charset="-128"/>
                <a:cs typeface="Times New Roman" panose="02020603050405020304" pitchFamily="18" charset="0"/>
              </a:rPr>
              <a:t>青い部分は重なった部分です。</a:t>
            </a:r>
            <a:r>
              <a:rPr lang="ja-JP" altLang="en-US" sz="1200" b="1" kern="100" dirty="0">
                <a:effectLst/>
                <a:latin typeface="Times New Roman" panose="02020603050405020304" pitchFamily="18" charset="0"/>
                <a:ea typeface="MS Mincho" panose="02020609040205080304" pitchFamily="49" charset="-128"/>
                <a:cs typeface="Times New Roman" panose="02020603050405020304" pitchFamily="18" charset="0"/>
              </a:rPr>
              <a:t>提案手法により、重なった語彙が少なくなることがわかります</a:t>
            </a:r>
            <a:endParaRPr lang="en-US" altLang="ja-JP" sz="1200" b="1" kern="1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1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22</a:t>
            </a:fld>
            <a:endParaRPr lang="zh-CN" altLang="en-US" sz="1200"/>
          </a:p>
        </p:txBody>
      </p:sp>
    </p:spTree>
    <p:extLst>
      <p:ext uri="{BB962C8B-B14F-4D97-AF65-F5344CB8AC3E}">
        <p14:creationId xmlns:p14="http://schemas.microsoft.com/office/powerpoint/2010/main" val="537525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a:p>
          <a:p>
            <a:endParaRPr lang="zh-CN" altLang="en-US"/>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23</a:t>
            </a:fld>
            <a:endParaRPr lang="zh-CN" altLang="en-US" sz="1200"/>
          </a:p>
        </p:txBody>
      </p:sp>
    </p:spTree>
    <p:extLst>
      <p:ext uri="{BB962C8B-B14F-4D97-AF65-F5344CB8AC3E}">
        <p14:creationId xmlns:p14="http://schemas.microsoft.com/office/powerpoint/2010/main" val="2153079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107950" algn="just">
              <a:spcAft>
                <a:spcPts val="600"/>
              </a:spcAft>
            </a:pPr>
            <a:r>
              <a:rPr lang="en-US" altLang="ja-JP" sz="1200" b="1" kern="100" dirty="0">
                <a:effectLst/>
                <a:latin typeface="Century" panose="02040604050505020304" pitchFamily="18" charset="0"/>
                <a:ea typeface="MS Mincho" panose="02020609040205080304" pitchFamily="49" charset="-128"/>
                <a:cs typeface="Times New Roman" panose="02020603050405020304" pitchFamily="18" charset="0"/>
              </a:rPr>
              <a:t> </a:t>
            </a:r>
            <a:r>
              <a:rPr lang="ja-JP" altLang="zh-CN" sz="1200" b="1" kern="100" dirty="0">
                <a:effectLst/>
                <a:latin typeface="Century" panose="02040604050505020304" pitchFamily="18" charset="0"/>
                <a:ea typeface="MS Mincho" panose="02020609040205080304" pitchFamily="49" charset="-128"/>
                <a:cs typeface="Times New Roman" panose="02020603050405020304" pitchFamily="18" charset="0"/>
              </a:rPr>
              <a:t>前提文と生成された含意文の語彙が重ならないように、類似損失を導入した手法を提案した。これにより、前提</a:t>
            </a:r>
            <a:r>
              <a:rPr lang="ja-JP" altLang="en-US" sz="1200" b="1" kern="100" dirty="0">
                <a:effectLst/>
                <a:latin typeface="Century" panose="02040604050505020304" pitchFamily="18" charset="0"/>
                <a:ea typeface="MS Mincho" panose="02020609040205080304" pitchFamily="49" charset="-128"/>
                <a:cs typeface="Times New Roman" panose="02020603050405020304" pitchFamily="18" charset="0"/>
              </a:rPr>
              <a:t>文</a:t>
            </a:r>
            <a:r>
              <a:rPr lang="ja-JP" altLang="zh-CN" sz="1200" b="1" kern="100" dirty="0">
                <a:effectLst/>
                <a:latin typeface="Century" panose="02040604050505020304" pitchFamily="18" charset="0"/>
                <a:ea typeface="MS Mincho" panose="02020609040205080304" pitchFamily="49" charset="-128"/>
                <a:cs typeface="Times New Roman" panose="02020603050405020304" pitchFamily="18" charset="0"/>
              </a:rPr>
              <a:t>の語彙をそのまま使ったような含意文の生成を抑えることができ</a:t>
            </a:r>
            <a:r>
              <a:rPr lang="ja-JP" altLang="en-US" sz="1200" b="1" kern="100" dirty="0">
                <a:effectLst/>
                <a:latin typeface="Century" panose="02040604050505020304" pitchFamily="18" charset="0"/>
                <a:ea typeface="MS Mincho" panose="02020609040205080304" pitchFamily="49" charset="-128"/>
                <a:cs typeface="Times New Roman" panose="02020603050405020304" pitchFamily="18" charset="0"/>
              </a:rPr>
              <a:t>ました</a:t>
            </a:r>
            <a:r>
              <a:rPr lang="ja-JP" altLang="zh-CN" sz="1200" b="1"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200" b="1" kern="100" dirty="0">
              <a:effectLst/>
              <a:latin typeface="Century" panose="02040604050505020304" pitchFamily="18" charset="0"/>
              <a:ea typeface="MS Mincho" panose="02020609040205080304" pitchFamily="49" charset="-128"/>
              <a:cs typeface="Times New Roman" panose="02020603050405020304" pitchFamily="18" charset="0"/>
            </a:endParaRPr>
          </a:p>
          <a:p>
            <a:pPr indent="107950" algn="just">
              <a:spcAft>
                <a:spcPts val="600"/>
              </a:spcAft>
            </a:pPr>
            <a:endParaRPr lang="zh-CN" altLang="zh-CN" sz="1200" b="1" kern="100" dirty="0">
              <a:effectLst/>
              <a:latin typeface="Century" panose="02040604050505020304" pitchFamily="18" charset="0"/>
              <a:ea typeface="MS Mincho" panose="02020609040205080304" pitchFamily="49" charset="-128"/>
              <a:cs typeface="Times New Roman" panose="02020603050405020304" pitchFamily="18" charset="0"/>
            </a:endParaRPr>
          </a:p>
          <a:p>
            <a:r>
              <a:rPr lang="en-US" altLang="ja-JP" sz="1200" b="1" kern="100" dirty="0">
                <a:effectLst/>
                <a:latin typeface="Century" panose="02040604050505020304" pitchFamily="18" charset="0"/>
                <a:ea typeface="MS Mincho" panose="02020609040205080304" pitchFamily="49" charset="-128"/>
                <a:cs typeface="Times New Roman" panose="02020603050405020304" pitchFamily="18" charset="0"/>
              </a:rPr>
              <a:t>    </a:t>
            </a:r>
            <a:r>
              <a:rPr lang="ja-JP" altLang="zh-CN" sz="1200" b="1" kern="100" dirty="0">
                <a:effectLst/>
                <a:latin typeface="Century" panose="02040604050505020304" pitchFamily="18" charset="0"/>
                <a:ea typeface="MS Mincho" panose="02020609040205080304" pitchFamily="49" charset="-128"/>
                <a:cs typeface="Times New Roman" panose="02020603050405020304" pitchFamily="18" charset="0"/>
              </a:rPr>
              <a:t>今後の課題としては、全体的に前提文と含意文との語彙の重なりを抑えるようにすることを</a:t>
            </a:r>
            <a:r>
              <a:rPr lang="ja-JP" altLang="zh-CN" sz="1200" b="1" kern="100">
                <a:effectLst/>
                <a:latin typeface="Century" panose="02040604050505020304" pitchFamily="18" charset="0"/>
                <a:ea typeface="MS Mincho" panose="02020609040205080304" pitchFamily="49" charset="-128"/>
                <a:cs typeface="Times New Roman" panose="02020603050405020304" pitchFamily="18" charset="0"/>
              </a:rPr>
              <a:t>目指</a:t>
            </a:r>
            <a:r>
              <a:rPr lang="ja-JP" altLang="en-US" sz="1200" b="1" kern="100">
                <a:effectLst/>
                <a:latin typeface="Century" panose="02040604050505020304" pitchFamily="18" charset="0"/>
                <a:ea typeface="MS Mincho" panose="02020609040205080304" pitchFamily="49" charset="-128"/>
                <a:cs typeface="Times New Roman" panose="02020603050405020304" pitchFamily="18" charset="0"/>
              </a:rPr>
              <a:t>します</a:t>
            </a:r>
            <a:r>
              <a:rPr lang="ja-JP" altLang="zh-CN" sz="1200" b="1" kern="100">
                <a:effectLst/>
                <a:latin typeface="Century" panose="02040604050505020304" pitchFamily="18" charset="0"/>
                <a:ea typeface="MS Mincho" panose="02020609040205080304" pitchFamily="49" charset="-128"/>
                <a:cs typeface="Times New Roman" panose="02020603050405020304" pitchFamily="18" charset="0"/>
              </a:rPr>
              <a:t>。</a:t>
            </a:r>
            <a:r>
              <a:rPr lang="ja-JP" altLang="zh-CN" sz="1200" b="1" kern="100" dirty="0">
                <a:effectLst/>
                <a:latin typeface="Century" panose="02040604050505020304" pitchFamily="18" charset="0"/>
                <a:ea typeface="MS Mincho" panose="02020609040205080304" pitchFamily="49" charset="-128"/>
                <a:cs typeface="Times New Roman" panose="02020603050405020304" pitchFamily="18" charset="0"/>
              </a:rPr>
              <a:t>また、学習回数を増やすことでどのように変化するかについても検討を行</a:t>
            </a:r>
            <a:r>
              <a:rPr lang="ja-JP" altLang="en-US" sz="1200" b="1" kern="100" dirty="0">
                <a:effectLst/>
                <a:latin typeface="Century" panose="02040604050505020304" pitchFamily="18" charset="0"/>
                <a:ea typeface="MS Mincho" panose="02020609040205080304" pitchFamily="49" charset="-128"/>
                <a:cs typeface="Times New Roman" panose="02020603050405020304" pitchFamily="18" charset="0"/>
              </a:rPr>
              <a:t>います</a:t>
            </a:r>
            <a:r>
              <a:rPr lang="ja-JP" altLang="zh-CN" sz="1200" b="1"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C83DBFB6-271F-4C9B-9423-BFF2FDFDC3EF}" type="slidenum">
              <a:rPr lang="zh-CN" altLang="en-US" smtClean="0"/>
              <a:t>24</a:t>
            </a:fld>
            <a:endParaRPr lang="zh-CN" altLang="en-US"/>
          </a:p>
        </p:txBody>
      </p:sp>
    </p:spTree>
    <p:extLst>
      <p:ext uri="{BB962C8B-B14F-4D97-AF65-F5344CB8AC3E}">
        <p14:creationId xmlns:p14="http://schemas.microsoft.com/office/powerpoint/2010/main" val="3329363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3DBFB6-271F-4C9B-9423-BFF2FDFDC3EF}" type="slidenum">
              <a:rPr lang="zh-CN" altLang="en-US" smtClean="0"/>
              <a:t>25</a:t>
            </a:fld>
            <a:endParaRPr lang="zh-CN" altLang="en-US"/>
          </a:p>
        </p:txBody>
      </p:sp>
    </p:spTree>
    <p:extLst>
      <p:ext uri="{BB962C8B-B14F-4D97-AF65-F5344CB8AC3E}">
        <p14:creationId xmlns:p14="http://schemas.microsoft.com/office/powerpoint/2010/main" val="3445494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4D1E146-5BD3-F24D-BEEF-B69FA801EF4E}" type="slidenum">
              <a:rPr kumimoji="1" lang="zh-CN" altLang="en-US" smtClean="0"/>
              <a:t>28</a:t>
            </a:fld>
            <a:endParaRPr kumimoji="1" lang="zh-CN" altLang="en-US"/>
          </a:p>
        </p:txBody>
      </p:sp>
    </p:spTree>
    <p:extLst>
      <p:ext uri="{BB962C8B-B14F-4D97-AF65-F5344CB8AC3E}">
        <p14:creationId xmlns:p14="http://schemas.microsoft.com/office/powerpoint/2010/main" val="2900562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4D1E146-5BD3-F24D-BEEF-B69FA801EF4E}" type="slidenum">
              <a:rPr kumimoji="1" lang="zh-CN" altLang="en-US" smtClean="0"/>
              <a:t>31</a:t>
            </a:fld>
            <a:endParaRPr kumimoji="1" lang="zh-CN" altLang="en-US"/>
          </a:p>
        </p:txBody>
      </p:sp>
    </p:spTree>
    <p:extLst>
      <p:ext uri="{BB962C8B-B14F-4D97-AF65-F5344CB8AC3E}">
        <p14:creationId xmlns:p14="http://schemas.microsoft.com/office/powerpoint/2010/main" val="2128398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4D1E146-5BD3-F24D-BEEF-B69FA801EF4E}" type="slidenum">
              <a:rPr kumimoji="1" lang="zh-CN" altLang="en-US" smtClean="0"/>
              <a:t>32</a:t>
            </a:fld>
            <a:endParaRPr kumimoji="1" lang="zh-CN" altLang="en-US"/>
          </a:p>
        </p:txBody>
      </p:sp>
    </p:spTree>
    <p:extLst>
      <p:ext uri="{BB962C8B-B14F-4D97-AF65-F5344CB8AC3E}">
        <p14:creationId xmlns:p14="http://schemas.microsoft.com/office/powerpoint/2010/main" val="3874220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4D1E146-5BD3-F24D-BEEF-B69FA801EF4E}" type="slidenum">
              <a:rPr kumimoji="1" lang="zh-CN" altLang="en-US" smtClean="0"/>
              <a:t>33</a:t>
            </a:fld>
            <a:endParaRPr kumimoji="1" lang="zh-CN" altLang="en-US"/>
          </a:p>
        </p:txBody>
      </p:sp>
    </p:spTree>
    <p:extLst>
      <p:ext uri="{BB962C8B-B14F-4D97-AF65-F5344CB8AC3E}">
        <p14:creationId xmlns:p14="http://schemas.microsoft.com/office/powerpoint/2010/main" val="3107852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dirty="0"/>
          </a:p>
          <a:p>
            <a:r>
              <a:rPr lang="ja-JP" altLang="zh-CN" sz="1800" dirty="0">
                <a:effectLst/>
                <a:latin typeface="Times" panose="02020603050405020304" pitchFamily="18" charset="0"/>
                <a:ea typeface="MS Mincho" panose="02020609040205080304" pitchFamily="49" charset="-128"/>
                <a:cs typeface="Times New Roman" panose="02020603050405020304" pitchFamily="18" charset="0"/>
              </a:rPr>
              <a:t>含意関係とは、</a:t>
            </a:r>
            <a:r>
              <a:rPr lang="en-US" altLang="zh-CN" sz="1800" dirty="0">
                <a:effectLst/>
                <a:latin typeface="Times" panose="02020603050405020304" pitchFamily="18" charset="0"/>
                <a:ea typeface="MS Mincho" panose="02020609040205080304" pitchFamily="49" charset="-128"/>
                <a:cs typeface="Times New Roman" panose="02020603050405020304" pitchFamily="18" charset="0"/>
              </a:rPr>
              <a:t>T</a:t>
            </a:r>
            <a:r>
              <a:rPr lang="ja-JP" altLang="zh-CN" sz="1800" dirty="0">
                <a:effectLst/>
                <a:latin typeface="Times" panose="02020603050405020304" pitchFamily="18" charset="0"/>
                <a:ea typeface="MS Mincho" panose="02020609040205080304" pitchFamily="49" charset="-128"/>
                <a:cs typeface="Times New Roman" panose="02020603050405020304" pitchFamily="18" charset="0"/>
              </a:rPr>
              <a:t>が真の場合に</a:t>
            </a:r>
            <a:r>
              <a:rPr lang="en-US" altLang="zh-CN" sz="1800" dirty="0">
                <a:effectLst/>
                <a:latin typeface="Times" panose="02020603050405020304" pitchFamily="18" charset="0"/>
                <a:ea typeface="MS Mincho" panose="02020609040205080304" pitchFamily="49" charset="-128"/>
                <a:cs typeface="Times New Roman" panose="02020603050405020304" pitchFamily="18" charset="0"/>
              </a:rPr>
              <a:t>H</a:t>
            </a:r>
            <a:r>
              <a:rPr lang="ja-JP" altLang="zh-CN" sz="1800" dirty="0">
                <a:effectLst/>
                <a:latin typeface="Times" panose="02020603050405020304" pitchFamily="18" charset="0"/>
                <a:ea typeface="MS Mincho" panose="02020609040205080304" pitchFamily="49" charset="-128"/>
                <a:cs typeface="Times New Roman" panose="02020603050405020304" pitchFamily="18" charset="0"/>
              </a:rPr>
              <a:t>が真であると推論できる関係のことで</a:t>
            </a:r>
            <a:r>
              <a:rPr lang="ja-JP" altLang="en-US" sz="1800" dirty="0">
                <a:effectLst/>
                <a:latin typeface="Times" panose="02020603050405020304" pitchFamily="18" charset="0"/>
                <a:ea typeface="MS Mincho" panose="02020609040205080304" pitchFamily="49" charset="-128"/>
                <a:cs typeface="Times New Roman" panose="02020603050405020304" pitchFamily="18" charset="0"/>
              </a:rPr>
              <a:t>す</a:t>
            </a:r>
            <a:r>
              <a:rPr lang="ja-JP" altLang="zh-CN" sz="1800" dirty="0">
                <a:effectLst/>
                <a:latin typeface="Times" panose="02020603050405020304" pitchFamily="18" charset="0"/>
                <a:ea typeface="MS Mincho" panose="02020609040205080304" pitchFamily="49" charset="-128"/>
                <a:cs typeface="Times New Roman" panose="02020603050405020304" pitchFamily="18" charset="0"/>
              </a:rPr>
              <a:t>。</a:t>
            </a:r>
            <a:endParaRPr lang="en-US" altLang="ja-JP" sz="1800" dirty="0">
              <a:effectLst/>
              <a:latin typeface="Times" panose="02020603050405020304" pitchFamily="18" charset="0"/>
              <a:ea typeface="MS Mincho" panose="02020609040205080304" pitchFamily="49" charset="-128"/>
              <a:cs typeface="Times New Roman" panose="02020603050405020304" pitchFamily="18" charset="0"/>
            </a:endParaRPr>
          </a:p>
          <a:p>
            <a:r>
              <a:rPr lang="ja-JP" altLang="en-US" dirty="0"/>
              <a:t>二つの例文は含意関係です。</a:t>
            </a:r>
            <a:r>
              <a:rPr lang="en-US" altLang="ja-JP" dirty="0"/>
              <a:t>”He </a:t>
            </a:r>
            <a:r>
              <a:rPr lang="en-US" altLang="zh-CN" sz="1200" b="1" kern="100" dirty="0">
                <a:effectLst/>
                <a:latin typeface="Times New Roman" panose="02020603050405020304" pitchFamily="18" charset="0"/>
                <a:ea typeface="Arial Unicode MS" panose="020B0604020202020204" pitchFamily="34" charset="-122"/>
                <a:cs typeface="Times New Roman" panose="02020603050405020304" pitchFamily="18" charset="0"/>
              </a:rPr>
              <a:t>went to the library again to borrow books. </a:t>
            </a:r>
            <a:r>
              <a:rPr lang="en-US" altLang="ja-JP" dirty="0"/>
              <a:t>”</a:t>
            </a:r>
            <a:r>
              <a:rPr lang="ja-JP" altLang="en-US" dirty="0"/>
              <a:t>から</a:t>
            </a:r>
            <a:r>
              <a:rPr lang="en-US" altLang="ja-JP" dirty="0"/>
              <a:t>”</a:t>
            </a:r>
            <a:r>
              <a:rPr lang="en-US" altLang="ja-JP" sz="1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 This is not his first visit to the library. </a:t>
            </a:r>
            <a:r>
              <a:rPr lang="en-US" altLang="ja-JP" dirty="0"/>
              <a:t>”</a:t>
            </a:r>
            <a:r>
              <a:rPr lang="ja-JP" altLang="en-US" dirty="0"/>
              <a:t>を推論できます。</a:t>
            </a:r>
            <a:endParaRPr lang="zh-CN" altLang="en-US" dirty="0"/>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3</a:t>
            </a:fld>
            <a:endParaRPr lang="zh-CN" altLang="en-US" sz="1200"/>
          </a:p>
        </p:txBody>
      </p:sp>
    </p:spTree>
    <p:extLst>
      <p:ext uri="{BB962C8B-B14F-4D97-AF65-F5344CB8AC3E}">
        <p14:creationId xmlns:p14="http://schemas.microsoft.com/office/powerpoint/2010/main" val="337626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dirty="0"/>
          </a:p>
          <a:p>
            <a:r>
              <a:rPr lang="ja-JP" altLang="en-US" dirty="0"/>
              <a:t>今回作ったシステムはこのような推論システムです。入力は前提文、出力は含意文です。</a:t>
            </a:r>
            <a:endParaRPr lang="zh-CN" altLang="en-US" dirty="0"/>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4</a:t>
            </a:fld>
            <a:endParaRPr lang="zh-CN" altLang="en-US" sz="1200"/>
          </a:p>
        </p:txBody>
      </p:sp>
    </p:spTree>
    <p:extLst>
      <p:ext uri="{BB962C8B-B14F-4D97-AF65-F5344CB8AC3E}">
        <p14:creationId xmlns:p14="http://schemas.microsoft.com/office/powerpoint/2010/main" val="605883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200" kern="100" dirty="0">
                <a:effectLst/>
                <a:latin typeface="Times" panose="02020603050405020304" pitchFamily="18" charset="0"/>
                <a:ea typeface="MS Mincho" panose="02020609040205080304" pitchFamily="49" charset="-128"/>
                <a:cs typeface="Times New Roman" panose="02020603050405020304" pitchFamily="18" charset="0"/>
              </a:rPr>
              <a:t>しかし、</a:t>
            </a:r>
            <a:r>
              <a:rPr lang="ja-JP" altLang="en-US" sz="1200" kern="100" dirty="0">
                <a:effectLst/>
                <a:latin typeface="Times" panose="02020603050405020304" pitchFamily="18" charset="0"/>
                <a:ea typeface="MS Mincho" panose="02020609040205080304" pitchFamily="49" charset="-128"/>
                <a:cs typeface="Times New Roman" panose="02020603050405020304" pitchFamily="18" charset="0"/>
              </a:rPr>
              <a:t>含意文の生成には問題があります。</a:t>
            </a:r>
            <a:r>
              <a:rPr lang="ja-JP" altLang="zh-CN" sz="1200" kern="100" dirty="0">
                <a:effectLst/>
                <a:latin typeface="Times" panose="02020603050405020304" pitchFamily="18" charset="0"/>
                <a:ea typeface="MS Mincho" panose="02020609040205080304" pitchFamily="49" charset="-128"/>
                <a:cs typeface="Times New Roman" panose="02020603050405020304" pitchFamily="18" charset="0"/>
              </a:rPr>
              <a:t>含意関係</a:t>
            </a:r>
            <a:r>
              <a:rPr lang="ja-JP" altLang="en-US" sz="1200" kern="100" dirty="0">
                <a:effectLst/>
                <a:latin typeface="Times" panose="02020603050405020304" pitchFamily="18" charset="0"/>
                <a:ea typeface="MS Mincho" panose="02020609040205080304" pitchFamily="49" charset="-128"/>
                <a:cs typeface="Times New Roman" panose="02020603050405020304" pitchFamily="18" charset="0"/>
              </a:rPr>
              <a:t>にある文には</a:t>
            </a:r>
            <a:r>
              <a:rPr lang="ja-JP" altLang="zh-CN" sz="1200" kern="100" dirty="0">
                <a:effectLst/>
                <a:latin typeface="Times" panose="02020603050405020304" pitchFamily="18" charset="0"/>
                <a:ea typeface="MS Mincho" panose="02020609040205080304" pitchFamily="49" charset="-128"/>
                <a:cs typeface="Times New Roman" panose="02020603050405020304" pitchFamily="18" charset="0"/>
              </a:rPr>
              <a:t>様々なものがあり</a:t>
            </a:r>
            <a:r>
              <a:rPr lang="ja-JP" altLang="en-US" sz="1200" kern="100" dirty="0">
                <a:effectLst/>
                <a:latin typeface="Times" panose="02020603050405020304" pitchFamily="18" charset="0"/>
                <a:ea typeface="MS Mincho" panose="02020609040205080304" pitchFamily="49" charset="-128"/>
                <a:cs typeface="Times New Roman" panose="02020603050405020304" pitchFamily="18" charset="0"/>
              </a:rPr>
              <a:t>ます</a:t>
            </a:r>
            <a:r>
              <a:rPr lang="ja-JP" altLang="zh-CN" sz="1200" kern="100" dirty="0">
                <a:effectLst/>
                <a:latin typeface="Times" panose="02020603050405020304" pitchFamily="18" charset="0"/>
                <a:ea typeface="MS Mincho" panose="02020609040205080304" pitchFamily="49" charset="-128"/>
                <a:cs typeface="Times New Roman" panose="02020603050405020304" pitchFamily="18" charset="0"/>
              </a:rPr>
              <a:t>、ほぼ前提文と同じ</a:t>
            </a:r>
            <a:r>
              <a:rPr lang="ja-JP" altLang="en-US" sz="1200" kern="100" dirty="0">
                <a:effectLst/>
                <a:latin typeface="Times" panose="02020603050405020304" pitchFamily="18" charset="0"/>
                <a:ea typeface="MS Mincho" panose="02020609040205080304" pitchFamily="49" charset="-128"/>
                <a:cs typeface="Times New Roman" panose="02020603050405020304" pitchFamily="18" charset="0"/>
              </a:rPr>
              <a:t>ような</a:t>
            </a:r>
            <a:r>
              <a:rPr lang="ja-JP" altLang="zh-CN" sz="1200" kern="100" dirty="0">
                <a:effectLst/>
                <a:latin typeface="Times" panose="02020603050405020304" pitchFamily="18" charset="0"/>
                <a:ea typeface="MS Mincho" panose="02020609040205080304" pitchFamily="49" charset="-128"/>
                <a:cs typeface="Times New Roman" panose="02020603050405020304" pitchFamily="18" charset="0"/>
              </a:rPr>
              <a:t>ものであっても含意文と判断されてしま</a:t>
            </a:r>
            <a:r>
              <a:rPr lang="ja-JP" altLang="en-US" sz="1200" kern="100" dirty="0">
                <a:effectLst/>
                <a:latin typeface="Times" panose="02020603050405020304" pitchFamily="18" charset="0"/>
                <a:ea typeface="MS Mincho" panose="02020609040205080304" pitchFamily="49" charset="-128"/>
                <a:cs typeface="Times New Roman" panose="02020603050405020304" pitchFamily="18" charset="0"/>
              </a:rPr>
              <a:t>います。</a:t>
            </a:r>
            <a:endParaRPr lang="en-US" altLang="ja-JP" sz="1200" kern="100" dirty="0">
              <a:effectLst/>
              <a:latin typeface="Times" panose="02020603050405020304" pitchFamily="18" charset="0"/>
              <a:ea typeface="MS Mincho" panose="02020609040205080304" pitchFamily="49" charset="-128"/>
              <a:cs typeface="Times New Roman" panose="02020603050405020304" pitchFamily="18" charset="0"/>
            </a:endParaRPr>
          </a:p>
          <a:p>
            <a:endParaRPr lang="en-US" altLang="ja-JP" sz="1200" kern="100" dirty="0">
              <a:effectLst/>
              <a:latin typeface="Times" panose="02020603050405020304" pitchFamily="18" charset="0"/>
              <a:ea typeface="MS Mincho" panose="02020609040205080304" pitchFamily="49" charset="-128"/>
              <a:cs typeface="Times New Roman" panose="02020603050405020304" pitchFamily="18" charset="0"/>
            </a:endParaRPr>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5</a:t>
            </a:fld>
            <a:endParaRPr lang="zh-CN" altLang="en-US" sz="1200"/>
          </a:p>
        </p:txBody>
      </p:sp>
    </p:spTree>
    <p:extLst>
      <p:ext uri="{BB962C8B-B14F-4D97-AF65-F5344CB8AC3E}">
        <p14:creationId xmlns:p14="http://schemas.microsoft.com/office/powerpoint/2010/main" val="251131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200" kern="100" dirty="0">
                <a:effectLst/>
                <a:latin typeface="Times" panose="02020603050405020304" pitchFamily="18" charset="0"/>
                <a:ea typeface="MS Mincho" panose="02020609040205080304" pitchFamily="49" charset="-128"/>
                <a:cs typeface="Times New Roman" panose="02020603050405020304" pitchFamily="18" charset="0"/>
              </a:rPr>
              <a:t>例えば、</a:t>
            </a:r>
            <a:r>
              <a:rPr lang="ja-JP" altLang="en-US" sz="1200" kern="100" dirty="0">
                <a:effectLst/>
                <a:latin typeface="Times" panose="02020603050405020304" pitchFamily="18" charset="0"/>
                <a:ea typeface="MS Mincho" panose="02020609040205080304" pitchFamily="49" charset="-128"/>
                <a:cs typeface="Times New Roman" panose="02020603050405020304" pitchFamily="18" charset="0"/>
              </a:rPr>
              <a:t>青い部分は全く一緒で共有された単語です。</a:t>
            </a:r>
            <a:r>
              <a:rPr lang="ja-JP" altLang="zh-CN" sz="1200" kern="100" dirty="0">
                <a:effectLst/>
                <a:latin typeface="Times" panose="02020603050405020304" pitchFamily="18" charset="0"/>
                <a:ea typeface="MS Mincho" panose="02020609040205080304" pitchFamily="49" charset="-128"/>
                <a:cs typeface="Times New Roman" panose="02020603050405020304" pitchFamily="18" charset="0"/>
              </a:rPr>
              <a:t>含意文</a:t>
            </a:r>
            <a:r>
              <a:rPr lang="en-US" altLang="zh-CN" sz="1200" kern="100" dirty="0">
                <a:effectLst/>
                <a:latin typeface="Times" panose="02020603050405020304" pitchFamily="18" charset="0"/>
                <a:ea typeface="MS Mincho" panose="02020609040205080304" pitchFamily="49" charset="-128"/>
                <a:cs typeface="Times New Roman" panose="02020603050405020304" pitchFamily="18" charset="0"/>
              </a:rPr>
              <a:t>1</a:t>
            </a:r>
            <a:r>
              <a:rPr lang="ja-JP" altLang="zh-CN" sz="1200" kern="100" dirty="0">
                <a:effectLst/>
                <a:latin typeface="Times" panose="02020603050405020304" pitchFamily="18" charset="0"/>
                <a:ea typeface="MS Mincho" panose="02020609040205080304" pitchFamily="49" charset="-128"/>
                <a:cs typeface="Times New Roman" panose="02020603050405020304" pitchFamily="18" charset="0"/>
              </a:rPr>
              <a:t>は前提文から単語を削除</a:t>
            </a:r>
            <a:r>
              <a:rPr lang="en-US" altLang="ja-JP" sz="1200" kern="100" dirty="0">
                <a:effectLst/>
                <a:latin typeface="Times" panose="02020603050405020304" pitchFamily="18" charset="0"/>
                <a:ea typeface="MS Mincho" panose="02020609040205080304" pitchFamily="49" charset="-128"/>
                <a:cs typeface="Times New Roman" panose="02020603050405020304" pitchFamily="18" charset="0"/>
              </a:rPr>
              <a:t>(</a:t>
            </a:r>
            <a:r>
              <a:rPr lang="ja-JP" altLang="en-US" sz="1200" kern="100" dirty="0">
                <a:effectLst/>
                <a:latin typeface="Times" panose="02020603050405020304" pitchFamily="18" charset="0"/>
                <a:ea typeface="MS Mincho" panose="02020609040205080304" pitchFamily="49" charset="-128"/>
                <a:cs typeface="Times New Roman" panose="02020603050405020304" pitchFamily="18" charset="0"/>
              </a:rPr>
              <a:t>さくじょ</a:t>
            </a:r>
            <a:r>
              <a:rPr lang="en-US" altLang="ja-JP" sz="1200" kern="100" dirty="0">
                <a:effectLst/>
                <a:latin typeface="Times" panose="02020603050405020304" pitchFamily="18" charset="0"/>
                <a:ea typeface="MS Mincho" panose="02020609040205080304" pitchFamily="49" charset="-128"/>
                <a:cs typeface="Times New Roman" panose="02020603050405020304" pitchFamily="18" charset="0"/>
              </a:rPr>
              <a:t>)</a:t>
            </a:r>
            <a:r>
              <a:rPr lang="ja-JP" altLang="zh-CN" sz="1200" kern="100" dirty="0">
                <a:effectLst/>
                <a:latin typeface="Times" panose="02020603050405020304" pitchFamily="18" charset="0"/>
                <a:ea typeface="MS Mincho" panose="02020609040205080304" pitchFamily="49" charset="-128"/>
                <a:cs typeface="Times New Roman" panose="02020603050405020304" pitchFamily="18" charset="0"/>
              </a:rPr>
              <a:t>して作成されてい</a:t>
            </a:r>
            <a:r>
              <a:rPr lang="ja-JP" altLang="en-US" sz="1200" kern="100" dirty="0">
                <a:effectLst/>
                <a:latin typeface="Times" panose="02020603050405020304" pitchFamily="18" charset="0"/>
                <a:ea typeface="MS Mincho" panose="02020609040205080304" pitchFamily="49" charset="-128"/>
                <a:cs typeface="Times New Roman" panose="02020603050405020304" pitchFamily="18" charset="0"/>
              </a:rPr>
              <a:t>ます。</a:t>
            </a:r>
            <a:endParaRPr lang="en-US" altLang="ja-JP" sz="1200" kern="100" dirty="0">
              <a:effectLst/>
              <a:latin typeface="Times" panose="020206030504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kern="100" dirty="0">
                <a:effectLst/>
                <a:latin typeface="Times" panose="02020603050405020304" pitchFamily="18" charset="0"/>
                <a:ea typeface="MS Mincho" panose="02020609040205080304" pitchFamily="49" charset="-128"/>
                <a:cs typeface="Times New Roman" panose="02020603050405020304" pitchFamily="18" charset="0"/>
              </a:rPr>
              <a:t>一方、</a:t>
            </a:r>
            <a:r>
              <a:rPr lang="ja-JP" altLang="zh-CN" sz="1200" kern="100" dirty="0">
                <a:effectLst/>
                <a:latin typeface="Times" panose="02020603050405020304" pitchFamily="18" charset="0"/>
                <a:ea typeface="MS Mincho" panose="02020609040205080304" pitchFamily="49" charset="-128"/>
                <a:cs typeface="Times New Roman" panose="02020603050405020304" pitchFamily="18" charset="0"/>
              </a:rPr>
              <a:t>含意文</a:t>
            </a:r>
            <a:r>
              <a:rPr lang="en-US" altLang="ja-JP" sz="1200" kern="100" dirty="0">
                <a:effectLst/>
                <a:latin typeface="Times" panose="02020603050405020304" pitchFamily="18" charset="0"/>
                <a:ea typeface="MS Mincho" panose="02020609040205080304" pitchFamily="49" charset="-128"/>
                <a:cs typeface="Times New Roman" panose="02020603050405020304" pitchFamily="18" charset="0"/>
              </a:rPr>
              <a:t>2</a:t>
            </a:r>
            <a:r>
              <a:rPr lang="ja-JP" altLang="en-US" sz="1200" kern="100" dirty="0">
                <a:effectLst/>
                <a:latin typeface="Times" panose="02020603050405020304" pitchFamily="18" charset="0"/>
                <a:ea typeface="MS Mincho" panose="02020609040205080304" pitchFamily="49" charset="-128"/>
                <a:cs typeface="Times New Roman" panose="02020603050405020304" pitchFamily="18" charset="0"/>
              </a:rPr>
              <a:t>はほぼ異なった単語です。</a:t>
            </a:r>
            <a:endParaRPr lang="en-US" altLang="ja-JP" sz="1200" kern="100" dirty="0">
              <a:effectLst/>
              <a:latin typeface="Times" panose="020206030504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kern="100" dirty="0">
              <a:effectLst/>
              <a:latin typeface="Times" panose="020206030504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zh-CN" sz="1800" dirty="0">
                <a:effectLst/>
                <a:latin typeface="Times" panose="02020603050405020304" pitchFamily="18" charset="0"/>
                <a:ea typeface="MS Mincho" panose="02020609040205080304" pitchFamily="49" charset="-128"/>
                <a:cs typeface="Times New Roman" panose="02020603050405020304" pitchFamily="18" charset="0"/>
              </a:rPr>
              <a:t>論文では、</a:t>
            </a:r>
            <a:r>
              <a:rPr lang="ja-JP" altLang="zh-CN" sz="1800" kern="100" dirty="0">
                <a:effectLst/>
                <a:latin typeface="Times" panose="02020603050405020304" pitchFamily="18" charset="0"/>
                <a:ea typeface="MS Mincho" panose="02020609040205080304" pitchFamily="49" charset="-128"/>
                <a:cs typeface="Times New Roman" panose="02020603050405020304" pitchFamily="18" charset="0"/>
              </a:rPr>
              <a:t>含意文</a:t>
            </a:r>
            <a:r>
              <a:rPr lang="en-US" altLang="ja-JP" sz="1800" kern="100" dirty="0">
                <a:effectLst/>
                <a:latin typeface="Times" panose="02020603050405020304" pitchFamily="18" charset="0"/>
                <a:ea typeface="MS Mincho" panose="02020609040205080304" pitchFamily="49" charset="-128"/>
                <a:cs typeface="Times New Roman" panose="02020603050405020304" pitchFamily="18" charset="0"/>
              </a:rPr>
              <a:t>2</a:t>
            </a:r>
            <a:r>
              <a:rPr lang="ja-JP" altLang="en-US" sz="1800" kern="100" dirty="0">
                <a:effectLst/>
                <a:latin typeface="Times" panose="02020603050405020304" pitchFamily="18" charset="0"/>
                <a:ea typeface="MS Mincho" panose="02020609040205080304" pitchFamily="49" charset="-128"/>
                <a:cs typeface="Times New Roman" panose="02020603050405020304" pitchFamily="18" charset="0"/>
              </a:rPr>
              <a:t>のような異なった単語を使った含意文を生成することを目的とします。</a:t>
            </a:r>
            <a:endParaRPr lang="zh-CN" altLang="zh-CN" sz="1200" kern="100" dirty="0">
              <a:effectLst/>
              <a:latin typeface="Times" panose="02020603050405020304" pitchFamily="18" charset="0"/>
              <a:ea typeface="MS Mincho" panose="02020609040205080304" pitchFamily="49" charset="-128"/>
              <a:cs typeface="Times New Roman" panose="02020603050405020304" pitchFamily="18" charset="0"/>
            </a:endParaRPr>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6</a:t>
            </a:fld>
            <a:endParaRPr lang="zh-CN" altLang="en-US" sz="1200"/>
          </a:p>
        </p:txBody>
      </p:sp>
    </p:spTree>
    <p:extLst>
      <p:ext uri="{BB962C8B-B14F-4D97-AF65-F5344CB8AC3E}">
        <p14:creationId xmlns:p14="http://schemas.microsoft.com/office/powerpoint/2010/main" val="364075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C1598358-6FDB-4AF3-B714-6F01BEDF7302}"/>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B3378E6E-0825-4B28-850F-FF7E3E8DED4A}"/>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dirty="0"/>
          </a:p>
          <a:p>
            <a:r>
              <a:rPr lang="ja-JP" altLang="en-US" dirty="0"/>
              <a:t>次に、関連研究を紹介させていただきます。</a:t>
            </a:r>
            <a:endParaRPr lang="zh-CN" altLang="en-US" dirty="0"/>
          </a:p>
        </p:txBody>
      </p:sp>
      <p:sp>
        <p:nvSpPr>
          <p:cNvPr id="18436" name="日期占位符 3">
            <a:extLst>
              <a:ext uri="{FF2B5EF4-FFF2-40B4-BE49-F238E27FC236}">
                <a16:creationId xmlns:a16="http://schemas.microsoft.com/office/drawing/2014/main" id="{0B2AFC67-5AA1-4EE8-A9AA-58B17068155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E666C0-5A4A-4B61-8834-8BB36C9DB597}" type="datetime1">
              <a:rPr lang="zh-CN" altLang="en-US" smtClean="0"/>
              <a:pPr/>
              <a:t>2021/3/4</a:t>
            </a:fld>
            <a:endParaRPr lang="zh-CN" altLang="en-US" sz="1200"/>
          </a:p>
        </p:txBody>
      </p:sp>
      <p:sp>
        <p:nvSpPr>
          <p:cNvPr id="18437" name="灯片编号占位符 4">
            <a:extLst>
              <a:ext uri="{FF2B5EF4-FFF2-40B4-BE49-F238E27FC236}">
                <a16:creationId xmlns:a16="http://schemas.microsoft.com/office/drawing/2014/main" id="{382C6C7A-80D5-4F41-AD6A-773191421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DD6DF5-4322-4513-8453-20C14D7887CC}" type="slidenum">
              <a:rPr lang="zh-CN" altLang="en-US" smtClean="0"/>
              <a:pPr/>
              <a:t>7</a:t>
            </a:fld>
            <a:endParaRPr lang="zh-CN" altLang="en-US" sz="1200"/>
          </a:p>
        </p:txBody>
      </p:sp>
    </p:spTree>
    <p:extLst>
      <p:ext uri="{BB962C8B-B14F-4D97-AF65-F5344CB8AC3E}">
        <p14:creationId xmlns:p14="http://schemas.microsoft.com/office/powerpoint/2010/main" val="906209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ja-JP" altLang="en-US" dirty="0"/>
              <a:t>含意文生成システムを構築するために、使った技術は三つあります。</a:t>
            </a:r>
            <a:r>
              <a:rPr lang="en-US" altLang="ja-JP" sz="1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Sequence-to-Sequence</a:t>
            </a:r>
            <a:r>
              <a:rPr lang="ja-JP" altLang="en-US" sz="1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a:t>
            </a:r>
            <a:r>
              <a:rPr lang="zh-CN" altLang="en-US" sz="1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注意機構</a:t>
            </a:r>
            <a:r>
              <a:rPr lang="ja-JP" altLang="en-US" sz="1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、交差エントロピーについて、</a:t>
            </a:r>
            <a:r>
              <a:rPr kumimoji="1" lang="ja-JP" altLang="en-US" dirty="0"/>
              <a:t>紹介させていただきます。</a:t>
            </a:r>
            <a:endParaRPr kumimoji="1" lang="zh-CN" altLang="en-US" dirty="0"/>
          </a:p>
        </p:txBody>
      </p:sp>
      <p:sp>
        <p:nvSpPr>
          <p:cNvPr id="4" name="灯片编号占位符 3"/>
          <p:cNvSpPr>
            <a:spLocks noGrp="1"/>
          </p:cNvSpPr>
          <p:nvPr>
            <p:ph type="sldNum" sz="quarter" idx="5"/>
          </p:nvPr>
        </p:nvSpPr>
        <p:spPr/>
        <p:txBody>
          <a:bodyPr/>
          <a:lstStyle/>
          <a:p>
            <a:fld id="{C4D1E146-5BD3-F24D-BEEF-B69FA801EF4E}" type="slidenum">
              <a:rPr kumimoji="1" lang="zh-CN" altLang="en-US" smtClean="0"/>
              <a:t>8</a:t>
            </a:fld>
            <a:endParaRPr kumimoji="1" lang="zh-CN" altLang="en-US"/>
          </a:p>
        </p:txBody>
      </p:sp>
    </p:spTree>
    <p:extLst>
      <p:ext uri="{BB962C8B-B14F-4D97-AF65-F5344CB8AC3E}">
        <p14:creationId xmlns:p14="http://schemas.microsoft.com/office/powerpoint/2010/main" val="2408054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latin typeface="Century" panose="02040604050505020304" pitchFamily="18" charset="0"/>
                <a:ea typeface="MS Mincho" panose="02020609040205080304" pitchFamily="49" charset="-128"/>
                <a:cs typeface="Times New Roman" panose="02020603050405020304" pitchFamily="18" charset="0"/>
              </a:rPr>
              <a:t>Sequence-to-Sequence</a:t>
            </a:r>
            <a:r>
              <a:rPr lang="ja-JP" altLang="zh-CN" sz="1200" dirty="0">
                <a:effectLst/>
                <a:latin typeface="Century" panose="02040604050505020304" pitchFamily="18" charset="0"/>
                <a:ea typeface="MS Mincho" panose="02020609040205080304" pitchFamily="49" charset="-128"/>
                <a:cs typeface="Times New Roman" panose="02020603050405020304" pitchFamily="18" charset="0"/>
              </a:rPr>
              <a:t>モデルでは、前提文は</a:t>
            </a:r>
            <a:r>
              <a:rPr lang="en-US" altLang="zh-CN" sz="1200" dirty="0">
                <a:effectLst/>
                <a:latin typeface="Century" panose="02040604050505020304" pitchFamily="18" charset="0"/>
                <a:ea typeface="MS Mincho" panose="02020609040205080304" pitchFamily="49" charset="-128"/>
                <a:cs typeface="Times New Roman" panose="02020603050405020304" pitchFamily="18" charset="0"/>
              </a:rPr>
              <a:t>Encoder</a:t>
            </a:r>
            <a:r>
              <a:rPr lang="ja-JP" altLang="zh-CN" sz="1200" dirty="0">
                <a:effectLst/>
                <a:latin typeface="Century" panose="02040604050505020304" pitchFamily="18" charset="0"/>
                <a:ea typeface="MS Mincho" panose="02020609040205080304" pitchFamily="49" charset="-128"/>
                <a:cs typeface="Times New Roman" panose="02020603050405020304" pitchFamily="18" charset="0"/>
              </a:rPr>
              <a:t>で圧縮され、</a:t>
            </a:r>
            <a:r>
              <a:rPr lang="en-US" altLang="zh-CN" sz="1200" dirty="0">
                <a:effectLst/>
                <a:latin typeface="Century" panose="02040604050505020304" pitchFamily="18" charset="0"/>
                <a:ea typeface="MS Mincho" panose="02020609040205080304" pitchFamily="49" charset="-128"/>
                <a:cs typeface="Times New Roman" panose="02020603050405020304" pitchFamily="18" charset="0"/>
              </a:rPr>
              <a:t>Decoder</a:t>
            </a:r>
            <a:r>
              <a:rPr lang="ja-JP" altLang="zh-CN" sz="1200" dirty="0">
                <a:effectLst/>
                <a:latin typeface="Century" panose="02040604050505020304" pitchFamily="18" charset="0"/>
                <a:ea typeface="MS Mincho" panose="02020609040205080304" pitchFamily="49" charset="-128"/>
                <a:cs typeface="Times New Roman" panose="02020603050405020304" pitchFamily="18" charset="0"/>
              </a:rPr>
              <a:t>に渡され</a:t>
            </a:r>
            <a:r>
              <a:rPr lang="ja-JP" altLang="en-US" sz="1200" dirty="0">
                <a:effectLst/>
                <a:latin typeface="Century" panose="02040604050505020304" pitchFamily="18" charset="0"/>
                <a:ea typeface="MS Mincho" panose="02020609040205080304" pitchFamily="49" charset="-128"/>
                <a:cs typeface="Times New Roman" panose="02020603050405020304" pitchFamily="18" charset="0"/>
              </a:rPr>
              <a:t>ます</a:t>
            </a:r>
            <a:r>
              <a:rPr lang="ja-JP" altLang="zh-CN" sz="1200" dirty="0">
                <a:effectLst/>
                <a:latin typeface="Century" panose="02040604050505020304" pitchFamily="18" charset="0"/>
                <a:ea typeface="MS Mincho" panose="02020609040205080304" pitchFamily="49" charset="-128"/>
                <a:cs typeface="Times New Roman" panose="02020603050405020304" pitchFamily="18" charset="0"/>
              </a:rPr>
              <a:t>。</a:t>
            </a:r>
            <a:r>
              <a:rPr lang="en-US" altLang="zh-CN" sz="1200" dirty="0">
                <a:effectLst/>
                <a:latin typeface="Century" panose="02040604050505020304" pitchFamily="18" charset="0"/>
                <a:ea typeface="MS Mincho" panose="02020609040205080304" pitchFamily="49" charset="-128"/>
                <a:cs typeface="Times New Roman" panose="02020603050405020304" pitchFamily="18" charset="0"/>
              </a:rPr>
              <a:t>Decoder</a:t>
            </a:r>
            <a:r>
              <a:rPr lang="ja-JP" altLang="zh-CN" sz="1200" dirty="0">
                <a:effectLst/>
                <a:latin typeface="Century" panose="02040604050505020304" pitchFamily="18" charset="0"/>
                <a:ea typeface="MS Mincho" panose="02020609040205080304" pitchFamily="49" charset="-128"/>
                <a:cs typeface="Times New Roman" panose="02020603050405020304" pitchFamily="18" charset="0"/>
              </a:rPr>
              <a:t>では、</a:t>
            </a:r>
            <a:r>
              <a:rPr lang="en-US" altLang="zh-CN" sz="1200" dirty="0">
                <a:effectLst/>
                <a:latin typeface="Century" panose="02040604050505020304" pitchFamily="18" charset="0"/>
                <a:ea typeface="MS Mincho" panose="02020609040205080304" pitchFamily="49" charset="-128"/>
                <a:cs typeface="Times New Roman" panose="02020603050405020304" pitchFamily="18" charset="0"/>
              </a:rPr>
              <a:t>Encoder</a:t>
            </a:r>
            <a:r>
              <a:rPr lang="ja-JP" altLang="zh-CN" sz="1200" dirty="0">
                <a:effectLst/>
                <a:latin typeface="Century" panose="02040604050505020304" pitchFamily="18" charset="0"/>
                <a:ea typeface="MS Mincho" panose="02020609040205080304" pitchFamily="49" charset="-128"/>
                <a:cs typeface="Times New Roman" panose="02020603050405020304" pitchFamily="18" charset="0"/>
              </a:rPr>
              <a:t>からの情報と前の時刻の出力を</a:t>
            </a:r>
            <a:r>
              <a:rPr lang="ja-JP" altLang="en-US" sz="1200" dirty="0">
                <a:effectLst/>
                <a:latin typeface="Century" panose="02040604050505020304" pitchFamily="18" charset="0"/>
                <a:ea typeface="MS Mincho" panose="02020609040205080304" pitchFamily="49" charset="-128"/>
                <a:cs typeface="Times New Roman" panose="02020603050405020304" pitchFamily="18" charset="0"/>
              </a:rPr>
              <a:t>組あせて</a:t>
            </a:r>
            <a:r>
              <a:rPr lang="ja-JP" altLang="zh-CN" sz="1200" dirty="0">
                <a:effectLst/>
                <a:latin typeface="Century" panose="02040604050505020304" pitchFamily="18" charset="0"/>
                <a:ea typeface="MS Mincho" panose="02020609040205080304" pitchFamily="49" charset="-128"/>
                <a:cs typeface="Times New Roman" panose="02020603050405020304" pitchFamily="18" charset="0"/>
              </a:rPr>
              <a:t>含意文を</a:t>
            </a:r>
            <a:r>
              <a:rPr lang="ja-JP" altLang="en-US" sz="1200" dirty="0">
                <a:effectLst/>
                <a:latin typeface="Century" panose="02040604050505020304" pitchFamily="18" charset="0"/>
                <a:ea typeface="MS Mincho" panose="02020609040205080304" pitchFamily="49" charset="-128"/>
                <a:cs typeface="Times New Roman" panose="02020603050405020304" pitchFamily="18" charset="0"/>
              </a:rPr>
              <a:t>生成します</a:t>
            </a:r>
            <a:r>
              <a:rPr lang="ja-JP" altLang="zh-CN" sz="1200" dirty="0">
                <a:effectLst/>
                <a:latin typeface="Century" panose="02040604050505020304" pitchFamily="18" charset="0"/>
                <a:ea typeface="MS Mincho" panose="02020609040205080304" pitchFamily="49" charset="-128"/>
                <a:cs typeface="Times New Roman" panose="02020603050405020304" pitchFamily="18" charset="0"/>
              </a:rPr>
              <a:t>。</a:t>
            </a:r>
            <a:r>
              <a:rPr lang="ja-JP" altLang="en-US" sz="1200" dirty="0">
                <a:effectLst/>
                <a:latin typeface="Century" panose="02040604050505020304" pitchFamily="18" charset="0"/>
                <a:ea typeface="MS Mincho" panose="02020609040205080304" pitchFamily="49" charset="-128"/>
                <a:cs typeface="Times New Roman" panose="02020603050405020304" pitchFamily="18" charset="0"/>
              </a:rPr>
              <a:t>とくにシンプル</a:t>
            </a:r>
            <a:r>
              <a:rPr lang="en-US" altLang="ja-JP" sz="1200" dirty="0">
                <a:effectLst/>
                <a:latin typeface="Century" panose="02040604050505020304" pitchFamily="18" charset="0"/>
                <a:ea typeface="MS Mincho" panose="02020609040205080304" pitchFamily="49" charset="-128"/>
                <a:cs typeface="Times New Roman" panose="02020603050405020304" pitchFamily="18" charset="0"/>
              </a:rPr>
              <a:t>RNN</a:t>
            </a:r>
            <a:r>
              <a:rPr lang="ja-JP" altLang="en-US" sz="1200" dirty="0">
                <a:effectLst/>
                <a:latin typeface="Century" panose="02040604050505020304" pitchFamily="18" charset="0"/>
                <a:ea typeface="MS Mincho" panose="02020609040205080304" pitchFamily="49" charset="-128"/>
                <a:cs typeface="Times New Roman" panose="02020603050405020304" pitchFamily="18" charset="0"/>
              </a:rPr>
              <a:t>より、</a:t>
            </a:r>
            <a:r>
              <a:rPr lang="en-US" altLang="zh-CN" sz="1200" kern="100" dirty="0">
                <a:effectLst/>
                <a:latin typeface="Century" panose="02040604050505020304" pitchFamily="18" charset="0"/>
                <a:ea typeface="MS Mincho" panose="02020609040205080304" pitchFamily="49" charset="-128"/>
                <a:cs typeface="Times New Roman" panose="02020603050405020304" pitchFamily="18" charset="0"/>
              </a:rPr>
              <a:t>Sequence-to-Sequence</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は可変長の出力を扱うように設計されてい</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ます</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a:t>
            </a:r>
            <a:endParaRPr lang="en-US" altLang="ja-JP" sz="12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lang="en-US" altLang="ja-JP" sz="1200" kern="100" dirty="0">
              <a:effectLst/>
              <a:latin typeface="Century" panose="02040604050505020304" pitchFamily="18" charset="0"/>
              <a:ea typeface="MS Mincho" panose="02020609040205080304" pitchFamily="49" charset="-128"/>
              <a:cs typeface="Times New Roman" panose="02020603050405020304" pitchFamily="18" charset="0"/>
            </a:endParaRPr>
          </a:p>
          <a:p>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例えば、図のように、シーケンスの終わりを表現する</a:t>
            </a:r>
            <a:r>
              <a:rPr lang="en-US" altLang="zh-CN" sz="1200" kern="100" dirty="0">
                <a:effectLst/>
                <a:latin typeface="Century" panose="02040604050505020304" pitchFamily="18" charset="0"/>
                <a:ea typeface="宋体" panose="02010600030101010101" pitchFamily="2" charset="-122"/>
                <a:cs typeface="Times New Roman" panose="02020603050405020304" pitchFamily="18" charset="0"/>
              </a:rPr>
              <a:t>”&lt;end&gt;”</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が予測されるまで、デコーダは繰り返して次</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出力を予測します。</a:t>
            </a:r>
            <a:r>
              <a:rPr lang="ja-JP" altLang="zh-CN" sz="1200" kern="100" dirty="0">
                <a:effectLst/>
                <a:latin typeface="Century" panose="02040604050505020304" pitchFamily="18" charset="0"/>
                <a:ea typeface="MS Mincho" panose="02020609040205080304" pitchFamily="49" charset="-128"/>
                <a:cs typeface="Times New Roman" panose="02020603050405020304" pitchFamily="18" charset="0"/>
              </a:rPr>
              <a:t>これによって、可変長の出力シーケンスを生成することが可能で</a:t>
            </a:r>
            <a:r>
              <a:rPr lang="ja-JP" altLang="en-US" sz="1200" kern="100" dirty="0">
                <a:effectLst/>
                <a:latin typeface="Century" panose="02040604050505020304" pitchFamily="18" charset="0"/>
                <a:ea typeface="MS Mincho" panose="02020609040205080304" pitchFamily="49" charset="-128"/>
                <a:cs typeface="Times New Roman" panose="02020603050405020304" pitchFamily="18" charset="0"/>
              </a:rPr>
              <a:t>す。</a:t>
            </a:r>
            <a:endParaRPr lang="en-US" altLang="ja-JP" sz="1200" kern="100" dirty="0">
              <a:effectLst/>
              <a:latin typeface="Century" panose="02040604050505020304" pitchFamily="18" charset="0"/>
              <a:ea typeface="MS Mincho" panose="02020609040205080304" pitchFamily="49" charset="-128"/>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4D1E146-5BD3-F24D-BEEF-B69FA801EF4E}" type="slidenum">
              <a:rPr kumimoji="1" lang="zh-CN" altLang="en-US" smtClean="0"/>
              <a:t>9</a:t>
            </a:fld>
            <a:endParaRPr kumimoji="1" lang="zh-CN" altLang="en-US"/>
          </a:p>
        </p:txBody>
      </p:sp>
    </p:spTree>
    <p:extLst>
      <p:ext uri="{BB962C8B-B14F-4D97-AF65-F5344CB8AC3E}">
        <p14:creationId xmlns:p14="http://schemas.microsoft.com/office/powerpoint/2010/main" val="272209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0A512E-4AFC-42A6-BD71-E8FFDF86E11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A715A1-9697-43A4-8B0C-29B1C75FC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3BE4AE2-197E-4879-8A54-A1FEA722AD78}"/>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5" name="フッター プレースホルダー 4">
            <a:extLst>
              <a:ext uri="{FF2B5EF4-FFF2-40B4-BE49-F238E27FC236}">
                <a16:creationId xmlns:a16="http://schemas.microsoft.com/office/drawing/2014/main" id="{C27A9D3E-1CCD-4404-B925-9639405959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035D3D-D9DD-45A9-8902-00EC2812AD08}"/>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41273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8DF7A5-CBB3-4DF5-BFE7-ECA68D9A6E4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D0473-2ABB-4926-A093-DE0CE2CA356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3B831B-1DB3-4F68-81EA-06F3DC5D3DC9}"/>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5" name="フッター プレースホルダー 4">
            <a:extLst>
              <a:ext uri="{FF2B5EF4-FFF2-40B4-BE49-F238E27FC236}">
                <a16:creationId xmlns:a16="http://schemas.microsoft.com/office/drawing/2014/main" id="{8989373C-FC39-4E32-A2B2-AC0E540D05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BAAA3B-AA7C-47DA-A8E7-39F6E1F02301}"/>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310979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DAAC767-7230-4C2A-9D27-3C053492C72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365691-86E3-43BC-BC54-A52A8A1B8FA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4D977C-9578-4336-BBD1-FF01018FBC83}"/>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5" name="フッター プレースホルダー 4">
            <a:extLst>
              <a:ext uri="{FF2B5EF4-FFF2-40B4-BE49-F238E27FC236}">
                <a16:creationId xmlns:a16="http://schemas.microsoft.com/office/drawing/2014/main" id="{D08A1060-AD95-4581-BD98-F54D35C747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B90C72-1404-46AD-BEDE-8BBC8676397D}"/>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1437239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571C4B-167E-44EE-A01A-EB2201D4C4F1}"/>
              </a:ext>
            </a:extLst>
          </p:cNvPr>
          <p:cNvSpPr>
            <a:spLocks noGrp="1"/>
          </p:cNvSpPr>
          <p:nvPr>
            <p:ph type="dt" sz="half" idx="10"/>
          </p:nvPr>
        </p:nvSpPr>
        <p:spPr/>
        <p:txBody>
          <a:bodyPr/>
          <a:lstStyle>
            <a:lvl1pPr>
              <a:defRPr/>
            </a:lvl1pPr>
          </a:lstStyle>
          <a:p>
            <a:pPr>
              <a:defRPr/>
            </a:pPr>
            <a:fld id="{B75DDBBA-69E8-4086-BE61-554AA8C505FA}" type="datetime1">
              <a:rPr lang="zh-CN" altLang="en-US"/>
              <a:pPr>
                <a:defRPr/>
              </a:pPr>
              <a:t>2021/3/4</a:t>
            </a:fld>
            <a:endParaRPr lang="zh-CN" altLang="en-US" sz="1800">
              <a:solidFill>
                <a:schemeClr val="tx1"/>
              </a:solidFill>
            </a:endParaRPr>
          </a:p>
        </p:txBody>
      </p:sp>
      <p:sp>
        <p:nvSpPr>
          <p:cNvPr id="4" name="页脚占位符 3">
            <a:extLst>
              <a:ext uri="{FF2B5EF4-FFF2-40B4-BE49-F238E27FC236}">
                <a16:creationId xmlns:a16="http://schemas.microsoft.com/office/drawing/2014/main" id="{121B172B-5440-4470-9182-73E9EF14AC6C}"/>
              </a:ext>
            </a:extLst>
          </p:cNvPr>
          <p:cNvSpPr>
            <a:spLocks noGrp="1"/>
          </p:cNvSpPr>
          <p:nvPr>
            <p:ph type="ftr" sz="quarter" idx="11"/>
          </p:nvPr>
        </p:nvSpPr>
        <p:spPr/>
        <p:txBody>
          <a:bodyPr/>
          <a:lstStyle>
            <a:lvl1pPr>
              <a:defRPr/>
            </a:lvl1pPr>
          </a:lstStyle>
          <a:p>
            <a:pPr>
              <a:defRPr/>
            </a:pPr>
            <a:endParaRPr lang="zh-CN" altLang="zh-CN"/>
          </a:p>
        </p:txBody>
      </p:sp>
      <p:sp>
        <p:nvSpPr>
          <p:cNvPr id="5" name="灯片编号占位符 4">
            <a:extLst>
              <a:ext uri="{FF2B5EF4-FFF2-40B4-BE49-F238E27FC236}">
                <a16:creationId xmlns:a16="http://schemas.microsoft.com/office/drawing/2014/main" id="{E9BBBC06-159C-44D2-9655-39B8014212FD}"/>
              </a:ext>
            </a:extLst>
          </p:cNvPr>
          <p:cNvSpPr>
            <a:spLocks noGrp="1"/>
          </p:cNvSpPr>
          <p:nvPr>
            <p:ph type="sldNum" sz="quarter" idx="12"/>
          </p:nvPr>
        </p:nvSpPr>
        <p:spPr/>
        <p:txBody>
          <a:bodyPr/>
          <a:lstStyle>
            <a:lvl1pPr>
              <a:defRPr/>
            </a:lvl1pPr>
          </a:lstStyle>
          <a:p>
            <a:pPr>
              <a:defRPr/>
            </a:pPr>
            <a:fld id="{6668D371-B408-4973-8098-907AE42CEA2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8123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A7ADA5-E631-4342-9DD4-A92D49DC74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BEC3DB-2770-4D32-BBBD-8D328DB500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F6C029-40D1-4B91-8DCD-D9E5EECC3896}"/>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5" name="フッター プレースホルダー 4">
            <a:extLst>
              <a:ext uri="{FF2B5EF4-FFF2-40B4-BE49-F238E27FC236}">
                <a16:creationId xmlns:a16="http://schemas.microsoft.com/office/drawing/2014/main" id="{28F88591-9A95-47D1-96D1-E9C0AC0214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C4ADD0-1898-4E73-946B-C0008CE11B17}"/>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413203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E7101-C60F-4465-A3FB-3CD4A80CE72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6C1FCA-E2E2-49EE-9A79-6FD559089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BE9ECCB-1223-4C8A-BEE5-AD69CAB5AF9C}"/>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5" name="フッター プレースホルダー 4">
            <a:extLst>
              <a:ext uri="{FF2B5EF4-FFF2-40B4-BE49-F238E27FC236}">
                <a16:creationId xmlns:a16="http://schemas.microsoft.com/office/drawing/2014/main" id="{678374A9-E501-4633-AF82-1B83784001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08DFE4-AD04-400D-A8FD-C9C79C7320CF}"/>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388242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2A492-DBDD-44D3-9C61-422099AF5D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9F922F-B3CA-451F-B74C-D91A1923CE9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792F84-4CE2-4CDA-801B-4DBFC99DAA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EB8DD2-E855-44A6-A6C1-0EAED4DAC5F9}"/>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6" name="フッター プレースホルダー 5">
            <a:extLst>
              <a:ext uri="{FF2B5EF4-FFF2-40B4-BE49-F238E27FC236}">
                <a16:creationId xmlns:a16="http://schemas.microsoft.com/office/drawing/2014/main" id="{E5C20351-0EB8-4F11-A039-8CE95C341F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07E985-D62E-4479-ACAE-F5F22B9EED85}"/>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364544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02D8D5-E607-43F7-A48D-6A49B1DC6DF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48C7C2-73B4-47CA-8283-AA55718B4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42F5D58-6D70-4B1F-85AE-D7904684F15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A3824BA-657E-4A5F-9EB7-54235EC4E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A5D3B6A-23D5-4816-ACAA-28C4967D398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F089588-8B05-4F7F-A82B-AF8B7576EE21}"/>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8" name="フッター プレースホルダー 7">
            <a:extLst>
              <a:ext uri="{FF2B5EF4-FFF2-40B4-BE49-F238E27FC236}">
                <a16:creationId xmlns:a16="http://schemas.microsoft.com/office/drawing/2014/main" id="{9A5257DE-3395-4F19-8527-C6805194213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33169D8-4535-45E5-8A24-17B3A1F8931C}"/>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44642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65A369-937C-4BCE-8D86-F7F68848584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BCA9786-2C26-4068-BA76-9CF6AD72388F}"/>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4" name="フッター プレースホルダー 3">
            <a:extLst>
              <a:ext uri="{FF2B5EF4-FFF2-40B4-BE49-F238E27FC236}">
                <a16:creationId xmlns:a16="http://schemas.microsoft.com/office/drawing/2014/main" id="{2219A361-45E5-46D0-A107-EA42D6C326A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C4BB4E-78A5-4C90-9CDE-2C09ABE6B3B5}"/>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27407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F106039-668B-4D85-AF60-C4354824124C}"/>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3" name="フッター プレースホルダー 2">
            <a:extLst>
              <a:ext uri="{FF2B5EF4-FFF2-40B4-BE49-F238E27FC236}">
                <a16:creationId xmlns:a16="http://schemas.microsoft.com/office/drawing/2014/main" id="{C67468B4-F691-4000-BB20-124818BD0E0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3C2FBFF-0AD9-47C6-A899-F67DCFCAD2B3}"/>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197036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83ACB2-06FB-4DAD-82AA-CEA40B17DC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3FAA00-97AC-4392-AF58-2CE824434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005DFB4-050D-4BA8-9BE9-6C741D342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009B59-03FD-43CC-BB8A-F6BF623DF9EF}"/>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6" name="フッター プレースホルダー 5">
            <a:extLst>
              <a:ext uri="{FF2B5EF4-FFF2-40B4-BE49-F238E27FC236}">
                <a16:creationId xmlns:a16="http://schemas.microsoft.com/office/drawing/2014/main" id="{40A50DC1-3FDA-4782-897E-EA27B5E0AC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D7467A-9F8D-4A9A-8881-00ADA7EAFA3C}"/>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193959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2DD7AE-4449-44E4-846A-33A64B60E15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5AE6843-2D0A-495F-BD83-0369E28C56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558874-4A16-43A4-84C1-5AE155D98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E1EC06-1455-41DB-89C2-B34DBD08D38E}"/>
              </a:ext>
            </a:extLst>
          </p:cNvPr>
          <p:cNvSpPr>
            <a:spLocks noGrp="1"/>
          </p:cNvSpPr>
          <p:nvPr>
            <p:ph type="dt" sz="half" idx="10"/>
          </p:nvPr>
        </p:nvSpPr>
        <p:spPr/>
        <p:txBody>
          <a:bodyPr/>
          <a:lstStyle/>
          <a:p>
            <a:fld id="{27E76622-B42A-4807-B420-CE39F08D383E}" type="datetimeFigureOut">
              <a:rPr kumimoji="1" lang="ja-JP" altLang="en-US" smtClean="0"/>
              <a:t>2021/3/4</a:t>
            </a:fld>
            <a:endParaRPr kumimoji="1" lang="ja-JP" altLang="en-US"/>
          </a:p>
        </p:txBody>
      </p:sp>
      <p:sp>
        <p:nvSpPr>
          <p:cNvPr id="6" name="フッター プレースホルダー 5">
            <a:extLst>
              <a:ext uri="{FF2B5EF4-FFF2-40B4-BE49-F238E27FC236}">
                <a16:creationId xmlns:a16="http://schemas.microsoft.com/office/drawing/2014/main" id="{AB6137D3-DABC-43F7-A20E-6FF6E7066A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5573F2-3FE5-4BF9-B6CE-FA5F10390E5C}"/>
              </a:ext>
            </a:extLst>
          </p:cNvPr>
          <p:cNvSpPr>
            <a:spLocks noGrp="1"/>
          </p:cNvSpPr>
          <p:nvPr>
            <p:ph type="sldNum" sz="quarter" idx="12"/>
          </p:nvPr>
        </p:nvSpPr>
        <p:spPr/>
        <p:txBody>
          <a:body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72553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13E5DA7-2932-402F-BB19-35B4CF1A8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6B62C4-0212-4B3B-B664-B6161A924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65C362-9598-4882-835B-3285BEF3C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76622-B42A-4807-B420-CE39F08D383E}" type="datetimeFigureOut">
              <a:rPr kumimoji="1" lang="ja-JP" altLang="en-US" smtClean="0"/>
              <a:t>2021/3/4</a:t>
            </a:fld>
            <a:endParaRPr kumimoji="1" lang="ja-JP" altLang="en-US"/>
          </a:p>
        </p:txBody>
      </p:sp>
      <p:sp>
        <p:nvSpPr>
          <p:cNvPr id="5" name="フッター プレースホルダー 4">
            <a:extLst>
              <a:ext uri="{FF2B5EF4-FFF2-40B4-BE49-F238E27FC236}">
                <a16:creationId xmlns:a16="http://schemas.microsoft.com/office/drawing/2014/main" id="{13E2577C-5C5B-4E14-99BA-C0504F3D8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5A6668E-168E-4BD8-A28B-5383BA056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D53F4-7511-4EC5-8833-8821E7DD9FDB}" type="slidenum">
              <a:rPr kumimoji="1" lang="ja-JP" altLang="en-US" smtClean="0"/>
              <a:t>‹#›</a:t>
            </a:fld>
            <a:endParaRPr kumimoji="1" lang="ja-JP" altLang="en-US"/>
          </a:p>
        </p:txBody>
      </p:sp>
    </p:spTree>
    <p:extLst>
      <p:ext uri="{BB962C8B-B14F-4D97-AF65-F5344CB8AC3E}">
        <p14:creationId xmlns:p14="http://schemas.microsoft.com/office/powerpoint/2010/main" val="2658891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emf"/><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1.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1.png"/><Relationship Id="rId9"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3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10.pn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40.png"/><Relationship Id="rId5" Type="http://schemas.openxmlformats.org/officeDocument/2006/relationships/image" Target="../media/image39.png"/><Relationship Id="rId4" Type="http://schemas.openxmlformats.org/officeDocument/2006/relationships/image" Target="../media/image320.png"/><Relationship Id="rId9" Type="http://schemas.openxmlformats.org/officeDocument/2006/relationships/image" Target="../media/image42.png"/></Relationships>
</file>

<file path=ppt/slides/_rels/slide33.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47.png"/><Relationship Id="rId3" Type="http://schemas.openxmlformats.org/officeDocument/2006/relationships/image" Target="../media/image370.png"/><Relationship Id="rId7" Type="http://schemas.openxmlformats.org/officeDocument/2006/relationships/image" Target="../media/image410.png"/><Relationship Id="rId12"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00.png"/><Relationship Id="rId11" Type="http://schemas.openxmlformats.org/officeDocument/2006/relationships/image" Target="../media/image45.png"/><Relationship Id="rId5" Type="http://schemas.openxmlformats.org/officeDocument/2006/relationships/image" Target="../media/image390.png"/><Relationship Id="rId10" Type="http://schemas.openxmlformats.org/officeDocument/2006/relationships/image" Target="../media/image44.png"/><Relationship Id="rId4" Type="http://schemas.openxmlformats.org/officeDocument/2006/relationships/image" Target="../media/image380.png"/><Relationship Id="rId9" Type="http://schemas.openxmlformats.org/officeDocument/2006/relationships/image" Target="../media/image43.png"/><Relationship Id="rId14" Type="http://schemas.openxmlformats.org/officeDocument/2006/relationships/image" Target="../media/image48.png"/></Relationships>
</file>

<file path=ppt/slides/_rels/slide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48D27-9F9A-4D15-B479-877C88126C0A}"/>
              </a:ext>
            </a:extLst>
          </p:cNvPr>
          <p:cNvSpPr>
            <a:spLocks noGrp="1"/>
          </p:cNvSpPr>
          <p:nvPr>
            <p:ph type="ctrTitle"/>
          </p:nvPr>
        </p:nvSpPr>
        <p:spPr>
          <a:xfrm>
            <a:off x="221673" y="1928850"/>
            <a:ext cx="11291455" cy="1296631"/>
          </a:xfrm>
        </p:spPr>
        <p:txBody>
          <a:bodyPr>
            <a:normAutofit/>
          </a:bodyPr>
          <a:lstStyle/>
          <a:p>
            <a:r>
              <a:rPr kumimoji="1" lang="ja-JP" altLang="en-US" sz="4000" dirty="0">
                <a:latin typeface="MS Gothic" panose="020B0609070205080204" pitchFamily="49" charset="-128"/>
                <a:ea typeface="MS Gothic" panose="020B0609070205080204" pitchFamily="49" charset="-128"/>
              </a:rPr>
              <a:t>ニューラルネットワーク言語モデルを用いた</a:t>
            </a:r>
            <a:br>
              <a:rPr kumimoji="1" lang="ja-JP" altLang="en-US" sz="4000" dirty="0">
                <a:latin typeface="MS Gothic" panose="020B0609070205080204" pitchFamily="49" charset="-128"/>
                <a:ea typeface="MS Gothic" panose="020B0609070205080204" pitchFamily="49" charset="-128"/>
              </a:rPr>
            </a:br>
            <a:r>
              <a:rPr kumimoji="1" lang="ja-JP" altLang="en-US" sz="4000" dirty="0">
                <a:latin typeface="MS Gothic" panose="020B0609070205080204" pitchFamily="49" charset="-128"/>
                <a:ea typeface="MS Gothic" panose="020B0609070205080204" pitchFamily="49" charset="-128"/>
              </a:rPr>
              <a:t>含意文生成システム</a:t>
            </a:r>
          </a:p>
        </p:txBody>
      </p:sp>
      <p:sp>
        <p:nvSpPr>
          <p:cNvPr id="3" name="字幕 2">
            <a:extLst>
              <a:ext uri="{FF2B5EF4-FFF2-40B4-BE49-F238E27FC236}">
                <a16:creationId xmlns:a16="http://schemas.microsoft.com/office/drawing/2014/main" id="{65655844-2010-4005-AB38-F252B8EB3369}"/>
              </a:ext>
            </a:extLst>
          </p:cNvPr>
          <p:cNvSpPr>
            <a:spLocks noGrp="1"/>
          </p:cNvSpPr>
          <p:nvPr>
            <p:ph type="subTitle" idx="1"/>
          </p:nvPr>
        </p:nvSpPr>
        <p:spPr>
          <a:xfrm>
            <a:off x="8817034" y="4707310"/>
            <a:ext cx="2599112" cy="1460424"/>
          </a:xfrm>
        </p:spPr>
        <p:txBody>
          <a:bodyPr>
            <a:normAutofit/>
          </a:bodyPr>
          <a:lstStyle/>
          <a:p>
            <a:pPr algn="l"/>
            <a:r>
              <a:rPr kumimoji="1" lang="ja-JP" altLang="en-US" dirty="0">
                <a:latin typeface="MS Gothic" panose="020B0609070205080204" pitchFamily="49" charset="-128"/>
                <a:ea typeface="MS Gothic" panose="020B0609070205080204" pitchFamily="49" charset="-128"/>
              </a:rPr>
              <a:t>柳本研究室</a:t>
            </a:r>
            <a:endParaRPr kumimoji="1" lang="en-US" altLang="ja-JP" dirty="0">
              <a:latin typeface="MS Gothic" panose="020B0609070205080204" pitchFamily="49" charset="-128"/>
              <a:ea typeface="MS Gothic" panose="020B0609070205080204" pitchFamily="49" charset="-128"/>
            </a:endParaRPr>
          </a:p>
          <a:p>
            <a:pPr algn="l"/>
            <a:r>
              <a:rPr kumimoji="1" lang="en-US" altLang="ja-JP" dirty="0">
                <a:latin typeface="Century" panose="02040604050505020304" pitchFamily="18" charset="0"/>
                <a:ea typeface="MS Gothic" panose="020B0609070205080204" pitchFamily="49" charset="-128"/>
                <a:cs typeface="Calibri" panose="020F0502020204030204" pitchFamily="34" charset="0"/>
              </a:rPr>
              <a:t>2191104019</a:t>
            </a:r>
          </a:p>
          <a:p>
            <a:pPr algn="l"/>
            <a:r>
              <a:rPr kumimoji="1" lang="ja-JP" altLang="en-US" dirty="0">
                <a:latin typeface="MS Gothic" panose="020B0609070205080204" pitchFamily="49" charset="-128"/>
                <a:ea typeface="MS Gothic" panose="020B0609070205080204" pitchFamily="49" charset="-128"/>
              </a:rPr>
              <a:t>趙　暁梅</a:t>
            </a:r>
          </a:p>
        </p:txBody>
      </p:sp>
    </p:spTree>
    <p:extLst>
      <p:ext uri="{BB962C8B-B14F-4D97-AF65-F5344CB8AC3E}">
        <p14:creationId xmlns:p14="http://schemas.microsoft.com/office/powerpoint/2010/main" val="204337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7">
            <a:extLst>
              <a:ext uri="{FF2B5EF4-FFF2-40B4-BE49-F238E27FC236}">
                <a16:creationId xmlns:a16="http://schemas.microsoft.com/office/drawing/2014/main" id="{5F46D482-E02C-4E34-8C98-5617C2FBBF47}"/>
              </a:ext>
            </a:extLst>
          </p:cNvPr>
          <p:cNvSpPr/>
          <p:nvPr/>
        </p:nvSpPr>
        <p:spPr>
          <a:xfrm>
            <a:off x="3247806" y="5406163"/>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58" name="圆角矩形 9">
            <a:extLst>
              <a:ext uri="{FF2B5EF4-FFF2-40B4-BE49-F238E27FC236}">
                <a16:creationId xmlns:a16="http://schemas.microsoft.com/office/drawing/2014/main" id="{FF42A783-294F-4232-99D0-20A7FFCEEB36}"/>
              </a:ext>
            </a:extLst>
          </p:cNvPr>
          <p:cNvSpPr/>
          <p:nvPr/>
        </p:nvSpPr>
        <p:spPr>
          <a:xfrm>
            <a:off x="3977974" y="5406163"/>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59" name="直线箭头连接符 11">
            <a:extLst>
              <a:ext uri="{FF2B5EF4-FFF2-40B4-BE49-F238E27FC236}">
                <a16:creationId xmlns:a16="http://schemas.microsoft.com/office/drawing/2014/main" id="{B8A6DAD7-5556-465F-A8D6-14A5FCCC4727}"/>
              </a:ext>
            </a:extLst>
          </p:cNvPr>
          <p:cNvCxnSpPr>
            <a:cxnSpLocks/>
            <a:stCxn id="57" idx="3"/>
            <a:endCxn id="58" idx="1"/>
          </p:cNvCxnSpPr>
          <p:nvPr/>
        </p:nvCxnSpPr>
        <p:spPr>
          <a:xfrm>
            <a:off x="3521076" y="5795038"/>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21">
            <a:extLst>
              <a:ext uri="{FF2B5EF4-FFF2-40B4-BE49-F238E27FC236}">
                <a16:creationId xmlns:a16="http://schemas.microsoft.com/office/drawing/2014/main" id="{7B6E3675-FB45-4429-8122-6295EE8F411E}"/>
              </a:ext>
            </a:extLst>
          </p:cNvPr>
          <p:cNvCxnSpPr>
            <a:cxnSpLocks/>
            <a:endCxn id="57" idx="2"/>
          </p:cNvCxnSpPr>
          <p:nvPr/>
        </p:nvCxnSpPr>
        <p:spPr>
          <a:xfrm flipV="1">
            <a:off x="3384441" y="6183913"/>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23">
            <a:extLst>
              <a:ext uri="{FF2B5EF4-FFF2-40B4-BE49-F238E27FC236}">
                <a16:creationId xmlns:a16="http://schemas.microsoft.com/office/drawing/2014/main" id="{2DCE7672-941D-4CDD-8B76-FA8180A4EFC5}"/>
              </a:ext>
            </a:extLst>
          </p:cNvPr>
          <p:cNvCxnSpPr>
            <a:cxnSpLocks/>
            <a:endCxn id="58" idx="2"/>
          </p:cNvCxnSpPr>
          <p:nvPr/>
        </p:nvCxnSpPr>
        <p:spPr>
          <a:xfrm flipV="1">
            <a:off x="4114609" y="6183913"/>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圆角矩形 74">
            <a:extLst>
              <a:ext uri="{FF2B5EF4-FFF2-40B4-BE49-F238E27FC236}">
                <a16:creationId xmlns:a16="http://schemas.microsoft.com/office/drawing/2014/main" id="{A43170CA-76FF-4852-9C06-316C311533E3}"/>
              </a:ext>
            </a:extLst>
          </p:cNvPr>
          <p:cNvSpPr/>
          <p:nvPr/>
        </p:nvSpPr>
        <p:spPr>
          <a:xfrm>
            <a:off x="4729406" y="5406163"/>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63" name="直线箭头连接符 76">
            <a:extLst>
              <a:ext uri="{FF2B5EF4-FFF2-40B4-BE49-F238E27FC236}">
                <a16:creationId xmlns:a16="http://schemas.microsoft.com/office/drawing/2014/main" id="{FB533A95-6131-4CD9-BC2E-F81D49B87D59}"/>
              </a:ext>
            </a:extLst>
          </p:cNvPr>
          <p:cNvCxnSpPr>
            <a:cxnSpLocks/>
            <a:endCxn id="62" idx="2"/>
          </p:cNvCxnSpPr>
          <p:nvPr/>
        </p:nvCxnSpPr>
        <p:spPr>
          <a:xfrm flipV="1">
            <a:off x="4866041" y="6183913"/>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29">
            <a:extLst>
              <a:ext uri="{FF2B5EF4-FFF2-40B4-BE49-F238E27FC236}">
                <a16:creationId xmlns:a16="http://schemas.microsoft.com/office/drawing/2014/main" id="{B43B294E-D12F-40A7-8B15-CCFEB3F23A21}"/>
              </a:ext>
            </a:extLst>
          </p:cNvPr>
          <p:cNvCxnSpPr>
            <a:cxnSpLocks/>
            <a:stCxn id="58" idx="3"/>
            <a:endCxn id="62" idx="1"/>
          </p:cNvCxnSpPr>
          <p:nvPr/>
        </p:nvCxnSpPr>
        <p:spPr>
          <a:xfrm>
            <a:off x="4251244" y="5795038"/>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圆角矩形 77">
            <a:extLst>
              <a:ext uri="{FF2B5EF4-FFF2-40B4-BE49-F238E27FC236}">
                <a16:creationId xmlns:a16="http://schemas.microsoft.com/office/drawing/2014/main" id="{FB5FD95D-7B11-492A-A7FB-E757878BBBD9}"/>
              </a:ext>
            </a:extLst>
          </p:cNvPr>
          <p:cNvSpPr/>
          <p:nvPr/>
        </p:nvSpPr>
        <p:spPr>
          <a:xfrm>
            <a:off x="3246434" y="4160695"/>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66" name="圆角矩形 78">
            <a:extLst>
              <a:ext uri="{FF2B5EF4-FFF2-40B4-BE49-F238E27FC236}">
                <a16:creationId xmlns:a16="http://schemas.microsoft.com/office/drawing/2014/main" id="{E25833EA-A73F-448D-A14D-97C8903EACD6}"/>
              </a:ext>
            </a:extLst>
          </p:cNvPr>
          <p:cNvSpPr/>
          <p:nvPr/>
        </p:nvSpPr>
        <p:spPr>
          <a:xfrm>
            <a:off x="3976602" y="4160695"/>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67" name="直线箭头连接符 79">
            <a:extLst>
              <a:ext uri="{FF2B5EF4-FFF2-40B4-BE49-F238E27FC236}">
                <a16:creationId xmlns:a16="http://schemas.microsoft.com/office/drawing/2014/main" id="{F28CDAEC-1D85-48F7-8954-96D99953013C}"/>
              </a:ext>
            </a:extLst>
          </p:cNvPr>
          <p:cNvCxnSpPr>
            <a:cxnSpLocks/>
            <a:stCxn id="65" idx="3"/>
            <a:endCxn id="66" idx="1"/>
          </p:cNvCxnSpPr>
          <p:nvPr/>
        </p:nvCxnSpPr>
        <p:spPr>
          <a:xfrm>
            <a:off x="3519704" y="4549570"/>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圆角矩形 82">
            <a:extLst>
              <a:ext uri="{FF2B5EF4-FFF2-40B4-BE49-F238E27FC236}">
                <a16:creationId xmlns:a16="http://schemas.microsoft.com/office/drawing/2014/main" id="{560985CA-3470-4E95-B390-2BA95BAC1689}"/>
              </a:ext>
            </a:extLst>
          </p:cNvPr>
          <p:cNvSpPr/>
          <p:nvPr/>
        </p:nvSpPr>
        <p:spPr>
          <a:xfrm>
            <a:off x="4728034" y="4160695"/>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latin typeface="Century" panose="02040604050505020304" pitchFamily="18" charset="0"/>
            </a:endParaRPr>
          </a:p>
        </p:txBody>
      </p:sp>
      <p:cxnSp>
        <p:nvCxnSpPr>
          <p:cNvPr id="69" name="直线箭头连接符 84">
            <a:extLst>
              <a:ext uri="{FF2B5EF4-FFF2-40B4-BE49-F238E27FC236}">
                <a16:creationId xmlns:a16="http://schemas.microsoft.com/office/drawing/2014/main" id="{E73ED0AC-B112-46AE-BBE8-1D7917C6FD92}"/>
              </a:ext>
            </a:extLst>
          </p:cNvPr>
          <p:cNvCxnSpPr>
            <a:cxnSpLocks/>
            <a:stCxn id="66" idx="3"/>
            <a:endCxn id="68" idx="1"/>
          </p:cNvCxnSpPr>
          <p:nvPr/>
        </p:nvCxnSpPr>
        <p:spPr>
          <a:xfrm>
            <a:off x="4249872" y="4549570"/>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32">
            <a:extLst>
              <a:ext uri="{FF2B5EF4-FFF2-40B4-BE49-F238E27FC236}">
                <a16:creationId xmlns:a16="http://schemas.microsoft.com/office/drawing/2014/main" id="{7BEA647B-D72D-4A40-A89D-DAF5C3F7B181}"/>
              </a:ext>
            </a:extLst>
          </p:cNvPr>
          <p:cNvCxnSpPr>
            <a:stCxn id="57" idx="0"/>
            <a:endCxn id="65" idx="2"/>
          </p:cNvCxnSpPr>
          <p:nvPr/>
        </p:nvCxnSpPr>
        <p:spPr>
          <a:xfrm flipH="1" flipV="1">
            <a:off x="3383069" y="4938445"/>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34">
            <a:extLst>
              <a:ext uri="{FF2B5EF4-FFF2-40B4-BE49-F238E27FC236}">
                <a16:creationId xmlns:a16="http://schemas.microsoft.com/office/drawing/2014/main" id="{5DACF58A-268C-42CE-973B-B39F62CCE3BC}"/>
              </a:ext>
            </a:extLst>
          </p:cNvPr>
          <p:cNvCxnSpPr>
            <a:cxnSpLocks/>
            <a:stCxn id="58" idx="0"/>
            <a:endCxn id="66" idx="2"/>
          </p:cNvCxnSpPr>
          <p:nvPr/>
        </p:nvCxnSpPr>
        <p:spPr>
          <a:xfrm flipH="1" flipV="1">
            <a:off x="4113237" y="4938445"/>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85">
            <a:extLst>
              <a:ext uri="{FF2B5EF4-FFF2-40B4-BE49-F238E27FC236}">
                <a16:creationId xmlns:a16="http://schemas.microsoft.com/office/drawing/2014/main" id="{1264E750-661C-4A73-923C-0CF52854C679}"/>
              </a:ext>
            </a:extLst>
          </p:cNvPr>
          <p:cNvCxnSpPr>
            <a:cxnSpLocks/>
            <a:stCxn id="62" idx="0"/>
            <a:endCxn id="68" idx="2"/>
          </p:cNvCxnSpPr>
          <p:nvPr/>
        </p:nvCxnSpPr>
        <p:spPr>
          <a:xfrm flipH="1" flipV="1">
            <a:off x="4864669" y="4938445"/>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圆角矩形 127">
            <a:extLst>
              <a:ext uri="{FF2B5EF4-FFF2-40B4-BE49-F238E27FC236}">
                <a16:creationId xmlns:a16="http://schemas.microsoft.com/office/drawing/2014/main" id="{998965F1-1741-40EA-A9C1-F20007E1334F}"/>
              </a:ext>
            </a:extLst>
          </p:cNvPr>
          <p:cNvSpPr/>
          <p:nvPr/>
        </p:nvSpPr>
        <p:spPr>
          <a:xfrm>
            <a:off x="7104567" y="5411423"/>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76" name="圆角矩形 128">
            <a:extLst>
              <a:ext uri="{FF2B5EF4-FFF2-40B4-BE49-F238E27FC236}">
                <a16:creationId xmlns:a16="http://schemas.microsoft.com/office/drawing/2014/main" id="{EC58E191-B138-4A19-B427-24C6DD6EF0CA}"/>
              </a:ext>
            </a:extLst>
          </p:cNvPr>
          <p:cNvSpPr/>
          <p:nvPr/>
        </p:nvSpPr>
        <p:spPr>
          <a:xfrm>
            <a:off x="7921744" y="5411423"/>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81" name="直线箭头连接符 129">
            <a:extLst>
              <a:ext uri="{FF2B5EF4-FFF2-40B4-BE49-F238E27FC236}">
                <a16:creationId xmlns:a16="http://schemas.microsoft.com/office/drawing/2014/main" id="{DD486864-D9A1-4883-9711-7A8D6157C1E4}"/>
              </a:ext>
            </a:extLst>
          </p:cNvPr>
          <p:cNvCxnSpPr>
            <a:cxnSpLocks/>
            <a:stCxn id="74" idx="3"/>
            <a:endCxn id="76" idx="1"/>
          </p:cNvCxnSpPr>
          <p:nvPr/>
        </p:nvCxnSpPr>
        <p:spPr>
          <a:xfrm>
            <a:off x="7377837" y="5800298"/>
            <a:ext cx="5439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131">
            <a:extLst>
              <a:ext uri="{FF2B5EF4-FFF2-40B4-BE49-F238E27FC236}">
                <a16:creationId xmlns:a16="http://schemas.microsoft.com/office/drawing/2014/main" id="{0B49B47C-7733-4167-AF7B-43A0091478AF}"/>
              </a:ext>
            </a:extLst>
          </p:cNvPr>
          <p:cNvCxnSpPr>
            <a:cxnSpLocks/>
            <a:endCxn id="74" idx="2"/>
          </p:cNvCxnSpPr>
          <p:nvPr/>
        </p:nvCxnSpPr>
        <p:spPr>
          <a:xfrm flipH="1" flipV="1">
            <a:off x="7241202" y="6189173"/>
            <a:ext cx="6737" cy="4519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137">
            <a:extLst>
              <a:ext uri="{FF2B5EF4-FFF2-40B4-BE49-F238E27FC236}">
                <a16:creationId xmlns:a16="http://schemas.microsoft.com/office/drawing/2014/main" id="{6D47DABE-1D3E-48AC-888D-F6C97AA531E8}"/>
              </a:ext>
            </a:extLst>
          </p:cNvPr>
          <p:cNvCxnSpPr>
            <a:cxnSpLocks/>
            <a:stCxn id="76" idx="3"/>
          </p:cNvCxnSpPr>
          <p:nvPr/>
        </p:nvCxnSpPr>
        <p:spPr>
          <a:xfrm>
            <a:off x="8195014" y="5800298"/>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138">
            <a:extLst>
              <a:ext uri="{FF2B5EF4-FFF2-40B4-BE49-F238E27FC236}">
                <a16:creationId xmlns:a16="http://schemas.microsoft.com/office/drawing/2014/main" id="{9362D6C7-8E6D-4D46-AF71-B11265C1D7B3}"/>
              </a:ext>
            </a:extLst>
          </p:cNvPr>
          <p:cNvSpPr/>
          <p:nvPr/>
        </p:nvSpPr>
        <p:spPr>
          <a:xfrm>
            <a:off x="7103195" y="4165955"/>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88" name="圆角矩形 139">
            <a:extLst>
              <a:ext uri="{FF2B5EF4-FFF2-40B4-BE49-F238E27FC236}">
                <a16:creationId xmlns:a16="http://schemas.microsoft.com/office/drawing/2014/main" id="{8D6A24FF-4169-4432-885E-A72F355576D3}"/>
              </a:ext>
            </a:extLst>
          </p:cNvPr>
          <p:cNvSpPr/>
          <p:nvPr/>
        </p:nvSpPr>
        <p:spPr>
          <a:xfrm>
            <a:off x="7920372" y="4165955"/>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89" name="直线箭头连接符 140">
            <a:extLst>
              <a:ext uri="{FF2B5EF4-FFF2-40B4-BE49-F238E27FC236}">
                <a16:creationId xmlns:a16="http://schemas.microsoft.com/office/drawing/2014/main" id="{C1D97E33-8A40-4D2F-988E-312FA9E53430}"/>
              </a:ext>
            </a:extLst>
          </p:cNvPr>
          <p:cNvCxnSpPr>
            <a:cxnSpLocks/>
            <a:stCxn id="87" idx="3"/>
            <a:endCxn id="88" idx="1"/>
          </p:cNvCxnSpPr>
          <p:nvPr/>
        </p:nvCxnSpPr>
        <p:spPr>
          <a:xfrm>
            <a:off x="7376465" y="4554830"/>
            <a:ext cx="5439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142">
            <a:extLst>
              <a:ext uri="{FF2B5EF4-FFF2-40B4-BE49-F238E27FC236}">
                <a16:creationId xmlns:a16="http://schemas.microsoft.com/office/drawing/2014/main" id="{8C2EDE68-28B2-4004-AC41-487C8D46C389}"/>
              </a:ext>
            </a:extLst>
          </p:cNvPr>
          <p:cNvCxnSpPr>
            <a:cxnSpLocks/>
            <a:stCxn id="88" idx="3"/>
          </p:cNvCxnSpPr>
          <p:nvPr/>
        </p:nvCxnSpPr>
        <p:spPr>
          <a:xfrm>
            <a:off x="8193642" y="4554830"/>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143">
            <a:extLst>
              <a:ext uri="{FF2B5EF4-FFF2-40B4-BE49-F238E27FC236}">
                <a16:creationId xmlns:a16="http://schemas.microsoft.com/office/drawing/2014/main" id="{3686BA7A-9FB3-4DBF-9280-B98FCF99CFDE}"/>
              </a:ext>
            </a:extLst>
          </p:cNvPr>
          <p:cNvCxnSpPr>
            <a:cxnSpLocks/>
            <a:stCxn id="74" idx="0"/>
            <a:endCxn id="87" idx="2"/>
          </p:cNvCxnSpPr>
          <p:nvPr/>
        </p:nvCxnSpPr>
        <p:spPr>
          <a:xfrm flipH="1" flipV="1">
            <a:off x="7239830" y="4943705"/>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144">
            <a:extLst>
              <a:ext uri="{FF2B5EF4-FFF2-40B4-BE49-F238E27FC236}">
                <a16:creationId xmlns:a16="http://schemas.microsoft.com/office/drawing/2014/main" id="{8EC98C01-1DD9-484C-8564-C68A9B474592}"/>
              </a:ext>
            </a:extLst>
          </p:cNvPr>
          <p:cNvCxnSpPr>
            <a:stCxn id="76" idx="0"/>
            <a:endCxn id="88" idx="2"/>
          </p:cNvCxnSpPr>
          <p:nvPr/>
        </p:nvCxnSpPr>
        <p:spPr>
          <a:xfrm flipH="1" flipV="1">
            <a:off x="8057007" y="4943705"/>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147">
            <a:extLst>
              <a:ext uri="{FF2B5EF4-FFF2-40B4-BE49-F238E27FC236}">
                <a16:creationId xmlns:a16="http://schemas.microsoft.com/office/drawing/2014/main" id="{AFB09127-F2D4-4392-AA93-2132EDC90688}"/>
              </a:ext>
            </a:extLst>
          </p:cNvPr>
          <p:cNvCxnSpPr>
            <a:cxnSpLocks/>
            <a:stCxn id="68" idx="3"/>
            <a:endCxn id="87" idx="1"/>
          </p:cNvCxnSpPr>
          <p:nvPr/>
        </p:nvCxnSpPr>
        <p:spPr>
          <a:xfrm>
            <a:off x="5001304" y="4549570"/>
            <a:ext cx="2101891" cy="52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149">
            <a:extLst>
              <a:ext uri="{FF2B5EF4-FFF2-40B4-BE49-F238E27FC236}">
                <a16:creationId xmlns:a16="http://schemas.microsoft.com/office/drawing/2014/main" id="{03B3D131-D114-4FC8-840D-1625D6D28EA2}"/>
              </a:ext>
            </a:extLst>
          </p:cNvPr>
          <p:cNvCxnSpPr>
            <a:cxnSpLocks/>
            <a:stCxn id="62" idx="3"/>
            <a:endCxn id="74" idx="1"/>
          </p:cNvCxnSpPr>
          <p:nvPr/>
        </p:nvCxnSpPr>
        <p:spPr>
          <a:xfrm>
            <a:off x="5002676" y="5795038"/>
            <a:ext cx="2101891" cy="52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183">
            <a:extLst>
              <a:ext uri="{FF2B5EF4-FFF2-40B4-BE49-F238E27FC236}">
                <a16:creationId xmlns:a16="http://schemas.microsoft.com/office/drawing/2014/main" id="{294DB758-E382-4B60-8C25-FA2350D9DC35}"/>
              </a:ext>
            </a:extLst>
          </p:cNvPr>
          <p:cNvCxnSpPr>
            <a:cxnSpLocks/>
            <a:stCxn id="88" idx="0"/>
          </p:cNvCxnSpPr>
          <p:nvPr/>
        </p:nvCxnSpPr>
        <p:spPr>
          <a:xfrm flipV="1">
            <a:off x="8057007" y="3048701"/>
            <a:ext cx="1381" cy="11172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肘形连接符 196">
            <a:extLst>
              <a:ext uri="{FF2B5EF4-FFF2-40B4-BE49-F238E27FC236}">
                <a16:creationId xmlns:a16="http://schemas.microsoft.com/office/drawing/2014/main" id="{F6C6DA3F-3F00-4930-BE3F-C7C92ED6BE2F}"/>
              </a:ext>
            </a:extLst>
          </p:cNvPr>
          <p:cNvCxnSpPr>
            <a:cxnSpLocks/>
            <a:endCxn id="76" idx="2"/>
          </p:cNvCxnSpPr>
          <p:nvPr/>
        </p:nvCxnSpPr>
        <p:spPr>
          <a:xfrm>
            <a:off x="7410635" y="424115"/>
            <a:ext cx="647744" cy="5765058"/>
          </a:xfrm>
          <a:prstGeom prst="bentConnector4">
            <a:avLst>
              <a:gd name="adj1" fmla="val 39453"/>
              <a:gd name="adj2" fmla="val 10396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线箭头连接符 11">
            <a:extLst>
              <a:ext uri="{FF2B5EF4-FFF2-40B4-BE49-F238E27FC236}">
                <a16:creationId xmlns:a16="http://schemas.microsoft.com/office/drawing/2014/main" id="{6E832793-559C-4817-9D74-9E8ABC7724CD}"/>
              </a:ext>
            </a:extLst>
          </p:cNvPr>
          <p:cNvCxnSpPr>
            <a:cxnSpLocks/>
          </p:cNvCxnSpPr>
          <p:nvPr/>
        </p:nvCxnSpPr>
        <p:spPr>
          <a:xfrm>
            <a:off x="3532073" y="5796606"/>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79">
            <a:extLst>
              <a:ext uri="{FF2B5EF4-FFF2-40B4-BE49-F238E27FC236}">
                <a16:creationId xmlns:a16="http://schemas.microsoft.com/office/drawing/2014/main" id="{2BA19215-AC41-4C37-BACA-1CABFF46313D}"/>
              </a:ext>
            </a:extLst>
          </p:cNvPr>
          <p:cNvCxnSpPr>
            <a:cxnSpLocks/>
          </p:cNvCxnSpPr>
          <p:nvPr/>
        </p:nvCxnSpPr>
        <p:spPr>
          <a:xfrm>
            <a:off x="3530701" y="4551138"/>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圆角矩形 138">
            <a:extLst>
              <a:ext uri="{FF2B5EF4-FFF2-40B4-BE49-F238E27FC236}">
                <a16:creationId xmlns:a16="http://schemas.microsoft.com/office/drawing/2014/main" id="{7DA1AD19-556B-4AF1-A210-2E35A3BBF1C2}"/>
              </a:ext>
            </a:extLst>
          </p:cNvPr>
          <p:cNvSpPr/>
          <p:nvPr/>
        </p:nvSpPr>
        <p:spPr>
          <a:xfrm>
            <a:off x="7101643" y="1521380"/>
            <a:ext cx="273270" cy="777750"/>
          </a:xfrm>
          <a:prstGeom prst="roundRect">
            <a:avLst/>
          </a:prstGeom>
          <a:solidFill>
            <a:srgbClr val="92D050"/>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276D095C-8E2B-4B3D-A8B2-7BA6BEC6114E}"/>
                  </a:ext>
                </a:extLst>
              </p:cNvPr>
              <p:cNvSpPr txBox="1"/>
              <p:nvPr/>
            </p:nvSpPr>
            <p:spPr>
              <a:xfrm>
                <a:off x="5882997" y="2946876"/>
                <a:ext cx="481759" cy="58477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3200" i="1" smtClean="0">
                              <a:effectLst/>
                              <a:latin typeface="Cambria Math" panose="02040503050406030204" pitchFamily="18" charset="0"/>
                              <a:ea typeface="Cambria Math" panose="02040503050406030204" pitchFamily="18" charset="0"/>
                            </a:rPr>
                          </m:ctrlPr>
                        </m:sSubPr>
                        <m:e>
                          <m:r>
                            <a:rPr lang="en-US" altLang="zh-CN" sz="3200" b="0" i="1" smtClean="0">
                              <a:effectLst/>
                              <a:latin typeface="Cambria Math" panose="02040503050406030204" pitchFamily="18" charset="0"/>
                              <a:ea typeface="Cambria Math" panose="02040503050406030204" pitchFamily="18" charset="0"/>
                            </a:rPr>
                            <m:t>𝑎</m:t>
                          </m:r>
                        </m:e>
                        <m:sub>
                          <m:r>
                            <a:rPr lang="en-US" altLang="zh-CN" sz="3200" i="1" kern="100">
                              <a:effectLst/>
                              <a:latin typeface="Cambria Math" panose="02040503050406030204" pitchFamily="18" charset="0"/>
                              <a:ea typeface="MS Mincho" panose="02020609040205080304" pitchFamily="49" charset="-128"/>
                              <a:cs typeface="Times New Roman" panose="02020603050405020304" pitchFamily="18" charset="0"/>
                            </a:rPr>
                            <m:t>𝑡</m:t>
                          </m:r>
                        </m:sub>
                      </m:sSub>
                    </m:oMath>
                  </m:oMathPara>
                </a14:m>
                <a:endParaRPr kumimoji="1" lang="zh-CN" altLang="en-US" sz="2000" b="1" dirty="0">
                  <a:latin typeface="Century" panose="02040604050505020304" pitchFamily="18" charset="0"/>
                </a:endParaRPr>
              </a:p>
            </p:txBody>
          </p:sp>
        </mc:Choice>
        <mc:Fallback xmlns="">
          <p:sp>
            <p:nvSpPr>
              <p:cNvPr id="101" name="文本框 100">
                <a:extLst>
                  <a:ext uri="{FF2B5EF4-FFF2-40B4-BE49-F238E27FC236}">
                    <a16:creationId xmlns:a16="http://schemas.microsoft.com/office/drawing/2014/main" id="{276D095C-8E2B-4B3D-A8B2-7BA6BEC6114E}"/>
                  </a:ext>
                </a:extLst>
              </p:cNvPr>
              <p:cNvSpPr txBox="1">
                <a:spLocks noRot="1" noChangeAspect="1" noMove="1" noResize="1" noEditPoints="1" noAdjustHandles="1" noChangeArrowheads="1" noChangeShapeType="1" noTextEdit="1"/>
              </p:cNvSpPr>
              <p:nvPr/>
            </p:nvSpPr>
            <p:spPr>
              <a:xfrm>
                <a:off x="5882997" y="2946876"/>
                <a:ext cx="481759" cy="584775"/>
              </a:xfrm>
              <a:prstGeom prst="rect">
                <a:avLst/>
              </a:prstGeom>
              <a:blipFill>
                <a:blip r:embed="rId3"/>
                <a:stretch>
                  <a:fillRect/>
                </a:stretch>
              </a:blipFill>
              <a:ln>
                <a:noFill/>
              </a:ln>
            </p:spPr>
            <p:txBody>
              <a:bodyPr/>
              <a:lstStyle/>
              <a:p>
                <a:r>
                  <a:rPr lang="zh-CN" altLang="en-US">
                    <a:noFill/>
                  </a:rPr>
                  <a:t> </a:t>
                </a:r>
              </a:p>
            </p:txBody>
          </p:sp>
        </mc:Fallback>
      </mc:AlternateContent>
      <p:cxnSp>
        <p:nvCxnSpPr>
          <p:cNvPr id="102" name="直接箭头连接符 101">
            <a:extLst>
              <a:ext uri="{FF2B5EF4-FFF2-40B4-BE49-F238E27FC236}">
                <a16:creationId xmlns:a16="http://schemas.microsoft.com/office/drawing/2014/main" id="{BCCDEF10-A749-435F-A641-4E9A40F9F9A7}"/>
              </a:ext>
            </a:extLst>
          </p:cNvPr>
          <p:cNvCxnSpPr>
            <a:cxnSpLocks/>
            <a:stCxn id="87" idx="0"/>
            <a:endCxn id="101" idx="2"/>
          </p:cNvCxnSpPr>
          <p:nvPr/>
        </p:nvCxnSpPr>
        <p:spPr>
          <a:xfrm flipH="1" flipV="1">
            <a:off x="6123877" y="3531651"/>
            <a:ext cx="1115953" cy="634304"/>
          </a:xfrm>
          <a:prstGeom prst="straightConnector1">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03" name="直接箭头连接符 102">
            <a:extLst>
              <a:ext uri="{FF2B5EF4-FFF2-40B4-BE49-F238E27FC236}">
                <a16:creationId xmlns:a16="http://schemas.microsoft.com/office/drawing/2014/main" id="{49C8A90D-A6B9-4FDC-AA87-AD39A2D70F35}"/>
              </a:ext>
            </a:extLst>
          </p:cNvPr>
          <p:cNvCxnSpPr>
            <a:cxnSpLocks/>
            <a:stCxn id="65" idx="0"/>
            <a:endCxn id="101" idx="2"/>
          </p:cNvCxnSpPr>
          <p:nvPr/>
        </p:nvCxnSpPr>
        <p:spPr>
          <a:xfrm flipV="1">
            <a:off x="3383069" y="3531651"/>
            <a:ext cx="2740808" cy="629044"/>
          </a:xfrm>
          <a:prstGeom prst="straightConnector1">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04" name="直接箭头连接符 103">
            <a:extLst>
              <a:ext uri="{FF2B5EF4-FFF2-40B4-BE49-F238E27FC236}">
                <a16:creationId xmlns:a16="http://schemas.microsoft.com/office/drawing/2014/main" id="{B5A53B96-AD4F-4C4B-911A-25BEF789AE33}"/>
              </a:ext>
            </a:extLst>
          </p:cNvPr>
          <p:cNvCxnSpPr>
            <a:cxnSpLocks/>
            <a:stCxn id="66" idx="0"/>
            <a:endCxn id="101" idx="2"/>
          </p:cNvCxnSpPr>
          <p:nvPr/>
        </p:nvCxnSpPr>
        <p:spPr>
          <a:xfrm flipV="1">
            <a:off x="4113237" y="3531651"/>
            <a:ext cx="2010640" cy="629044"/>
          </a:xfrm>
          <a:prstGeom prst="straightConnector1">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05" name="直接箭头连接符 104">
            <a:extLst>
              <a:ext uri="{FF2B5EF4-FFF2-40B4-BE49-F238E27FC236}">
                <a16:creationId xmlns:a16="http://schemas.microsoft.com/office/drawing/2014/main" id="{CCA024ED-2BE2-4A19-820A-5D74E2CDD472}"/>
              </a:ext>
            </a:extLst>
          </p:cNvPr>
          <p:cNvCxnSpPr>
            <a:cxnSpLocks/>
            <a:stCxn id="68" idx="0"/>
            <a:endCxn id="101" idx="2"/>
          </p:cNvCxnSpPr>
          <p:nvPr/>
        </p:nvCxnSpPr>
        <p:spPr>
          <a:xfrm flipV="1">
            <a:off x="4864669" y="3531651"/>
            <a:ext cx="1259208" cy="629044"/>
          </a:xfrm>
          <a:prstGeom prst="straightConnector1">
            <a:avLst/>
          </a:prstGeom>
          <a:ln w="28575">
            <a:solidFill>
              <a:srgbClr val="00B0F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EABBC4D0-FDD6-44A4-8B39-0A4EFB2215C8}"/>
                  </a:ext>
                </a:extLst>
              </p:cNvPr>
              <p:cNvSpPr txBox="1"/>
              <p:nvPr/>
            </p:nvSpPr>
            <p:spPr>
              <a:xfrm>
                <a:off x="4249872" y="2220936"/>
                <a:ext cx="363692" cy="58477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3200" i="1" smtClean="0">
                              <a:effectLst/>
                              <a:latin typeface="Cambria Math" panose="02040503050406030204" pitchFamily="18" charset="0"/>
                              <a:ea typeface="Cambria Math" panose="02040503050406030204" pitchFamily="18" charset="0"/>
                            </a:rPr>
                          </m:ctrlPr>
                        </m:sSubPr>
                        <m:e>
                          <m:r>
                            <a:rPr lang="en-US" altLang="zh-CN" sz="3200" b="0" i="1" smtClean="0">
                              <a:effectLst/>
                              <a:latin typeface="Cambria Math" panose="02040503050406030204" pitchFamily="18" charset="0"/>
                              <a:ea typeface="Cambria Math" panose="02040503050406030204" pitchFamily="18" charset="0"/>
                            </a:rPr>
                            <m:t>𝑐</m:t>
                          </m:r>
                        </m:e>
                        <m:sub>
                          <m:r>
                            <a:rPr lang="en-US" altLang="zh-CN" sz="3200" i="1" kern="100">
                              <a:effectLst/>
                              <a:latin typeface="Cambria Math" panose="02040503050406030204" pitchFamily="18" charset="0"/>
                              <a:ea typeface="MS Mincho" panose="02020609040205080304" pitchFamily="49" charset="-128"/>
                              <a:cs typeface="Times New Roman" panose="02020603050405020304" pitchFamily="18" charset="0"/>
                            </a:rPr>
                            <m:t>𝑡</m:t>
                          </m:r>
                        </m:sub>
                      </m:sSub>
                    </m:oMath>
                  </m:oMathPara>
                </a14:m>
                <a:endParaRPr kumimoji="1" lang="zh-CN" altLang="en-US" sz="2000" b="1" dirty="0">
                  <a:latin typeface="Century" panose="02040604050505020304" pitchFamily="18" charset="0"/>
                </a:endParaRPr>
              </a:p>
            </p:txBody>
          </p:sp>
        </mc:Choice>
        <mc:Fallback xmlns="">
          <p:sp>
            <p:nvSpPr>
              <p:cNvPr id="106" name="文本框 105">
                <a:extLst>
                  <a:ext uri="{FF2B5EF4-FFF2-40B4-BE49-F238E27FC236}">
                    <a16:creationId xmlns:a16="http://schemas.microsoft.com/office/drawing/2014/main" id="{EABBC4D0-FDD6-44A4-8B39-0A4EFB2215C8}"/>
                  </a:ext>
                </a:extLst>
              </p:cNvPr>
              <p:cNvSpPr txBox="1">
                <a:spLocks noRot="1" noChangeAspect="1" noMove="1" noResize="1" noEditPoints="1" noAdjustHandles="1" noChangeArrowheads="1" noChangeShapeType="1" noTextEdit="1"/>
              </p:cNvSpPr>
              <p:nvPr/>
            </p:nvSpPr>
            <p:spPr>
              <a:xfrm>
                <a:off x="4249872" y="2220936"/>
                <a:ext cx="363692" cy="584775"/>
              </a:xfrm>
              <a:prstGeom prst="rect">
                <a:avLst/>
              </a:prstGeom>
              <a:blipFill>
                <a:blip r:embed="rId4"/>
                <a:stretch>
                  <a:fillRect r="-8333"/>
                </a:stretch>
              </a:blipFill>
              <a:ln>
                <a:noFill/>
              </a:ln>
            </p:spPr>
            <p:txBody>
              <a:bodyPr/>
              <a:lstStyle/>
              <a:p>
                <a:r>
                  <a:rPr lang="zh-CN" altLang="en-US">
                    <a:noFill/>
                  </a:rPr>
                  <a:t> </a:t>
                </a:r>
              </a:p>
            </p:txBody>
          </p:sp>
        </mc:Fallback>
      </mc:AlternateContent>
      <p:cxnSp>
        <p:nvCxnSpPr>
          <p:cNvPr id="107" name="直接箭头连接符 106">
            <a:extLst>
              <a:ext uri="{FF2B5EF4-FFF2-40B4-BE49-F238E27FC236}">
                <a16:creationId xmlns:a16="http://schemas.microsoft.com/office/drawing/2014/main" id="{72F32F05-B8E5-4ABE-A5B9-DAA3E8CB2AF6}"/>
              </a:ext>
            </a:extLst>
          </p:cNvPr>
          <p:cNvCxnSpPr>
            <a:cxnSpLocks/>
            <a:stCxn id="65" idx="0"/>
            <a:endCxn id="106" idx="2"/>
          </p:cNvCxnSpPr>
          <p:nvPr/>
        </p:nvCxnSpPr>
        <p:spPr>
          <a:xfrm flipV="1">
            <a:off x="3383069" y="2805711"/>
            <a:ext cx="1048649" cy="1354984"/>
          </a:xfrm>
          <a:prstGeom prst="straightConnector1">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08" name="直接箭头连接符 107">
            <a:extLst>
              <a:ext uri="{FF2B5EF4-FFF2-40B4-BE49-F238E27FC236}">
                <a16:creationId xmlns:a16="http://schemas.microsoft.com/office/drawing/2014/main" id="{53D12AF3-77E6-4A7B-9451-664A86C826E2}"/>
              </a:ext>
            </a:extLst>
          </p:cNvPr>
          <p:cNvCxnSpPr>
            <a:cxnSpLocks/>
            <a:stCxn id="66" idx="0"/>
            <a:endCxn id="106" idx="2"/>
          </p:cNvCxnSpPr>
          <p:nvPr/>
        </p:nvCxnSpPr>
        <p:spPr>
          <a:xfrm flipV="1">
            <a:off x="4113237" y="2805711"/>
            <a:ext cx="318481" cy="1354984"/>
          </a:xfrm>
          <a:prstGeom prst="straightConnector1">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09" name="直接箭头连接符 108">
            <a:extLst>
              <a:ext uri="{FF2B5EF4-FFF2-40B4-BE49-F238E27FC236}">
                <a16:creationId xmlns:a16="http://schemas.microsoft.com/office/drawing/2014/main" id="{ACCBF271-0033-41C1-8425-26DD78C7141B}"/>
              </a:ext>
            </a:extLst>
          </p:cNvPr>
          <p:cNvCxnSpPr>
            <a:cxnSpLocks/>
            <a:stCxn id="68" idx="0"/>
            <a:endCxn id="106" idx="2"/>
          </p:cNvCxnSpPr>
          <p:nvPr/>
        </p:nvCxnSpPr>
        <p:spPr>
          <a:xfrm flipH="1" flipV="1">
            <a:off x="4431718" y="2805711"/>
            <a:ext cx="432951" cy="1354984"/>
          </a:xfrm>
          <a:prstGeom prst="straightConnector1">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10" name="直接箭头连接符 109">
            <a:extLst>
              <a:ext uri="{FF2B5EF4-FFF2-40B4-BE49-F238E27FC236}">
                <a16:creationId xmlns:a16="http://schemas.microsoft.com/office/drawing/2014/main" id="{086D6202-4224-4084-80F4-D48BBC039587}"/>
              </a:ext>
            </a:extLst>
          </p:cNvPr>
          <p:cNvCxnSpPr>
            <a:cxnSpLocks/>
            <a:stCxn id="101" idx="1"/>
            <a:endCxn id="106" idx="2"/>
          </p:cNvCxnSpPr>
          <p:nvPr/>
        </p:nvCxnSpPr>
        <p:spPr>
          <a:xfrm flipH="1" flipV="1">
            <a:off x="4431718" y="2805711"/>
            <a:ext cx="1451279" cy="433553"/>
          </a:xfrm>
          <a:prstGeom prst="straightConnector1">
            <a:avLst/>
          </a:prstGeom>
          <a:ln w="28575">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11" name="直接箭头连接符 110">
            <a:extLst>
              <a:ext uri="{FF2B5EF4-FFF2-40B4-BE49-F238E27FC236}">
                <a16:creationId xmlns:a16="http://schemas.microsoft.com/office/drawing/2014/main" id="{0FBB1598-44BF-434F-8EC7-F143508391CD}"/>
              </a:ext>
            </a:extLst>
          </p:cNvPr>
          <p:cNvCxnSpPr>
            <a:cxnSpLocks/>
            <a:stCxn id="106" idx="3"/>
            <a:endCxn id="100" idx="2"/>
          </p:cNvCxnSpPr>
          <p:nvPr/>
        </p:nvCxnSpPr>
        <p:spPr>
          <a:xfrm flipV="1">
            <a:off x="4613564" y="2299130"/>
            <a:ext cx="2624714" cy="214194"/>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3D80E2C0-5296-445E-9BF1-7A7AD300EC83}"/>
              </a:ext>
            </a:extLst>
          </p:cNvPr>
          <p:cNvCxnSpPr>
            <a:stCxn id="87" idx="0"/>
            <a:endCxn id="100" idx="2"/>
          </p:cNvCxnSpPr>
          <p:nvPr/>
        </p:nvCxnSpPr>
        <p:spPr>
          <a:xfrm flipH="1" flipV="1">
            <a:off x="7238278" y="2299130"/>
            <a:ext cx="1552" cy="18668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37405685-D289-44DF-8FE8-AFC7407013A3}"/>
              </a:ext>
            </a:extLst>
          </p:cNvPr>
          <p:cNvCxnSpPr>
            <a:cxnSpLocks/>
            <a:stCxn id="100" idx="0"/>
          </p:cNvCxnSpPr>
          <p:nvPr/>
        </p:nvCxnSpPr>
        <p:spPr>
          <a:xfrm flipV="1">
            <a:off x="7238278" y="624170"/>
            <a:ext cx="2933" cy="8972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AD8909BD-E821-420E-8B58-F8A3DE181F27}"/>
                  </a:ext>
                </a:extLst>
              </p:cNvPr>
              <p:cNvSpPr txBox="1"/>
              <p:nvPr/>
            </p:nvSpPr>
            <p:spPr>
              <a:xfrm>
                <a:off x="6733246" y="3400589"/>
                <a:ext cx="363692" cy="58477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3200" i="1" smtClean="0">
                              <a:effectLst/>
                              <a:latin typeface="Cambria Math" panose="02040503050406030204" pitchFamily="18" charset="0"/>
                              <a:ea typeface="Cambria Math" panose="02040503050406030204" pitchFamily="18" charset="0"/>
                            </a:rPr>
                          </m:ctrlPr>
                        </m:sSubPr>
                        <m:e>
                          <m:r>
                            <a:rPr lang="en-US" altLang="zh-CN" sz="3200" b="0" i="1" smtClean="0">
                              <a:effectLst/>
                              <a:latin typeface="Cambria Math" panose="02040503050406030204" pitchFamily="18" charset="0"/>
                              <a:ea typeface="Cambria Math" panose="02040503050406030204" pitchFamily="18" charset="0"/>
                            </a:rPr>
                            <m:t>h</m:t>
                          </m:r>
                        </m:e>
                        <m:sub>
                          <m:r>
                            <a:rPr lang="en-US" altLang="zh-CN" sz="3200" i="1" kern="100">
                              <a:effectLst/>
                              <a:latin typeface="Cambria Math" panose="02040503050406030204" pitchFamily="18" charset="0"/>
                              <a:ea typeface="MS Mincho" panose="02020609040205080304" pitchFamily="49" charset="-128"/>
                              <a:cs typeface="Times New Roman" panose="02020603050405020304" pitchFamily="18" charset="0"/>
                            </a:rPr>
                            <m:t>𝑡</m:t>
                          </m:r>
                        </m:sub>
                      </m:sSub>
                    </m:oMath>
                  </m:oMathPara>
                </a14:m>
                <a:endParaRPr kumimoji="1" lang="zh-CN" altLang="en-US" sz="2000" b="1" dirty="0">
                  <a:latin typeface="Century" panose="02040604050505020304" pitchFamily="18" charset="0"/>
                </a:endParaRPr>
              </a:p>
            </p:txBody>
          </p:sp>
        </mc:Choice>
        <mc:Fallback xmlns="">
          <p:sp>
            <p:nvSpPr>
              <p:cNvPr id="116" name="文本框 115">
                <a:extLst>
                  <a:ext uri="{FF2B5EF4-FFF2-40B4-BE49-F238E27FC236}">
                    <a16:creationId xmlns:a16="http://schemas.microsoft.com/office/drawing/2014/main" id="{AD8909BD-E821-420E-8B58-F8A3DE181F27}"/>
                  </a:ext>
                </a:extLst>
              </p:cNvPr>
              <p:cNvSpPr txBox="1">
                <a:spLocks noRot="1" noChangeAspect="1" noMove="1" noResize="1" noEditPoints="1" noAdjustHandles="1" noChangeArrowheads="1" noChangeShapeType="1" noTextEdit="1"/>
              </p:cNvSpPr>
              <p:nvPr/>
            </p:nvSpPr>
            <p:spPr>
              <a:xfrm>
                <a:off x="6733246" y="3400589"/>
                <a:ext cx="363692" cy="584775"/>
              </a:xfrm>
              <a:prstGeom prst="rect">
                <a:avLst/>
              </a:prstGeom>
              <a:blipFill>
                <a:blip r:embed="rId5"/>
                <a:stretch>
                  <a:fillRect r="-237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文本框 116">
                <a:extLst>
                  <a:ext uri="{FF2B5EF4-FFF2-40B4-BE49-F238E27FC236}">
                    <a16:creationId xmlns:a16="http://schemas.microsoft.com/office/drawing/2014/main" id="{96053B08-338C-4434-B110-4A7C7C24069D}"/>
                  </a:ext>
                </a:extLst>
              </p:cNvPr>
              <p:cNvSpPr txBox="1"/>
              <p:nvPr/>
            </p:nvSpPr>
            <p:spPr>
              <a:xfrm>
                <a:off x="2864347" y="3531651"/>
                <a:ext cx="634749" cy="606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3200" i="1" smtClean="0">
                              <a:solidFill>
                                <a:srgbClr val="836967"/>
                              </a:solidFill>
                              <a:latin typeface="Cambria Math" panose="02040503050406030204" pitchFamily="18" charset="0"/>
                            </a:rPr>
                          </m:ctrlPr>
                        </m:sSubPr>
                        <m:e>
                          <m:acc>
                            <m:accPr>
                              <m:chr m:val="̃"/>
                              <m:ctrlPr>
                                <a:rPr lang="zh-CN" altLang="en-US" sz="3200" i="1">
                                  <a:solidFill>
                                    <a:srgbClr val="836967"/>
                                  </a:solidFill>
                                  <a:latin typeface="Cambria Math" panose="02040503050406030204" pitchFamily="18" charset="0"/>
                                </a:rPr>
                              </m:ctrlPr>
                            </m:accPr>
                            <m:e>
                              <m:r>
                                <a:rPr lang="zh-CN" altLang="en-US" sz="3200" i="1">
                                  <a:latin typeface="Cambria Math" panose="02040503050406030204" pitchFamily="18" charset="0"/>
                                </a:rPr>
                                <m:t>h</m:t>
                              </m:r>
                            </m:e>
                          </m:acc>
                        </m:e>
                        <m:sub>
                          <m:r>
                            <a:rPr lang="zh-CN" altLang="en-US" sz="3200" i="1">
                              <a:latin typeface="Cambria Math" panose="02040503050406030204" pitchFamily="18" charset="0"/>
                            </a:rPr>
                            <m:t>𝑠</m:t>
                          </m:r>
                        </m:sub>
                      </m:sSub>
                    </m:oMath>
                  </m:oMathPara>
                </a14:m>
                <a:endParaRPr lang="zh-CN" altLang="en-US" sz="3200" dirty="0">
                  <a:latin typeface="Cambria Math" panose="02040503050406030204" pitchFamily="18" charset="0"/>
                </a:endParaRPr>
              </a:p>
            </p:txBody>
          </p:sp>
        </mc:Choice>
        <mc:Fallback xmlns="">
          <p:sp>
            <p:nvSpPr>
              <p:cNvPr id="117" name="文本框 116">
                <a:extLst>
                  <a:ext uri="{FF2B5EF4-FFF2-40B4-BE49-F238E27FC236}">
                    <a16:creationId xmlns:a16="http://schemas.microsoft.com/office/drawing/2014/main" id="{96053B08-338C-4434-B110-4A7C7C24069D}"/>
                  </a:ext>
                </a:extLst>
              </p:cNvPr>
              <p:cNvSpPr txBox="1">
                <a:spLocks noRot="1" noChangeAspect="1" noMove="1" noResize="1" noEditPoints="1" noAdjustHandles="1" noChangeArrowheads="1" noChangeShapeType="1" noTextEdit="1"/>
              </p:cNvSpPr>
              <p:nvPr/>
            </p:nvSpPr>
            <p:spPr>
              <a:xfrm>
                <a:off x="2864347" y="3531651"/>
                <a:ext cx="634749" cy="60676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930AA1A5-FF3F-469F-A89A-ED3873D25C44}"/>
                  </a:ext>
                </a:extLst>
              </p:cNvPr>
              <p:cNvSpPr txBox="1"/>
              <p:nvPr/>
            </p:nvSpPr>
            <p:spPr>
              <a:xfrm>
                <a:off x="6681853" y="899162"/>
                <a:ext cx="634749" cy="6067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3200" i="1" smtClean="0">
                              <a:solidFill>
                                <a:srgbClr val="836967"/>
                              </a:solidFill>
                              <a:latin typeface="Cambria Math" panose="02040503050406030204" pitchFamily="18" charset="0"/>
                            </a:rPr>
                          </m:ctrlPr>
                        </m:sSubPr>
                        <m:e>
                          <m:acc>
                            <m:accPr>
                              <m:chr m:val="̃"/>
                              <m:ctrlPr>
                                <a:rPr lang="zh-CN" altLang="en-US" sz="3200" i="1">
                                  <a:solidFill>
                                    <a:srgbClr val="836967"/>
                                  </a:solidFill>
                                  <a:latin typeface="Cambria Math" panose="02040503050406030204" pitchFamily="18" charset="0"/>
                                </a:rPr>
                              </m:ctrlPr>
                            </m:accPr>
                            <m:e>
                              <m:r>
                                <a:rPr lang="zh-CN" altLang="en-US" sz="3200" i="1">
                                  <a:latin typeface="Cambria Math" panose="02040503050406030204" pitchFamily="18" charset="0"/>
                                </a:rPr>
                                <m:t>h</m:t>
                              </m:r>
                            </m:e>
                          </m:acc>
                        </m:e>
                        <m:sub>
                          <m:r>
                            <a:rPr lang="en-US" altLang="zh-CN" sz="3200" b="0" i="1" smtClean="0">
                              <a:latin typeface="Cambria Math" panose="02040503050406030204" pitchFamily="18" charset="0"/>
                            </a:rPr>
                            <m:t>𝑡</m:t>
                          </m:r>
                        </m:sub>
                      </m:sSub>
                    </m:oMath>
                  </m:oMathPara>
                </a14:m>
                <a:endParaRPr lang="zh-CN" altLang="en-US" sz="3200" dirty="0">
                  <a:latin typeface="Cambria Math" panose="02040503050406030204" pitchFamily="18" charset="0"/>
                </a:endParaRPr>
              </a:p>
            </p:txBody>
          </p:sp>
        </mc:Choice>
        <mc:Fallback xmlns="">
          <p:sp>
            <p:nvSpPr>
              <p:cNvPr id="118" name="文本框 117">
                <a:extLst>
                  <a:ext uri="{FF2B5EF4-FFF2-40B4-BE49-F238E27FC236}">
                    <a16:creationId xmlns:a16="http://schemas.microsoft.com/office/drawing/2014/main" id="{930AA1A5-FF3F-469F-A89A-ED3873D25C44}"/>
                  </a:ext>
                </a:extLst>
              </p:cNvPr>
              <p:cNvSpPr txBox="1">
                <a:spLocks noRot="1" noChangeAspect="1" noMove="1" noResize="1" noEditPoints="1" noAdjustHandles="1" noChangeArrowheads="1" noChangeShapeType="1" noTextEdit="1"/>
              </p:cNvSpPr>
              <p:nvPr/>
            </p:nvSpPr>
            <p:spPr>
              <a:xfrm>
                <a:off x="6681853" y="899162"/>
                <a:ext cx="634749" cy="60676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DEAC1073-2BA1-424D-8D12-A7DC8716A201}"/>
                  </a:ext>
                </a:extLst>
              </p:cNvPr>
              <p:cNvSpPr txBox="1"/>
              <p:nvPr/>
            </p:nvSpPr>
            <p:spPr>
              <a:xfrm>
                <a:off x="6957069" y="49340"/>
                <a:ext cx="508844" cy="58477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3200" i="1" smtClean="0">
                              <a:effectLst/>
                              <a:latin typeface="Cambria Math" panose="02040503050406030204" pitchFamily="18" charset="0"/>
                              <a:ea typeface="Cambria Math" panose="02040503050406030204" pitchFamily="18" charset="0"/>
                            </a:rPr>
                          </m:ctrlPr>
                        </m:sSubPr>
                        <m:e>
                          <m:r>
                            <a:rPr lang="en-US" altLang="zh-CN" sz="3200" b="0" i="1" smtClean="0">
                              <a:effectLst/>
                              <a:latin typeface="Cambria Math" panose="02040503050406030204" pitchFamily="18" charset="0"/>
                              <a:ea typeface="Cambria Math" panose="02040503050406030204" pitchFamily="18" charset="0"/>
                            </a:rPr>
                            <m:t>𝑦</m:t>
                          </m:r>
                        </m:e>
                        <m:sub>
                          <m:r>
                            <a:rPr lang="en-US" altLang="zh-CN" sz="3200" i="1" kern="100">
                              <a:effectLst/>
                              <a:latin typeface="Cambria Math" panose="02040503050406030204" pitchFamily="18" charset="0"/>
                              <a:ea typeface="MS Mincho" panose="02020609040205080304" pitchFamily="49" charset="-128"/>
                              <a:cs typeface="Times New Roman" panose="02020603050405020304" pitchFamily="18" charset="0"/>
                            </a:rPr>
                            <m:t>𝑡</m:t>
                          </m:r>
                        </m:sub>
                      </m:sSub>
                    </m:oMath>
                  </m:oMathPara>
                </a14:m>
                <a:endParaRPr kumimoji="1" lang="zh-CN" altLang="en-US" sz="2000" b="1" dirty="0">
                  <a:latin typeface="Century" panose="02040604050505020304" pitchFamily="18" charset="0"/>
                </a:endParaRPr>
              </a:p>
            </p:txBody>
          </p:sp>
        </mc:Choice>
        <mc:Fallback xmlns="">
          <p:sp>
            <p:nvSpPr>
              <p:cNvPr id="119" name="文本框 118">
                <a:extLst>
                  <a:ext uri="{FF2B5EF4-FFF2-40B4-BE49-F238E27FC236}">
                    <a16:creationId xmlns:a16="http://schemas.microsoft.com/office/drawing/2014/main" id="{DEAC1073-2BA1-424D-8D12-A7DC8716A201}"/>
                  </a:ext>
                </a:extLst>
              </p:cNvPr>
              <p:cNvSpPr txBox="1">
                <a:spLocks noRot="1" noChangeAspect="1" noMove="1" noResize="1" noEditPoints="1" noAdjustHandles="1" noChangeArrowheads="1" noChangeShapeType="1" noTextEdit="1"/>
              </p:cNvSpPr>
              <p:nvPr/>
            </p:nvSpPr>
            <p:spPr>
              <a:xfrm>
                <a:off x="6957069" y="49340"/>
                <a:ext cx="508844" cy="584775"/>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E782FE34-2962-4CA8-A042-59F812A7BE37}"/>
                  </a:ext>
                </a:extLst>
              </p:cNvPr>
              <p:cNvSpPr txBox="1"/>
              <p:nvPr/>
            </p:nvSpPr>
            <p:spPr>
              <a:xfrm>
                <a:off x="8144059" y="3736196"/>
                <a:ext cx="902103" cy="58477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3200" i="1" smtClean="0">
                              <a:effectLst/>
                              <a:latin typeface="Cambria Math" panose="02040503050406030204" pitchFamily="18" charset="0"/>
                              <a:ea typeface="Cambria Math" panose="02040503050406030204" pitchFamily="18" charset="0"/>
                            </a:rPr>
                          </m:ctrlPr>
                        </m:sSubPr>
                        <m:e>
                          <m:r>
                            <a:rPr lang="en-US" altLang="zh-CN" sz="3200" b="0" i="1" smtClean="0">
                              <a:effectLst/>
                              <a:latin typeface="Cambria Math" panose="02040503050406030204" pitchFamily="18" charset="0"/>
                              <a:ea typeface="Cambria Math" panose="02040503050406030204" pitchFamily="18" charset="0"/>
                            </a:rPr>
                            <m:t>h</m:t>
                          </m:r>
                        </m:e>
                        <m:sub>
                          <m:r>
                            <a:rPr lang="en-US" altLang="zh-CN" sz="3200" i="1" kern="100">
                              <a:effectLst/>
                              <a:latin typeface="Cambria Math" panose="02040503050406030204" pitchFamily="18" charset="0"/>
                              <a:ea typeface="MS Mincho" panose="02020609040205080304" pitchFamily="49" charset="-128"/>
                              <a:cs typeface="Times New Roman" panose="02020603050405020304" pitchFamily="18" charset="0"/>
                            </a:rPr>
                            <m:t>𝑡</m:t>
                          </m:r>
                          <m:r>
                            <a:rPr lang="en-US" altLang="zh-CN" sz="3200" b="0" i="1" kern="100" smtClean="0">
                              <a:effectLst/>
                              <a:latin typeface="Cambria Math" panose="02040503050406030204" pitchFamily="18" charset="0"/>
                              <a:ea typeface="MS Mincho" panose="02020609040205080304" pitchFamily="49" charset="-128"/>
                              <a:cs typeface="Times New Roman" panose="02020603050405020304" pitchFamily="18" charset="0"/>
                            </a:rPr>
                            <m:t>+1</m:t>
                          </m:r>
                        </m:sub>
                      </m:sSub>
                    </m:oMath>
                  </m:oMathPara>
                </a14:m>
                <a:endParaRPr kumimoji="1" lang="zh-CN" altLang="en-US" sz="2000" b="1" dirty="0">
                  <a:latin typeface="Century" panose="02040604050505020304" pitchFamily="18" charset="0"/>
                </a:endParaRPr>
              </a:p>
            </p:txBody>
          </p:sp>
        </mc:Choice>
        <mc:Fallback xmlns="">
          <p:sp>
            <p:nvSpPr>
              <p:cNvPr id="120" name="文本框 119">
                <a:extLst>
                  <a:ext uri="{FF2B5EF4-FFF2-40B4-BE49-F238E27FC236}">
                    <a16:creationId xmlns:a16="http://schemas.microsoft.com/office/drawing/2014/main" id="{E782FE34-2962-4CA8-A042-59F812A7BE37}"/>
                  </a:ext>
                </a:extLst>
              </p:cNvPr>
              <p:cNvSpPr txBox="1">
                <a:spLocks noRot="1" noChangeAspect="1" noMove="1" noResize="1" noEditPoints="1" noAdjustHandles="1" noChangeArrowheads="1" noChangeShapeType="1" noTextEdit="1"/>
              </p:cNvSpPr>
              <p:nvPr/>
            </p:nvSpPr>
            <p:spPr>
              <a:xfrm>
                <a:off x="8144059" y="3736196"/>
                <a:ext cx="902103" cy="584775"/>
              </a:xfrm>
              <a:prstGeom prst="rect">
                <a:avLst/>
              </a:prstGeom>
              <a:blipFill>
                <a:blip r:embed="rId9"/>
                <a:stretch>
                  <a:fillRect/>
                </a:stretch>
              </a:blipFill>
              <a:ln>
                <a:noFill/>
              </a:ln>
            </p:spPr>
            <p:txBody>
              <a:bodyPr/>
              <a:lstStyle/>
              <a:p>
                <a:r>
                  <a:rPr lang="zh-CN" altLang="en-US">
                    <a:noFill/>
                  </a:rPr>
                  <a:t> </a:t>
                </a:r>
              </a:p>
            </p:txBody>
          </p:sp>
        </mc:Fallback>
      </mc:AlternateContent>
      <p:sp>
        <p:nvSpPr>
          <p:cNvPr id="121" name="矩形 4">
            <a:extLst>
              <a:ext uri="{FF2B5EF4-FFF2-40B4-BE49-F238E27FC236}">
                <a16:creationId xmlns:a16="http://schemas.microsoft.com/office/drawing/2014/main" id="{ED975065-6A07-4151-A477-3D9CE8703F0E}"/>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22" name="文本框 5">
            <a:extLst>
              <a:ext uri="{FF2B5EF4-FFF2-40B4-BE49-F238E27FC236}">
                <a16:creationId xmlns:a16="http://schemas.microsoft.com/office/drawing/2014/main" id="{4A4C7CE4-31E3-4872-8AF5-060CB6ADD10D}"/>
              </a:ext>
            </a:extLst>
          </p:cNvPr>
          <p:cNvSpPr>
            <a:spLocks noChangeArrowheads="1"/>
          </p:cNvSpPr>
          <p:nvPr/>
        </p:nvSpPr>
        <p:spPr bwMode="auto">
          <a:xfrm>
            <a:off x="320675" y="339725"/>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sym typeface="微软雅黑" panose="020B0503020204020204" pitchFamily="34" charset="-122"/>
              </a:rPr>
              <a:t>注意機構</a:t>
            </a:r>
            <a:endParaRPr lang="zh-CN" altLang="en-US" sz="3600" b="1" dirty="0">
              <a:solidFill>
                <a:srgbClr val="000000"/>
              </a:solidFill>
              <a:latin typeface="MS Gothic" panose="020B0609070205080204" pitchFamily="49" charset="-128"/>
              <a:ea typeface="MS Gothic" panose="020B0609070205080204" pitchFamily="49" charset="-128"/>
              <a:cs typeface="Times New Roman" panose="02020603050405020304" pitchFamily="18" charset="0"/>
              <a:sym typeface="微软雅黑" panose="020B0503020204020204" pitchFamily="34" charset="-122"/>
            </a:endParaRPr>
          </a:p>
        </p:txBody>
      </p:sp>
      <p:sp>
        <p:nvSpPr>
          <p:cNvPr id="123" name="テキスト ボックス 56">
            <a:extLst>
              <a:ext uri="{FF2B5EF4-FFF2-40B4-BE49-F238E27FC236}">
                <a16:creationId xmlns:a16="http://schemas.microsoft.com/office/drawing/2014/main" id="{65A5584E-4E2C-4EBF-8103-1ECAA825A156}"/>
              </a:ext>
            </a:extLst>
          </p:cNvPr>
          <p:cNvSpPr txBox="1"/>
          <p:nvPr/>
        </p:nvSpPr>
        <p:spPr>
          <a:xfrm>
            <a:off x="447736" y="1259534"/>
            <a:ext cx="5519460" cy="1077218"/>
          </a:xfrm>
          <a:prstGeom prst="rect">
            <a:avLst/>
          </a:prstGeom>
          <a:noFill/>
        </p:spPr>
        <p:txBody>
          <a:bodyPr wrap="none" rtlCol="0">
            <a:spAutoFit/>
          </a:bodyPr>
          <a:lstStyle/>
          <a:p>
            <a:r>
              <a:rPr lang="ja-JP" altLang="en-US" sz="3200" b="1"/>
              <a:t>出力の生成時に入力の情報を</a:t>
            </a:r>
            <a:endParaRPr lang="en-US" altLang="ja-JP" sz="3200" b="1" dirty="0"/>
          </a:p>
          <a:p>
            <a:r>
              <a:rPr kumimoji="1" lang="ja-JP" altLang="en-US" sz="3200" b="1"/>
              <a:t>適切に利用する仕組み</a:t>
            </a:r>
          </a:p>
        </p:txBody>
      </p:sp>
    </p:spTree>
    <p:extLst>
      <p:ext uri="{BB962C8B-B14F-4D97-AF65-F5344CB8AC3E}">
        <p14:creationId xmlns:p14="http://schemas.microsoft.com/office/powerpoint/2010/main" val="345412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圆角 48">
            <a:extLst>
              <a:ext uri="{FF2B5EF4-FFF2-40B4-BE49-F238E27FC236}">
                <a16:creationId xmlns:a16="http://schemas.microsoft.com/office/drawing/2014/main" id="{22F9AA2A-2C27-4EB6-BECC-8E279FCFD7B2}"/>
              </a:ext>
            </a:extLst>
          </p:cNvPr>
          <p:cNvSpPr/>
          <p:nvPr/>
        </p:nvSpPr>
        <p:spPr>
          <a:xfrm>
            <a:off x="5446448" y="3528514"/>
            <a:ext cx="4726189" cy="597866"/>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50" name="矩形: 圆角 122">
            <a:extLst>
              <a:ext uri="{FF2B5EF4-FFF2-40B4-BE49-F238E27FC236}">
                <a16:creationId xmlns:a16="http://schemas.microsoft.com/office/drawing/2014/main" id="{27072856-7329-440D-BA47-3AF6F92B1A2D}"/>
              </a:ext>
            </a:extLst>
          </p:cNvPr>
          <p:cNvSpPr/>
          <p:nvPr/>
        </p:nvSpPr>
        <p:spPr>
          <a:xfrm>
            <a:off x="5307291" y="1478778"/>
            <a:ext cx="4865346" cy="540739"/>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51" name="矩形: 圆角 50">
            <a:extLst>
              <a:ext uri="{FF2B5EF4-FFF2-40B4-BE49-F238E27FC236}">
                <a16:creationId xmlns:a16="http://schemas.microsoft.com/office/drawing/2014/main" id="{EBEA0C2F-B798-472F-86CB-F64CD6075ED9}"/>
              </a:ext>
            </a:extLst>
          </p:cNvPr>
          <p:cNvSpPr/>
          <p:nvPr/>
        </p:nvSpPr>
        <p:spPr>
          <a:xfrm>
            <a:off x="1543147" y="6021624"/>
            <a:ext cx="3678494" cy="662761"/>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25D96200-80C6-4542-B607-A917DB4E2F88}"/>
              </a:ext>
            </a:extLst>
          </p:cNvPr>
          <p:cNvSpPr txBox="1"/>
          <p:nvPr/>
        </p:nvSpPr>
        <p:spPr>
          <a:xfrm>
            <a:off x="10224167" y="3609553"/>
            <a:ext cx="1936628" cy="461665"/>
          </a:xfrm>
          <a:prstGeom prst="rect">
            <a:avLst/>
          </a:prstGeom>
          <a:noFill/>
        </p:spPr>
        <p:txBody>
          <a:bodyPr wrap="square" rtlCol="0">
            <a:spAutoFit/>
          </a:bodyPr>
          <a:lstStyle/>
          <a:p>
            <a:r>
              <a:rPr lang="en-US" altLang="zh-CN" sz="2400" b="1" dirty="0">
                <a:latin typeface="Century" panose="02040604050505020304" pitchFamily="18" charset="0"/>
              </a:rPr>
              <a:t>Prediction</a:t>
            </a:r>
            <a:endParaRPr kumimoji="1" lang="zh-CN" altLang="en-US" sz="2800" b="1" dirty="0">
              <a:latin typeface="Century" panose="02040604050505020304" pitchFamily="18" charset="0"/>
            </a:endParaRPr>
          </a:p>
        </p:txBody>
      </p:sp>
      <p:cxnSp>
        <p:nvCxnSpPr>
          <p:cNvPr id="53" name="直线箭头连接符 76">
            <a:extLst>
              <a:ext uri="{FF2B5EF4-FFF2-40B4-BE49-F238E27FC236}">
                <a16:creationId xmlns:a16="http://schemas.microsoft.com/office/drawing/2014/main" id="{7D17E8C1-02AE-4E70-908B-AF27DDC11BE7}"/>
              </a:ext>
            </a:extLst>
          </p:cNvPr>
          <p:cNvCxnSpPr>
            <a:cxnSpLocks/>
          </p:cNvCxnSpPr>
          <p:nvPr/>
        </p:nvCxnSpPr>
        <p:spPr>
          <a:xfrm flipV="1">
            <a:off x="4353424" y="5615861"/>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149">
            <a:extLst>
              <a:ext uri="{FF2B5EF4-FFF2-40B4-BE49-F238E27FC236}">
                <a16:creationId xmlns:a16="http://schemas.microsoft.com/office/drawing/2014/main" id="{30D8D525-A2ED-422A-B0E1-721151D7E4AB}"/>
              </a:ext>
            </a:extLst>
          </p:cNvPr>
          <p:cNvCxnSpPr>
            <a:cxnSpLocks/>
            <a:stCxn id="65" idx="3"/>
            <a:endCxn id="67" idx="1"/>
          </p:cNvCxnSpPr>
          <p:nvPr/>
        </p:nvCxnSpPr>
        <p:spPr>
          <a:xfrm flipV="1">
            <a:off x="4835418" y="4720456"/>
            <a:ext cx="611030" cy="6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181">
            <a:extLst>
              <a:ext uri="{FF2B5EF4-FFF2-40B4-BE49-F238E27FC236}">
                <a16:creationId xmlns:a16="http://schemas.microsoft.com/office/drawing/2014/main" id="{4FF85BFC-0FE7-4E57-86E6-4DDA6066BB8E}"/>
              </a:ext>
            </a:extLst>
          </p:cNvPr>
          <p:cNvCxnSpPr>
            <a:cxnSpLocks/>
          </p:cNvCxnSpPr>
          <p:nvPr/>
        </p:nvCxnSpPr>
        <p:spPr>
          <a:xfrm flipV="1">
            <a:off x="7804883" y="4136598"/>
            <a:ext cx="0" cy="3398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线箭头连接符 21">
            <a:extLst>
              <a:ext uri="{FF2B5EF4-FFF2-40B4-BE49-F238E27FC236}">
                <a16:creationId xmlns:a16="http://schemas.microsoft.com/office/drawing/2014/main" id="{E1FA33FD-8918-4EA8-A5E7-3B1FDFD8BA95}"/>
              </a:ext>
            </a:extLst>
          </p:cNvPr>
          <p:cNvCxnSpPr>
            <a:cxnSpLocks/>
          </p:cNvCxnSpPr>
          <p:nvPr/>
        </p:nvCxnSpPr>
        <p:spPr>
          <a:xfrm flipV="1">
            <a:off x="1942197" y="5615861"/>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23">
            <a:extLst>
              <a:ext uri="{FF2B5EF4-FFF2-40B4-BE49-F238E27FC236}">
                <a16:creationId xmlns:a16="http://schemas.microsoft.com/office/drawing/2014/main" id="{CF6A8B2E-5273-4827-B4BA-C6140542E5E0}"/>
              </a:ext>
            </a:extLst>
          </p:cNvPr>
          <p:cNvCxnSpPr>
            <a:cxnSpLocks/>
          </p:cNvCxnSpPr>
          <p:nvPr/>
        </p:nvCxnSpPr>
        <p:spPr>
          <a:xfrm flipV="1">
            <a:off x="2603091" y="5615861"/>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2EC00C15-C862-4801-AD84-71350E1392CF}"/>
                  </a:ext>
                </a:extLst>
              </p:cNvPr>
              <p:cNvSpPr txBox="1"/>
              <p:nvPr/>
            </p:nvSpPr>
            <p:spPr>
              <a:xfrm>
                <a:off x="1543147" y="6108939"/>
                <a:ext cx="782704"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kern="100">
                              <a:effectLst/>
                              <a:latin typeface="Cambria Math" panose="02040503050406030204" pitchFamily="18" charset="0"/>
                              <a:ea typeface="MS Mincho" panose="02020609040205080304" pitchFamily="49" charset="-128"/>
                              <a:cs typeface="Times New Roman" panose="02020603050405020304" pitchFamily="18" charset="0"/>
                            </a:rPr>
                            <m:t>𝒙</m:t>
                          </m:r>
                        </m:e>
                        <m:sub>
                          <m:r>
                            <a:rPr lang="en-US" altLang="zh-CN" sz="2400" b="1" i="1" kern="100">
                              <a:effectLst/>
                              <a:latin typeface="Cambria Math" panose="02040503050406030204" pitchFamily="18" charset="0"/>
                              <a:ea typeface="MS Mincho" panose="02020609040205080304" pitchFamily="49" charset="-128"/>
                              <a:cs typeface="Times New Roman" panose="02020603050405020304" pitchFamily="18" charset="0"/>
                            </a:rPr>
                            <m:t>𝟏</m:t>
                          </m:r>
                        </m:sub>
                      </m:sSub>
                    </m:oMath>
                  </m:oMathPara>
                </a14:m>
                <a:endParaRPr kumimoji="1" lang="zh-CN" altLang="en-US" sz="2400" b="1" dirty="0">
                  <a:latin typeface="Century" panose="02040604050505020304" pitchFamily="18" charset="0"/>
                </a:endParaRPr>
              </a:p>
            </p:txBody>
          </p:sp>
        </mc:Choice>
        <mc:Fallback xmlns="">
          <p:sp>
            <p:nvSpPr>
              <p:cNvPr id="61" name="文本框 60">
                <a:extLst>
                  <a:ext uri="{FF2B5EF4-FFF2-40B4-BE49-F238E27FC236}">
                    <a16:creationId xmlns:a16="http://schemas.microsoft.com/office/drawing/2014/main" id="{2EC00C15-C862-4801-AD84-71350E1392CF}"/>
                  </a:ext>
                </a:extLst>
              </p:cNvPr>
              <p:cNvSpPr txBox="1">
                <a:spLocks noRot="1" noChangeAspect="1" noMove="1" noResize="1" noEditPoints="1" noAdjustHandles="1" noChangeArrowheads="1" noChangeShapeType="1" noTextEdit="1"/>
              </p:cNvSpPr>
              <p:nvPr/>
            </p:nvSpPr>
            <p:spPr>
              <a:xfrm>
                <a:off x="1543147" y="6108939"/>
                <a:ext cx="782704" cy="461665"/>
              </a:xfrm>
              <a:prstGeom prst="rect">
                <a:avLst/>
              </a:prstGeom>
              <a:blipFill>
                <a:blip r:embed="rId3"/>
                <a:stretch>
                  <a:fillRect b="-5263"/>
                </a:stretch>
              </a:blipFill>
              <a:ln>
                <a:noFill/>
              </a:ln>
            </p:spPr>
            <p:txBody>
              <a:bodyPr/>
              <a:lstStyle/>
              <a:p>
                <a:r>
                  <a:rPr lang="zh-CN" altLang="en-US">
                    <a:noFill/>
                  </a:rPr>
                  <a:t> </a:t>
                </a:r>
              </a:p>
            </p:txBody>
          </p:sp>
        </mc:Fallback>
      </mc:AlternateContent>
      <p:sp>
        <p:nvSpPr>
          <p:cNvPr id="62" name="圆角矩形 7">
            <a:extLst>
              <a:ext uri="{FF2B5EF4-FFF2-40B4-BE49-F238E27FC236}">
                <a16:creationId xmlns:a16="http://schemas.microsoft.com/office/drawing/2014/main" id="{95F376EA-43D8-4D1F-9FE8-9D8CB8C16E34}"/>
              </a:ext>
            </a:extLst>
          </p:cNvPr>
          <p:cNvSpPr/>
          <p:nvPr/>
        </p:nvSpPr>
        <p:spPr>
          <a:xfrm>
            <a:off x="1582510" y="5262851"/>
            <a:ext cx="3252543" cy="344088"/>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63" name="文本框 41">
            <a:extLst>
              <a:ext uri="{FF2B5EF4-FFF2-40B4-BE49-F238E27FC236}">
                <a16:creationId xmlns:a16="http://schemas.microsoft.com/office/drawing/2014/main" id="{771240F8-E447-4C37-8C2D-A6A6430A3B12}"/>
              </a:ext>
            </a:extLst>
          </p:cNvPr>
          <p:cNvSpPr txBox="1"/>
          <p:nvPr/>
        </p:nvSpPr>
        <p:spPr>
          <a:xfrm>
            <a:off x="2564883" y="5206828"/>
            <a:ext cx="1355051" cy="400110"/>
          </a:xfrm>
          <a:prstGeom prst="rect">
            <a:avLst/>
          </a:prstGeom>
          <a:noFill/>
        </p:spPr>
        <p:txBody>
          <a:bodyPr wrap="square" rtlCol="0">
            <a:spAutoFit/>
          </a:bodyPr>
          <a:lstStyle/>
          <a:p>
            <a:r>
              <a:rPr kumimoji="1" lang="en-US" altLang="zh-CN" sz="2000" b="1" dirty="0">
                <a:latin typeface="Century" panose="02040604050505020304" pitchFamily="18" charset="0"/>
              </a:rPr>
              <a:t>Encod</a:t>
            </a:r>
            <a:r>
              <a:rPr lang="en-US" altLang="zh-CN" sz="2000" b="1" dirty="0">
                <a:latin typeface="Century" panose="02040604050505020304" pitchFamily="18" charset="0"/>
              </a:rPr>
              <a:t>er</a:t>
            </a:r>
            <a:endParaRPr kumimoji="1" lang="zh-CN" altLang="en-US" sz="2000" b="1" dirty="0">
              <a:latin typeface="Century" panose="02040604050505020304" pitchFamily="18" charset="0"/>
            </a:endParaRPr>
          </a:p>
        </p:txBody>
      </p:sp>
      <p:sp>
        <p:nvSpPr>
          <p:cNvPr id="64" name="文本框 41">
            <a:extLst>
              <a:ext uri="{FF2B5EF4-FFF2-40B4-BE49-F238E27FC236}">
                <a16:creationId xmlns:a16="http://schemas.microsoft.com/office/drawing/2014/main" id="{6EA3C2EE-67C4-492D-8494-BA72EB1959DE}"/>
              </a:ext>
            </a:extLst>
          </p:cNvPr>
          <p:cNvSpPr txBox="1"/>
          <p:nvPr/>
        </p:nvSpPr>
        <p:spPr>
          <a:xfrm>
            <a:off x="2019356" y="4531332"/>
            <a:ext cx="2446106" cy="400110"/>
          </a:xfrm>
          <a:prstGeom prst="rect">
            <a:avLst/>
          </a:prstGeom>
          <a:noFill/>
        </p:spPr>
        <p:txBody>
          <a:bodyPr wrap="square" rtlCol="0">
            <a:spAutoFit/>
          </a:bodyPr>
          <a:lstStyle/>
          <a:p>
            <a:r>
              <a:rPr lang="en-US" altLang="zh-CN" sz="2000" b="1" dirty="0">
                <a:latin typeface="Century" panose="02040604050505020304" pitchFamily="18" charset="0"/>
              </a:rPr>
              <a:t>Attention Layer</a:t>
            </a:r>
            <a:endParaRPr kumimoji="1" lang="zh-CN" altLang="en-US" sz="2000" b="1" dirty="0">
              <a:latin typeface="Century" panose="02040604050505020304" pitchFamily="18" charset="0"/>
            </a:endParaRPr>
          </a:p>
        </p:txBody>
      </p:sp>
      <p:sp>
        <p:nvSpPr>
          <p:cNvPr id="65" name="圆角矩形 7">
            <a:extLst>
              <a:ext uri="{FF2B5EF4-FFF2-40B4-BE49-F238E27FC236}">
                <a16:creationId xmlns:a16="http://schemas.microsoft.com/office/drawing/2014/main" id="{6E4237CF-8BC7-43BA-944F-82D944C31D85}"/>
              </a:ext>
            </a:extLst>
          </p:cNvPr>
          <p:cNvSpPr/>
          <p:nvPr/>
        </p:nvSpPr>
        <p:spPr>
          <a:xfrm>
            <a:off x="1582875" y="4523516"/>
            <a:ext cx="3252543" cy="395246"/>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66" name="直线箭头连接符 149">
            <a:extLst>
              <a:ext uri="{FF2B5EF4-FFF2-40B4-BE49-F238E27FC236}">
                <a16:creationId xmlns:a16="http://schemas.microsoft.com/office/drawing/2014/main" id="{B03FB0D9-DD48-4137-8799-E133B4F10102}"/>
              </a:ext>
            </a:extLst>
          </p:cNvPr>
          <p:cNvCxnSpPr>
            <a:cxnSpLocks/>
            <a:stCxn id="62" idx="0"/>
            <a:endCxn id="65" idx="2"/>
          </p:cNvCxnSpPr>
          <p:nvPr/>
        </p:nvCxnSpPr>
        <p:spPr>
          <a:xfrm flipV="1">
            <a:off x="3208782" y="4918762"/>
            <a:ext cx="365" cy="3440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圆角矩形 7">
            <a:extLst>
              <a:ext uri="{FF2B5EF4-FFF2-40B4-BE49-F238E27FC236}">
                <a16:creationId xmlns:a16="http://schemas.microsoft.com/office/drawing/2014/main" id="{3C2C51C5-2BE5-416B-9D5A-C24D6A0F83AD}"/>
              </a:ext>
            </a:extLst>
          </p:cNvPr>
          <p:cNvSpPr/>
          <p:nvPr/>
        </p:nvSpPr>
        <p:spPr>
          <a:xfrm>
            <a:off x="5446448" y="4520400"/>
            <a:ext cx="4726196" cy="400111"/>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68" name="文本框 41">
            <a:extLst>
              <a:ext uri="{FF2B5EF4-FFF2-40B4-BE49-F238E27FC236}">
                <a16:creationId xmlns:a16="http://schemas.microsoft.com/office/drawing/2014/main" id="{9EC1B125-0350-4C0B-AB0F-A7586D83BD97}"/>
              </a:ext>
            </a:extLst>
          </p:cNvPr>
          <p:cNvSpPr txBox="1"/>
          <p:nvPr/>
        </p:nvSpPr>
        <p:spPr>
          <a:xfrm>
            <a:off x="7201184" y="4482512"/>
            <a:ext cx="1355051" cy="400110"/>
          </a:xfrm>
          <a:prstGeom prst="rect">
            <a:avLst/>
          </a:prstGeom>
          <a:noFill/>
        </p:spPr>
        <p:txBody>
          <a:bodyPr wrap="square" rtlCol="0">
            <a:spAutoFit/>
          </a:bodyPr>
          <a:lstStyle/>
          <a:p>
            <a:r>
              <a:rPr lang="en-US" altLang="zh-CN" sz="2000" b="1" dirty="0">
                <a:latin typeface="Century" panose="02040604050505020304" pitchFamily="18" charset="0"/>
              </a:rPr>
              <a:t>De</a:t>
            </a:r>
            <a:r>
              <a:rPr kumimoji="1" lang="en-US" altLang="zh-CN" sz="2000" b="1" dirty="0">
                <a:latin typeface="Century" panose="02040604050505020304" pitchFamily="18" charset="0"/>
              </a:rPr>
              <a:t>cod</a:t>
            </a:r>
            <a:r>
              <a:rPr lang="en-US" altLang="zh-CN" sz="2000" b="1" dirty="0">
                <a:latin typeface="Century" panose="02040604050505020304" pitchFamily="18" charset="0"/>
              </a:rPr>
              <a:t>er</a:t>
            </a:r>
            <a:endParaRPr kumimoji="1" lang="zh-CN" altLang="en-US" sz="2000" b="1" dirty="0">
              <a:latin typeface="Century" panose="02040604050505020304" pitchFamily="18" charset="0"/>
            </a:endParaRPr>
          </a:p>
        </p:txBody>
      </p:sp>
      <p:sp>
        <p:nvSpPr>
          <p:cNvPr id="69" name="文本框 59">
            <a:extLst>
              <a:ext uri="{FF2B5EF4-FFF2-40B4-BE49-F238E27FC236}">
                <a16:creationId xmlns:a16="http://schemas.microsoft.com/office/drawing/2014/main" id="{95EFB2C0-7A94-4DB9-B638-022EF8E1645F}"/>
              </a:ext>
            </a:extLst>
          </p:cNvPr>
          <p:cNvSpPr txBox="1"/>
          <p:nvPr/>
        </p:nvSpPr>
        <p:spPr>
          <a:xfrm>
            <a:off x="10224167" y="1560465"/>
            <a:ext cx="1286590" cy="461665"/>
          </a:xfrm>
          <a:prstGeom prst="rect">
            <a:avLst/>
          </a:prstGeom>
          <a:noFill/>
        </p:spPr>
        <p:txBody>
          <a:bodyPr wrap="square" rtlCol="0">
            <a:spAutoFit/>
          </a:bodyPr>
          <a:lstStyle/>
          <a:p>
            <a:r>
              <a:rPr lang="en-US" altLang="zh-CN" sz="2400" b="1" dirty="0">
                <a:latin typeface="Century" panose="02040604050505020304" pitchFamily="18" charset="0"/>
              </a:rPr>
              <a:t>Target</a:t>
            </a:r>
            <a:endParaRPr kumimoji="1" lang="zh-CN" altLang="en-US" sz="2800" b="1" dirty="0">
              <a:latin typeface="Century" panose="02040604050505020304" pitchFamily="18" charset="0"/>
            </a:endParaRPr>
          </a:p>
        </p:txBody>
      </p:sp>
      <mc:AlternateContent xmlns:mc="http://schemas.openxmlformats.org/markup-compatibility/2006" xmlns:a14="http://schemas.microsoft.com/office/drawing/2010/main">
        <mc:Choice Requires="a14">
          <p:sp>
            <p:nvSpPr>
              <p:cNvPr id="70" name="テキスト ボックス 33">
                <a:extLst>
                  <a:ext uri="{FF2B5EF4-FFF2-40B4-BE49-F238E27FC236}">
                    <a16:creationId xmlns:a16="http://schemas.microsoft.com/office/drawing/2014/main" id="{6508182F-039C-48C2-A5E1-A9BAF5E5E588}"/>
                  </a:ext>
                </a:extLst>
              </p:cNvPr>
              <p:cNvSpPr txBox="1"/>
              <p:nvPr/>
            </p:nvSpPr>
            <p:spPr>
              <a:xfrm>
                <a:off x="6769197" y="3579805"/>
                <a:ext cx="2837165" cy="453137"/>
              </a:xfrm>
              <a:prstGeom prst="rect">
                <a:avLst/>
              </a:prstGeom>
              <a:noFill/>
            </p:spPr>
            <p:txBody>
              <a:bodyPr wrap="square" rtlCol="0">
                <a:spAutoFit/>
              </a:bodyPr>
              <a:lstStyle/>
              <a:p>
                <a:r>
                  <a:rPr kumimoji="1" lang="en-US" altLang="ja-JP" sz="2000"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𝒑</m:t>
                        </m:r>
                      </m:e>
                      <m:sub>
                        <m:r>
                          <a:rPr lang="en-US" altLang="zh-CN" sz="2000" b="1" i="1" smtClean="0">
                            <a:latin typeface="Cambria Math" panose="02040503050406030204" pitchFamily="18" charset="0"/>
                            <a:ea typeface="Cambria Math" panose="02040503050406030204" pitchFamily="18" charset="0"/>
                          </a:rPr>
                          <m:t>𝒕</m:t>
                        </m:r>
                        <m:r>
                          <a:rPr lang="en-US" altLang="zh-CN" sz="2000" b="1" i="1" smtClean="0">
                            <a:latin typeface="Cambria Math" panose="02040503050406030204" pitchFamily="18" charset="0"/>
                            <a:ea typeface="Cambria Math" panose="02040503050406030204" pitchFamily="18" charset="0"/>
                          </a:rPr>
                          <m:t>𝟏</m:t>
                        </m:r>
                      </m:sub>
                    </m:sSub>
                  </m:oMath>
                </a14:m>
                <a:r>
                  <a:rPr lang="en-US" altLang="ja-JP" sz="2000" b="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CN" altLang="zh-CN" sz="2400" b="1" i="1" smtClean="0">
                            <a:solidFill>
                              <a:schemeClr val="accent4">
                                <a:lumMod val="75000"/>
                              </a:schemeClr>
                            </a:solidFill>
                            <a:effectLst/>
                            <a:latin typeface="Cambria Math" panose="02040503050406030204" pitchFamily="18" charset="0"/>
                            <a:ea typeface="Cambria Math" panose="02040503050406030204" pitchFamily="18" charset="0"/>
                          </a:rPr>
                        </m:ctrlPr>
                      </m:sSubPr>
                      <m:e>
                        <m:r>
                          <a:rPr lang="en-US" altLang="zh-CN" sz="2400" b="1" i="1" smtClean="0">
                            <a:solidFill>
                              <a:schemeClr val="accent4">
                                <a:lumMod val="75000"/>
                              </a:schemeClr>
                            </a:solidFill>
                            <a:effectLst/>
                            <a:latin typeface="Cambria Math" panose="02040503050406030204" pitchFamily="18" charset="0"/>
                            <a:ea typeface="Cambria Math" panose="02040503050406030204" pitchFamily="18" charset="0"/>
                          </a:rPr>
                          <m:t>𝒑</m:t>
                        </m:r>
                      </m:e>
                      <m:sub>
                        <m:r>
                          <a:rPr lang="en-US" altLang="zh-CN" sz="2400" b="1" i="1" smtClean="0">
                            <a:solidFill>
                              <a:schemeClr val="accent4">
                                <a:lumMod val="75000"/>
                              </a:schemeClr>
                            </a:solidFill>
                            <a:effectLst/>
                            <a:latin typeface="Cambria Math" panose="02040503050406030204" pitchFamily="18" charset="0"/>
                            <a:ea typeface="Cambria Math" panose="02040503050406030204" pitchFamily="18" charset="0"/>
                          </a:rPr>
                          <m:t>𝒕𝒊</m:t>
                        </m:r>
                      </m:sub>
                    </m:sSub>
                  </m:oMath>
                </a14:m>
                <a:r>
                  <a:rPr kumimoji="1" lang="en-US" altLang="ja-JP" sz="2000" b="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Cambria Math" panose="02040503050406030204" pitchFamily="18" charset="0"/>
                          </a:rPr>
                          <m:t>𝒑</m:t>
                        </m:r>
                      </m:e>
                      <m:sub>
                        <m:r>
                          <a:rPr lang="en-US" altLang="zh-CN" sz="2000" b="1" i="1" smtClean="0">
                            <a:latin typeface="Cambria Math" panose="02040503050406030204" pitchFamily="18" charset="0"/>
                            <a:ea typeface="Cambria Math" panose="02040503050406030204" pitchFamily="18" charset="0"/>
                          </a:rPr>
                          <m:t>𝒕𝒗</m:t>
                        </m:r>
                      </m:sub>
                    </m:sSub>
                  </m:oMath>
                </a14:m>
                <a:r>
                  <a:rPr kumimoji="1" lang="en-US" altLang="ja-JP" sz="2000" b="1" dirty="0">
                    <a:latin typeface="Times New Roman" panose="02020603050405020304" pitchFamily="18" charset="0"/>
                    <a:cs typeface="Times New Roman" panose="02020603050405020304" pitchFamily="18" charset="0"/>
                  </a:rPr>
                  <a:t> ]</a:t>
                </a:r>
                <a:endParaRPr kumimoji="1" lang="ja-JP" altLang="en-US" sz="2000" b="1" dirty="0">
                  <a:latin typeface="Times New Roman" panose="02020603050405020304" pitchFamily="18" charset="0"/>
                  <a:cs typeface="Times New Roman" panose="02020603050405020304" pitchFamily="18" charset="0"/>
                </a:endParaRPr>
              </a:p>
            </p:txBody>
          </p:sp>
        </mc:Choice>
        <mc:Fallback xmlns="">
          <p:sp>
            <p:nvSpPr>
              <p:cNvPr id="70" name="テキスト ボックス 33">
                <a:extLst>
                  <a:ext uri="{FF2B5EF4-FFF2-40B4-BE49-F238E27FC236}">
                    <a16:creationId xmlns:a16="http://schemas.microsoft.com/office/drawing/2014/main" id="{6508182F-039C-48C2-A5E1-A9BAF5E5E588}"/>
                  </a:ext>
                </a:extLst>
              </p:cNvPr>
              <p:cNvSpPr txBox="1">
                <a:spLocks noRot="1" noChangeAspect="1" noMove="1" noResize="1" noEditPoints="1" noAdjustHandles="1" noChangeArrowheads="1" noChangeShapeType="1" noTextEdit="1"/>
              </p:cNvSpPr>
              <p:nvPr/>
            </p:nvSpPr>
            <p:spPr>
              <a:xfrm>
                <a:off x="6769197" y="3579805"/>
                <a:ext cx="2837165" cy="453137"/>
              </a:xfrm>
              <a:prstGeom prst="rect">
                <a:avLst/>
              </a:prstGeom>
              <a:blipFill>
                <a:blip r:embed="rId4"/>
                <a:stretch>
                  <a:fillRect l="-2146" b="-21333"/>
                </a:stretch>
              </a:blipFill>
            </p:spPr>
            <p:txBody>
              <a:bodyPr/>
              <a:lstStyle/>
              <a:p>
                <a:r>
                  <a:rPr lang="zh-CN" altLang="en-US">
                    <a:noFill/>
                  </a:rPr>
                  <a:t> </a:t>
                </a:r>
              </a:p>
            </p:txBody>
          </p:sp>
        </mc:Fallback>
      </mc:AlternateContent>
      <p:sp>
        <p:nvSpPr>
          <p:cNvPr id="71" name="文本框 59">
            <a:extLst>
              <a:ext uri="{FF2B5EF4-FFF2-40B4-BE49-F238E27FC236}">
                <a16:creationId xmlns:a16="http://schemas.microsoft.com/office/drawing/2014/main" id="{D0C73255-63FC-4064-AFFD-B9C25EEC6664}"/>
              </a:ext>
            </a:extLst>
          </p:cNvPr>
          <p:cNvSpPr txBox="1"/>
          <p:nvPr/>
        </p:nvSpPr>
        <p:spPr>
          <a:xfrm>
            <a:off x="2978041" y="6152950"/>
            <a:ext cx="791557"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3A46C053-EB55-4D40-B303-7B5E21D24823}"/>
                  </a:ext>
                </a:extLst>
              </p:cNvPr>
              <p:cNvSpPr txBox="1"/>
              <p:nvPr/>
            </p:nvSpPr>
            <p:spPr>
              <a:xfrm>
                <a:off x="2211739" y="6108939"/>
                <a:ext cx="782704"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kern="100">
                              <a:effectLst/>
                              <a:latin typeface="Cambria Math" panose="02040503050406030204" pitchFamily="18" charset="0"/>
                              <a:ea typeface="MS Mincho" panose="02020609040205080304" pitchFamily="49" charset="-128"/>
                              <a:cs typeface="Times New Roman" panose="02020603050405020304" pitchFamily="18" charset="0"/>
                            </a:rPr>
                            <m:t>𝒙</m:t>
                          </m:r>
                        </m:e>
                        <m:sub>
                          <m: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t>𝟐</m:t>
                          </m:r>
                        </m:sub>
                      </m:sSub>
                    </m:oMath>
                  </m:oMathPara>
                </a14:m>
                <a:endParaRPr kumimoji="1" lang="zh-CN" altLang="en-US" sz="2400" b="1" dirty="0">
                  <a:latin typeface="Century" panose="02040604050505020304" pitchFamily="18" charset="0"/>
                </a:endParaRPr>
              </a:p>
            </p:txBody>
          </p:sp>
        </mc:Choice>
        <mc:Fallback xmlns="">
          <p:sp>
            <p:nvSpPr>
              <p:cNvPr id="73" name="文本框 72">
                <a:extLst>
                  <a:ext uri="{FF2B5EF4-FFF2-40B4-BE49-F238E27FC236}">
                    <a16:creationId xmlns:a16="http://schemas.microsoft.com/office/drawing/2014/main" id="{3A46C053-EB55-4D40-B303-7B5E21D24823}"/>
                  </a:ext>
                </a:extLst>
              </p:cNvPr>
              <p:cNvSpPr txBox="1">
                <a:spLocks noRot="1" noChangeAspect="1" noMove="1" noResize="1" noEditPoints="1" noAdjustHandles="1" noChangeArrowheads="1" noChangeShapeType="1" noTextEdit="1"/>
              </p:cNvSpPr>
              <p:nvPr/>
            </p:nvSpPr>
            <p:spPr>
              <a:xfrm>
                <a:off x="2211739" y="6108939"/>
                <a:ext cx="782704" cy="461665"/>
              </a:xfrm>
              <a:prstGeom prst="rect">
                <a:avLst/>
              </a:prstGeom>
              <a:blipFill>
                <a:blip r:embed="rId5"/>
                <a:stretch>
                  <a:fillRect b="-52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7C7E4BBD-8BC7-4B47-A992-0236A7E9E1C0}"/>
                  </a:ext>
                </a:extLst>
              </p:cNvPr>
              <p:cNvSpPr txBox="1"/>
              <p:nvPr/>
            </p:nvSpPr>
            <p:spPr>
              <a:xfrm>
                <a:off x="3962072" y="6091395"/>
                <a:ext cx="782704"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kern="100">
                              <a:effectLst/>
                              <a:latin typeface="Cambria Math" panose="02040503050406030204" pitchFamily="18" charset="0"/>
                              <a:ea typeface="MS Mincho" panose="02020609040205080304" pitchFamily="49" charset="-128"/>
                              <a:cs typeface="Times New Roman" panose="02020603050405020304" pitchFamily="18" charset="0"/>
                            </a:rPr>
                            <m:t>𝒙</m:t>
                          </m:r>
                        </m:e>
                        <m:sub>
                          <m: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t>𝑻</m:t>
                          </m:r>
                        </m:sub>
                      </m:sSub>
                    </m:oMath>
                  </m:oMathPara>
                </a14:m>
                <a:endParaRPr kumimoji="1" lang="zh-CN" altLang="en-US" sz="2400" b="1" dirty="0">
                  <a:latin typeface="Century" panose="02040604050505020304" pitchFamily="18" charset="0"/>
                </a:endParaRPr>
              </a:p>
            </p:txBody>
          </p:sp>
        </mc:Choice>
        <mc:Fallback xmlns="">
          <p:sp>
            <p:nvSpPr>
              <p:cNvPr id="74" name="文本框 73">
                <a:extLst>
                  <a:ext uri="{FF2B5EF4-FFF2-40B4-BE49-F238E27FC236}">
                    <a16:creationId xmlns:a16="http://schemas.microsoft.com/office/drawing/2014/main" id="{7C7E4BBD-8BC7-4B47-A992-0236A7E9E1C0}"/>
                  </a:ext>
                </a:extLst>
              </p:cNvPr>
              <p:cNvSpPr txBox="1">
                <a:spLocks noRot="1" noChangeAspect="1" noMove="1" noResize="1" noEditPoints="1" noAdjustHandles="1" noChangeArrowheads="1" noChangeShapeType="1" noTextEdit="1"/>
              </p:cNvSpPr>
              <p:nvPr/>
            </p:nvSpPr>
            <p:spPr>
              <a:xfrm>
                <a:off x="3962072" y="6091395"/>
                <a:ext cx="782704" cy="461665"/>
              </a:xfrm>
              <a:prstGeom prst="rect">
                <a:avLst/>
              </a:prstGeom>
              <a:blipFill>
                <a:blip r:embed="rId6"/>
                <a:stretch>
                  <a:fillRect b="-52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E39560D4-39E5-4A9B-9A00-AA8BF68EB72D}"/>
                  </a:ext>
                </a:extLst>
              </p:cNvPr>
              <p:cNvSpPr txBox="1"/>
              <p:nvPr/>
            </p:nvSpPr>
            <p:spPr>
              <a:xfrm>
                <a:off x="5636351" y="1502409"/>
                <a:ext cx="59452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smtClean="0">
                              <a:effectLst/>
                              <a:latin typeface="Cambria Math" panose="02040503050406030204" pitchFamily="18" charset="0"/>
                              <a:ea typeface="Cambria Math" panose="02040503050406030204" pitchFamily="18" charset="0"/>
                            </a:rPr>
                            <m:t>𝒚</m:t>
                          </m:r>
                        </m:e>
                        <m:sub>
                          <m:r>
                            <a:rPr lang="en-US" altLang="zh-CN" sz="2400" b="1" i="1" kern="100">
                              <a:effectLst/>
                              <a:latin typeface="Cambria Math" panose="02040503050406030204" pitchFamily="18" charset="0"/>
                              <a:ea typeface="MS Mincho" panose="02020609040205080304" pitchFamily="49" charset="-128"/>
                              <a:cs typeface="Times New Roman" panose="02020603050405020304" pitchFamily="18" charset="0"/>
                            </a:rPr>
                            <m:t>𝟏</m:t>
                          </m:r>
                        </m:sub>
                      </m:sSub>
                    </m:oMath>
                  </m:oMathPara>
                </a14:m>
                <a:endParaRPr kumimoji="1" lang="zh-CN" altLang="en-US" sz="2400" b="1" dirty="0">
                  <a:latin typeface="Century" panose="02040604050505020304" pitchFamily="18" charset="0"/>
                </a:endParaRPr>
              </a:p>
            </p:txBody>
          </p:sp>
        </mc:Choice>
        <mc:Fallback xmlns="">
          <p:sp>
            <p:nvSpPr>
              <p:cNvPr id="76" name="文本框 75">
                <a:extLst>
                  <a:ext uri="{FF2B5EF4-FFF2-40B4-BE49-F238E27FC236}">
                    <a16:creationId xmlns:a16="http://schemas.microsoft.com/office/drawing/2014/main" id="{E39560D4-39E5-4A9B-9A00-AA8BF68EB72D}"/>
                  </a:ext>
                </a:extLst>
              </p:cNvPr>
              <p:cNvSpPr txBox="1">
                <a:spLocks noRot="1" noChangeAspect="1" noMove="1" noResize="1" noEditPoints="1" noAdjustHandles="1" noChangeArrowheads="1" noChangeShapeType="1" noTextEdit="1"/>
              </p:cNvSpPr>
              <p:nvPr/>
            </p:nvSpPr>
            <p:spPr>
              <a:xfrm>
                <a:off x="5636351" y="1502409"/>
                <a:ext cx="594520" cy="461665"/>
              </a:xfrm>
              <a:prstGeom prst="rect">
                <a:avLst/>
              </a:prstGeom>
              <a:blipFill>
                <a:blip r:embed="rId7"/>
                <a:stretch>
                  <a:fillRect b="-1315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F371802-C90F-43AF-9A41-960CD61A1D23}"/>
                  </a:ext>
                </a:extLst>
              </p:cNvPr>
              <p:cNvSpPr txBox="1"/>
              <p:nvPr/>
            </p:nvSpPr>
            <p:spPr>
              <a:xfrm>
                <a:off x="7460334" y="1517843"/>
                <a:ext cx="59452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solidFill>
                                <a:srgbClr val="BF9000"/>
                              </a:solidFill>
                              <a:effectLst/>
                              <a:latin typeface="Cambria Math" panose="02040503050406030204" pitchFamily="18" charset="0"/>
                              <a:ea typeface="Cambria Math" panose="02040503050406030204" pitchFamily="18" charset="0"/>
                            </a:rPr>
                          </m:ctrlPr>
                        </m:sSubPr>
                        <m:e>
                          <m:r>
                            <a:rPr lang="en-US" altLang="zh-CN" sz="2400" b="1" i="1" smtClean="0">
                              <a:solidFill>
                                <a:srgbClr val="BF9000"/>
                              </a:solidFill>
                              <a:effectLst/>
                              <a:latin typeface="Cambria Math" panose="02040503050406030204" pitchFamily="18" charset="0"/>
                              <a:ea typeface="Cambria Math" panose="02040503050406030204" pitchFamily="18" charset="0"/>
                            </a:rPr>
                            <m:t>𝒚</m:t>
                          </m:r>
                        </m:e>
                        <m:sub>
                          <m:r>
                            <a:rPr lang="en-US" altLang="zh-CN" sz="2400" b="1" i="1" kern="100" smtClean="0">
                              <a:solidFill>
                                <a:srgbClr val="BF9000"/>
                              </a:solidFill>
                              <a:effectLst/>
                              <a:latin typeface="Cambria Math" panose="02040503050406030204" pitchFamily="18" charset="0"/>
                              <a:ea typeface="MS Mincho" panose="02020609040205080304" pitchFamily="49" charset="-128"/>
                              <a:cs typeface="Times New Roman" panose="02020603050405020304" pitchFamily="18" charset="0"/>
                            </a:rPr>
                            <m:t>𝒕</m:t>
                          </m:r>
                        </m:sub>
                      </m:sSub>
                    </m:oMath>
                  </m:oMathPara>
                </a14:m>
                <a:endParaRPr kumimoji="1" lang="zh-CN" altLang="en-US" sz="2400" b="1" dirty="0">
                  <a:latin typeface="Century" panose="02040604050505020304" pitchFamily="18" charset="0"/>
                </a:endParaRPr>
              </a:p>
            </p:txBody>
          </p:sp>
        </mc:Choice>
        <mc:Fallback xmlns="">
          <p:sp>
            <p:nvSpPr>
              <p:cNvPr id="78" name="文本框 77">
                <a:extLst>
                  <a:ext uri="{FF2B5EF4-FFF2-40B4-BE49-F238E27FC236}">
                    <a16:creationId xmlns:a16="http://schemas.microsoft.com/office/drawing/2014/main" id="{FF371802-C90F-43AF-9A41-960CD61A1D23}"/>
                  </a:ext>
                </a:extLst>
              </p:cNvPr>
              <p:cNvSpPr txBox="1">
                <a:spLocks noRot="1" noChangeAspect="1" noMove="1" noResize="1" noEditPoints="1" noAdjustHandles="1" noChangeArrowheads="1" noChangeShapeType="1" noTextEdit="1"/>
              </p:cNvSpPr>
              <p:nvPr/>
            </p:nvSpPr>
            <p:spPr>
              <a:xfrm>
                <a:off x="7460334" y="1517843"/>
                <a:ext cx="594520" cy="461665"/>
              </a:xfrm>
              <a:prstGeom prst="rect">
                <a:avLst/>
              </a:prstGeom>
              <a:blipFill>
                <a:blip r:embed="rId8"/>
                <a:stretch>
                  <a:fillRect b="-13158"/>
                </a:stretch>
              </a:blipFill>
              <a:ln>
                <a:noFill/>
              </a:ln>
            </p:spPr>
            <p:txBody>
              <a:bodyPr/>
              <a:lstStyle/>
              <a:p>
                <a:r>
                  <a:rPr lang="zh-CN" altLang="en-US">
                    <a:noFill/>
                  </a:rPr>
                  <a:t> </a:t>
                </a:r>
              </a:p>
            </p:txBody>
          </p:sp>
        </mc:Fallback>
      </mc:AlternateContent>
      <p:sp>
        <p:nvSpPr>
          <p:cNvPr id="80" name="文本框 59">
            <a:extLst>
              <a:ext uri="{FF2B5EF4-FFF2-40B4-BE49-F238E27FC236}">
                <a16:creationId xmlns:a16="http://schemas.microsoft.com/office/drawing/2014/main" id="{A80ACD33-0CE8-4899-B7DA-2E19CD76E831}"/>
              </a:ext>
            </a:extLst>
          </p:cNvPr>
          <p:cNvSpPr txBox="1"/>
          <p:nvPr/>
        </p:nvSpPr>
        <p:spPr>
          <a:xfrm>
            <a:off x="6579176" y="1524030"/>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p:sp>
        <p:nvSpPr>
          <p:cNvPr id="81" name="圆角矩形 7">
            <a:extLst>
              <a:ext uri="{FF2B5EF4-FFF2-40B4-BE49-F238E27FC236}">
                <a16:creationId xmlns:a16="http://schemas.microsoft.com/office/drawing/2014/main" id="{A69CA184-685D-49F8-BCAC-39E75A34D640}"/>
              </a:ext>
            </a:extLst>
          </p:cNvPr>
          <p:cNvSpPr/>
          <p:nvPr/>
        </p:nvSpPr>
        <p:spPr>
          <a:xfrm>
            <a:off x="10209167" y="2465649"/>
            <a:ext cx="265322" cy="761175"/>
          </a:xfrm>
          <a:prstGeom prst="round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82" name="直接箭头连接符 81">
            <a:extLst>
              <a:ext uri="{FF2B5EF4-FFF2-40B4-BE49-F238E27FC236}">
                <a16:creationId xmlns:a16="http://schemas.microsoft.com/office/drawing/2014/main" id="{62611DD8-8C87-4AF9-9C87-B145E6B73E6E}"/>
              </a:ext>
            </a:extLst>
          </p:cNvPr>
          <p:cNvCxnSpPr>
            <a:cxnSpLocks/>
            <a:stCxn id="81" idx="3"/>
            <a:endCxn id="83" idx="1"/>
          </p:cNvCxnSpPr>
          <p:nvPr/>
        </p:nvCxnSpPr>
        <p:spPr>
          <a:xfrm flipV="1">
            <a:off x="10474489" y="2845432"/>
            <a:ext cx="473741" cy="805"/>
          </a:xfrm>
          <a:prstGeom prst="straightConnector1">
            <a:avLst/>
          </a:prstGeom>
          <a:ln w="57150">
            <a:solidFill>
              <a:schemeClr val="accent4">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3" name="文本框 41">
            <a:extLst>
              <a:ext uri="{FF2B5EF4-FFF2-40B4-BE49-F238E27FC236}">
                <a16:creationId xmlns:a16="http://schemas.microsoft.com/office/drawing/2014/main" id="{683BB5D3-DB49-4BF3-918C-017291BE77BE}"/>
              </a:ext>
            </a:extLst>
          </p:cNvPr>
          <p:cNvSpPr txBox="1"/>
          <p:nvPr/>
        </p:nvSpPr>
        <p:spPr>
          <a:xfrm>
            <a:off x="10948230" y="2337600"/>
            <a:ext cx="1187550" cy="1015663"/>
          </a:xfrm>
          <a:prstGeom prst="rect">
            <a:avLst/>
          </a:prstGeom>
          <a:noFill/>
        </p:spPr>
        <p:txBody>
          <a:bodyPr wrap="square" rtlCol="0">
            <a:spAutoFit/>
          </a:bodyPr>
          <a:lstStyle/>
          <a:p>
            <a:r>
              <a:rPr lang="en-US" altLang="zh-CN" sz="2000" b="1" dirty="0">
                <a:solidFill>
                  <a:schemeClr val="accent4">
                    <a:lumMod val="75000"/>
                  </a:schemeClr>
                </a:solidFill>
                <a:latin typeface="Century" panose="02040604050505020304" pitchFamily="18" charset="0"/>
              </a:rPr>
              <a:t>Cross Entropy Loss</a:t>
            </a:r>
            <a:endParaRPr kumimoji="1" lang="zh-CN" altLang="en-US" sz="2000" b="1" dirty="0">
              <a:solidFill>
                <a:schemeClr val="accent4">
                  <a:lumMod val="75000"/>
                </a:schemeClr>
              </a:solidFill>
              <a:latin typeface="Century" panose="02040604050505020304" pitchFamily="18" charset="0"/>
            </a:endParaRPr>
          </a:p>
        </p:txBody>
      </p:sp>
      <p:sp>
        <p:nvSpPr>
          <p:cNvPr id="84" name="文本框 59">
            <a:extLst>
              <a:ext uri="{FF2B5EF4-FFF2-40B4-BE49-F238E27FC236}">
                <a16:creationId xmlns:a16="http://schemas.microsoft.com/office/drawing/2014/main" id="{BD16D429-E0AA-4AA9-AC62-4346BBF45B8D}"/>
              </a:ext>
            </a:extLst>
          </p:cNvPr>
          <p:cNvSpPr txBox="1"/>
          <p:nvPr/>
        </p:nvSpPr>
        <p:spPr>
          <a:xfrm>
            <a:off x="8335880" y="1532981"/>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18C4417C-F2D8-46CE-AA33-AA1C742DFD51}"/>
                  </a:ext>
                </a:extLst>
              </p:cNvPr>
              <p:cNvSpPr txBox="1"/>
              <p:nvPr/>
            </p:nvSpPr>
            <p:spPr>
              <a:xfrm>
                <a:off x="9478448" y="1517843"/>
                <a:ext cx="594520" cy="46416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smtClean="0">
                              <a:effectLst/>
                              <a:latin typeface="Cambria Math" panose="02040503050406030204" pitchFamily="18" charset="0"/>
                              <a:ea typeface="Cambria Math" panose="02040503050406030204" pitchFamily="18" charset="0"/>
                            </a:rPr>
                            <m:t>𝒚</m:t>
                          </m:r>
                        </m:e>
                        <m:sub>
                          <m:sSup>
                            <m:sSupPr>
                              <m:ctrlP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ctrlPr>
                            </m:sSupPr>
                            <m:e>
                              <m: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t>𝑻</m:t>
                              </m:r>
                            </m:e>
                            <m:sup>
                              <m: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t>′</m:t>
                              </m:r>
                            </m:sup>
                          </m:sSup>
                        </m:sub>
                      </m:sSub>
                    </m:oMath>
                  </m:oMathPara>
                </a14:m>
                <a:endParaRPr kumimoji="1" lang="zh-CN" altLang="en-US" sz="2400" b="1" dirty="0">
                  <a:latin typeface="Century" panose="02040604050505020304" pitchFamily="18" charset="0"/>
                </a:endParaRPr>
              </a:p>
            </p:txBody>
          </p:sp>
        </mc:Choice>
        <mc:Fallback xmlns="">
          <p:sp>
            <p:nvSpPr>
              <p:cNvPr id="85" name="文本框 84">
                <a:extLst>
                  <a:ext uri="{FF2B5EF4-FFF2-40B4-BE49-F238E27FC236}">
                    <a16:creationId xmlns:a16="http://schemas.microsoft.com/office/drawing/2014/main" id="{18C4417C-F2D8-46CE-AA33-AA1C742DFD51}"/>
                  </a:ext>
                </a:extLst>
              </p:cNvPr>
              <p:cNvSpPr txBox="1">
                <a:spLocks noRot="1" noChangeAspect="1" noMove="1" noResize="1" noEditPoints="1" noAdjustHandles="1" noChangeArrowheads="1" noChangeShapeType="1" noTextEdit="1"/>
              </p:cNvSpPr>
              <p:nvPr/>
            </p:nvSpPr>
            <p:spPr>
              <a:xfrm>
                <a:off x="9478448" y="1517843"/>
                <a:ext cx="594520" cy="464166"/>
              </a:xfrm>
              <a:prstGeom prst="rect">
                <a:avLst/>
              </a:prstGeom>
              <a:blipFill>
                <a:blip r:embed="rId9"/>
                <a:stretch>
                  <a:fillRect l="-4124" b="-11842"/>
                </a:stretch>
              </a:blipFill>
              <a:ln>
                <a:noFill/>
              </a:ln>
            </p:spPr>
            <p:txBody>
              <a:bodyPr/>
              <a:lstStyle/>
              <a:p>
                <a:r>
                  <a:rPr lang="zh-CN" altLang="en-US">
                    <a:noFill/>
                  </a:rPr>
                  <a:t> </a:t>
                </a:r>
              </a:p>
            </p:txBody>
          </p:sp>
        </mc:Fallback>
      </mc:AlternateContent>
      <p:sp>
        <p:nvSpPr>
          <p:cNvPr id="86" name="文本框 59">
            <a:extLst>
              <a:ext uri="{FF2B5EF4-FFF2-40B4-BE49-F238E27FC236}">
                <a16:creationId xmlns:a16="http://schemas.microsoft.com/office/drawing/2014/main" id="{A9D299FA-391E-4160-889F-6EA15CF4584C}"/>
              </a:ext>
            </a:extLst>
          </p:cNvPr>
          <p:cNvSpPr txBox="1"/>
          <p:nvPr/>
        </p:nvSpPr>
        <p:spPr>
          <a:xfrm>
            <a:off x="6581144" y="4037536"/>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p:sp>
        <p:nvSpPr>
          <p:cNvPr id="89" name="文本框 59">
            <a:extLst>
              <a:ext uri="{FF2B5EF4-FFF2-40B4-BE49-F238E27FC236}">
                <a16:creationId xmlns:a16="http://schemas.microsoft.com/office/drawing/2014/main" id="{7B109A91-1072-45E9-97B4-CE0A2EE5CE66}"/>
              </a:ext>
            </a:extLst>
          </p:cNvPr>
          <p:cNvSpPr txBox="1"/>
          <p:nvPr/>
        </p:nvSpPr>
        <p:spPr>
          <a:xfrm>
            <a:off x="8335880" y="4025794"/>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p:cxnSp>
        <p:nvCxnSpPr>
          <p:cNvPr id="90" name="コネクタ: カギ線 49">
            <a:extLst>
              <a:ext uri="{FF2B5EF4-FFF2-40B4-BE49-F238E27FC236}">
                <a16:creationId xmlns:a16="http://schemas.microsoft.com/office/drawing/2014/main" id="{BB23E3D3-6ED4-4B86-B930-8BCA53961BE9}"/>
              </a:ext>
            </a:extLst>
          </p:cNvPr>
          <p:cNvCxnSpPr>
            <a:cxnSpLocks/>
          </p:cNvCxnSpPr>
          <p:nvPr/>
        </p:nvCxnSpPr>
        <p:spPr>
          <a:xfrm rot="5400000" flipH="1" flipV="1">
            <a:off x="9551200" y="3026098"/>
            <a:ext cx="837828" cy="478107"/>
          </a:xfrm>
          <a:prstGeom prst="bentConnector2">
            <a:avLst/>
          </a:prstGeom>
          <a:ln w="57150">
            <a:solidFill>
              <a:schemeClr val="accent4">
                <a:lumMod val="75000"/>
              </a:schemeClr>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1" name="直线箭头连接符 181">
            <a:extLst>
              <a:ext uri="{FF2B5EF4-FFF2-40B4-BE49-F238E27FC236}">
                <a16:creationId xmlns:a16="http://schemas.microsoft.com/office/drawing/2014/main" id="{CA1BA30F-7B10-461A-969C-F5A1B7ABF1E1}"/>
              </a:ext>
            </a:extLst>
          </p:cNvPr>
          <p:cNvCxnSpPr>
            <a:cxnSpLocks/>
          </p:cNvCxnSpPr>
          <p:nvPr/>
        </p:nvCxnSpPr>
        <p:spPr>
          <a:xfrm flipV="1">
            <a:off x="6062495" y="4109888"/>
            <a:ext cx="0" cy="3398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181">
            <a:extLst>
              <a:ext uri="{FF2B5EF4-FFF2-40B4-BE49-F238E27FC236}">
                <a16:creationId xmlns:a16="http://schemas.microsoft.com/office/drawing/2014/main" id="{39313FEC-2717-4688-B7DC-3D6CD7A1C2F4}"/>
              </a:ext>
            </a:extLst>
          </p:cNvPr>
          <p:cNvCxnSpPr>
            <a:cxnSpLocks/>
          </p:cNvCxnSpPr>
          <p:nvPr/>
        </p:nvCxnSpPr>
        <p:spPr>
          <a:xfrm flipV="1">
            <a:off x="9803671" y="4136598"/>
            <a:ext cx="0" cy="3398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A50E393D-0311-41C2-AD0E-B0C98EB6A8A2}"/>
              </a:ext>
            </a:extLst>
          </p:cNvPr>
          <p:cNvSpPr txBox="1"/>
          <p:nvPr/>
        </p:nvSpPr>
        <p:spPr>
          <a:xfrm>
            <a:off x="5283642" y="6108939"/>
            <a:ext cx="1180377" cy="461665"/>
          </a:xfrm>
          <a:prstGeom prst="rect">
            <a:avLst/>
          </a:prstGeom>
          <a:noFill/>
        </p:spPr>
        <p:txBody>
          <a:bodyPr wrap="square" rtlCol="0">
            <a:spAutoFit/>
          </a:bodyPr>
          <a:lstStyle/>
          <a:p>
            <a:r>
              <a:rPr lang="en-US" altLang="zh-CN" sz="2400" b="1" dirty="0">
                <a:latin typeface="Century" panose="02040604050505020304" pitchFamily="18" charset="0"/>
              </a:rPr>
              <a:t>Source</a:t>
            </a:r>
            <a:endParaRPr kumimoji="1" lang="zh-CN" altLang="en-US" sz="2400" b="1" dirty="0">
              <a:latin typeface="Century" panose="02040604050505020304" pitchFamily="18" charset="0"/>
            </a:endParaRPr>
          </a:p>
        </p:txBody>
      </p:sp>
      <p:sp>
        <p:nvSpPr>
          <p:cNvPr id="96" name="文本框 59">
            <a:extLst>
              <a:ext uri="{FF2B5EF4-FFF2-40B4-BE49-F238E27FC236}">
                <a16:creationId xmlns:a16="http://schemas.microsoft.com/office/drawing/2014/main" id="{B16AB4A5-5BA4-4737-8B89-974E4C0B5407}"/>
              </a:ext>
            </a:extLst>
          </p:cNvPr>
          <p:cNvSpPr txBox="1"/>
          <p:nvPr/>
        </p:nvSpPr>
        <p:spPr>
          <a:xfrm>
            <a:off x="5819507" y="3506234"/>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p:sp>
        <p:nvSpPr>
          <p:cNvPr id="98" name="文本框 59">
            <a:extLst>
              <a:ext uri="{FF2B5EF4-FFF2-40B4-BE49-F238E27FC236}">
                <a16:creationId xmlns:a16="http://schemas.microsoft.com/office/drawing/2014/main" id="{E6F4C797-7E9D-418E-84DE-14A03F1C1E30}"/>
              </a:ext>
            </a:extLst>
          </p:cNvPr>
          <p:cNvSpPr txBox="1"/>
          <p:nvPr/>
        </p:nvSpPr>
        <p:spPr>
          <a:xfrm>
            <a:off x="9532720" y="3496293"/>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p:cxnSp>
        <p:nvCxnSpPr>
          <p:cNvPr id="100" name="直線コネクタ 4">
            <a:extLst>
              <a:ext uri="{FF2B5EF4-FFF2-40B4-BE49-F238E27FC236}">
                <a16:creationId xmlns:a16="http://schemas.microsoft.com/office/drawing/2014/main" id="{7A2CBEBB-5172-484B-88FC-7F4BBC79EAEC}"/>
              </a:ext>
            </a:extLst>
          </p:cNvPr>
          <p:cNvCxnSpPr>
            <a:cxnSpLocks/>
          </p:cNvCxnSpPr>
          <p:nvPr/>
        </p:nvCxnSpPr>
        <p:spPr>
          <a:xfrm flipH="1">
            <a:off x="6062496" y="2851579"/>
            <a:ext cx="3653563" cy="1"/>
          </a:xfrm>
          <a:prstGeom prst="line">
            <a:avLst/>
          </a:prstGeom>
          <a:ln w="57150">
            <a:solidFill>
              <a:srgbClr val="BF9000"/>
            </a:solidFill>
            <a:prstDash val="sysDot"/>
          </a:ln>
        </p:spPr>
        <p:style>
          <a:lnRef idx="1">
            <a:schemeClr val="accent1"/>
          </a:lnRef>
          <a:fillRef idx="0">
            <a:schemeClr val="accent1"/>
          </a:fillRef>
          <a:effectRef idx="0">
            <a:schemeClr val="accent1"/>
          </a:effectRef>
          <a:fontRef idx="minor">
            <a:schemeClr val="tx1"/>
          </a:fontRef>
        </p:style>
      </p:cxnSp>
      <p:cxnSp>
        <p:nvCxnSpPr>
          <p:cNvPr id="101" name="直線コネクタ 46">
            <a:extLst>
              <a:ext uri="{FF2B5EF4-FFF2-40B4-BE49-F238E27FC236}">
                <a16:creationId xmlns:a16="http://schemas.microsoft.com/office/drawing/2014/main" id="{0E96DB14-0891-4F57-805B-69B0FF3B411D}"/>
              </a:ext>
            </a:extLst>
          </p:cNvPr>
          <p:cNvCxnSpPr>
            <a:cxnSpLocks/>
          </p:cNvCxnSpPr>
          <p:nvPr/>
        </p:nvCxnSpPr>
        <p:spPr>
          <a:xfrm flipH="1" flipV="1">
            <a:off x="7925019" y="2829221"/>
            <a:ext cx="1" cy="837828"/>
          </a:xfrm>
          <a:prstGeom prst="line">
            <a:avLst/>
          </a:prstGeom>
          <a:ln w="57150">
            <a:solidFill>
              <a:srgbClr val="BF9000"/>
            </a:solidFill>
            <a:prstDash val="sysDot"/>
          </a:ln>
        </p:spPr>
        <p:style>
          <a:lnRef idx="1">
            <a:schemeClr val="accent1"/>
          </a:lnRef>
          <a:fillRef idx="0">
            <a:schemeClr val="accent1"/>
          </a:fillRef>
          <a:effectRef idx="0">
            <a:schemeClr val="accent1"/>
          </a:effectRef>
          <a:fontRef idx="minor">
            <a:schemeClr val="tx1"/>
          </a:fontRef>
        </p:style>
      </p:cxnSp>
      <p:cxnSp>
        <p:nvCxnSpPr>
          <p:cNvPr id="102" name="直線コネクタ 71">
            <a:extLst>
              <a:ext uri="{FF2B5EF4-FFF2-40B4-BE49-F238E27FC236}">
                <a16:creationId xmlns:a16="http://schemas.microsoft.com/office/drawing/2014/main" id="{250954A8-538E-4801-BC78-D474FB09AFF3}"/>
              </a:ext>
            </a:extLst>
          </p:cNvPr>
          <p:cNvCxnSpPr>
            <a:cxnSpLocks/>
          </p:cNvCxnSpPr>
          <p:nvPr/>
        </p:nvCxnSpPr>
        <p:spPr>
          <a:xfrm flipH="1" flipV="1">
            <a:off x="6036730" y="2778418"/>
            <a:ext cx="1" cy="837828"/>
          </a:xfrm>
          <a:prstGeom prst="line">
            <a:avLst/>
          </a:prstGeom>
          <a:ln w="57150">
            <a:solidFill>
              <a:srgbClr val="BF9000"/>
            </a:solidFill>
            <a:prstDash val="sysDot"/>
          </a:ln>
        </p:spPr>
        <p:style>
          <a:lnRef idx="1">
            <a:schemeClr val="accent1"/>
          </a:lnRef>
          <a:fillRef idx="0">
            <a:schemeClr val="accent1"/>
          </a:fillRef>
          <a:effectRef idx="0">
            <a:schemeClr val="accent1"/>
          </a:effectRef>
          <a:fontRef idx="minor">
            <a:schemeClr val="tx1"/>
          </a:fontRef>
        </p:style>
      </p:cxnSp>
      <p:sp>
        <p:nvSpPr>
          <p:cNvPr id="103" name="矩形 4">
            <a:extLst>
              <a:ext uri="{FF2B5EF4-FFF2-40B4-BE49-F238E27FC236}">
                <a16:creationId xmlns:a16="http://schemas.microsoft.com/office/drawing/2014/main" id="{38067687-E236-49E9-A780-0716C11A8297}"/>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4" name="文本框 5">
            <a:extLst>
              <a:ext uri="{FF2B5EF4-FFF2-40B4-BE49-F238E27FC236}">
                <a16:creationId xmlns:a16="http://schemas.microsoft.com/office/drawing/2014/main" id="{A0873A5C-1708-451F-AB43-51499786D9B3}"/>
              </a:ext>
            </a:extLst>
          </p:cNvPr>
          <p:cNvSpPr>
            <a:spLocks noChangeArrowheads="1"/>
          </p:cNvSpPr>
          <p:nvPr/>
        </p:nvSpPr>
        <p:spPr bwMode="auto">
          <a:xfrm>
            <a:off x="320675" y="339725"/>
            <a:ext cx="57438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交差エントロピー誤差損失</a:t>
            </a:r>
            <a:endParaRPr lang="zh-CN"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p:txBody>
      </p:sp>
      <p:sp>
        <p:nvSpPr>
          <p:cNvPr id="105" name="テキスト ボックス 48">
            <a:extLst>
              <a:ext uri="{FF2B5EF4-FFF2-40B4-BE49-F238E27FC236}">
                <a16:creationId xmlns:a16="http://schemas.microsoft.com/office/drawing/2014/main" id="{413C10A2-B8AA-42B6-B044-497551C08B34}"/>
              </a:ext>
            </a:extLst>
          </p:cNvPr>
          <p:cNvSpPr txBox="1"/>
          <p:nvPr/>
        </p:nvSpPr>
        <p:spPr>
          <a:xfrm>
            <a:off x="471130" y="1440853"/>
            <a:ext cx="4288353" cy="584775"/>
          </a:xfrm>
          <a:prstGeom prst="rect">
            <a:avLst/>
          </a:prstGeom>
          <a:noFill/>
        </p:spPr>
        <p:txBody>
          <a:bodyPr wrap="none" rtlCol="0">
            <a:spAutoFit/>
          </a:bodyPr>
          <a:lstStyle/>
          <a:p>
            <a:r>
              <a:rPr lang="ja-JP" altLang="en-US" sz="3200" b="1"/>
              <a:t>交差エントロピー誤差</a:t>
            </a:r>
            <a:endParaRPr kumimoji="1" lang="ja-JP" altLang="en-US" sz="3200" b="1"/>
          </a:p>
        </p:txBody>
      </p:sp>
      <p:pic>
        <p:nvPicPr>
          <p:cNvPr id="107" name="図 3">
            <a:extLst>
              <a:ext uri="{FF2B5EF4-FFF2-40B4-BE49-F238E27FC236}">
                <a16:creationId xmlns:a16="http://schemas.microsoft.com/office/drawing/2014/main" id="{28ED705D-11DB-485F-8F55-F5715C7C555A}"/>
              </a:ext>
            </a:extLst>
          </p:cNvPr>
          <p:cNvPicPr>
            <a:picLocks noChangeAspect="1"/>
          </p:cNvPicPr>
          <p:nvPr/>
        </p:nvPicPr>
        <p:blipFill>
          <a:blip r:embed="rId10"/>
          <a:stretch>
            <a:fillRect/>
          </a:stretch>
        </p:blipFill>
        <p:spPr>
          <a:xfrm>
            <a:off x="1134023" y="2161027"/>
            <a:ext cx="3073400" cy="1422400"/>
          </a:xfrm>
          <a:prstGeom prst="rect">
            <a:avLst/>
          </a:prstGeom>
        </p:spPr>
      </p:pic>
    </p:spTree>
    <p:extLst>
      <p:ext uri="{BB962C8B-B14F-4D97-AF65-F5344CB8AC3E}">
        <p14:creationId xmlns:p14="http://schemas.microsoft.com/office/powerpoint/2010/main" val="1745233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1108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sz="3600" b="1">
                <a:solidFill>
                  <a:srgbClr val="000000"/>
                </a:solidFill>
                <a:latin typeface="MS Gothic" panose="020B0609070205080204" pitchFamily="49" charset="-128"/>
                <a:ea typeface="MS Gothic" panose="020B0609070205080204" pitchFamily="49" charset="-128"/>
                <a:sym typeface="微软雅黑" panose="020B0503020204020204" pitchFamily="34" charset="-122"/>
              </a:rPr>
              <a:t>目次</a:t>
            </a:r>
          </a:p>
        </p:txBody>
      </p:sp>
      <p:sp>
        <p:nvSpPr>
          <p:cNvPr id="17412" name="文本框 19">
            <a:extLst>
              <a:ext uri="{FF2B5EF4-FFF2-40B4-BE49-F238E27FC236}">
                <a16:creationId xmlns:a16="http://schemas.microsoft.com/office/drawing/2014/main" id="{597AB45D-47F2-4AA1-B154-E001E39FC0D4}"/>
              </a:ext>
            </a:extLst>
          </p:cNvPr>
          <p:cNvSpPr>
            <a:spLocks noChangeArrowheads="1"/>
          </p:cNvSpPr>
          <p:nvPr/>
        </p:nvSpPr>
        <p:spPr bwMode="auto">
          <a:xfrm>
            <a:off x="8258175" y="4938713"/>
            <a:ext cx="158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YOUR TEXT</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3" name="文本框 63">
            <a:extLst>
              <a:ext uri="{FF2B5EF4-FFF2-40B4-BE49-F238E27FC236}">
                <a16:creationId xmlns:a16="http://schemas.microsoft.com/office/drawing/2014/main" id="{D1839190-06EF-4EEA-BDB0-DC4D2A981FBD}"/>
              </a:ext>
            </a:extLst>
          </p:cNvPr>
          <p:cNvSpPr>
            <a:spLocks noChangeArrowheads="1"/>
          </p:cNvSpPr>
          <p:nvPr/>
        </p:nvSpPr>
        <p:spPr bwMode="auto">
          <a:xfrm>
            <a:off x="1428750" y="1641475"/>
            <a:ext cx="73437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1.</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はじめに</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2.</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関連研究</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latin typeface="MS Gothic" panose="020B0609070205080204" pitchFamily="49" charset="-128"/>
                <a:ea typeface="MS Gothic" panose="020B0609070205080204" pitchFamily="49" charset="-128"/>
                <a:sym typeface="微软雅黑" panose="020B0503020204020204" pitchFamily="34" charset="-122"/>
              </a:rPr>
              <a:t>3.</a:t>
            </a:r>
            <a:r>
              <a:rPr lang="ja-JP" altLang="en-US" sz="3600" b="1" dirty="0">
                <a:latin typeface="MS Gothic" panose="020B0609070205080204" pitchFamily="49" charset="-128"/>
                <a:ea typeface="MS Gothic" panose="020B0609070205080204" pitchFamily="49" charset="-128"/>
                <a:sym typeface="微软雅黑" panose="020B0503020204020204" pitchFamily="34" charset="-122"/>
              </a:rPr>
              <a:t>提案手法</a:t>
            </a:r>
            <a:endParaRPr lang="en-US" altLang="zh-CN" sz="3600" b="1" dirty="0">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4.</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実験</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5.</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結果</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ja-JP"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6.</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おわりに</a:t>
            </a:r>
            <a:endParaRPr lang="en-US" altLang="ja-JP"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2400" b="1" dirty="0">
              <a:solidFill>
                <a:srgbClr val="595959"/>
              </a:solidFill>
              <a:latin typeface="MS Gothic" panose="020B0609070205080204" pitchFamily="49" charset="-128"/>
              <a:ea typeface="MS Gothic" panose="020B0609070205080204" pitchFamily="49" charset="-128"/>
              <a:sym typeface="微软雅黑" panose="020B0503020204020204" pitchFamily="34" charset="-122"/>
            </a:endParaRPr>
          </a:p>
        </p:txBody>
      </p:sp>
    </p:spTree>
    <p:extLst>
      <p:ext uri="{BB962C8B-B14F-4D97-AF65-F5344CB8AC3E}">
        <p14:creationId xmlns:p14="http://schemas.microsoft.com/office/powerpoint/2010/main" val="36915362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矩形: 圆角 122">
            <a:extLst>
              <a:ext uri="{FF2B5EF4-FFF2-40B4-BE49-F238E27FC236}">
                <a16:creationId xmlns:a16="http://schemas.microsoft.com/office/drawing/2014/main" id="{9E532C3B-A478-4C0C-A9A1-92E13571F09B}"/>
              </a:ext>
            </a:extLst>
          </p:cNvPr>
          <p:cNvSpPr/>
          <p:nvPr/>
        </p:nvSpPr>
        <p:spPr>
          <a:xfrm>
            <a:off x="4629027" y="3528514"/>
            <a:ext cx="6010527" cy="597866"/>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65" name="矩形: 圆角 122">
            <a:extLst>
              <a:ext uri="{FF2B5EF4-FFF2-40B4-BE49-F238E27FC236}">
                <a16:creationId xmlns:a16="http://schemas.microsoft.com/office/drawing/2014/main" id="{8DAA4DD9-9DA5-4487-AB28-F4C1F80C5393}"/>
              </a:ext>
            </a:extLst>
          </p:cNvPr>
          <p:cNvSpPr/>
          <p:nvPr/>
        </p:nvSpPr>
        <p:spPr>
          <a:xfrm>
            <a:off x="4629027" y="1478778"/>
            <a:ext cx="6010526" cy="540739"/>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2" name="矩形: 圆角 1">
            <a:extLst>
              <a:ext uri="{FF2B5EF4-FFF2-40B4-BE49-F238E27FC236}">
                <a16:creationId xmlns:a16="http://schemas.microsoft.com/office/drawing/2014/main" id="{DB476218-8870-4B13-856C-B448E9B73BB8}"/>
              </a:ext>
            </a:extLst>
          </p:cNvPr>
          <p:cNvSpPr/>
          <p:nvPr/>
        </p:nvSpPr>
        <p:spPr>
          <a:xfrm>
            <a:off x="765089" y="6021624"/>
            <a:ext cx="3639131" cy="662761"/>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文本框 41">
            <a:extLst>
              <a:ext uri="{FF2B5EF4-FFF2-40B4-BE49-F238E27FC236}">
                <a16:creationId xmlns:a16="http://schemas.microsoft.com/office/drawing/2014/main" id="{821FF80D-9B2D-AB4C-B27A-DA754EB5F323}"/>
              </a:ext>
            </a:extLst>
          </p:cNvPr>
          <p:cNvSpPr txBox="1"/>
          <p:nvPr/>
        </p:nvSpPr>
        <p:spPr>
          <a:xfrm>
            <a:off x="4466221" y="6108939"/>
            <a:ext cx="1180377" cy="461665"/>
          </a:xfrm>
          <a:prstGeom prst="rect">
            <a:avLst/>
          </a:prstGeom>
          <a:noFill/>
        </p:spPr>
        <p:txBody>
          <a:bodyPr wrap="square" rtlCol="0">
            <a:spAutoFit/>
          </a:bodyPr>
          <a:lstStyle/>
          <a:p>
            <a:r>
              <a:rPr lang="en-US" altLang="zh-CN" sz="2400" b="1" dirty="0">
                <a:latin typeface="Century" panose="02040604050505020304" pitchFamily="18" charset="0"/>
              </a:rPr>
              <a:t>Source</a:t>
            </a:r>
            <a:endParaRPr kumimoji="1" lang="zh-CN" altLang="en-US" sz="2400" b="1" dirty="0">
              <a:latin typeface="Century" panose="02040604050505020304" pitchFamily="18" charset="0"/>
            </a:endParaRPr>
          </a:p>
        </p:txBody>
      </p:sp>
      <p:sp>
        <p:nvSpPr>
          <p:cNvPr id="60" name="文本框 59">
            <a:extLst>
              <a:ext uri="{FF2B5EF4-FFF2-40B4-BE49-F238E27FC236}">
                <a16:creationId xmlns:a16="http://schemas.microsoft.com/office/drawing/2014/main" id="{09FEA8DF-1732-E84A-9125-AD28DB6B8C2E}"/>
              </a:ext>
            </a:extLst>
          </p:cNvPr>
          <p:cNvSpPr txBox="1"/>
          <p:nvPr/>
        </p:nvSpPr>
        <p:spPr>
          <a:xfrm>
            <a:off x="10515136" y="3578915"/>
            <a:ext cx="1704582" cy="461665"/>
          </a:xfrm>
          <a:prstGeom prst="rect">
            <a:avLst/>
          </a:prstGeom>
          <a:noFill/>
        </p:spPr>
        <p:txBody>
          <a:bodyPr wrap="square" rtlCol="0">
            <a:spAutoFit/>
          </a:bodyPr>
          <a:lstStyle/>
          <a:p>
            <a:r>
              <a:rPr lang="en-US" altLang="zh-CN" sz="2400" b="1" dirty="0">
                <a:latin typeface="Century" panose="02040604050505020304" pitchFamily="18" charset="0"/>
              </a:rPr>
              <a:t>Prediction</a:t>
            </a:r>
            <a:endParaRPr kumimoji="1" lang="zh-CN" altLang="en-US" sz="2800" b="1" dirty="0">
              <a:latin typeface="Century" panose="02040604050505020304" pitchFamily="18" charset="0"/>
            </a:endParaRPr>
          </a:p>
        </p:txBody>
      </p:sp>
      <p:cxnSp>
        <p:nvCxnSpPr>
          <p:cNvPr id="77" name="直线箭头连接符 76">
            <a:extLst>
              <a:ext uri="{FF2B5EF4-FFF2-40B4-BE49-F238E27FC236}">
                <a16:creationId xmlns:a16="http://schemas.microsoft.com/office/drawing/2014/main" id="{CD4F4AB4-AE5F-3442-AC04-48DDAAEC399F}"/>
              </a:ext>
            </a:extLst>
          </p:cNvPr>
          <p:cNvCxnSpPr>
            <a:cxnSpLocks/>
          </p:cNvCxnSpPr>
          <p:nvPr/>
        </p:nvCxnSpPr>
        <p:spPr>
          <a:xfrm flipV="1">
            <a:off x="3536003" y="5615861"/>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线箭头连接符 149">
            <a:extLst>
              <a:ext uri="{FF2B5EF4-FFF2-40B4-BE49-F238E27FC236}">
                <a16:creationId xmlns:a16="http://schemas.microsoft.com/office/drawing/2014/main" id="{067736A1-1267-7443-B890-88B806DE772E}"/>
              </a:ext>
            </a:extLst>
          </p:cNvPr>
          <p:cNvCxnSpPr>
            <a:cxnSpLocks/>
            <a:stCxn id="116" idx="3"/>
            <a:endCxn id="124" idx="1"/>
          </p:cNvCxnSpPr>
          <p:nvPr/>
        </p:nvCxnSpPr>
        <p:spPr>
          <a:xfrm>
            <a:off x="4017997" y="4721139"/>
            <a:ext cx="611030" cy="38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6D325258-8C0F-EE47-9DBA-696CBFB855E8}"/>
              </a:ext>
            </a:extLst>
          </p:cNvPr>
          <p:cNvCxnSpPr>
            <a:cxnSpLocks/>
          </p:cNvCxnSpPr>
          <p:nvPr/>
        </p:nvCxnSpPr>
        <p:spPr>
          <a:xfrm flipV="1">
            <a:off x="7518306" y="4149557"/>
            <a:ext cx="0" cy="3398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21">
            <a:extLst>
              <a:ext uri="{FF2B5EF4-FFF2-40B4-BE49-F238E27FC236}">
                <a16:creationId xmlns:a16="http://schemas.microsoft.com/office/drawing/2014/main" id="{BF077621-E884-43BB-A580-FDF93D36A588}"/>
              </a:ext>
            </a:extLst>
          </p:cNvPr>
          <p:cNvCxnSpPr>
            <a:cxnSpLocks/>
          </p:cNvCxnSpPr>
          <p:nvPr/>
        </p:nvCxnSpPr>
        <p:spPr>
          <a:xfrm flipV="1">
            <a:off x="1124776" y="5615861"/>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23">
            <a:extLst>
              <a:ext uri="{FF2B5EF4-FFF2-40B4-BE49-F238E27FC236}">
                <a16:creationId xmlns:a16="http://schemas.microsoft.com/office/drawing/2014/main" id="{2E8FFC44-12FE-45D1-88BA-F46448ADA829}"/>
              </a:ext>
            </a:extLst>
          </p:cNvPr>
          <p:cNvCxnSpPr>
            <a:cxnSpLocks/>
          </p:cNvCxnSpPr>
          <p:nvPr/>
        </p:nvCxnSpPr>
        <p:spPr>
          <a:xfrm flipV="1">
            <a:off x="1785670" y="5615861"/>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18064CE2-1C85-4E6D-AF72-ECB850884688}"/>
                  </a:ext>
                </a:extLst>
              </p:cNvPr>
              <p:cNvSpPr txBox="1"/>
              <p:nvPr/>
            </p:nvSpPr>
            <p:spPr>
              <a:xfrm>
                <a:off x="725726" y="6108939"/>
                <a:ext cx="782704"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kern="100">
                              <a:effectLst/>
                              <a:latin typeface="Cambria Math" panose="02040503050406030204" pitchFamily="18" charset="0"/>
                              <a:ea typeface="MS Mincho" panose="02020609040205080304" pitchFamily="49" charset="-128"/>
                              <a:cs typeface="Times New Roman" panose="02020603050405020304" pitchFamily="18" charset="0"/>
                            </a:rPr>
                            <m:t>𝒙</m:t>
                          </m:r>
                        </m:e>
                        <m:sub>
                          <m:r>
                            <a:rPr lang="en-US" altLang="zh-CN" sz="2400" b="1" i="1" kern="100">
                              <a:effectLst/>
                              <a:latin typeface="Cambria Math" panose="02040503050406030204" pitchFamily="18" charset="0"/>
                              <a:ea typeface="MS Mincho" panose="02020609040205080304" pitchFamily="49" charset="-128"/>
                              <a:cs typeface="Times New Roman" panose="02020603050405020304" pitchFamily="18" charset="0"/>
                            </a:rPr>
                            <m:t>𝟏</m:t>
                          </m:r>
                        </m:sub>
                      </m:sSub>
                    </m:oMath>
                  </m:oMathPara>
                </a14:m>
                <a:endParaRPr kumimoji="1" lang="zh-CN" altLang="en-US" sz="2400" b="1" dirty="0">
                  <a:latin typeface="Century" panose="02040604050505020304" pitchFamily="18" charset="0"/>
                </a:endParaRPr>
              </a:p>
            </p:txBody>
          </p:sp>
        </mc:Choice>
        <mc:Fallback xmlns="">
          <p:sp>
            <p:nvSpPr>
              <p:cNvPr id="122" name="文本框 121">
                <a:extLst>
                  <a:ext uri="{FF2B5EF4-FFF2-40B4-BE49-F238E27FC236}">
                    <a16:creationId xmlns:a16="http://schemas.microsoft.com/office/drawing/2014/main" id="{18064CE2-1C85-4E6D-AF72-ECB850884688}"/>
                  </a:ext>
                </a:extLst>
              </p:cNvPr>
              <p:cNvSpPr txBox="1">
                <a:spLocks noRot="1" noChangeAspect="1" noMove="1" noResize="1" noEditPoints="1" noAdjustHandles="1" noChangeArrowheads="1" noChangeShapeType="1" noTextEdit="1"/>
              </p:cNvSpPr>
              <p:nvPr/>
            </p:nvSpPr>
            <p:spPr>
              <a:xfrm>
                <a:off x="725726" y="6108939"/>
                <a:ext cx="782704" cy="461665"/>
              </a:xfrm>
              <a:prstGeom prst="rect">
                <a:avLst/>
              </a:prstGeom>
              <a:blipFill>
                <a:blip r:embed="rId3"/>
                <a:stretch>
                  <a:fillRect b="-5263"/>
                </a:stretch>
              </a:blipFill>
              <a:ln>
                <a:noFill/>
              </a:ln>
            </p:spPr>
            <p:txBody>
              <a:bodyPr/>
              <a:lstStyle/>
              <a:p>
                <a:r>
                  <a:rPr lang="zh-CN" altLang="en-US">
                    <a:noFill/>
                  </a:rPr>
                  <a:t> </a:t>
                </a:r>
              </a:p>
            </p:txBody>
          </p:sp>
        </mc:Fallback>
      </mc:AlternateContent>
      <p:sp>
        <p:nvSpPr>
          <p:cNvPr id="110" name="圆角矩形 7">
            <a:extLst>
              <a:ext uri="{FF2B5EF4-FFF2-40B4-BE49-F238E27FC236}">
                <a16:creationId xmlns:a16="http://schemas.microsoft.com/office/drawing/2014/main" id="{06735FAF-4809-4B21-B38E-020512EF778E}"/>
              </a:ext>
            </a:extLst>
          </p:cNvPr>
          <p:cNvSpPr/>
          <p:nvPr/>
        </p:nvSpPr>
        <p:spPr>
          <a:xfrm>
            <a:off x="765089" y="5262851"/>
            <a:ext cx="3252543" cy="344088"/>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13" name="文本框 41">
            <a:extLst>
              <a:ext uri="{FF2B5EF4-FFF2-40B4-BE49-F238E27FC236}">
                <a16:creationId xmlns:a16="http://schemas.microsoft.com/office/drawing/2014/main" id="{22FA6400-6797-41B7-B697-F7BCAEE7886C}"/>
              </a:ext>
            </a:extLst>
          </p:cNvPr>
          <p:cNvSpPr txBox="1"/>
          <p:nvPr/>
        </p:nvSpPr>
        <p:spPr>
          <a:xfrm>
            <a:off x="1747462" y="5206828"/>
            <a:ext cx="1355051" cy="400110"/>
          </a:xfrm>
          <a:prstGeom prst="rect">
            <a:avLst/>
          </a:prstGeom>
          <a:noFill/>
        </p:spPr>
        <p:txBody>
          <a:bodyPr wrap="square" rtlCol="0">
            <a:spAutoFit/>
          </a:bodyPr>
          <a:lstStyle/>
          <a:p>
            <a:r>
              <a:rPr kumimoji="1" lang="en-US" altLang="zh-CN" sz="2000" b="1" dirty="0">
                <a:latin typeface="Century" panose="02040604050505020304" pitchFamily="18" charset="0"/>
              </a:rPr>
              <a:t>Encod</a:t>
            </a:r>
            <a:r>
              <a:rPr lang="en-US" altLang="zh-CN" sz="2000" b="1" dirty="0">
                <a:latin typeface="Century" panose="02040604050505020304" pitchFamily="18" charset="0"/>
              </a:rPr>
              <a:t>er</a:t>
            </a:r>
            <a:endParaRPr kumimoji="1" lang="zh-CN" altLang="en-US" sz="2000" b="1" dirty="0">
              <a:latin typeface="Century" panose="02040604050505020304" pitchFamily="18" charset="0"/>
            </a:endParaRPr>
          </a:p>
        </p:txBody>
      </p:sp>
      <p:sp>
        <p:nvSpPr>
          <p:cNvPr id="115" name="文本框 41">
            <a:extLst>
              <a:ext uri="{FF2B5EF4-FFF2-40B4-BE49-F238E27FC236}">
                <a16:creationId xmlns:a16="http://schemas.microsoft.com/office/drawing/2014/main" id="{95370A1F-D190-4F9A-8689-0BC7E929064F}"/>
              </a:ext>
            </a:extLst>
          </p:cNvPr>
          <p:cNvSpPr txBox="1"/>
          <p:nvPr/>
        </p:nvSpPr>
        <p:spPr>
          <a:xfrm>
            <a:off x="1201935" y="4531332"/>
            <a:ext cx="2446106" cy="400110"/>
          </a:xfrm>
          <a:prstGeom prst="rect">
            <a:avLst/>
          </a:prstGeom>
          <a:noFill/>
        </p:spPr>
        <p:txBody>
          <a:bodyPr wrap="square" rtlCol="0">
            <a:spAutoFit/>
          </a:bodyPr>
          <a:lstStyle/>
          <a:p>
            <a:r>
              <a:rPr lang="en-US" altLang="zh-CN" sz="2000" b="1" dirty="0">
                <a:latin typeface="Century" panose="02040604050505020304" pitchFamily="18" charset="0"/>
              </a:rPr>
              <a:t>Attention Layer</a:t>
            </a:r>
            <a:endParaRPr kumimoji="1" lang="zh-CN" altLang="en-US" sz="2000" b="1" dirty="0">
              <a:latin typeface="Century" panose="02040604050505020304" pitchFamily="18" charset="0"/>
            </a:endParaRPr>
          </a:p>
        </p:txBody>
      </p:sp>
      <p:sp>
        <p:nvSpPr>
          <p:cNvPr id="116" name="圆角矩形 7">
            <a:extLst>
              <a:ext uri="{FF2B5EF4-FFF2-40B4-BE49-F238E27FC236}">
                <a16:creationId xmlns:a16="http://schemas.microsoft.com/office/drawing/2014/main" id="{82A8F316-7F19-4F31-B37D-D3FB08CA558F}"/>
              </a:ext>
            </a:extLst>
          </p:cNvPr>
          <p:cNvSpPr/>
          <p:nvPr/>
        </p:nvSpPr>
        <p:spPr>
          <a:xfrm>
            <a:off x="765454" y="4523516"/>
            <a:ext cx="3252543" cy="395246"/>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117" name="直线箭头连接符 149">
            <a:extLst>
              <a:ext uri="{FF2B5EF4-FFF2-40B4-BE49-F238E27FC236}">
                <a16:creationId xmlns:a16="http://schemas.microsoft.com/office/drawing/2014/main" id="{C24C3647-BAFA-498B-B53F-0BC26F312911}"/>
              </a:ext>
            </a:extLst>
          </p:cNvPr>
          <p:cNvCxnSpPr>
            <a:cxnSpLocks/>
            <a:stCxn id="110" idx="0"/>
            <a:endCxn id="116" idx="2"/>
          </p:cNvCxnSpPr>
          <p:nvPr/>
        </p:nvCxnSpPr>
        <p:spPr>
          <a:xfrm flipV="1">
            <a:off x="2391361" y="4918762"/>
            <a:ext cx="365" cy="3440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圆角矩形 7">
            <a:extLst>
              <a:ext uri="{FF2B5EF4-FFF2-40B4-BE49-F238E27FC236}">
                <a16:creationId xmlns:a16="http://schemas.microsoft.com/office/drawing/2014/main" id="{F7EE7ED7-FB84-41C4-A46E-463D9EA02254}"/>
              </a:ext>
            </a:extLst>
          </p:cNvPr>
          <p:cNvSpPr/>
          <p:nvPr/>
        </p:nvSpPr>
        <p:spPr>
          <a:xfrm>
            <a:off x="4629027" y="4478835"/>
            <a:ext cx="6010536" cy="492379"/>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27" name="文本框 41">
            <a:extLst>
              <a:ext uri="{FF2B5EF4-FFF2-40B4-BE49-F238E27FC236}">
                <a16:creationId xmlns:a16="http://schemas.microsoft.com/office/drawing/2014/main" id="{BB4B0B59-F8FE-43F6-9577-D59AA66D5D8F}"/>
              </a:ext>
            </a:extLst>
          </p:cNvPr>
          <p:cNvSpPr txBox="1"/>
          <p:nvPr/>
        </p:nvSpPr>
        <p:spPr>
          <a:xfrm>
            <a:off x="6905699" y="4541137"/>
            <a:ext cx="1355051" cy="400110"/>
          </a:xfrm>
          <a:prstGeom prst="rect">
            <a:avLst/>
          </a:prstGeom>
          <a:noFill/>
        </p:spPr>
        <p:txBody>
          <a:bodyPr wrap="square" rtlCol="0">
            <a:spAutoFit/>
          </a:bodyPr>
          <a:lstStyle/>
          <a:p>
            <a:r>
              <a:rPr lang="en-US" altLang="zh-CN" sz="2000" b="1" dirty="0">
                <a:latin typeface="Century" panose="02040604050505020304" pitchFamily="18" charset="0"/>
              </a:rPr>
              <a:t>De</a:t>
            </a:r>
            <a:r>
              <a:rPr kumimoji="1" lang="en-US" altLang="zh-CN" sz="2000" b="1" dirty="0">
                <a:latin typeface="Century" panose="02040604050505020304" pitchFamily="18" charset="0"/>
              </a:rPr>
              <a:t>cod</a:t>
            </a:r>
            <a:r>
              <a:rPr lang="en-US" altLang="zh-CN" sz="2000" b="1" dirty="0">
                <a:latin typeface="Century" panose="02040604050505020304" pitchFamily="18" charset="0"/>
              </a:rPr>
              <a:t>er</a:t>
            </a:r>
            <a:endParaRPr kumimoji="1" lang="zh-CN" altLang="en-US" sz="2000" b="1" dirty="0">
              <a:latin typeface="Century" panose="02040604050505020304" pitchFamily="18" charset="0"/>
            </a:endParaRPr>
          </a:p>
        </p:txBody>
      </p:sp>
      <p:sp>
        <p:nvSpPr>
          <p:cNvPr id="169" name="文本框 59">
            <a:extLst>
              <a:ext uri="{FF2B5EF4-FFF2-40B4-BE49-F238E27FC236}">
                <a16:creationId xmlns:a16="http://schemas.microsoft.com/office/drawing/2014/main" id="{50CE4800-E694-4061-B339-C833FE8CA3E8}"/>
              </a:ext>
            </a:extLst>
          </p:cNvPr>
          <p:cNvSpPr txBox="1"/>
          <p:nvPr/>
        </p:nvSpPr>
        <p:spPr>
          <a:xfrm>
            <a:off x="10515136" y="1560465"/>
            <a:ext cx="1286590" cy="461665"/>
          </a:xfrm>
          <a:prstGeom prst="rect">
            <a:avLst/>
          </a:prstGeom>
          <a:noFill/>
        </p:spPr>
        <p:txBody>
          <a:bodyPr wrap="square" rtlCol="0">
            <a:spAutoFit/>
          </a:bodyPr>
          <a:lstStyle/>
          <a:p>
            <a:r>
              <a:rPr lang="en-US" altLang="zh-CN" sz="2400" b="1" dirty="0">
                <a:latin typeface="Century" panose="02040604050505020304" pitchFamily="18" charset="0"/>
              </a:rPr>
              <a:t>Target</a:t>
            </a:r>
            <a:endParaRPr kumimoji="1" lang="zh-CN" altLang="en-US" sz="2800" b="1" dirty="0">
              <a:latin typeface="Century" panose="02040604050505020304" pitchFamily="18" charset="0"/>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75614E2-F128-4903-9722-FDF0A3EAFA20}"/>
                  </a:ext>
                </a:extLst>
              </p:cNvPr>
              <p:cNvSpPr txBox="1"/>
              <p:nvPr/>
            </p:nvSpPr>
            <p:spPr>
              <a:xfrm>
                <a:off x="5758919" y="3650262"/>
                <a:ext cx="3958675" cy="453137"/>
              </a:xfrm>
              <a:prstGeom prst="rect">
                <a:avLst/>
              </a:prstGeom>
              <a:noFill/>
            </p:spPr>
            <p:txBody>
              <a:bodyPr wrap="square" rtlCol="0">
                <a:spAutoFit/>
              </a:bodyPr>
              <a:lstStyle/>
              <a:p>
                <a:r>
                  <a:rPr kumimoji="1" lang="en-US" altLang="ja-JP" sz="2000" b="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smtClean="0">
                            <a:latin typeface="Cambria Math" panose="02040503050406030204" pitchFamily="18" charset="0"/>
                            <a:ea typeface="Cambria Math" panose="02040503050406030204" pitchFamily="18" charset="0"/>
                          </a:rPr>
                          <m:t>𝒑</m:t>
                        </m:r>
                      </m:e>
                      <m:sub>
                        <m:r>
                          <a:rPr lang="en-US" altLang="zh-CN" sz="2000" b="1" i="1" smtClean="0">
                            <a:latin typeface="Cambria Math" panose="02040503050406030204" pitchFamily="18" charset="0"/>
                            <a:ea typeface="Cambria Math" panose="02040503050406030204" pitchFamily="18" charset="0"/>
                          </a:rPr>
                          <m:t>𝒕</m:t>
                        </m:r>
                        <m:r>
                          <a:rPr lang="en-US" altLang="zh-CN" sz="2000" b="1" i="1" smtClean="0">
                            <a:latin typeface="Cambria Math" panose="02040503050406030204" pitchFamily="18" charset="0"/>
                            <a:ea typeface="Cambria Math" panose="02040503050406030204" pitchFamily="18" charset="0"/>
                          </a:rPr>
                          <m:t>𝟏</m:t>
                        </m:r>
                      </m:sub>
                    </m:sSub>
                  </m:oMath>
                </a14:m>
                <a:r>
                  <a:rPr lang="en-US" altLang="ja-JP" sz="2000" b="1" dirty="0">
                    <a:latin typeface="Times New Roman" panose="02020603050405020304" pitchFamily="18" charset="0"/>
                    <a:cs typeface="Times New Roman" panose="02020603050405020304" pitchFamily="18" charset="0"/>
                  </a:rPr>
                  <a:t> ,…</a:t>
                </a:r>
                <a:r>
                  <a:rPr lang="zh-CN" altLang="zh-CN" sz="2000" b="1" dirty="0">
                    <a:ea typeface="Cambria Math" panose="02040503050406030204" pitchFamily="18" charset="0"/>
                  </a:rPr>
                  <a:t> </a:t>
                </a:r>
                <a:r>
                  <a:rPr lang="en-US" altLang="zh-CN" sz="2000" b="1" dirty="0">
                    <a:ea typeface="Cambria Math" panose="02040503050406030204" pitchFamily="18" charset="0"/>
                  </a:rPr>
                  <a:t>, </a:t>
                </a:r>
                <a14:m>
                  <m:oMath xmlns:m="http://schemas.openxmlformats.org/officeDocument/2006/math">
                    <m:sSub>
                      <m:sSubPr>
                        <m:ctrlPr>
                          <a:rPr lang="zh-CN" altLang="zh-CN" sz="2400" b="1" i="1">
                            <a:solidFill>
                              <a:srgbClr val="C00000"/>
                            </a:solidFill>
                            <a:latin typeface="Cambria Math" panose="02040503050406030204" pitchFamily="18" charset="0"/>
                            <a:ea typeface="Cambria Math" panose="02040503050406030204" pitchFamily="18" charset="0"/>
                          </a:rPr>
                        </m:ctrlPr>
                      </m:sSubPr>
                      <m:e>
                        <m:r>
                          <a:rPr lang="en-US" altLang="zh-CN" sz="2400" b="1" i="1">
                            <a:solidFill>
                              <a:srgbClr val="C00000"/>
                            </a:solidFill>
                            <a:latin typeface="Cambria Math" panose="02040503050406030204" pitchFamily="18" charset="0"/>
                            <a:ea typeface="Cambria Math" panose="02040503050406030204" pitchFamily="18" charset="0"/>
                          </a:rPr>
                          <m:t>𝒑</m:t>
                        </m:r>
                      </m:e>
                      <m:sub>
                        <m:r>
                          <a:rPr lang="en-US" altLang="zh-CN" sz="2400" b="1" i="1" smtClean="0">
                            <a:solidFill>
                              <a:srgbClr val="C00000"/>
                            </a:solidFill>
                            <a:latin typeface="Cambria Math" panose="02040503050406030204" pitchFamily="18" charset="0"/>
                            <a:ea typeface="Cambria Math" panose="02040503050406030204" pitchFamily="18" charset="0"/>
                          </a:rPr>
                          <m:t>𝒕𝒉</m:t>
                        </m:r>
                      </m:sub>
                    </m:sSub>
                  </m:oMath>
                </a14:m>
                <a:r>
                  <a:rPr lang="en-US" altLang="ja-JP" sz="2000" b="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CN" altLang="zh-CN" sz="2400" b="1" i="1" smtClean="0">
                            <a:solidFill>
                              <a:schemeClr val="accent4">
                                <a:lumMod val="75000"/>
                                <a:alpha val="40000"/>
                              </a:schemeClr>
                            </a:solidFill>
                            <a:effectLst/>
                            <a:latin typeface="Cambria Math" panose="02040503050406030204" pitchFamily="18" charset="0"/>
                            <a:ea typeface="Cambria Math" panose="02040503050406030204" pitchFamily="18" charset="0"/>
                          </a:rPr>
                        </m:ctrlPr>
                      </m:sSubPr>
                      <m:e>
                        <m:r>
                          <a:rPr lang="en-US" altLang="zh-CN" sz="2400" b="1" i="1" smtClean="0">
                            <a:solidFill>
                              <a:schemeClr val="accent4">
                                <a:lumMod val="75000"/>
                                <a:alpha val="40000"/>
                              </a:schemeClr>
                            </a:solidFill>
                            <a:effectLst/>
                            <a:latin typeface="Cambria Math" panose="02040503050406030204" pitchFamily="18" charset="0"/>
                            <a:ea typeface="Cambria Math" panose="02040503050406030204" pitchFamily="18" charset="0"/>
                          </a:rPr>
                          <m:t>𝒑</m:t>
                        </m:r>
                      </m:e>
                      <m:sub>
                        <m:r>
                          <a:rPr lang="en-US" altLang="zh-CN" sz="2400" b="1" i="1" smtClean="0">
                            <a:solidFill>
                              <a:schemeClr val="accent4">
                                <a:lumMod val="75000"/>
                                <a:alpha val="40000"/>
                              </a:schemeClr>
                            </a:solidFill>
                            <a:effectLst/>
                            <a:latin typeface="Cambria Math" panose="02040503050406030204" pitchFamily="18" charset="0"/>
                            <a:ea typeface="Cambria Math" panose="02040503050406030204" pitchFamily="18" charset="0"/>
                          </a:rPr>
                          <m:t>𝒕𝒊</m:t>
                        </m:r>
                      </m:sub>
                    </m:sSub>
                  </m:oMath>
                </a14:m>
                <a:r>
                  <a:rPr kumimoji="1" lang="en-US" altLang="ja-JP" sz="2000" b="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CN" altLang="zh-CN" sz="2000" b="1" i="1">
                            <a:latin typeface="Cambria Math" panose="02040503050406030204" pitchFamily="18" charset="0"/>
                            <a:ea typeface="Cambria Math" panose="02040503050406030204" pitchFamily="18" charset="0"/>
                          </a:rPr>
                        </m:ctrlPr>
                      </m:sSubPr>
                      <m:e>
                        <m:r>
                          <a:rPr lang="en-US" altLang="zh-CN" sz="2000" b="1" i="1">
                            <a:latin typeface="Cambria Math" panose="02040503050406030204" pitchFamily="18" charset="0"/>
                            <a:ea typeface="Cambria Math" panose="02040503050406030204" pitchFamily="18" charset="0"/>
                          </a:rPr>
                          <m:t>𝒑</m:t>
                        </m:r>
                      </m:e>
                      <m:sub>
                        <m:r>
                          <a:rPr lang="en-US" altLang="zh-CN" sz="2000" b="1" i="1" smtClean="0">
                            <a:latin typeface="Cambria Math" panose="02040503050406030204" pitchFamily="18" charset="0"/>
                            <a:ea typeface="Cambria Math" panose="02040503050406030204" pitchFamily="18" charset="0"/>
                          </a:rPr>
                          <m:t>𝒕𝒗</m:t>
                        </m:r>
                      </m:sub>
                    </m:sSub>
                  </m:oMath>
                </a14:m>
                <a:r>
                  <a:rPr kumimoji="1" lang="en-US" altLang="ja-JP" sz="2000" b="1" dirty="0">
                    <a:latin typeface="Times New Roman" panose="02020603050405020304" pitchFamily="18" charset="0"/>
                    <a:cs typeface="Times New Roman" panose="02020603050405020304" pitchFamily="18" charset="0"/>
                  </a:rPr>
                  <a:t> ]</a:t>
                </a:r>
                <a:endParaRPr kumimoji="1" lang="ja-JP" altLang="en-US" sz="2000" b="1" dirty="0">
                  <a:latin typeface="Times New Roman" panose="02020603050405020304" pitchFamily="18" charset="0"/>
                  <a:cs typeface="Times New Roman" panose="02020603050405020304" pitchFamily="18" charset="0"/>
                </a:endParaRPr>
              </a:p>
            </p:txBody>
          </p:sp>
        </mc:Choice>
        <mc:Fallback xmlns="">
          <p:sp>
            <p:nvSpPr>
              <p:cNvPr id="34" name="テキスト ボックス 33">
                <a:extLst>
                  <a:ext uri="{FF2B5EF4-FFF2-40B4-BE49-F238E27FC236}">
                    <a16:creationId xmlns:a16="http://schemas.microsoft.com/office/drawing/2014/main" id="{675614E2-F128-4903-9722-FDF0A3EAFA20}"/>
                  </a:ext>
                </a:extLst>
              </p:cNvPr>
              <p:cNvSpPr txBox="1">
                <a:spLocks noRot="1" noChangeAspect="1" noMove="1" noResize="1" noEditPoints="1" noAdjustHandles="1" noChangeArrowheads="1" noChangeShapeType="1" noTextEdit="1"/>
              </p:cNvSpPr>
              <p:nvPr/>
            </p:nvSpPr>
            <p:spPr>
              <a:xfrm>
                <a:off x="5758919" y="3650262"/>
                <a:ext cx="3958675" cy="453137"/>
              </a:xfrm>
              <a:prstGeom prst="rect">
                <a:avLst/>
              </a:prstGeom>
              <a:blipFill>
                <a:blip r:embed="rId4"/>
                <a:stretch>
                  <a:fillRect l="-1695" b="-24324"/>
                </a:stretch>
              </a:blipFill>
            </p:spPr>
            <p:txBody>
              <a:bodyPr/>
              <a:lstStyle/>
              <a:p>
                <a:r>
                  <a:rPr lang="ja-JP" altLang="en-US">
                    <a:noFill/>
                  </a:rPr>
                  <a:t> </a:t>
                </a:r>
              </a:p>
            </p:txBody>
          </p:sp>
        </mc:Fallback>
      </mc:AlternateContent>
      <p:sp>
        <p:nvSpPr>
          <p:cNvPr id="40" name="文本框 59">
            <a:extLst>
              <a:ext uri="{FF2B5EF4-FFF2-40B4-BE49-F238E27FC236}">
                <a16:creationId xmlns:a16="http://schemas.microsoft.com/office/drawing/2014/main" id="{CE323288-BEAC-4565-AFD0-76E8B5D021E5}"/>
              </a:ext>
            </a:extLst>
          </p:cNvPr>
          <p:cNvSpPr txBox="1"/>
          <p:nvPr/>
        </p:nvSpPr>
        <p:spPr>
          <a:xfrm>
            <a:off x="2160620" y="6152950"/>
            <a:ext cx="791557"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6B5F2A36-411C-4A4F-89AF-1DA8BD6472B5}"/>
                  </a:ext>
                </a:extLst>
              </p:cNvPr>
              <p:cNvSpPr txBox="1"/>
              <p:nvPr/>
            </p:nvSpPr>
            <p:spPr>
              <a:xfrm>
                <a:off x="1394318" y="6108939"/>
                <a:ext cx="782704"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kern="100">
                              <a:effectLst/>
                              <a:latin typeface="Cambria Math" panose="02040503050406030204" pitchFamily="18" charset="0"/>
                              <a:ea typeface="MS Mincho" panose="02020609040205080304" pitchFamily="49" charset="-128"/>
                              <a:cs typeface="Times New Roman" panose="02020603050405020304" pitchFamily="18" charset="0"/>
                            </a:rPr>
                            <m:t>𝒙</m:t>
                          </m:r>
                        </m:e>
                        <m:sub>
                          <m: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t>𝟐</m:t>
                          </m:r>
                        </m:sub>
                      </m:sSub>
                    </m:oMath>
                  </m:oMathPara>
                </a14:m>
                <a:endParaRPr kumimoji="1" lang="zh-CN" altLang="en-US" sz="2400" b="1" dirty="0">
                  <a:latin typeface="Century" panose="02040604050505020304" pitchFamily="18" charset="0"/>
                </a:endParaRPr>
              </a:p>
            </p:txBody>
          </p:sp>
        </mc:Choice>
        <mc:Fallback xmlns="">
          <p:sp>
            <p:nvSpPr>
              <p:cNvPr id="41" name="文本框 40">
                <a:extLst>
                  <a:ext uri="{FF2B5EF4-FFF2-40B4-BE49-F238E27FC236}">
                    <a16:creationId xmlns:a16="http://schemas.microsoft.com/office/drawing/2014/main" id="{6B5F2A36-411C-4A4F-89AF-1DA8BD6472B5}"/>
                  </a:ext>
                </a:extLst>
              </p:cNvPr>
              <p:cNvSpPr txBox="1">
                <a:spLocks noRot="1" noChangeAspect="1" noMove="1" noResize="1" noEditPoints="1" noAdjustHandles="1" noChangeArrowheads="1" noChangeShapeType="1" noTextEdit="1"/>
              </p:cNvSpPr>
              <p:nvPr/>
            </p:nvSpPr>
            <p:spPr>
              <a:xfrm>
                <a:off x="1394318" y="6108939"/>
                <a:ext cx="782704" cy="461665"/>
              </a:xfrm>
              <a:prstGeom prst="rect">
                <a:avLst/>
              </a:prstGeom>
              <a:blipFill>
                <a:blip r:embed="rId5"/>
                <a:stretch>
                  <a:fillRect b="-52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003B5CE6-15A7-41CF-80EB-BE783BBF8BDD}"/>
                  </a:ext>
                </a:extLst>
              </p:cNvPr>
              <p:cNvSpPr txBox="1"/>
              <p:nvPr/>
            </p:nvSpPr>
            <p:spPr>
              <a:xfrm>
                <a:off x="3144651" y="6091395"/>
                <a:ext cx="782704"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kern="100">
                              <a:effectLst/>
                              <a:latin typeface="Cambria Math" panose="02040503050406030204" pitchFamily="18" charset="0"/>
                              <a:ea typeface="MS Mincho" panose="02020609040205080304" pitchFamily="49" charset="-128"/>
                              <a:cs typeface="Times New Roman" panose="02020603050405020304" pitchFamily="18" charset="0"/>
                            </a:rPr>
                            <m:t>𝒙</m:t>
                          </m:r>
                        </m:e>
                        <m:sub>
                          <m: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t>𝑻</m:t>
                          </m:r>
                        </m:sub>
                      </m:sSub>
                    </m:oMath>
                  </m:oMathPara>
                </a14:m>
                <a:endParaRPr kumimoji="1" lang="zh-CN" altLang="en-US" sz="2400" b="1" dirty="0">
                  <a:latin typeface="Century" panose="02040604050505020304" pitchFamily="18" charset="0"/>
                </a:endParaRPr>
              </a:p>
            </p:txBody>
          </p:sp>
        </mc:Choice>
        <mc:Fallback xmlns="">
          <p:sp>
            <p:nvSpPr>
              <p:cNvPr id="43" name="文本框 42">
                <a:extLst>
                  <a:ext uri="{FF2B5EF4-FFF2-40B4-BE49-F238E27FC236}">
                    <a16:creationId xmlns:a16="http://schemas.microsoft.com/office/drawing/2014/main" id="{003B5CE6-15A7-41CF-80EB-BE783BBF8BDD}"/>
                  </a:ext>
                </a:extLst>
              </p:cNvPr>
              <p:cNvSpPr txBox="1">
                <a:spLocks noRot="1" noChangeAspect="1" noMove="1" noResize="1" noEditPoints="1" noAdjustHandles="1" noChangeArrowheads="1" noChangeShapeType="1" noTextEdit="1"/>
              </p:cNvSpPr>
              <p:nvPr/>
            </p:nvSpPr>
            <p:spPr>
              <a:xfrm>
                <a:off x="3144651" y="6091395"/>
                <a:ext cx="782704" cy="461665"/>
              </a:xfrm>
              <a:prstGeom prst="rect">
                <a:avLst/>
              </a:prstGeom>
              <a:blipFill>
                <a:blip r:embed="rId6"/>
                <a:stretch>
                  <a:fillRect b="-52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E3292911-D2DA-4575-85CB-F1D4550D66BD}"/>
                  </a:ext>
                </a:extLst>
              </p:cNvPr>
              <p:cNvSpPr txBox="1"/>
              <p:nvPr/>
            </p:nvSpPr>
            <p:spPr>
              <a:xfrm>
                <a:off x="4792423" y="1487739"/>
                <a:ext cx="59452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smtClean="0">
                              <a:effectLst/>
                              <a:latin typeface="Cambria Math" panose="02040503050406030204" pitchFamily="18" charset="0"/>
                              <a:ea typeface="Cambria Math" panose="02040503050406030204" pitchFamily="18" charset="0"/>
                            </a:rPr>
                            <m:t>𝒚</m:t>
                          </m:r>
                        </m:e>
                        <m:sub>
                          <m:r>
                            <a:rPr lang="en-US" altLang="zh-CN" sz="2400" b="1" i="1" kern="100">
                              <a:effectLst/>
                              <a:latin typeface="Cambria Math" panose="02040503050406030204" pitchFamily="18" charset="0"/>
                              <a:ea typeface="MS Mincho" panose="02020609040205080304" pitchFamily="49" charset="-128"/>
                              <a:cs typeface="Times New Roman" panose="02020603050405020304" pitchFamily="18" charset="0"/>
                            </a:rPr>
                            <m:t>𝟏</m:t>
                          </m:r>
                        </m:sub>
                      </m:sSub>
                    </m:oMath>
                  </m:oMathPara>
                </a14:m>
                <a:endParaRPr kumimoji="1" lang="zh-CN" altLang="en-US" sz="2400" b="1" dirty="0">
                  <a:latin typeface="Century" panose="02040604050505020304" pitchFamily="18" charset="0"/>
                </a:endParaRPr>
              </a:p>
            </p:txBody>
          </p:sp>
        </mc:Choice>
        <mc:Fallback xmlns="">
          <p:sp>
            <p:nvSpPr>
              <p:cNvPr id="44" name="文本框 43">
                <a:extLst>
                  <a:ext uri="{FF2B5EF4-FFF2-40B4-BE49-F238E27FC236}">
                    <a16:creationId xmlns:a16="http://schemas.microsoft.com/office/drawing/2014/main" id="{E3292911-D2DA-4575-85CB-F1D4550D66BD}"/>
                  </a:ext>
                </a:extLst>
              </p:cNvPr>
              <p:cNvSpPr txBox="1">
                <a:spLocks noRot="1" noChangeAspect="1" noMove="1" noResize="1" noEditPoints="1" noAdjustHandles="1" noChangeArrowheads="1" noChangeShapeType="1" noTextEdit="1"/>
              </p:cNvSpPr>
              <p:nvPr/>
            </p:nvSpPr>
            <p:spPr>
              <a:xfrm>
                <a:off x="4792423" y="1487739"/>
                <a:ext cx="594520" cy="461665"/>
              </a:xfrm>
              <a:prstGeom prst="rect">
                <a:avLst/>
              </a:prstGeom>
              <a:blipFill>
                <a:blip r:embed="rId7"/>
                <a:stretch>
                  <a:fillRect b="-1315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248A9507-F888-4B78-B278-5DDF3DCC0010}"/>
                  </a:ext>
                </a:extLst>
              </p:cNvPr>
              <p:cNvSpPr txBox="1"/>
              <p:nvPr/>
            </p:nvSpPr>
            <p:spPr>
              <a:xfrm>
                <a:off x="6952717" y="1503247"/>
                <a:ext cx="594520"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smtClean="0">
                              <a:effectLst/>
                              <a:latin typeface="Cambria Math" panose="02040503050406030204" pitchFamily="18" charset="0"/>
                              <a:ea typeface="Cambria Math" panose="02040503050406030204" pitchFamily="18" charset="0"/>
                            </a:rPr>
                            <m:t>𝒚</m:t>
                          </m:r>
                        </m:e>
                        <m:sub>
                          <m: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t>𝒕</m:t>
                          </m:r>
                        </m:sub>
                      </m:sSub>
                    </m:oMath>
                  </m:oMathPara>
                </a14:m>
                <a:endParaRPr kumimoji="1" lang="zh-CN" altLang="en-US" sz="2400" b="1" dirty="0">
                  <a:latin typeface="Century" panose="02040604050505020304" pitchFamily="18" charset="0"/>
                </a:endParaRPr>
              </a:p>
            </p:txBody>
          </p:sp>
        </mc:Choice>
        <mc:Fallback xmlns="">
          <p:sp>
            <p:nvSpPr>
              <p:cNvPr id="46" name="文本框 45">
                <a:extLst>
                  <a:ext uri="{FF2B5EF4-FFF2-40B4-BE49-F238E27FC236}">
                    <a16:creationId xmlns:a16="http://schemas.microsoft.com/office/drawing/2014/main" id="{248A9507-F888-4B78-B278-5DDF3DCC0010}"/>
                  </a:ext>
                </a:extLst>
              </p:cNvPr>
              <p:cNvSpPr txBox="1">
                <a:spLocks noRot="1" noChangeAspect="1" noMove="1" noResize="1" noEditPoints="1" noAdjustHandles="1" noChangeArrowheads="1" noChangeShapeType="1" noTextEdit="1"/>
              </p:cNvSpPr>
              <p:nvPr/>
            </p:nvSpPr>
            <p:spPr>
              <a:xfrm>
                <a:off x="6952717" y="1503247"/>
                <a:ext cx="594520" cy="461665"/>
              </a:xfrm>
              <a:prstGeom prst="rect">
                <a:avLst/>
              </a:prstGeom>
              <a:blipFill>
                <a:blip r:embed="rId8"/>
                <a:stretch>
                  <a:fillRect b="-14667"/>
                </a:stretch>
              </a:blipFill>
              <a:ln>
                <a:noFill/>
              </a:ln>
            </p:spPr>
            <p:txBody>
              <a:bodyPr/>
              <a:lstStyle/>
              <a:p>
                <a:r>
                  <a:rPr lang="zh-CN" altLang="en-US">
                    <a:noFill/>
                  </a:rPr>
                  <a:t> </a:t>
                </a:r>
              </a:p>
            </p:txBody>
          </p:sp>
        </mc:Fallback>
      </mc:AlternateContent>
      <p:sp>
        <p:nvSpPr>
          <p:cNvPr id="57" name="文本框 59">
            <a:extLst>
              <a:ext uri="{FF2B5EF4-FFF2-40B4-BE49-F238E27FC236}">
                <a16:creationId xmlns:a16="http://schemas.microsoft.com/office/drawing/2014/main" id="{829B0FA5-F4B0-4644-8B70-F85D6C07F1EB}"/>
              </a:ext>
            </a:extLst>
          </p:cNvPr>
          <p:cNvSpPr txBox="1"/>
          <p:nvPr/>
        </p:nvSpPr>
        <p:spPr>
          <a:xfrm>
            <a:off x="5915996" y="1524691"/>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p:sp>
        <p:nvSpPr>
          <p:cNvPr id="75" name="圆角矩形 7">
            <a:extLst>
              <a:ext uri="{FF2B5EF4-FFF2-40B4-BE49-F238E27FC236}">
                <a16:creationId xmlns:a16="http://schemas.microsoft.com/office/drawing/2014/main" id="{1BE91BCC-1762-4D22-8811-6C2F69CA5CC1}"/>
              </a:ext>
            </a:extLst>
          </p:cNvPr>
          <p:cNvSpPr/>
          <p:nvPr/>
        </p:nvSpPr>
        <p:spPr>
          <a:xfrm>
            <a:off x="10527592" y="2255926"/>
            <a:ext cx="174107" cy="681084"/>
          </a:xfrm>
          <a:prstGeom prst="roundRect">
            <a:avLst/>
          </a:prstGeom>
          <a:noFill/>
          <a:ln w="57150">
            <a:solidFill>
              <a:schemeClr val="accent4">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226" name="直接箭头连接符 225">
            <a:extLst>
              <a:ext uri="{FF2B5EF4-FFF2-40B4-BE49-F238E27FC236}">
                <a16:creationId xmlns:a16="http://schemas.microsoft.com/office/drawing/2014/main" id="{E4144D94-41DC-48D9-A974-29560ED14E9D}"/>
              </a:ext>
            </a:extLst>
          </p:cNvPr>
          <p:cNvCxnSpPr>
            <a:cxnSpLocks/>
            <a:stCxn id="75" idx="3"/>
            <a:endCxn id="79" idx="1"/>
          </p:cNvCxnSpPr>
          <p:nvPr/>
        </p:nvCxnSpPr>
        <p:spPr>
          <a:xfrm>
            <a:off x="10701699" y="2596468"/>
            <a:ext cx="381740" cy="12898"/>
          </a:xfrm>
          <a:prstGeom prst="straightConnector1">
            <a:avLst/>
          </a:prstGeom>
          <a:ln w="57150">
            <a:solidFill>
              <a:schemeClr val="accent4">
                <a:lumMod val="75000"/>
                <a:alpha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9" name="文本框 41">
            <a:extLst>
              <a:ext uri="{FF2B5EF4-FFF2-40B4-BE49-F238E27FC236}">
                <a16:creationId xmlns:a16="http://schemas.microsoft.com/office/drawing/2014/main" id="{A4F3C760-1726-4960-822C-02DDF5F11BD1}"/>
              </a:ext>
            </a:extLst>
          </p:cNvPr>
          <p:cNvSpPr txBox="1"/>
          <p:nvPr/>
        </p:nvSpPr>
        <p:spPr>
          <a:xfrm>
            <a:off x="11083439" y="2101534"/>
            <a:ext cx="1260318" cy="1015663"/>
          </a:xfrm>
          <a:prstGeom prst="rect">
            <a:avLst/>
          </a:prstGeom>
          <a:noFill/>
        </p:spPr>
        <p:txBody>
          <a:bodyPr wrap="square" rtlCol="0">
            <a:spAutoFit/>
          </a:bodyPr>
          <a:lstStyle/>
          <a:p>
            <a:r>
              <a:rPr lang="en-US" altLang="zh-CN" sz="2000" b="1" dirty="0">
                <a:solidFill>
                  <a:schemeClr val="accent4">
                    <a:lumMod val="75000"/>
                    <a:alpha val="40000"/>
                  </a:schemeClr>
                </a:solidFill>
                <a:latin typeface="Century" panose="02040604050505020304" pitchFamily="18" charset="0"/>
              </a:rPr>
              <a:t>Cross Entropy Loss</a:t>
            </a:r>
            <a:endParaRPr kumimoji="1" lang="zh-CN" altLang="en-US" sz="2000" b="1" dirty="0">
              <a:solidFill>
                <a:schemeClr val="accent4">
                  <a:lumMod val="75000"/>
                  <a:alpha val="40000"/>
                </a:schemeClr>
              </a:solidFill>
              <a:latin typeface="Century" panose="02040604050505020304" pitchFamily="18" charset="0"/>
            </a:endParaRPr>
          </a:p>
        </p:txBody>
      </p:sp>
      <p:sp>
        <p:nvSpPr>
          <p:cNvPr id="87" name="文本框 59">
            <a:extLst>
              <a:ext uri="{FF2B5EF4-FFF2-40B4-BE49-F238E27FC236}">
                <a16:creationId xmlns:a16="http://schemas.microsoft.com/office/drawing/2014/main" id="{EF252DF4-7D73-42D9-952A-1E02863AC12C}"/>
              </a:ext>
            </a:extLst>
          </p:cNvPr>
          <p:cNvSpPr txBox="1"/>
          <p:nvPr/>
        </p:nvSpPr>
        <p:spPr>
          <a:xfrm>
            <a:off x="8612909" y="1477415"/>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4DB0C7EA-1C29-4C25-BC95-0ED846FF543A}"/>
                  </a:ext>
                </a:extLst>
              </p:cNvPr>
              <p:cNvSpPr txBox="1"/>
              <p:nvPr/>
            </p:nvSpPr>
            <p:spPr>
              <a:xfrm>
                <a:off x="9870926" y="1476165"/>
                <a:ext cx="594520" cy="464166"/>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2400" b="1" i="1" smtClean="0">
                              <a:effectLst/>
                              <a:latin typeface="Cambria Math" panose="02040503050406030204" pitchFamily="18" charset="0"/>
                              <a:ea typeface="Cambria Math" panose="02040503050406030204" pitchFamily="18" charset="0"/>
                            </a:rPr>
                          </m:ctrlPr>
                        </m:sSubPr>
                        <m:e>
                          <m:r>
                            <a:rPr lang="en-US" altLang="zh-CN" sz="2400" b="1" i="1" smtClean="0">
                              <a:effectLst/>
                              <a:latin typeface="Cambria Math" panose="02040503050406030204" pitchFamily="18" charset="0"/>
                              <a:ea typeface="Cambria Math" panose="02040503050406030204" pitchFamily="18" charset="0"/>
                            </a:rPr>
                            <m:t>𝒚</m:t>
                          </m:r>
                        </m:e>
                        <m:sub>
                          <m:sSup>
                            <m:sSupPr>
                              <m:ctrlP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ctrlPr>
                            </m:sSupPr>
                            <m:e>
                              <m: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t>𝑻</m:t>
                              </m:r>
                            </m:e>
                            <m:sup>
                              <m:r>
                                <a:rPr lang="en-US" altLang="zh-CN" sz="2400" b="1" i="1" kern="100" smtClean="0">
                                  <a:effectLst/>
                                  <a:latin typeface="Cambria Math" panose="02040503050406030204" pitchFamily="18" charset="0"/>
                                  <a:ea typeface="MS Mincho" panose="02020609040205080304" pitchFamily="49" charset="-128"/>
                                  <a:cs typeface="Times New Roman" panose="02020603050405020304" pitchFamily="18" charset="0"/>
                                </a:rPr>
                                <m:t>′</m:t>
                              </m:r>
                            </m:sup>
                          </m:sSup>
                        </m:sub>
                      </m:sSub>
                    </m:oMath>
                  </m:oMathPara>
                </a14:m>
                <a:endParaRPr kumimoji="1" lang="zh-CN" altLang="en-US" sz="2400" b="1" dirty="0">
                  <a:latin typeface="Century" panose="02040604050505020304" pitchFamily="18" charset="0"/>
                </a:endParaRPr>
              </a:p>
            </p:txBody>
          </p:sp>
        </mc:Choice>
        <mc:Fallback xmlns="">
          <p:sp>
            <p:nvSpPr>
              <p:cNvPr id="88" name="文本框 87">
                <a:extLst>
                  <a:ext uri="{FF2B5EF4-FFF2-40B4-BE49-F238E27FC236}">
                    <a16:creationId xmlns:a16="http://schemas.microsoft.com/office/drawing/2014/main" id="{4DB0C7EA-1C29-4C25-BC95-0ED846FF543A}"/>
                  </a:ext>
                </a:extLst>
              </p:cNvPr>
              <p:cNvSpPr txBox="1">
                <a:spLocks noRot="1" noChangeAspect="1" noMove="1" noResize="1" noEditPoints="1" noAdjustHandles="1" noChangeArrowheads="1" noChangeShapeType="1" noTextEdit="1"/>
              </p:cNvSpPr>
              <p:nvPr/>
            </p:nvSpPr>
            <p:spPr>
              <a:xfrm>
                <a:off x="9870926" y="1476165"/>
                <a:ext cx="594520" cy="464166"/>
              </a:xfrm>
              <a:prstGeom prst="rect">
                <a:avLst/>
              </a:prstGeom>
              <a:blipFill>
                <a:blip r:embed="rId9"/>
                <a:stretch>
                  <a:fillRect l="-3061" b="-11842"/>
                </a:stretch>
              </a:blipFill>
              <a:ln>
                <a:noFill/>
              </a:ln>
            </p:spPr>
            <p:txBody>
              <a:bodyPr/>
              <a:lstStyle/>
              <a:p>
                <a:r>
                  <a:rPr lang="zh-CN" altLang="en-US">
                    <a:noFill/>
                  </a:rPr>
                  <a:t> </a:t>
                </a:r>
              </a:p>
            </p:txBody>
          </p:sp>
        </mc:Fallback>
      </mc:AlternateContent>
      <p:sp>
        <p:nvSpPr>
          <p:cNvPr id="93" name="文本框 59">
            <a:extLst>
              <a:ext uri="{FF2B5EF4-FFF2-40B4-BE49-F238E27FC236}">
                <a16:creationId xmlns:a16="http://schemas.microsoft.com/office/drawing/2014/main" id="{D0BA9224-66E0-47A1-83CE-6BEAB9D12856}"/>
              </a:ext>
            </a:extLst>
          </p:cNvPr>
          <p:cNvSpPr txBox="1"/>
          <p:nvPr/>
        </p:nvSpPr>
        <p:spPr>
          <a:xfrm>
            <a:off x="5998065" y="4027717"/>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p:sp>
        <p:nvSpPr>
          <p:cNvPr id="94" name="文本框 59">
            <a:extLst>
              <a:ext uri="{FF2B5EF4-FFF2-40B4-BE49-F238E27FC236}">
                <a16:creationId xmlns:a16="http://schemas.microsoft.com/office/drawing/2014/main" id="{3D4D5E03-3EC8-4CD1-B7C0-0E657B626EF6}"/>
              </a:ext>
            </a:extLst>
          </p:cNvPr>
          <p:cNvSpPr txBox="1"/>
          <p:nvPr/>
        </p:nvSpPr>
        <p:spPr>
          <a:xfrm>
            <a:off x="8702950" y="4006630"/>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p:cxnSp>
        <p:nvCxnSpPr>
          <p:cNvPr id="106" name="コネクタ: カギ線 49">
            <a:extLst>
              <a:ext uri="{FF2B5EF4-FFF2-40B4-BE49-F238E27FC236}">
                <a16:creationId xmlns:a16="http://schemas.microsoft.com/office/drawing/2014/main" id="{038B6321-9DD5-4C87-9DED-FE7DCEBBF87B}"/>
              </a:ext>
            </a:extLst>
          </p:cNvPr>
          <p:cNvCxnSpPr>
            <a:cxnSpLocks/>
            <a:endCxn id="75" idx="1"/>
          </p:cNvCxnSpPr>
          <p:nvPr/>
        </p:nvCxnSpPr>
        <p:spPr>
          <a:xfrm rot="5400000" flipH="1" flipV="1">
            <a:off x="9783191" y="2940745"/>
            <a:ext cx="1088677" cy="400125"/>
          </a:xfrm>
          <a:prstGeom prst="bentConnector2">
            <a:avLst/>
          </a:prstGeom>
          <a:ln w="57150">
            <a:solidFill>
              <a:schemeClr val="accent4">
                <a:lumMod val="75000"/>
                <a:alpha val="40000"/>
              </a:schemeClr>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12" name="直线箭头连接符 181">
            <a:extLst>
              <a:ext uri="{FF2B5EF4-FFF2-40B4-BE49-F238E27FC236}">
                <a16:creationId xmlns:a16="http://schemas.microsoft.com/office/drawing/2014/main" id="{54C2ECB6-EE19-44B0-AEB3-2DF84D7CBABF}"/>
              </a:ext>
            </a:extLst>
          </p:cNvPr>
          <p:cNvCxnSpPr>
            <a:cxnSpLocks/>
          </p:cNvCxnSpPr>
          <p:nvPr/>
        </p:nvCxnSpPr>
        <p:spPr>
          <a:xfrm flipV="1">
            <a:off x="5056409" y="4107993"/>
            <a:ext cx="0" cy="3398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线箭头连接符 181">
            <a:extLst>
              <a:ext uri="{FF2B5EF4-FFF2-40B4-BE49-F238E27FC236}">
                <a16:creationId xmlns:a16="http://schemas.microsoft.com/office/drawing/2014/main" id="{6EE4D061-0AE9-49E4-8E52-AA7A844BC3DF}"/>
              </a:ext>
            </a:extLst>
          </p:cNvPr>
          <p:cNvCxnSpPr>
            <a:cxnSpLocks/>
          </p:cNvCxnSpPr>
          <p:nvPr/>
        </p:nvCxnSpPr>
        <p:spPr>
          <a:xfrm flipV="1">
            <a:off x="10201550" y="4110247"/>
            <a:ext cx="0" cy="3398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9">
            <a:extLst>
              <a:ext uri="{FF2B5EF4-FFF2-40B4-BE49-F238E27FC236}">
                <a16:creationId xmlns:a16="http://schemas.microsoft.com/office/drawing/2014/main" id="{B47DD7CE-2E6E-457B-8DD5-50FDA37831AD}"/>
              </a:ext>
            </a:extLst>
          </p:cNvPr>
          <p:cNvCxnSpPr>
            <a:cxnSpLocks/>
            <a:stCxn id="58" idx="0"/>
            <a:endCxn id="72" idx="3"/>
          </p:cNvCxnSpPr>
          <p:nvPr/>
        </p:nvCxnSpPr>
        <p:spPr>
          <a:xfrm rot="16200000" flipV="1">
            <a:off x="5827884" y="-729872"/>
            <a:ext cx="361620" cy="8237547"/>
          </a:xfrm>
          <a:prstGeom prst="bentConnector2">
            <a:avLst/>
          </a:prstGeom>
          <a:ln w="5715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100595AB-572F-4DD0-B886-134DB007E93F}"/>
              </a:ext>
            </a:extLst>
          </p:cNvPr>
          <p:cNvCxnSpPr>
            <a:cxnSpLocks/>
          </p:cNvCxnSpPr>
          <p:nvPr/>
        </p:nvCxnSpPr>
        <p:spPr>
          <a:xfrm flipH="1">
            <a:off x="8119204" y="2596468"/>
            <a:ext cx="10102" cy="1204076"/>
          </a:xfrm>
          <a:prstGeom prst="line">
            <a:avLst/>
          </a:prstGeom>
          <a:ln w="57150">
            <a:solidFill>
              <a:srgbClr val="BF9000">
                <a:alpha val="4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コネクタ: カギ線 49">
            <a:extLst>
              <a:ext uri="{FF2B5EF4-FFF2-40B4-BE49-F238E27FC236}">
                <a16:creationId xmlns:a16="http://schemas.microsoft.com/office/drawing/2014/main" id="{61A90488-1E26-468A-A740-449AD3388F3B}"/>
              </a:ext>
            </a:extLst>
          </p:cNvPr>
          <p:cNvCxnSpPr>
            <a:cxnSpLocks/>
            <a:stCxn id="2" idx="1"/>
            <a:endCxn id="72" idx="1"/>
          </p:cNvCxnSpPr>
          <p:nvPr/>
        </p:nvCxnSpPr>
        <p:spPr>
          <a:xfrm rot="10800000" flipH="1">
            <a:off x="765088" y="3208093"/>
            <a:ext cx="523107" cy="3144913"/>
          </a:xfrm>
          <a:prstGeom prst="bentConnector3">
            <a:avLst>
              <a:gd name="adj1" fmla="val -43700"/>
            </a:avLst>
          </a:prstGeom>
          <a:ln w="5715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sp>
        <p:nvSpPr>
          <p:cNvPr id="72" name="圆角矩形 7">
            <a:extLst>
              <a:ext uri="{FF2B5EF4-FFF2-40B4-BE49-F238E27FC236}">
                <a16:creationId xmlns:a16="http://schemas.microsoft.com/office/drawing/2014/main" id="{E6858E8D-D3A9-46DE-B9F5-3DBF5529B32A}"/>
              </a:ext>
            </a:extLst>
          </p:cNvPr>
          <p:cNvSpPr/>
          <p:nvPr/>
        </p:nvSpPr>
        <p:spPr>
          <a:xfrm>
            <a:off x="1288196" y="2806637"/>
            <a:ext cx="601724" cy="802909"/>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80" name="コネクタ: カギ線 49">
            <a:extLst>
              <a:ext uri="{FF2B5EF4-FFF2-40B4-BE49-F238E27FC236}">
                <a16:creationId xmlns:a16="http://schemas.microsoft.com/office/drawing/2014/main" id="{F8F987E4-85CB-4FEC-A889-AEB9E3B583B3}"/>
              </a:ext>
            </a:extLst>
          </p:cNvPr>
          <p:cNvCxnSpPr>
            <a:cxnSpLocks/>
            <a:stCxn id="72" idx="0"/>
            <a:endCxn id="83" idx="2"/>
          </p:cNvCxnSpPr>
          <p:nvPr/>
        </p:nvCxnSpPr>
        <p:spPr>
          <a:xfrm rot="16200000" flipV="1">
            <a:off x="1246875" y="2464454"/>
            <a:ext cx="681083" cy="3284"/>
          </a:xfrm>
          <a:prstGeom prst="bentConnector3">
            <a:avLst>
              <a:gd name="adj1" fmla="val 50000"/>
            </a:avLst>
          </a:prstGeom>
          <a:ln w="5715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sp>
        <p:nvSpPr>
          <p:cNvPr id="83" name="文本框 41">
            <a:extLst>
              <a:ext uri="{FF2B5EF4-FFF2-40B4-BE49-F238E27FC236}">
                <a16:creationId xmlns:a16="http://schemas.microsoft.com/office/drawing/2014/main" id="{F12D41A9-E25F-4778-B0EE-7CA8EFFA4680}"/>
              </a:ext>
            </a:extLst>
          </p:cNvPr>
          <p:cNvSpPr txBox="1"/>
          <p:nvPr/>
        </p:nvSpPr>
        <p:spPr>
          <a:xfrm>
            <a:off x="822711" y="1417668"/>
            <a:ext cx="1526125" cy="707886"/>
          </a:xfrm>
          <a:prstGeom prst="rect">
            <a:avLst/>
          </a:prstGeom>
          <a:noFill/>
        </p:spPr>
        <p:txBody>
          <a:bodyPr wrap="square" rtlCol="0">
            <a:spAutoFit/>
          </a:bodyPr>
          <a:lstStyle/>
          <a:p>
            <a:r>
              <a:rPr lang="en-US" altLang="zh-CN" sz="2000" b="1" dirty="0">
                <a:solidFill>
                  <a:srgbClr val="C00000"/>
                </a:solidFill>
                <a:latin typeface="Century" panose="02040604050505020304" pitchFamily="18" charset="0"/>
              </a:rPr>
              <a:t>Similarity  </a:t>
            </a:r>
          </a:p>
          <a:p>
            <a:r>
              <a:rPr lang="en-US" altLang="zh-CN" sz="2000" b="1" dirty="0">
                <a:solidFill>
                  <a:srgbClr val="C00000"/>
                </a:solidFill>
                <a:latin typeface="Century" panose="02040604050505020304" pitchFamily="18" charset="0"/>
              </a:rPr>
              <a:t>Loss</a:t>
            </a:r>
            <a:endParaRPr kumimoji="1" lang="zh-CN" altLang="en-US" sz="2000" b="1" dirty="0">
              <a:solidFill>
                <a:srgbClr val="C00000"/>
              </a:solidFill>
              <a:latin typeface="Century" panose="02040604050505020304" pitchFamily="18" charset="0"/>
            </a:endParaRPr>
          </a:p>
        </p:txBody>
      </p:sp>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32D0B661-1C29-497D-A08A-C1DA1A022B20}"/>
                  </a:ext>
                </a:extLst>
              </p:cNvPr>
              <p:cNvSpPr txBox="1"/>
              <p:nvPr/>
            </p:nvSpPr>
            <p:spPr>
              <a:xfrm>
                <a:off x="4577028" y="2699265"/>
                <a:ext cx="920459" cy="4735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smtClean="0">
                              <a:solidFill>
                                <a:srgbClr val="C00000"/>
                              </a:solidFill>
                              <a:latin typeface="Cambria Math" panose="02040503050406030204" pitchFamily="18" charset="0"/>
                              <a:ea typeface="Cambria Math" panose="02040503050406030204" pitchFamily="18" charset="0"/>
                            </a:rPr>
                          </m:ctrlPr>
                        </m:sSubSupPr>
                        <m:e>
                          <m:r>
                            <a:rPr lang="en-US" altLang="zh-CN" sz="2400" b="1" i="1">
                              <a:solidFill>
                                <a:srgbClr val="C00000"/>
                              </a:solidFill>
                              <a:latin typeface="Cambria Math" panose="02040503050406030204" pitchFamily="18" charset="0"/>
                              <a:ea typeface="Cambria Math" panose="02040503050406030204" pitchFamily="18" charset="0"/>
                            </a:rPr>
                            <m:t>𝒚</m:t>
                          </m:r>
                        </m:e>
                        <m:sub>
                          <m:r>
                            <a:rPr lang="en-US" altLang="zh-CN" sz="2400" b="1" i="1" smtClean="0">
                              <a:solidFill>
                                <a:srgbClr val="C00000"/>
                              </a:solidFill>
                              <a:latin typeface="Cambria Math" panose="02040503050406030204" pitchFamily="18" charset="0"/>
                              <a:ea typeface="Cambria Math" panose="02040503050406030204" pitchFamily="18" charset="0"/>
                            </a:rPr>
                            <m:t>𝟏</m:t>
                          </m:r>
                        </m:sub>
                        <m:sup>
                          <m:r>
                            <a:rPr lang="en-US" altLang="zh-CN" sz="2400" b="1" i="1">
                              <a:solidFill>
                                <a:srgbClr val="C00000"/>
                              </a:solidFill>
                              <a:latin typeface="Cambria Math" panose="02040503050406030204" pitchFamily="18" charset="0"/>
                              <a:ea typeface="Cambria Math" panose="02040503050406030204" pitchFamily="18" charset="0"/>
                            </a:rPr>
                            <m:t>′</m:t>
                          </m:r>
                        </m:sup>
                      </m:sSubSup>
                    </m:oMath>
                  </m:oMathPara>
                </a14:m>
                <a:endParaRPr lang="zh-CN" altLang="en-US" dirty="0"/>
              </a:p>
            </p:txBody>
          </p:sp>
        </mc:Choice>
        <mc:Fallback xmlns="">
          <p:sp>
            <p:nvSpPr>
              <p:cNvPr id="89" name="文本框 88">
                <a:extLst>
                  <a:ext uri="{FF2B5EF4-FFF2-40B4-BE49-F238E27FC236}">
                    <a16:creationId xmlns:a16="http://schemas.microsoft.com/office/drawing/2014/main" id="{32D0B661-1C29-497D-A08A-C1DA1A022B20}"/>
                  </a:ext>
                </a:extLst>
              </p:cNvPr>
              <p:cNvSpPr txBox="1">
                <a:spLocks noRot="1" noChangeAspect="1" noMove="1" noResize="1" noEditPoints="1" noAdjustHandles="1" noChangeArrowheads="1" noChangeShapeType="1" noTextEdit="1"/>
              </p:cNvSpPr>
              <p:nvPr/>
            </p:nvSpPr>
            <p:spPr>
              <a:xfrm>
                <a:off x="4577028" y="2699265"/>
                <a:ext cx="920459" cy="473591"/>
              </a:xfrm>
              <a:prstGeom prst="rect">
                <a:avLst/>
              </a:prstGeom>
              <a:blipFill>
                <a:blip r:embed="rId10"/>
                <a:stretch>
                  <a:fillRect b="-7792"/>
                </a:stretch>
              </a:blipFill>
            </p:spPr>
            <p:txBody>
              <a:bodyPr/>
              <a:lstStyle/>
              <a:p>
                <a:r>
                  <a:rPr lang="zh-CN" altLang="en-US">
                    <a:noFill/>
                  </a:rPr>
                  <a:t> </a:t>
                </a:r>
              </a:p>
            </p:txBody>
          </p:sp>
        </mc:Fallback>
      </mc:AlternateContent>
      <p:cxnSp>
        <p:nvCxnSpPr>
          <p:cNvPr id="100" name="直接连接符 99">
            <a:extLst>
              <a:ext uri="{FF2B5EF4-FFF2-40B4-BE49-F238E27FC236}">
                <a16:creationId xmlns:a16="http://schemas.microsoft.com/office/drawing/2014/main" id="{1E526C83-4236-4035-92C8-1CCA2324AEF1}"/>
              </a:ext>
            </a:extLst>
          </p:cNvPr>
          <p:cNvCxnSpPr>
            <a:cxnSpLocks/>
          </p:cNvCxnSpPr>
          <p:nvPr/>
        </p:nvCxnSpPr>
        <p:spPr>
          <a:xfrm>
            <a:off x="5056409" y="3276936"/>
            <a:ext cx="0" cy="523608"/>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3DD4FED5-D82B-4E8A-B45D-71DCA6BF78A4}"/>
                  </a:ext>
                </a:extLst>
              </p:cNvPr>
              <p:cNvSpPr txBox="1"/>
              <p:nvPr/>
            </p:nvSpPr>
            <p:spPr>
              <a:xfrm>
                <a:off x="6759882" y="2723249"/>
                <a:ext cx="92045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a:solidFill>
                                <a:srgbClr val="C00000"/>
                              </a:solidFill>
                              <a:latin typeface="Cambria Math" panose="02040503050406030204" pitchFamily="18" charset="0"/>
                              <a:ea typeface="Cambria Math" panose="02040503050406030204" pitchFamily="18" charset="0"/>
                            </a:rPr>
                          </m:ctrlPr>
                        </m:sSubSupPr>
                        <m:e>
                          <m:r>
                            <a:rPr lang="en-US" altLang="zh-CN" sz="2400" b="1" i="1">
                              <a:solidFill>
                                <a:srgbClr val="C00000"/>
                              </a:solidFill>
                              <a:latin typeface="Cambria Math" panose="02040503050406030204" pitchFamily="18" charset="0"/>
                              <a:ea typeface="Cambria Math" panose="02040503050406030204" pitchFamily="18" charset="0"/>
                            </a:rPr>
                            <m:t>𝒚</m:t>
                          </m:r>
                        </m:e>
                        <m:sub>
                          <m:r>
                            <a:rPr lang="en-US" altLang="zh-CN" sz="2400" b="1" i="1">
                              <a:solidFill>
                                <a:srgbClr val="C00000"/>
                              </a:solidFill>
                              <a:latin typeface="Cambria Math" panose="02040503050406030204" pitchFamily="18" charset="0"/>
                              <a:ea typeface="Cambria Math" panose="02040503050406030204" pitchFamily="18" charset="0"/>
                            </a:rPr>
                            <m:t>𝒕</m:t>
                          </m:r>
                        </m:sub>
                        <m:sup>
                          <m:r>
                            <a:rPr lang="en-US" altLang="zh-CN" sz="2400" b="1" i="1">
                              <a:solidFill>
                                <a:srgbClr val="C00000"/>
                              </a:solidFill>
                              <a:latin typeface="Cambria Math" panose="02040503050406030204" pitchFamily="18" charset="0"/>
                              <a:ea typeface="Cambria Math" panose="02040503050406030204" pitchFamily="18" charset="0"/>
                            </a:rPr>
                            <m:t>′</m:t>
                          </m:r>
                        </m:sup>
                      </m:sSubSup>
                    </m:oMath>
                  </m:oMathPara>
                </a14:m>
                <a:endParaRPr lang="zh-CN" altLang="en-US" dirty="0"/>
              </a:p>
            </p:txBody>
          </p:sp>
        </mc:Choice>
        <mc:Fallback xmlns="">
          <p:sp>
            <p:nvSpPr>
              <p:cNvPr id="102" name="文本框 101">
                <a:extLst>
                  <a:ext uri="{FF2B5EF4-FFF2-40B4-BE49-F238E27FC236}">
                    <a16:creationId xmlns:a16="http://schemas.microsoft.com/office/drawing/2014/main" id="{3DD4FED5-D82B-4E8A-B45D-71DCA6BF78A4}"/>
                  </a:ext>
                </a:extLst>
              </p:cNvPr>
              <p:cNvSpPr txBox="1">
                <a:spLocks noRot="1" noChangeAspect="1" noMove="1" noResize="1" noEditPoints="1" noAdjustHandles="1" noChangeArrowheads="1" noChangeShapeType="1" noTextEdit="1"/>
              </p:cNvSpPr>
              <p:nvPr/>
            </p:nvSpPr>
            <p:spPr>
              <a:xfrm>
                <a:off x="6759882" y="2723249"/>
                <a:ext cx="920459" cy="461665"/>
              </a:xfrm>
              <a:prstGeom prst="rect">
                <a:avLst/>
              </a:prstGeom>
              <a:blipFill>
                <a:blip r:embed="rId11"/>
                <a:stretch>
                  <a:fillRect b="-1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CF79BE64-08CF-4CED-9BE6-9BA7B7A9B3AA}"/>
                  </a:ext>
                </a:extLst>
              </p:cNvPr>
              <p:cNvSpPr txBox="1"/>
              <p:nvPr/>
            </p:nvSpPr>
            <p:spPr>
              <a:xfrm>
                <a:off x="9791863" y="2680477"/>
                <a:ext cx="920459" cy="4923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smtClean="0">
                              <a:solidFill>
                                <a:srgbClr val="C00000"/>
                              </a:solidFill>
                              <a:latin typeface="Cambria Math" panose="02040503050406030204" pitchFamily="18" charset="0"/>
                              <a:ea typeface="Cambria Math" panose="02040503050406030204" pitchFamily="18" charset="0"/>
                            </a:rPr>
                          </m:ctrlPr>
                        </m:sSubSupPr>
                        <m:e>
                          <m:r>
                            <a:rPr lang="en-US" altLang="zh-CN" sz="2400" b="1" i="1">
                              <a:solidFill>
                                <a:srgbClr val="C00000"/>
                              </a:solidFill>
                              <a:latin typeface="Cambria Math" panose="02040503050406030204" pitchFamily="18" charset="0"/>
                              <a:ea typeface="Cambria Math" panose="02040503050406030204" pitchFamily="18" charset="0"/>
                            </a:rPr>
                            <m:t>𝒚</m:t>
                          </m:r>
                        </m:e>
                        <m:sub>
                          <m:sSup>
                            <m:sSupPr>
                              <m:ctrlPr>
                                <a:rPr lang="en-US" altLang="zh-CN" sz="2400" b="1" i="1" kern="100" smtClean="0">
                                  <a:solidFill>
                                    <a:srgbClr val="C00000"/>
                                  </a:solidFill>
                                  <a:latin typeface="Cambria Math" panose="02040503050406030204" pitchFamily="18" charset="0"/>
                                  <a:ea typeface="MS Mincho" panose="02020609040205080304" pitchFamily="49" charset="-128"/>
                                  <a:cs typeface="Times New Roman" panose="02020603050405020304" pitchFamily="18" charset="0"/>
                                </a:rPr>
                              </m:ctrlPr>
                            </m:sSupPr>
                            <m:e>
                              <m:r>
                                <a:rPr lang="en-US" altLang="zh-CN" sz="2400" b="1" i="1" kern="100">
                                  <a:solidFill>
                                    <a:srgbClr val="C00000"/>
                                  </a:solidFill>
                                  <a:latin typeface="Cambria Math" panose="02040503050406030204" pitchFamily="18" charset="0"/>
                                  <a:ea typeface="MS Mincho" panose="02020609040205080304" pitchFamily="49" charset="-128"/>
                                  <a:cs typeface="Times New Roman" panose="02020603050405020304" pitchFamily="18" charset="0"/>
                                </a:rPr>
                                <m:t>𝑻</m:t>
                              </m:r>
                            </m:e>
                            <m:sup>
                              <m:r>
                                <a:rPr lang="en-US" altLang="zh-CN" sz="2400" b="1" i="1" kern="100">
                                  <a:solidFill>
                                    <a:srgbClr val="C00000"/>
                                  </a:solidFill>
                                  <a:latin typeface="Cambria Math" panose="02040503050406030204" pitchFamily="18" charset="0"/>
                                  <a:ea typeface="MS Mincho" panose="02020609040205080304" pitchFamily="49" charset="-128"/>
                                  <a:cs typeface="Times New Roman" panose="02020603050405020304" pitchFamily="18" charset="0"/>
                                </a:rPr>
                                <m:t>′</m:t>
                              </m:r>
                            </m:sup>
                          </m:sSup>
                        </m:sub>
                        <m:sup>
                          <m:r>
                            <a:rPr lang="en-US" altLang="zh-CN" sz="2400" b="1" i="1">
                              <a:solidFill>
                                <a:srgbClr val="C00000"/>
                              </a:solidFill>
                              <a:latin typeface="Cambria Math" panose="02040503050406030204" pitchFamily="18" charset="0"/>
                              <a:ea typeface="Cambria Math" panose="02040503050406030204" pitchFamily="18" charset="0"/>
                            </a:rPr>
                            <m:t>′</m:t>
                          </m:r>
                        </m:sup>
                      </m:sSubSup>
                    </m:oMath>
                  </m:oMathPara>
                </a14:m>
                <a:endParaRPr lang="zh-CN" altLang="en-US" dirty="0"/>
              </a:p>
            </p:txBody>
          </p:sp>
        </mc:Choice>
        <mc:Fallback xmlns="">
          <p:sp>
            <p:nvSpPr>
              <p:cNvPr id="111" name="文本框 110">
                <a:extLst>
                  <a:ext uri="{FF2B5EF4-FFF2-40B4-BE49-F238E27FC236}">
                    <a16:creationId xmlns:a16="http://schemas.microsoft.com/office/drawing/2014/main" id="{CF79BE64-08CF-4CED-9BE6-9BA7B7A9B3AA}"/>
                  </a:ext>
                </a:extLst>
              </p:cNvPr>
              <p:cNvSpPr txBox="1">
                <a:spLocks noRot="1" noChangeAspect="1" noMove="1" noResize="1" noEditPoints="1" noAdjustHandles="1" noChangeArrowheads="1" noChangeShapeType="1" noTextEdit="1"/>
              </p:cNvSpPr>
              <p:nvPr/>
            </p:nvSpPr>
            <p:spPr>
              <a:xfrm>
                <a:off x="9791863" y="2680477"/>
                <a:ext cx="920459" cy="492379"/>
              </a:xfrm>
              <a:prstGeom prst="rect">
                <a:avLst/>
              </a:prstGeom>
              <a:blipFill>
                <a:blip r:embed="rId12"/>
                <a:stretch>
                  <a:fillRect b="-6250"/>
                </a:stretch>
              </a:blipFill>
            </p:spPr>
            <p:txBody>
              <a:bodyPr/>
              <a:lstStyle/>
              <a:p>
                <a:r>
                  <a:rPr lang="zh-CN" altLang="en-US">
                    <a:noFill/>
                  </a:rPr>
                  <a:t> </a:t>
                </a:r>
              </a:p>
            </p:txBody>
          </p:sp>
        </mc:Fallback>
      </mc:AlternateContent>
      <p:cxnSp>
        <p:nvCxnSpPr>
          <p:cNvPr id="118" name="直接连接符 117">
            <a:extLst>
              <a:ext uri="{FF2B5EF4-FFF2-40B4-BE49-F238E27FC236}">
                <a16:creationId xmlns:a16="http://schemas.microsoft.com/office/drawing/2014/main" id="{24CEF6A8-4628-42F0-B2A8-70BE50BF8DCF}"/>
              </a:ext>
            </a:extLst>
          </p:cNvPr>
          <p:cNvCxnSpPr>
            <a:cxnSpLocks/>
          </p:cNvCxnSpPr>
          <p:nvPr/>
        </p:nvCxnSpPr>
        <p:spPr>
          <a:xfrm flipV="1">
            <a:off x="7201048" y="3194585"/>
            <a:ext cx="10103" cy="601357"/>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56" name="文本框 59">
            <a:extLst>
              <a:ext uri="{FF2B5EF4-FFF2-40B4-BE49-F238E27FC236}">
                <a16:creationId xmlns:a16="http://schemas.microsoft.com/office/drawing/2014/main" id="{B216373A-8F73-41D9-88B5-8A7600547E2B}"/>
              </a:ext>
            </a:extLst>
          </p:cNvPr>
          <p:cNvSpPr txBox="1"/>
          <p:nvPr/>
        </p:nvSpPr>
        <p:spPr>
          <a:xfrm>
            <a:off x="4838853" y="3573572"/>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p:sp>
        <p:nvSpPr>
          <p:cNvPr id="58" name="文本框 59">
            <a:extLst>
              <a:ext uri="{FF2B5EF4-FFF2-40B4-BE49-F238E27FC236}">
                <a16:creationId xmlns:a16="http://schemas.microsoft.com/office/drawing/2014/main" id="{4632CD8A-1D31-4914-8CA6-3E1B95E7CAA0}"/>
              </a:ext>
            </a:extLst>
          </p:cNvPr>
          <p:cNvSpPr txBox="1"/>
          <p:nvPr/>
        </p:nvSpPr>
        <p:spPr>
          <a:xfrm>
            <a:off x="9884479" y="3569712"/>
            <a:ext cx="485976"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a:t>
            </a:r>
            <a:r>
              <a:rPr lang="zh-CN" altLang="zh-CN" sz="2400" b="1" dirty="0">
                <a:effectLst/>
                <a:ea typeface="Cambria Math" panose="02040503050406030204" pitchFamily="18" charset="0"/>
              </a:rPr>
              <a:t> </a:t>
            </a:r>
            <a:endParaRPr kumimoji="1" lang="zh-CN" altLang="en-US" sz="2800" b="1" dirty="0">
              <a:latin typeface="Times New Roman" panose="02020603050405020304" pitchFamily="18" charset="0"/>
              <a:cs typeface="Times New Roman" panose="02020603050405020304" pitchFamily="18" charset="0"/>
            </a:endParaRPr>
          </a:p>
        </p:txBody>
      </p:sp>
      <p:cxnSp>
        <p:nvCxnSpPr>
          <p:cNvPr id="67" name="直接连接符 66">
            <a:extLst>
              <a:ext uri="{FF2B5EF4-FFF2-40B4-BE49-F238E27FC236}">
                <a16:creationId xmlns:a16="http://schemas.microsoft.com/office/drawing/2014/main" id="{542ABA95-A78C-40D6-AA17-C7E174E3386F}"/>
              </a:ext>
            </a:extLst>
          </p:cNvPr>
          <p:cNvCxnSpPr>
            <a:cxnSpLocks/>
          </p:cNvCxnSpPr>
          <p:nvPr/>
        </p:nvCxnSpPr>
        <p:spPr>
          <a:xfrm flipV="1">
            <a:off x="10127467" y="3480837"/>
            <a:ext cx="0" cy="257418"/>
          </a:xfrm>
          <a:prstGeom prst="line">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65" name="直接连接符 11">
            <a:extLst>
              <a:ext uri="{FF2B5EF4-FFF2-40B4-BE49-F238E27FC236}">
                <a16:creationId xmlns:a16="http://schemas.microsoft.com/office/drawing/2014/main" id="{80B7FADB-A1EF-4D9B-A105-B4C94EEE27B7}"/>
              </a:ext>
            </a:extLst>
          </p:cNvPr>
          <p:cNvCxnSpPr>
            <a:cxnSpLocks/>
          </p:cNvCxnSpPr>
          <p:nvPr/>
        </p:nvCxnSpPr>
        <p:spPr>
          <a:xfrm flipH="1">
            <a:off x="5056409" y="2596468"/>
            <a:ext cx="5029955" cy="0"/>
          </a:xfrm>
          <a:prstGeom prst="line">
            <a:avLst/>
          </a:prstGeom>
          <a:ln w="57150">
            <a:solidFill>
              <a:srgbClr val="BF9000">
                <a:alpha val="4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接连接符 11">
            <a:extLst>
              <a:ext uri="{FF2B5EF4-FFF2-40B4-BE49-F238E27FC236}">
                <a16:creationId xmlns:a16="http://schemas.microsoft.com/office/drawing/2014/main" id="{88FCB209-DE47-458A-ADBE-F8AD2A61B42D}"/>
              </a:ext>
            </a:extLst>
          </p:cNvPr>
          <p:cNvCxnSpPr>
            <a:cxnSpLocks/>
          </p:cNvCxnSpPr>
          <p:nvPr/>
        </p:nvCxnSpPr>
        <p:spPr>
          <a:xfrm flipH="1">
            <a:off x="5051357" y="2544804"/>
            <a:ext cx="10102" cy="1204076"/>
          </a:xfrm>
          <a:prstGeom prst="line">
            <a:avLst/>
          </a:prstGeom>
          <a:ln w="57150">
            <a:solidFill>
              <a:srgbClr val="BF9000">
                <a:alpha val="40000"/>
              </a:srgbClr>
            </a:solidFill>
            <a:prstDash val="sysDot"/>
          </a:ln>
        </p:spPr>
        <p:style>
          <a:lnRef idx="1">
            <a:schemeClr val="accent1"/>
          </a:lnRef>
          <a:fillRef idx="0">
            <a:schemeClr val="accent1"/>
          </a:fillRef>
          <a:effectRef idx="0">
            <a:schemeClr val="accent1"/>
          </a:effectRef>
          <a:fontRef idx="minor">
            <a:schemeClr val="tx1"/>
          </a:fontRef>
        </p:style>
      </p:cxnSp>
      <p:sp>
        <p:nvSpPr>
          <p:cNvPr id="54" name="矩形 4">
            <a:extLst>
              <a:ext uri="{FF2B5EF4-FFF2-40B4-BE49-F238E27FC236}">
                <a16:creationId xmlns:a16="http://schemas.microsoft.com/office/drawing/2014/main" id="{C7D94BF2-D6D9-4DFC-B8EA-2CBEADF6F172}"/>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55" name="文本框 5">
            <a:extLst>
              <a:ext uri="{FF2B5EF4-FFF2-40B4-BE49-F238E27FC236}">
                <a16:creationId xmlns:a16="http://schemas.microsoft.com/office/drawing/2014/main" id="{4FE1B390-D58C-4C57-9408-FAB7D57DC833}"/>
              </a:ext>
            </a:extLst>
          </p:cNvPr>
          <p:cNvSpPr>
            <a:spLocks noChangeArrowheads="1"/>
          </p:cNvSpPr>
          <p:nvPr/>
        </p:nvSpPr>
        <p:spPr bwMode="auto">
          <a:xfrm>
            <a:off x="320675" y="339725"/>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類似損失</a:t>
            </a:r>
            <a:endParaRPr lang="zh-CN"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p:txBody>
      </p:sp>
    </p:spTree>
    <p:extLst>
      <p:ext uri="{BB962C8B-B14F-4D97-AF65-F5344CB8AC3E}">
        <p14:creationId xmlns:p14="http://schemas.microsoft.com/office/powerpoint/2010/main" val="279623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E3FE2C4-1A4E-4AF9-BB94-0FC29E2A49F0}"/>
              </a:ext>
            </a:extLst>
          </p:cNvPr>
          <p:cNvSpPr/>
          <p:nvPr/>
        </p:nvSpPr>
        <p:spPr>
          <a:xfrm>
            <a:off x="2636481" y="2147054"/>
            <a:ext cx="7193829" cy="461665"/>
          </a:xfrm>
          <a:prstGeom prst="rect">
            <a:avLst/>
          </a:prstGeom>
        </p:spPr>
        <p:txBody>
          <a:bodyPr wrap="none">
            <a:spAutoFit/>
          </a:bodyPr>
          <a:lstStyle/>
          <a:p>
            <a:r>
              <a:rPr lang="ja-JP" altLang="ja-JP" sz="2400" b="1" dirty="0">
                <a:latin typeface="Times" panose="02020603050405020304" pitchFamily="18" charset="0"/>
                <a:ea typeface="ＭＳ 明朝" panose="02020609040205080304" pitchFamily="17" charset="-128"/>
                <a:cs typeface="Times New Roman" panose="02020603050405020304" pitchFamily="18" charset="0"/>
              </a:rPr>
              <a:t>前提文</a:t>
            </a:r>
            <a:r>
              <a:rPr lang="en-US" altLang="ja-JP" sz="2400" b="1" dirty="0">
                <a:latin typeface="Times" panose="02020603050405020304" pitchFamily="18" charset="0"/>
                <a:ea typeface="ＭＳ 明朝" panose="02020609040205080304" pitchFamily="17" charset="-128"/>
                <a:cs typeface="Times New Roman" panose="02020603050405020304" pitchFamily="18" charset="0"/>
              </a:rPr>
              <a:t>  He went </a:t>
            </a:r>
            <a:r>
              <a:rPr lang="en-US" altLang="ja-JP" sz="2400" b="1" dirty="0">
                <a:highlight>
                  <a:srgbClr val="C0C0C0"/>
                </a:highlight>
                <a:latin typeface="Times" panose="02020603050405020304" pitchFamily="18" charset="0"/>
                <a:ea typeface="ＭＳ 明朝" panose="02020609040205080304" pitchFamily="17" charset="-128"/>
                <a:cs typeface="Times New Roman" panose="02020603050405020304" pitchFamily="18" charset="0"/>
              </a:rPr>
              <a:t>to</a:t>
            </a:r>
            <a:r>
              <a:rPr lang="en-US" altLang="ja-JP" sz="2400" b="1" dirty="0">
                <a:latin typeface="Times" panose="02020603050405020304" pitchFamily="18" charset="0"/>
                <a:ea typeface="ＭＳ 明朝" panose="02020609040205080304" pitchFamily="17" charset="-128"/>
                <a:cs typeface="Times New Roman" panose="02020603050405020304" pitchFamily="18" charset="0"/>
              </a:rPr>
              <a:t> </a:t>
            </a:r>
            <a:r>
              <a:rPr lang="en-US" altLang="ja-JP" sz="2400" b="1" dirty="0">
                <a:highlight>
                  <a:srgbClr val="C0C0C0"/>
                </a:highlight>
                <a:latin typeface="Times" panose="02020603050405020304" pitchFamily="18" charset="0"/>
                <a:ea typeface="ＭＳ 明朝" panose="02020609040205080304" pitchFamily="17" charset="-128"/>
                <a:cs typeface="Times New Roman" panose="02020603050405020304" pitchFamily="18" charset="0"/>
              </a:rPr>
              <a:t>the</a:t>
            </a:r>
            <a:r>
              <a:rPr lang="en-US" altLang="ja-JP" sz="2400" b="1" dirty="0">
                <a:latin typeface="Times" panose="02020603050405020304" pitchFamily="18" charset="0"/>
                <a:ea typeface="ＭＳ 明朝" panose="02020609040205080304" pitchFamily="17" charset="-128"/>
                <a:cs typeface="Times New Roman" panose="02020603050405020304" pitchFamily="18" charset="0"/>
              </a:rPr>
              <a:t> </a:t>
            </a:r>
            <a:r>
              <a:rPr lang="en-US" altLang="ja-JP" sz="2400" b="1" dirty="0">
                <a:highlight>
                  <a:srgbClr val="C0C0C0"/>
                </a:highlight>
                <a:latin typeface="Times" panose="02020603050405020304" pitchFamily="18" charset="0"/>
                <a:ea typeface="ＭＳ 明朝" panose="02020609040205080304" pitchFamily="17" charset="-128"/>
                <a:cs typeface="Times New Roman" panose="02020603050405020304" pitchFamily="18" charset="0"/>
              </a:rPr>
              <a:t>library</a:t>
            </a:r>
            <a:r>
              <a:rPr lang="en-US" altLang="ja-JP" sz="2400" b="1" dirty="0">
                <a:latin typeface="Times" panose="02020603050405020304" pitchFamily="18" charset="0"/>
                <a:ea typeface="ＭＳ 明朝" panose="02020609040205080304" pitchFamily="17" charset="-128"/>
                <a:cs typeface="Times New Roman" panose="02020603050405020304" pitchFamily="18" charset="0"/>
              </a:rPr>
              <a:t> again to borrow books</a:t>
            </a:r>
            <a:endParaRPr lang="ja-JP" altLang="en-US" sz="2400" b="1" dirty="0"/>
          </a:p>
        </p:txBody>
      </p:sp>
      <p:sp>
        <p:nvSpPr>
          <p:cNvPr id="7" name="正方形/長方形 6">
            <a:extLst>
              <a:ext uri="{FF2B5EF4-FFF2-40B4-BE49-F238E27FC236}">
                <a16:creationId xmlns:a16="http://schemas.microsoft.com/office/drawing/2014/main" id="{FAD500D4-675F-4E8A-BFA3-2AEECD5F9F0D}"/>
              </a:ext>
            </a:extLst>
          </p:cNvPr>
          <p:cNvSpPr/>
          <p:nvPr/>
        </p:nvSpPr>
        <p:spPr>
          <a:xfrm>
            <a:off x="1393371" y="3156890"/>
            <a:ext cx="7387792" cy="461665"/>
          </a:xfrm>
          <a:prstGeom prst="rect">
            <a:avLst/>
          </a:prstGeom>
        </p:spPr>
        <p:txBody>
          <a:bodyPr wrap="none">
            <a:spAutoFit/>
          </a:bodyPr>
          <a:lstStyle/>
          <a:p>
            <a:r>
              <a:rPr lang="ja-JP" altLang="en-US" sz="2400" b="1" dirty="0">
                <a:latin typeface="Times" panose="02020603050405020304" pitchFamily="18" charset="0"/>
                <a:ea typeface="ＭＳ 明朝" panose="02020609040205080304" pitchFamily="17" charset="-128"/>
                <a:cs typeface="Times New Roman" panose="02020603050405020304" pitchFamily="18" charset="0"/>
              </a:rPr>
              <a:t>予測した</a:t>
            </a:r>
            <a:r>
              <a:rPr lang="ja-JP" altLang="ja-JP" sz="2400" b="1" dirty="0">
                <a:latin typeface="Times" panose="02020603050405020304" pitchFamily="18" charset="0"/>
                <a:ea typeface="ＭＳ 明朝" panose="02020609040205080304" pitchFamily="17" charset="-128"/>
                <a:cs typeface="Times New Roman" panose="02020603050405020304" pitchFamily="18" charset="0"/>
              </a:rPr>
              <a:t>含意文</a:t>
            </a:r>
            <a:r>
              <a:rPr lang="en-US" altLang="ja-JP" sz="2400" b="1" dirty="0">
                <a:latin typeface="Times" panose="02020603050405020304" pitchFamily="18" charset="0"/>
                <a:ea typeface="ＭＳ 明朝" panose="02020609040205080304" pitchFamily="17" charset="-128"/>
                <a:cs typeface="Times New Roman" panose="02020603050405020304" pitchFamily="18" charset="0"/>
              </a:rPr>
              <a:t>  This is not his first visit </a:t>
            </a:r>
            <a:r>
              <a:rPr lang="en-US" altLang="ja-JP" sz="2400" b="1" dirty="0">
                <a:highlight>
                  <a:srgbClr val="C0C0C0"/>
                </a:highlight>
                <a:latin typeface="Times" panose="02020603050405020304" pitchFamily="18" charset="0"/>
                <a:ea typeface="ＭＳ 明朝" panose="02020609040205080304" pitchFamily="17" charset="-128"/>
                <a:cs typeface="Times New Roman" panose="02020603050405020304" pitchFamily="18" charset="0"/>
              </a:rPr>
              <a:t>to</a:t>
            </a:r>
            <a:r>
              <a:rPr lang="en-US" altLang="ja-JP" sz="2400" b="1" dirty="0">
                <a:latin typeface="Times" panose="02020603050405020304" pitchFamily="18" charset="0"/>
                <a:ea typeface="ＭＳ 明朝" panose="02020609040205080304" pitchFamily="17" charset="-128"/>
                <a:cs typeface="Times New Roman" panose="02020603050405020304" pitchFamily="18" charset="0"/>
              </a:rPr>
              <a:t> </a:t>
            </a:r>
            <a:r>
              <a:rPr lang="en-US" altLang="ja-JP" sz="2400" b="1" dirty="0">
                <a:highlight>
                  <a:srgbClr val="C0C0C0"/>
                </a:highlight>
                <a:latin typeface="Times" panose="02020603050405020304" pitchFamily="18" charset="0"/>
                <a:ea typeface="ＭＳ 明朝" panose="02020609040205080304" pitchFamily="17" charset="-128"/>
                <a:cs typeface="Times New Roman" panose="02020603050405020304" pitchFamily="18" charset="0"/>
              </a:rPr>
              <a:t>the</a:t>
            </a:r>
            <a:r>
              <a:rPr lang="en-US" altLang="ja-JP" sz="2400" b="1" dirty="0">
                <a:latin typeface="Times" panose="02020603050405020304" pitchFamily="18" charset="0"/>
                <a:ea typeface="ＭＳ 明朝" panose="02020609040205080304" pitchFamily="17" charset="-128"/>
                <a:cs typeface="Times New Roman" panose="02020603050405020304" pitchFamily="18" charset="0"/>
              </a:rPr>
              <a:t> </a:t>
            </a:r>
            <a:r>
              <a:rPr lang="en-US" altLang="ja-JP" sz="2400" b="1" dirty="0">
                <a:highlight>
                  <a:srgbClr val="C0C0C0"/>
                </a:highlight>
                <a:latin typeface="Times" panose="02020603050405020304" pitchFamily="18" charset="0"/>
                <a:ea typeface="ＭＳ 明朝" panose="02020609040205080304" pitchFamily="17" charset="-128"/>
                <a:cs typeface="Times New Roman" panose="02020603050405020304" pitchFamily="18" charset="0"/>
              </a:rPr>
              <a:t>library</a:t>
            </a:r>
            <a:endParaRPr lang="ja-JP" altLang="en-US" sz="2400" b="1" dirty="0">
              <a:highlight>
                <a:srgbClr val="C0C0C0"/>
              </a:highlight>
            </a:endParaRPr>
          </a:p>
        </p:txBody>
      </p:sp>
      <p:sp>
        <p:nvSpPr>
          <p:cNvPr id="9" name="正方形/長方形 8">
            <a:extLst>
              <a:ext uri="{FF2B5EF4-FFF2-40B4-BE49-F238E27FC236}">
                <a16:creationId xmlns:a16="http://schemas.microsoft.com/office/drawing/2014/main" id="{20F13953-5B7B-46E7-98A2-002F6A8A1F5C}"/>
              </a:ext>
            </a:extLst>
          </p:cNvPr>
          <p:cNvSpPr/>
          <p:nvPr/>
        </p:nvSpPr>
        <p:spPr>
          <a:xfrm>
            <a:off x="6608819" y="2691580"/>
            <a:ext cx="2659702" cy="461665"/>
          </a:xfrm>
          <a:prstGeom prst="rect">
            <a:avLst/>
          </a:prstGeom>
        </p:spPr>
        <p:txBody>
          <a:bodyPr wrap="none">
            <a:spAutoFit/>
          </a:bodyPr>
          <a:lstStyle/>
          <a:p>
            <a:r>
              <a:rPr lang="ja-JP" altLang="en-US" sz="2400" b="1" dirty="0">
                <a:latin typeface="Times" panose="02020603050405020304" pitchFamily="18" charset="0"/>
                <a:ea typeface="ＭＳ 明朝" panose="02020609040205080304" pitchFamily="17" charset="-128"/>
                <a:cs typeface="Times New Roman" panose="02020603050405020304" pitchFamily="18" charset="0"/>
              </a:rPr>
              <a:t>共有</a:t>
            </a:r>
            <a:r>
              <a:rPr lang="ja-JP" altLang="ja-JP" sz="2400" b="1" dirty="0">
                <a:latin typeface="Times" panose="02020603050405020304" pitchFamily="18" charset="0"/>
                <a:ea typeface="ＭＳ 明朝" panose="02020609040205080304" pitchFamily="17" charset="-128"/>
                <a:cs typeface="Times New Roman" panose="02020603050405020304" pitchFamily="18" charset="0"/>
              </a:rPr>
              <a:t>トークン</a:t>
            </a:r>
            <a:r>
              <a:rPr lang="ja-JP" altLang="en-US" sz="2400" b="1" dirty="0">
                <a:latin typeface="Times" panose="02020603050405020304" pitchFamily="18" charset="0"/>
                <a:ea typeface="ＭＳ 明朝" panose="02020609040205080304" pitchFamily="17" charset="-128"/>
                <a:cs typeface="Times New Roman" panose="02020603050405020304" pitchFamily="18" charset="0"/>
              </a:rPr>
              <a:t>３</a:t>
            </a:r>
            <a:r>
              <a:rPr lang="ja-JP" altLang="ja-JP" sz="2400" b="1" dirty="0">
                <a:latin typeface="Times" panose="02020603050405020304" pitchFamily="18" charset="0"/>
                <a:ea typeface="ＭＳ 明朝" panose="02020609040205080304" pitchFamily="17" charset="-128"/>
                <a:cs typeface="Times New Roman" panose="02020603050405020304" pitchFamily="18" charset="0"/>
              </a:rPr>
              <a:t>つ</a:t>
            </a:r>
            <a:endParaRPr lang="ja-JP" altLang="en-US" sz="2400" b="1" dirty="0"/>
          </a:p>
        </p:txBody>
      </p:sp>
      <p:sp>
        <p:nvSpPr>
          <p:cNvPr id="16" name="左大括号 4">
            <a:extLst>
              <a:ext uri="{FF2B5EF4-FFF2-40B4-BE49-F238E27FC236}">
                <a16:creationId xmlns:a16="http://schemas.microsoft.com/office/drawing/2014/main" id="{C6A346C0-D0F9-4467-978E-DF5CBD76097A}"/>
              </a:ext>
            </a:extLst>
          </p:cNvPr>
          <p:cNvSpPr/>
          <p:nvPr/>
        </p:nvSpPr>
        <p:spPr>
          <a:xfrm rot="16200000">
            <a:off x="5969427" y="1491862"/>
            <a:ext cx="461665" cy="4629754"/>
          </a:xfrm>
          <a:prstGeom prst="leftBrace">
            <a:avLst/>
          </a:pr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sz="2400" b="1"/>
          </a:p>
        </p:txBody>
      </p:sp>
      <p:sp>
        <p:nvSpPr>
          <p:cNvPr id="10" name="正方形/長方形 9">
            <a:extLst>
              <a:ext uri="{FF2B5EF4-FFF2-40B4-BE49-F238E27FC236}">
                <a16:creationId xmlns:a16="http://schemas.microsoft.com/office/drawing/2014/main" id="{7150D0ED-7617-4BC2-B7AA-DD50880BD73D}"/>
              </a:ext>
            </a:extLst>
          </p:cNvPr>
          <p:cNvSpPr/>
          <p:nvPr/>
        </p:nvSpPr>
        <p:spPr>
          <a:xfrm>
            <a:off x="5612827" y="4120433"/>
            <a:ext cx="1143262" cy="461665"/>
          </a:xfrm>
          <a:prstGeom prst="rect">
            <a:avLst/>
          </a:prstGeom>
        </p:spPr>
        <p:txBody>
          <a:bodyPr wrap="none">
            <a:spAutoFit/>
          </a:bodyPr>
          <a:lstStyle/>
          <a:p>
            <a:pPr indent="107950" algn="just">
              <a:spcAft>
                <a:spcPts val="600"/>
              </a:spcAft>
            </a:pPr>
            <a:r>
              <a:rPr lang="ja-JP" altLang="ja-JP" sz="2400" b="1" kern="100" dirty="0">
                <a:latin typeface="Times" panose="02020603050405020304" pitchFamily="18" charset="0"/>
                <a:ea typeface="ＭＳ 明朝" panose="02020609040205080304" pitchFamily="17" charset="-128"/>
                <a:cs typeface="Times New Roman" panose="02020603050405020304" pitchFamily="18" charset="0"/>
              </a:rPr>
              <a:t> 長さ</a:t>
            </a:r>
            <a:r>
              <a:rPr lang="en-US" altLang="ja-JP" sz="2400" b="1" kern="100" dirty="0">
                <a:latin typeface="Times" panose="02020603050405020304" pitchFamily="18" charset="0"/>
                <a:ea typeface="ＭＳ 明朝" panose="02020609040205080304" pitchFamily="17" charset="-128"/>
                <a:cs typeface="Times New Roman" panose="02020603050405020304" pitchFamily="18" charset="0"/>
              </a:rPr>
              <a:t>9</a:t>
            </a:r>
            <a:endParaRPr lang="ja-JP" altLang="ja-JP" sz="2400" b="1" kern="100" dirty="0">
              <a:latin typeface="Times" panose="02020603050405020304" pitchFamily="18" charset="0"/>
              <a:ea typeface="ＭＳ 明朝" panose="02020609040205080304" pitchFamily="17" charset="-128"/>
              <a:cs typeface="Times New Roman" panose="02020603050405020304" pitchFamily="18" charset="0"/>
            </a:endParaRPr>
          </a:p>
        </p:txBody>
      </p:sp>
      <p:sp>
        <p:nvSpPr>
          <p:cNvPr id="8" name="矩形 4">
            <a:extLst>
              <a:ext uri="{FF2B5EF4-FFF2-40B4-BE49-F238E27FC236}">
                <a16:creationId xmlns:a16="http://schemas.microsoft.com/office/drawing/2014/main" id="{059EDDC6-9AEB-4F71-9495-3CFB812ECF13}"/>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 name="文本框 5">
            <a:extLst>
              <a:ext uri="{FF2B5EF4-FFF2-40B4-BE49-F238E27FC236}">
                <a16:creationId xmlns:a16="http://schemas.microsoft.com/office/drawing/2014/main" id="{81899C29-6537-40EC-B174-6F02E4538FC2}"/>
              </a:ext>
            </a:extLst>
          </p:cNvPr>
          <p:cNvSpPr>
            <a:spLocks noChangeArrowheads="1"/>
          </p:cNvSpPr>
          <p:nvPr/>
        </p:nvSpPr>
        <p:spPr bwMode="auto">
          <a:xfrm>
            <a:off x="320675" y="339725"/>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類似損失</a:t>
            </a:r>
            <a:endParaRPr lang="zh-CN"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p:txBody>
      </p:sp>
    </p:spTree>
    <p:extLst>
      <p:ext uri="{BB962C8B-B14F-4D97-AF65-F5344CB8AC3E}">
        <p14:creationId xmlns:p14="http://schemas.microsoft.com/office/powerpoint/2010/main" val="210625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評価手法</a:t>
            </a:r>
            <a:endParaRPr lang="zh-CN"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p:txBody>
      </p:sp>
      <p:pic>
        <p:nvPicPr>
          <p:cNvPr id="6" name="图片 5">
            <a:extLst>
              <a:ext uri="{FF2B5EF4-FFF2-40B4-BE49-F238E27FC236}">
                <a16:creationId xmlns:a16="http://schemas.microsoft.com/office/drawing/2014/main" id="{8185222A-C572-4306-A3E8-6F7ADE3FEE4E}"/>
              </a:ext>
            </a:extLst>
          </p:cNvPr>
          <p:cNvPicPr/>
          <p:nvPr/>
        </p:nvPicPr>
        <p:blipFill>
          <a:blip r:embed="rId3"/>
          <a:stretch>
            <a:fillRect/>
          </a:stretch>
        </p:blipFill>
        <p:spPr>
          <a:xfrm>
            <a:off x="4988357" y="273771"/>
            <a:ext cx="6882968" cy="6310457"/>
          </a:xfrm>
          <a:prstGeom prst="rect">
            <a:avLst/>
          </a:prstGeom>
        </p:spPr>
      </p:pic>
      <p:sp>
        <p:nvSpPr>
          <p:cNvPr id="5" name="テキスト ボックス 4">
            <a:extLst>
              <a:ext uri="{FF2B5EF4-FFF2-40B4-BE49-F238E27FC236}">
                <a16:creationId xmlns:a16="http://schemas.microsoft.com/office/drawing/2014/main" id="{4921009E-B4E4-4C07-848E-A949D4C99040}"/>
              </a:ext>
            </a:extLst>
          </p:cNvPr>
          <p:cNvSpPr txBox="1"/>
          <p:nvPr/>
        </p:nvSpPr>
        <p:spPr>
          <a:xfrm>
            <a:off x="320675" y="1188605"/>
            <a:ext cx="7045518" cy="1077218"/>
          </a:xfrm>
          <a:prstGeom prst="rect">
            <a:avLst/>
          </a:prstGeom>
          <a:noFill/>
        </p:spPr>
        <p:txBody>
          <a:bodyPr wrap="none" rtlCol="0">
            <a:spAutoFit/>
          </a:bodyPr>
          <a:lstStyle/>
          <a:p>
            <a:r>
              <a:rPr lang="en-US" altLang="ja-JP" sz="3200" b="1" dirty="0"/>
              <a:t>BERT</a:t>
            </a:r>
            <a:r>
              <a:rPr lang="ja-JP" altLang="en-US" sz="3200" b="1" dirty="0"/>
              <a:t>による文のベクトルを生成し、</a:t>
            </a:r>
            <a:endParaRPr lang="en-US" altLang="ja-JP" sz="3200" b="1" dirty="0"/>
          </a:p>
          <a:p>
            <a:r>
              <a:rPr lang="ja-JP" altLang="en-US" sz="3200" b="1" dirty="0"/>
              <a:t>そのコサイン類似度により評価</a:t>
            </a:r>
            <a:endParaRPr kumimoji="1" lang="ja-JP" altLang="en-US" sz="3200" b="1" dirty="0"/>
          </a:p>
        </p:txBody>
      </p:sp>
    </p:spTree>
    <p:extLst>
      <p:ext uri="{BB962C8B-B14F-4D97-AF65-F5344CB8AC3E}">
        <p14:creationId xmlns:p14="http://schemas.microsoft.com/office/powerpoint/2010/main" val="27174863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1108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sz="3600" b="1">
                <a:solidFill>
                  <a:srgbClr val="000000"/>
                </a:solidFill>
                <a:latin typeface="MS Gothic" panose="020B0609070205080204" pitchFamily="49" charset="-128"/>
                <a:ea typeface="MS Gothic" panose="020B0609070205080204" pitchFamily="49" charset="-128"/>
                <a:sym typeface="微软雅黑" panose="020B0503020204020204" pitchFamily="34" charset="-122"/>
              </a:rPr>
              <a:t>目次</a:t>
            </a:r>
          </a:p>
        </p:txBody>
      </p:sp>
      <p:sp>
        <p:nvSpPr>
          <p:cNvPr id="17412" name="文本框 19">
            <a:extLst>
              <a:ext uri="{FF2B5EF4-FFF2-40B4-BE49-F238E27FC236}">
                <a16:creationId xmlns:a16="http://schemas.microsoft.com/office/drawing/2014/main" id="{597AB45D-47F2-4AA1-B154-E001E39FC0D4}"/>
              </a:ext>
            </a:extLst>
          </p:cNvPr>
          <p:cNvSpPr>
            <a:spLocks noChangeArrowheads="1"/>
          </p:cNvSpPr>
          <p:nvPr/>
        </p:nvSpPr>
        <p:spPr bwMode="auto">
          <a:xfrm>
            <a:off x="8258175" y="4938713"/>
            <a:ext cx="158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YOUR TEXT</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3" name="文本框 63">
            <a:extLst>
              <a:ext uri="{FF2B5EF4-FFF2-40B4-BE49-F238E27FC236}">
                <a16:creationId xmlns:a16="http://schemas.microsoft.com/office/drawing/2014/main" id="{D1839190-06EF-4EEA-BDB0-DC4D2A981FBD}"/>
              </a:ext>
            </a:extLst>
          </p:cNvPr>
          <p:cNvSpPr>
            <a:spLocks noChangeArrowheads="1"/>
          </p:cNvSpPr>
          <p:nvPr/>
        </p:nvSpPr>
        <p:spPr bwMode="auto">
          <a:xfrm>
            <a:off x="1428750" y="1641475"/>
            <a:ext cx="73437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1.</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はじめに</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2.</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関連研究</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3.</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提案手法</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latin typeface="MS Gothic" panose="020B0609070205080204" pitchFamily="49" charset="-128"/>
                <a:ea typeface="MS Gothic" panose="020B0609070205080204" pitchFamily="49" charset="-128"/>
                <a:sym typeface="微软雅黑" panose="020B0503020204020204" pitchFamily="34" charset="-122"/>
              </a:rPr>
              <a:t>4.</a:t>
            </a:r>
            <a:r>
              <a:rPr lang="ja-JP" altLang="en-US" sz="3600" b="1" dirty="0">
                <a:latin typeface="MS Gothic" panose="020B0609070205080204" pitchFamily="49" charset="-128"/>
                <a:ea typeface="MS Gothic" panose="020B0609070205080204" pitchFamily="49" charset="-128"/>
                <a:sym typeface="微软雅黑" panose="020B0503020204020204" pitchFamily="34" charset="-122"/>
              </a:rPr>
              <a:t>実験</a:t>
            </a:r>
            <a:endParaRPr lang="en-US" altLang="zh-CN" sz="3600" b="1" dirty="0">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5.</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結果</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ja-JP"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6.</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おわりに</a:t>
            </a:r>
            <a:endParaRPr lang="en-US" altLang="ja-JP"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2400" b="1" dirty="0">
              <a:solidFill>
                <a:srgbClr val="595959"/>
              </a:solidFill>
              <a:latin typeface="MS Gothic" panose="020B0609070205080204" pitchFamily="49" charset="-128"/>
              <a:ea typeface="MS Gothic" panose="020B0609070205080204" pitchFamily="49" charset="-128"/>
              <a:sym typeface="微软雅黑" panose="020B0503020204020204" pitchFamily="34" charset="-122"/>
            </a:endParaRPr>
          </a:p>
        </p:txBody>
      </p:sp>
    </p:spTree>
    <p:extLst>
      <p:ext uri="{BB962C8B-B14F-4D97-AF65-F5344CB8AC3E}">
        <p14:creationId xmlns:p14="http://schemas.microsoft.com/office/powerpoint/2010/main" val="420143895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29642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データセット</a:t>
            </a:r>
            <a:endParaRPr lang="zh-CN"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p:txBody>
      </p:sp>
      <p:graphicFrame>
        <p:nvGraphicFramePr>
          <p:cNvPr id="2" name="表格 1">
            <a:extLst>
              <a:ext uri="{FF2B5EF4-FFF2-40B4-BE49-F238E27FC236}">
                <a16:creationId xmlns:a16="http://schemas.microsoft.com/office/drawing/2014/main" id="{CCFAFC6C-8FCF-4BC9-B55A-4331FDACE39D}"/>
              </a:ext>
            </a:extLst>
          </p:cNvPr>
          <p:cNvGraphicFramePr>
            <a:graphicFrameLocks noGrp="1"/>
          </p:cNvGraphicFramePr>
          <p:nvPr>
            <p:extLst/>
          </p:nvPr>
        </p:nvGraphicFramePr>
        <p:xfrm>
          <a:off x="2767875" y="3943404"/>
          <a:ext cx="7087870" cy="731520"/>
        </p:xfrm>
        <a:graphic>
          <a:graphicData uri="http://schemas.openxmlformats.org/drawingml/2006/table">
            <a:tbl>
              <a:tblPr firstRow="1" firstCol="1" bandRow="1">
                <a:tableStyleId>{5940675A-B579-460E-94D1-54222C63F5DA}</a:tableStyleId>
              </a:tblPr>
              <a:tblGrid>
                <a:gridCol w="2871310">
                  <a:extLst>
                    <a:ext uri="{9D8B030D-6E8A-4147-A177-3AD203B41FA5}">
                      <a16:colId xmlns:a16="http://schemas.microsoft.com/office/drawing/2014/main" val="156197995"/>
                    </a:ext>
                  </a:extLst>
                </a:gridCol>
                <a:gridCol w="2255100">
                  <a:extLst>
                    <a:ext uri="{9D8B030D-6E8A-4147-A177-3AD203B41FA5}">
                      <a16:colId xmlns:a16="http://schemas.microsoft.com/office/drawing/2014/main" val="2971889074"/>
                    </a:ext>
                  </a:extLst>
                </a:gridCol>
                <a:gridCol w="1961460">
                  <a:extLst>
                    <a:ext uri="{9D8B030D-6E8A-4147-A177-3AD203B41FA5}">
                      <a16:colId xmlns:a16="http://schemas.microsoft.com/office/drawing/2014/main" val="1683226101"/>
                    </a:ext>
                  </a:extLst>
                </a:gridCol>
              </a:tblGrid>
              <a:tr h="0">
                <a:tc>
                  <a:txBody>
                    <a:bodyPr/>
                    <a:lstStyle/>
                    <a:p>
                      <a:pPr algn="ctr"/>
                      <a:r>
                        <a:rPr lang="en-US" sz="2400" kern="100" dirty="0">
                          <a:effectLst/>
                          <a:latin typeface="Times New Roman" panose="02020603050405020304" pitchFamily="18" charset="0"/>
                          <a:cs typeface="Times New Roman" panose="02020603050405020304" pitchFamily="18" charset="0"/>
                        </a:rPr>
                        <a:t>Train</a:t>
                      </a:r>
                      <a:endParaRPr lang="zh-CN" sz="24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dirty="0">
                          <a:effectLst/>
                          <a:latin typeface="Times New Roman" panose="02020603050405020304" pitchFamily="18" charset="0"/>
                          <a:cs typeface="Times New Roman" panose="02020603050405020304" pitchFamily="18" charset="0"/>
                        </a:rPr>
                        <a:t>Development</a:t>
                      </a:r>
                      <a:endParaRPr lang="zh-CN" sz="24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Test</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598633788"/>
                  </a:ext>
                </a:extLst>
              </a:tr>
              <a:tr h="0">
                <a:tc>
                  <a:txBody>
                    <a:bodyPr/>
                    <a:lstStyle/>
                    <a:p>
                      <a:pPr algn="ctr"/>
                      <a:r>
                        <a:rPr lang="en-US" sz="2400" kern="100" dirty="0">
                          <a:effectLst/>
                          <a:latin typeface="Times New Roman" panose="02020603050405020304" pitchFamily="18" charset="0"/>
                          <a:cs typeface="Times New Roman" panose="02020603050405020304" pitchFamily="18" charset="0"/>
                        </a:rPr>
                        <a:t>183,416</a:t>
                      </a:r>
                      <a:endParaRPr lang="zh-CN" sz="24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dirty="0">
                          <a:effectLst/>
                          <a:latin typeface="Times New Roman" panose="02020603050405020304" pitchFamily="18" charset="0"/>
                          <a:cs typeface="Times New Roman" panose="02020603050405020304" pitchFamily="18" charset="0"/>
                        </a:rPr>
                        <a:t>3,328</a:t>
                      </a:r>
                      <a:endParaRPr lang="zh-CN" sz="24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dirty="0">
                          <a:effectLst/>
                          <a:latin typeface="Times New Roman" panose="02020603050405020304" pitchFamily="18" charset="0"/>
                          <a:cs typeface="Times New Roman" panose="02020603050405020304" pitchFamily="18" charset="0"/>
                        </a:rPr>
                        <a:t>3,360</a:t>
                      </a:r>
                      <a:endParaRPr lang="zh-CN" sz="24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841455481"/>
                  </a:ext>
                </a:extLst>
              </a:tr>
            </a:tbl>
          </a:graphicData>
        </a:graphic>
      </p:graphicFrame>
      <p:sp>
        <p:nvSpPr>
          <p:cNvPr id="6" name="文本框 5">
            <a:extLst>
              <a:ext uri="{FF2B5EF4-FFF2-40B4-BE49-F238E27FC236}">
                <a16:creationId xmlns:a16="http://schemas.microsoft.com/office/drawing/2014/main" id="{A6888909-D795-4CD8-8ED8-192453F70854}"/>
              </a:ext>
            </a:extLst>
          </p:cNvPr>
          <p:cNvSpPr txBox="1"/>
          <p:nvPr/>
        </p:nvSpPr>
        <p:spPr>
          <a:xfrm>
            <a:off x="2448560" y="2233897"/>
            <a:ext cx="8229600" cy="461665"/>
          </a:xfrm>
          <a:prstGeom prst="rect">
            <a:avLst/>
          </a:prstGeom>
          <a:noFill/>
        </p:spPr>
        <p:txBody>
          <a:bodyPr wrap="square">
            <a:spAutoFit/>
          </a:bodyPr>
          <a:lstStyle/>
          <a:p>
            <a:r>
              <a:rPr lang="en-US" altLang="zh-CN" sz="2400" kern="100" dirty="0">
                <a:effectLst/>
                <a:latin typeface="Century" panose="02040604050505020304" pitchFamily="18" charset="0"/>
                <a:ea typeface="宋体" panose="02010600030101010101" pitchFamily="2" charset="-122"/>
                <a:cs typeface="Times New Roman" panose="02020603050405020304" pitchFamily="18" charset="0"/>
              </a:rPr>
              <a:t>Stanford Natural Language Inference(SNLI)</a:t>
            </a:r>
            <a:r>
              <a:rPr lang="ja-JP" altLang="zh-CN" sz="2400" kern="100" dirty="0">
                <a:effectLst/>
                <a:latin typeface="Century" panose="02040604050505020304" pitchFamily="18" charset="0"/>
                <a:ea typeface="MS Mincho" panose="02020609040205080304" pitchFamily="49" charset="-128"/>
                <a:cs typeface="Times New Roman" panose="02020603050405020304" pitchFamily="18" charset="0"/>
              </a:rPr>
              <a:t>コーパス</a:t>
            </a:r>
            <a:endParaRPr lang="zh-CN" altLang="en-US" sz="2400" dirty="0"/>
          </a:p>
        </p:txBody>
      </p:sp>
    </p:spTree>
    <p:extLst>
      <p:ext uri="{BB962C8B-B14F-4D97-AF65-F5344CB8AC3E}">
        <p14:creationId xmlns:p14="http://schemas.microsoft.com/office/powerpoint/2010/main" val="334119856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実験設定</a:t>
            </a:r>
            <a:endParaRPr lang="zh-CN"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p:txBody>
      </p:sp>
      <p:graphicFrame>
        <p:nvGraphicFramePr>
          <p:cNvPr id="2" name="表格 1">
            <a:extLst>
              <a:ext uri="{FF2B5EF4-FFF2-40B4-BE49-F238E27FC236}">
                <a16:creationId xmlns:a16="http://schemas.microsoft.com/office/drawing/2014/main" id="{D52EAD04-E596-4147-898A-E413ADB3FD35}"/>
              </a:ext>
            </a:extLst>
          </p:cNvPr>
          <p:cNvGraphicFramePr>
            <a:graphicFrameLocks noGrp="1"/>
          </p:cNvGraphicFramePr>
          <p:nvPr>
            <p:extLst/>
          </p:nvPr>
        </p:nvGraphicFramePr>
        <p:xfrm>
          <a:off x="2829877" y="838200"/>
          <a:ext cx="8061353" cy="4754880"/>
        </p:xfrm>
        <a:graphic>
          <a:graphicData uri="http://schemas.openxmlformats.org/drawingml/2006/table">
            <a:tbl>
              <a:tblPr firstRow="1" firstCol="1" bandRow="1">
                <a:tableStyleId>{5940675A-B579-460E-94D1-54222C63F5DA}</a:tableStyleId>
              </a:tblPr>
              <a:tblGrid>
                <a:gridCol w="2979801">
                  <a:extLst>
                    <a:ext uri="{9D8B030D-6E8A-4147-A177-3AD203B41FA5}">
                      <a16:colId xmlns:a16="http://schemas.microsoft.com/office/drawing/2014/main" val="3456046332"/>
                    </a:ext>
                  </a:extLst>
                </a:gridCol>
                <a:gridCol w="2475655">
                  <a:extLst>
                    <a:ext uri="{9D8B030D-6E8A-4147-A177-3AD203B41FA5}">
                      <a16:colId xmlns:a16="http://schemas.microsoft.com/office/drawing/2014/main" val="3568772806"/>
                    </a:ext>
                  </a:extLst>
                </a:gridCol>
                <a:gridCol w="2605897">
                  <a:extLst>
                    <a:ext uri="{9D8B030D-6E8A-4147-A177-3AD203B41FA5}">
                      <a16:colId xmlns:a16="http://schemas.microsoft.com/office/drawing/2014/main" val="1725233153"/>
                    </a:ext>
                  </a:extLst>
                </a:gridCol>
              </a:tblGrid>
              <a:tr h="0">
                <a:tc>
                  <a:txBody>
                    <a:bodyPr/>
                    <a:lstStyle/>
                    <a:p>
                      <a:pPr algn="ctr"/>
                      <a:r>
                        <a:rPr lang="ja-JP" sz="2400" b="1" kern="100">
                          <a:effectLst/>
                          <a:latin typeface="MS Mincho" panose="02020609040205080304" pitchFamily="49" charset="-128"/>
                          <a:ea typeface="MS Mincho" panose="02020609040205080304" pitchFamily="49" charset="-128"/>
                          <a:cs typeface="Times New Roman" panose="02020603050405020304" pitchFamily="18" charset="0"/>
                        </a:rPr>
                        <a:t>アイテム</a:t>
                      </a:r>
                      <a:endParaRPr lang="zh-CN" sz="2400" b="1" kern="100">
                        <a:effectLst/>
                        <a:latin typeface="MS Mincho" panose="02020609040205080304" pitchFamily="49" charset="-128"/>
                        <a:ea typeface="MS Mincho" panose="02020609040205080304" pitchFamily="49" charset="-128"/>
                        <a:cs typeface="Times New Roman" panose="02020603050405020304" pitchFamily="18" charset="0"/>
                      </a:endParaRPr>
                    </a:p>
                  </a:txBody>
                  <a:tcPr marL="68580" marR="68580" marT="0" marB="0"/>
                </a:tc>
                <a:tc>
                  <a:txBody>
                    <a:bodyPr/>
                    <a:lstStyle/>
                    <a:p>
                      <a:pPr algn="ctr"/>
                      <a:r>
                        <a:rPr lang="ja-JP" sz="2400" b="1" kern="100">
                          <a:effectLst/>
                          <a:latin typeface="MS Mincho" panose="02020609040205080304" pitchFamily="49" charset="-128"/>
                          <a:ea typeface="MS Mincho" panose="02020609040205080304" pitchFamily="49" charset="-128"/>
                          <a:cs typeface="Times New Roman" panose="02020603050405020304" pitchFamily="18" charset="0"/>
                        </a:rPr>
                        <a:t>ベースライン</a:t>
                      </a:r>
                      <a:endParaRPr lang="zh-CN" sz="2400" b="1" kern="100">
                        <a:effectLst/>
                        <a:latin typeface="MS Mincho" panose="02020609040205080304" pitchFamily="49" charset="-128"/>
                        <a:ea typeface="MS Mincho" panose="02020609040205080304" pitchFamily="49" charset="-128"/>
                        <a:cs typeface="Times New Roman" panose="02020603050405020304" pitchFamily="18" charset="0"/>
                      </a:endParaRPr>
                    </a:p>
                  </a:txBody>
                  <a:tcPr marL="68580" marR="68580" marT="0" marB="0"/>
                </a:tc>
                <a:tc>
                  <a:txBody>
                    <a:bodyPr/>
                    <a:lstStyle/>
                    <a:p>
                      <a:pPr algn="ctr"/>
                      <a:r>
                        <a:rPr lang="ja-JP" sz="2400" b="1" kern="100" dirty="0">
                          <a:effectLst/>
                          <a:latin typeface="MS Mincho" panose="02020609040205080304" pitchFamily="49" charset="-128"/>
                          <a:ea typeface="MS Mincho" panose="02020609040205080304" pitchFamily="49" charset="-128"/>
                          <a:cs typeface="Times New Roman" panose="02020603050405020304" pitchFamily="18" charset="0"/>
                        </a:rPr>
                        <a:t>提案手法</a:t>
                      </a:r>
                      <a:endParaRPr lang="zh-CN" sz="2400" b="1" kern="100" dirty="0">
                        <a:effectLst/>
                        <a:latin typeface="MS Mincho" panose="02020609040205080304" pitchFamily="49" charset="-128"/>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522707520"/>
                  </a:ext>
                </a:extLst>
              </a:tr>
              <a:tr h="0">
                <a:tc>
                  <a:txBody>
                    <a:bodyPr/>
                    <a:lstStyle/>
                    <a:p>
                      <a:pPr algn="ctr"/>
                      <a:r>
                        <a:rPr lang="en-US" sz="2400" kern="100">
                          <a:effectLst/>
                          <a:latin typeface="Times New Roman" panose="02020603050405020304" pitchFamily="18" charset="0"/>
                          <a:cs typeface="Times New Roman" panose="02020603050405020304" pitchFamily="18" charset="0"/>
                        </a:rPr>
                        <a:t>Word Embedding Dim</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1024</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1024</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858250052"/>
                  </a:ext>
                </a:extLst>
              </a:tr>
              <a:tr h="0">
                <a:tc>
                  <a:txBody>
                    <a:bodyPr/>
                    <a:lstStyle/>
                    <a:p>
                      <a:pPr algn="ctr"/>
                      <a:r>
                        <a:rPr lang="en-US" sz="2400" kern="100" dirty="0">
                          <a:effectLst/>
                          <a:latin typeface="Times New Roman" panose="02020603050405020304" pitchFamily="18" charset="0"/>
                          <a:cs typeface="Times New Roman" panose="02020603050405020304" pitchFamily="18" charset="0"/>
                        </a:rPr>
                        <a:t>Encoder</a:t>
                      </a:r>
                      <a:endParaRPr lang="zh-CN" sz="24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2</a:t>
                      </a:r>
                      <a:r>
                        <a:rPr lang="ja-JP" sz="2400" kern="100">
                          <a:effectLst/>
                          <a:latin typeface="Times New Roman" panose="02020603050405020304" pitchFamily="18" charset="0"/>
                          <a:cs typeface="Times New Roman" panose="02020603050405020304" pitchFamily="18" charset="0"/>
                        </a:rPr>
                        <a:t>層　</a:t>
                      </a:r>
                      <a:r>
                        <a:rPr lang="en-US" sz="2400" kern="100">
                          <a:effectLst/>
                          <a:latin typeface="Times New Roman" panose="02020603050405020304" pitchFamily="18" charset="0"/>
                          <a:cs typeface="Times New Roman" panose="02020603050405020304" pitchFamily="18" charset="0"/>
                        </a:rPr>
                        <a:t>Bi-GRU</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2</a:t>
                      </a:r>
                      <a:r>
                        <a:rPr lang="ja-JP" sz="2400" kern="100">
                          <a:effectLst/>
                          <a:latin typeface="Times New Roman" panose="02020603050405020304" pitchFamily="18" charset="0"/>
                          <a:cs typeface="Times New Roman" panose="02020603050405020304" pitchFamily="18" charset="0"/>
                        </a:rPr>
                        <a:t>層　</a:t>
                      </a:r>
                      <a:r>
                        <a:rPr lang="en-US" sz="2400" kern="100">
                          <a:effectLst/>
                          <a:latin typeface="Times New Roman" panose="02020603050405020304" pitchFamily="18" charset="0"/>
                          <a:cs typeface="Times New Roman" panose="02020603050405020304" pitchFamily="18" charset="0"/>
                        </a:rPr>
                        <a:t>Bi-GRU</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630158717"/>
                  </a:ext>
                </a:extLst>
              </a:tr>
              <a:tr h="0">
                <a:tc>
                  <a:txBody>
                    <a:bodyPr/>
                    <a:lstStyle/>
                    <a:p>
                      <a:pPr algn="ctr"/>
                      <a:r>
                        <a:rPr lang="en-US" sz="2400" kern="100" dirty="0">
                          <a:effectLst/>
                          <a:latin typeface="Times New Roman" panose="02020603050405020304" pitchFamily="18" charset="0"/>
                          <a:cs typeface="Times New Roman" panose="02020603050405020304" pitchFamily="18" charset="0"/>
                        </a:rPr>
                        <a:t>Decoder</a:t>
                      </a:r>
                      <a:endParaRPr lang="zh-CN" sz="24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2</a:t>
                      </a:r>
                      <a:r>
                        <a:rPr lang="ja-JP" sz="2400" kern="100">
                          <a:effectLst/>
                          <a:latin typeface="Times New Roman" panose="02020603050405020304" pitchFamily="18" charset="0"/>
                          <a:cs typeface="Times New Roman" panose="02020603050405020304" pitchFamily="18" charset="0"/>
                        </a:rPr>
                        <a:t>層　</a:t>
                      </a:r>
                      <a:r>
                        <a:rPr lang="en-US" sz="2400" kern="100">
                          <a:effectLst/>
                          <a:latin typeface="Times New Roman" panose="02020603050405020304" pitchFamily="18" charset="0"/>
                          <a:cs typeface="Times New Roman" panose="02020603050405020304" pitchFamily="18" charset="0"/>
                        </a:rPr>
                        <a:t>GRU</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2</a:t>
                      </a:r>
                      <a:r>
                        <a:rPr lang="ja-JP" sz="2400" kern="100">
                          <a:effectLst/>
                          <a:latin typeface="Times New Roman" panose="02020603050405020304" pitchFamily="18" charset="0"/>
                          <a:cs typeface="Times New Roman" panose="02020603050405020304" pitchFamily="18" charset="0"/>
                        </a:rPr>
                        <a:t>層　</a:t>
                      </a:r>
                      <a:r>
                        <a:rPr lang="en-US" sz="2400" kern="100">
                          <a:effectLst/>
                          <a:latin typeface="Times New Roman" panose="02020603050405020304" pitchFamily="18" charset="0"/>
                          <a:cs typeface="Times New Roman" panose="02020603050405020304" pitchFamily="18" charset="0"/>
                        </a:rPr>
                        <a:t>GRU</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52617100"/>
                  </a:ext>
                </a:extLst>
              </a:tr>
              <a:tr h="0">
                <a:tc>
                  <a:txBody>
                    <a:bodyPr/>
                    <a:lstStyle/>
                    <a:p>
                      <a:pPr algn="ctr"/>
                      <a:r>
                        <a:rPr lang="en-US" sz="2400" kern="100" dirty="0">
                          <a:effectLst/>
                          <a:latin typeface="Times New Roman" panose="02020603050405020304" pitchFamily="18" charset="0"/>
                          <a:cs typeface="Times New Roman" panose="02020603050405020304" pitchFamily="18" charset="0"/>
                        </a:rPr>
                        <a:t>GRU Hidden Size</a:t>
                      </a:r>
                      <a:endParaRPr lang="zh-CN" sz="24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1024</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dirty="0">
                          <a:effectLst/>
                          <a:latin typeface="Times New Roman" panose="02020603050405020304" pitchFamily="18" charset="0"/>
                          <a:cs typeface="Times New Roman" panose="02020603050405020304" pitchFamily="18" charset="0"/>
                        </a:rPr>
                        <a:t>1024</a:t>
                      </a:r>
                      <a:endParaRPr lang="zh-CN" sz="24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781802302"/>
                  </a:ext>
                </a:extLst>
              </a:tr>
              <a:tr h="0">
                <a:tc>
                  <a:txBody>
                    <a:bodyPr/>
                    <a:lstStyle/>
                    <a:p>
                      <a:pPr algn="ctr"/>
                      <a:r>
                        <a:rPr lang="en-US" sz="2400" kern="100">
                          <a:effectLst/>
                          <a:latin typeface="Times New Roman" panose="02020603050405020304" pitchFamily="18" charset="0"/>
                          <a:cs typeface="Times New Roman" panose="02020603050405020304" pitchFamily="18" charset="0"/>
                        </a:rPr>
                        <a:t>Dropout</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0.2</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0.2</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51633186"/>
                  </a:ext>
                </a:extLst>
              </a:tr>
              <a:tr h="0">
                <a:tc>
                  <a:txBody>
                    <a:bodyPr/>
                    <a:lstStyle/>
                    <a:p>
                      <a:pPr algn="ctr"/>
                      <a:r>
                        <a:rPr lang="en-US" sz="2400" kern="100">
                          <a:effectLst/>
                          <a:latin typeface="Times New Roman" panose="02020603050405020304" pitchFamily="18" charset="0"/>
                          <a:cs typeface="Times New Roman" panose="02020603050405020304" pitchFamily="18" charset="0"/>
                        </a:rPr>
                        <a:t>Learning Rate</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0.0001</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0.0001</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296819471"/>
                  </a:ext>
                </a:extLst>
              </a:tr>
              <a:tr h="0">
                <a:tc>
                  <a:txBody>
                    <a:bodyPr/>
                    <a:lstStyle/>
                    <a:p>
                      <a:pPr algn="ctr"/>
                      <a:r>
                        <a:rPr lang="en-US" sz="2400" kern="100">
                          <a:effectLst/>
                          <a:latin typeface="Times New Roman" panose="02020603050405020304" pitchFamily="18" charset="0"/>
                          <a:cs typeface="Times New Roman" panose="02020603050405020304" pitchFamily="18" charset="0"/>
                        </a:rPr>
                        <a:t>Optimizer</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Adam</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Adam</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895249516"/>
                  </a:ext>
                </a:extLst>
              </a:tr>
              <a:tr h="0">
                <a:tc>
                  <a:txBody>
                    <a:bodyPr/>
                    <a:lstStyle/>
                    <a:p>
                      <a:pPr algn="ctr"/>
                      <a:r>
                        <a:rPr lang="en-US" sz="2400" kern="100">
                          <a:effectLst/>
                          <a:latin typeface="Times New Roman" panose="02020603050405020304" pitchFamily="18" charset="0"/>
                          <a:cs typeface="Times New Roman" panose="02020603050405020304" pitchFamily="18" charset="0"/>
                        </a:rPr>
                        <a:t>Regularization</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L2</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L2</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71980115"/>
                  </a:ext>
                </a:extLst>
              </a:tr>
              <a:tr h="0">
                <a:tc>
                  <a:txBody>
                    <a:bodyPr/>
                    <a:lstStyle/>
                    <a:p>
                      <a:pPr algn="ctr"/>
                      <a:r>
                        <a:rPr lang="en-US" sz="2400" kern="100">
                          <a:effectLst/>
                          <a:latin typeface="Times New Roman" panose="02020603050405020304" pitchFamily="18" charset="0"/>
                          <a:cs typeface="Times New Roman" panose="02020603050405020304" pitchFamily="18" charset="0"/>
                        </a:rPr>
                        <a:t>Batch Size</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32</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32</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430668204"/>
                  </a:ext>
                </a:extLst>
              </a:tr>
              <a:tr h="0">
                <a:tc>
                  <a:txBody>
                    <a:bodyPr/>
                    <a:lstStyle/>
                    <a:p>
                      <a:pPr algn="ctr"/>
                      <a:r>
                        <a:rPr lang="en-US" sz="2400" kern="100">
                          <a:effectLst/>
                          <a:latin typeface="Times New Roman" panose="02020603050405020304" pitchFamily="18" charset="0"/>
                          <a:cs typeface="Times New Roman" panose="02020603050405020304" pitchFamily="18" charset="0"/>
                        </a:rPr>
                        <a:t>Device</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GPU</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GPU</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86942523"/>
                  </a:ext>
                </a:extLst>
              </a:tr>
              <a:tr h="0">
                <a:tc>
                  <a:txBody>
                    <a:bodyPr/>
                    <a:lstStyle/>
                    <a:p>
                      <a:pPr algn="ctr"/>
                      <a:r>
                        <a:rPr lang="en-US" sz="2400" kern="100">
                          <a:effectLst/>
                          <a:latin typeface="Times New Roman" panose="02020603050405020304" pitchFamily="18" charset="0"/>
                          <a:cs typeface="Times New Roman" panose="02020603050405020304" pitchFamily="18" charset="0"/>
                        </a:rPr>
                        <a:t>Loss Function</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a:effectLst/>
                          <a:latin typeface="Times New Roman" panose="02020603050405020304" pitchFamily="18" charset="0"/>
                          <a:cs typeface="Times New Roman" panose="02020603050405020304" pitchFamily="18" charset="0"/>
                        </a:rPr>
                        <a:t>Cross Entropy Loss</a:t>
                      </a:r>
                      <a:endParaRPr lang="zh-CN" sz="24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400" kern="100" dirty="0">
                          <a:effectLst/>
                          <a:latin typeface="Times New Roman" panose="02020603050405020304" pitchFamily="18" charset="0"/>
                          <a:cs typeface="Times New Roman" panose="02020603050405020304" pitchFamily="18" charset="0"/>
                        </a:rPr>
                        <a:t>Cross Entropy Loss</a:t>
                      </a:r>
                      <a:endParaRPr lang="zh-CN" sz="2400" kern="100" dirty="0">
                        <a:effectLst/>
                        <a:latin typeface="Times New Roman" panose="02020603050405020304" pitchFamily="18" charset="0"/>
                        <a:cs typeface="Times New Roman" panose="02020603050405020304" pitchFamily="18" charset="0"/>
                      </a:endParaRPr>
                    </a:p>
                    <a:p>
                      <a:pPr algn="ctr"/>
                      <a:r>
                        <a:rPr lang="en-US" sz="2400" kern="100" dirty="0">
                          <a:effectLst/>
                          <a:latin typeface="Times New Roman" panose="02020603050405020304" pitchFamily="18" charset="0"/>
                          <a:cs typeface="Times New Roman" panose="02020603050405020304" pitchFamily="18" charset="0"/>
                        </a:rPr>
                        <a:t>+ Similarity Loss</a:t>
                      </a:r>
                      <a:endParaRPr lang="zh-CN" sz="2400"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976011584"/>
                  </a:ext>
                </a:extLst>
              </a:tr>
            </a:tbl>
          </a:graphicData>
        </a:graphic>
      </p:graphicFrame>
    </p:spTree>
    <p:extLst>
      <p:ext uri="{BB962C8B-B14F-4D97-AF65-F5344CB8AC3E}">
        <p14:creationId xmlns:p14="http://schemas.microsoft.com/office/powerpoint/2010/main" val="43922376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1108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sz="3600" b="1">
                <a:solidFill>
                  <a:srgbClr val="000000"/>
                </a:solidFill>
                <a:latin typeface="MS Gothic" panose="020B0609070205080204" pitchFamily="49" charset="-128"/>
                <a:ea typeface="MS Gothic" panose="020B0609070205080204" pitchFamily="49" charset="-128"/>
                <a:sym typeface="微软雅黑" panose="020B0503020204020204" pitchFamily="34" charset="-122"/>
              </a:rPr>
              <a:t>目次</a:t>
            </a:r>
          </a:p>
        </p:txBody>
      </p:sp>
      <p:sp>
        <p:nvSpPr>
          <p:cNvPr id="17412" name="文本框 19">
            <a:extLst>
              <a:ext uri="{FF2B5EF4-FFF2-40B4-BE49-F238E27FC236}">
                <a16:creationId xmlns:a16="http://schemas.microsoft.com/office/drawing/2014/main" id="{597AB45D-47F2-4AA1-B154-E001E39FC0D4}"/>
              </a:ext>
            </a:extLst>
          </p:cNvPr>
          <p:cNvSpPr>
            <a:spLocks noChangeArrowheads="1"/>
          </p:cNvSpPr>
          <p:nvPr/>
        </p:nvSpPr>
        <p:spPr bwMode="auto">
          <a:xfrm>
            <a:off x="8258175" y="4938713"/>
            <a:ext cx="158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YOUR TEXT</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3" name="文本框 63">
            <a:extLst>
              <a:ext uri="{FF2B5EF4-FFF2-40B4-BE49-F238E27FC236}">
                <a16:creationId xmlns:a16="http://schemas.microsoft.com/office/drawing/2014/main" id="{D1839190-06EF-4EEA-BDB0-DC4D2A981FBD}"/>
              </a:ext>
            </a:extLst>
          </p:cNvPr>
          <p:cNvSpPr>
            <a:spLocks noChangeArrowheads="1"/>
          </p:cNvSpPr>
          <p:nvPr/>
        </p:nvSpPr>
        <p:spPr bwMode="auto">
          <a:xfrm>
            <a:off x="1428750" y="1641475"/>
            <a:ext cx="73437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1.</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はじめに</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2.</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関連研究</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3.</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提案手法</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4.</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実験</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latin typeface="MS Gothic" panose="020B0609070205080204" pitchFamily="49" charset="-128"/>
                <a:ea typeface="MS Gothic" panose="020B0609070205080204" pitchFamily="49" charset="-128"/>
                <a:sym typeface="微软雅黑" panose="020B0503020204020204" pitchFamily="34" charset="-122"/>
              </a:rPr>
              <a:t>5.</a:t>
            </a:r>
            <a:r>
              <a:rPr lang="ja-JP" altLang="en-US" sz="3600" b="1" dirty="0">
                <a:latin typeface="MS Gothic" panose="020B0609070205080204" pitchFamily="49" charset="-128"/>
                <a:ea typeface="MS Gothic" panose="020B0609070205080204" pitchFamily="49" charset="-128"/>
                <a:sym typeface="微软雅黑" panose="020B0503020204020204" pitchFamily="34" charset="-122"/>
              </a:rPr>
              <a:t>結果</a:t>
            </a:r>
            <a:endParaRPr lang="en-US" altLang="zh-CN" sz="3600" b="1" dirty="0">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ja-JP"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6.</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おわりに</a:t>
            </a:r>
            <a:endParaRPr lang="en-US" altLang="ja-JP"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2400" b="1" dirty="0">
              <a:solidFill>
                <a:srgbClr val="595959"/>
              </a:solidFill>
              <a:latin typeface="MS Gothic" panose="020B0609070205080204" pitchFamily="49" charset="-128"/>
              <a:ea typeface="MS Gothic" panose="020B0609070205080204" pitchFamily="49" charset="-128"/>
              <a:sym typeface="微软雅黑" panose="020B0503020204020204" pitchFamily="34" charset="-122"/>
            </a:endParaRPr>
          </a:p>
        </p:txBody>
      </p:sp>
    </p:spTree>
    <p:extLst>
      <p:ext uri="{BB962C8B-B14F-4D97-AF65-F5344CB8AC3E}">
        <p14:creationId xmlns:p14="http://schemas.microsoft.com/office/powerpoint/2010/main" val="13902607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1108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sz="3600" b="1">
                <a:solidFill>
                  <a:srgbClr val="000000"/>
                </a:solidFill>
                <a:latin typeface="MS Gothic" panose="020B0609070205080204" pitchFamily="49" charset="-128"/>
                <a:ea typeface="MS Gothic" panose="020B0609070205080204" pitchFamily="49" charset="-128"/>
                <a:sym typeface="微软雅黑" panose="020B0503020204020204" pitchFamily="34" charset="-122"/>
              </a:rPr>
              <a:t>目次</a:t>
            </a:r>
          </a:p>
        </p:txBody>
      </p:sp>
      <p:sp>
        <p:nvSpPr>
          <p:cNvPr id="17412" name="文本框 19">
            <a:extLst>
              <a:ext uri="{FF2B5EF4-FFF2-40B4-BE49-F238E27FC236}">
                <a16:creationId xmlns:a16="http://schemas.microsoft.com/office/drawing/2014/main" id="{597AB45D-47F2-4AA1-B154-E001E39FC0D4}"/>
              </a:ext>
            </a:extLst>
          </p:cNvPr>
          <p:cNvSpPr>
            <a:spLocks noChangeArrowheads="1"/>
          </p:cNvSpPr>
          <p:nvPr/>
        </p:nvSpPr>
        <p:spPr bwMode="auto">
          <a:xfrm>
            <a:off x="8258175" y="4938713"/>
            <a:ext cx="158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YOUR TEXT</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3" name="文本框 63">
            <a:extLst>
              <a:ext uri="{FF2B5EF4-FFF2-40B4-BE49-F238E27FC236}">
                <a16:creationId xmlns:a16="http://schemas.microsoft.com/office/drawing/2014/main" id="{D1839190-06EF-4EEA-BDB0-DC4D2A981FBD}"/>
              </a:ext>
            </a:extLst>
          </p:cNvPr>
          <p:cNvSpPr>
            <a:spLocks noChangeArrowheads="1"/>
          </p:cNvSpPr>
          <p:nvPr/>
        </p:nvSpPr>
        <p:spPr bwMode="auto">
          <a:xfrm>
            <a:off x="1428750" y="1641475"/>
            <a:ext cx="73437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dirty="0">
                <a:latin typeface="MS Gothic" panose="020B0609070205080204" pitchFamily="49" charset="-128"/>
                <a:ea typeface="MS Gothic" panose="020B0609070205080204" pitchFamily="49" charset="-128"/>
                <a:sym typeface="微软雅黑" panose="020B0503020204020204" pitchFamily="34" charset="-122"/>
              </a:rPr>
              <a:t>1.</a:t>
            </a:r>
            <a:r>
              <a:rPr lang="ja-JP" altLang="en-US" sz="3600" b="1" dirty="0">
                <a:latin typeface="MS Gothic" panose="020B0609070205080204" pitchFamily="49" charset="-128"/>
                <a:ea typeface="MS Gothic" panose="020B0609070205080204" pitchFamily="49" charset="-128"/>
                <a:sym typeface="微软雅黑" panose="020B0503020204020204" pitchFamily="34" charset="-122"/>
              </a:rPr>
              <a:t>はじめに</a:t>
            </a:r>
            <a:endParaRPr lang="en-US" altLang="zh-CN" sz="3600" b="1" dirty="0">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2.</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関連研究</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3.</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提案手法</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4.</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実験</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5.</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結果</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ja-JP"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6.</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おわりに</a:t>
            </a:r>
            <a:endParaRPr lang="en-US" altLang="ja-JP"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2400" b="1" dirty="0">
              <a:solidFill>
                <a:srgbClr val="595959"/>
              </a:solidFill>
              <a:latin typeface="MS Gothic" panose="020B0609070205080204" pitchFamily="49" charset="-128"/>
              <a:ea typeface="MS Gothic" panose="020B0609070205080204" pitchFamily="49" charset="-128"/>
              <a:sym typeface="微软雅黑" panose="020B0503020204020204" pitchFamily="34" charset="-122"/>
            </a:endParaRPr>
          </a:p>
        </p:txBody>
      </p:sp>
    </p:spTree>
    <p:extLst>
      <p:ext uri="{BB962C8B-B14F-4D97-AF65-F5344CB8AC3E}">
        <p14:creationId xmlns:p14="http://schemas.microsoft.com/office/powerpoint/2010/main" val="176265039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1111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結果</a:t>
            </a:r>
            <a:endParaRPr lang="zh-CN"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p:txBody>
      </p:sp>
      <p:graphicFrame>
        <p:nvGraphicFramePr>
          <p:cNvPr id="4" name="表格 3">
            <a:extLst>
              <a:ext uri="{FF2B5EF4-FFF2-40B4-BE49-F238E27FC236}">
                <a16:creationId xmlns:a16="http://schemas.microsoft.com/office/drawing/2014/main" id="{940277A1-D028-41FF-9E01-56BCF30EB35A}"/>
              </a:ext>
            </a:extLst>
          </p:cNvPr>
          <p:cNvGraphicFramePr>
            <a:graphicFrameLocks noGrp="1"/>
          </p:cNvGraphicFramePr>
          <p:nvPr>
            <p:extLst/>
          </p:nvPr>
        </p:nvGraphicFramePr>
        <p:xfrm>
          <a:off x="2812059" y="3197929"/>
          <a:ext cx="6670643" cy="853440"/>
        </p:xfrm>
        <a:graphic>
          <a:graphicData uri="http://schemas.openxmlformats.org/drawingml/2006/table">
            <a:tbl>
              <a:tblPr firstRow="1" firstCol="1" bandRow="1">
                <a:tableStyleId>{5940675A-B579-460E-94D1-54222C63F5DA}</a:tableStyleId>
              </a:tblPr>
              <a:tblGrid>
                <a:gridCol w="2011998">
                  <a:extLst>
                    <a:ext uri="{9D8B030D-6E8A-4147-A177-3AD203B41FA5}">
                      <a16:colId xmlns:a16="http://schemas.microsoft.com/office/drawing/2014/main" val="39514817"/>
                    </a:ext>
                  </a:extLst>
                </a:gridCol>
                <a:gridCol w="3083560">
                  <a:extLst>
                    <a:ext uri="{9D8B030D-6E8A-4147-A177-3AD203B41FA5}">
                      <a16:colId xmlns:a16="http://schemas.microsoft.com/office/drawing/2014/main" val="326072750"/>
                    </a:ext>
                  </a:extLst>
                </a:gridCol>
                <a:gridCol w="1575085">
                  <a:extLst>
                    <a:ext uri="{9D8B030D-6E8A-4147-A177-3AD203B41FA5}">
                      <a16:colId xmlns:a16="http://schemas.microsoft.com/office/drawing/2014/main" val="545908346"/>
                    </a:ext>
                  </a:extLst>
                </a:gridCol>
              </a:tblGrid>
              <a:tr h="226244">
                <a:tc>
                  <a:txBody>
                    <a:bodyPr/>
                    <a:lstStyle/>
                    <a:p>
                      <a:pPr algn="ctr"/>
                      <a:r>
                        <a:rPr lang="en-US" sz="2800" b="1"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sz="2800" b="1"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ja-JP" sz="2800" b="1" kern="100" dirty="0">
                          <a:effectLst/>
                          <a:latin typeface="Times New Roman" panose="02020603050405020304" pitchFamily="18" charset="0"/>
                          <a:ea typeface="MS Mincho" panose="02020609040205080304" pitchFamily="49" charset="-128"/>
                          <a:cs typeface="Times New Roman" panose="02020603050405020304" pitchFamily="18" charset="0"/>
                        </a:rPr>
                        <a:t>ベースライン手法</a:t>
                      </a:r>
                      <a:endParaRPr lang="zh-CN" sz="2800" b="1"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ja-JP" sz="2800" b="1" kern="100" dirty="0">
                          <a:effectLst/>
                          <a:latin typeface="Times New Roman" panose="02020603050405020304" pitchFamily="18" charset="0"/>
                          <a:ea typeface="MS Mincho" panose="02020609040205080304" pitchFamily="49" charset="-128"/>
                          <a:cs typeface="Times New Roman" panose="02020603050405020304" pitchFamily="18" charset="0"/>
                        </a:rPr>
                        <a:t>提案手法</a:t>
                      </a:r>
                      <a:endParaRPr lang="zh-CN" sz="2800" b="1"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565644887"/>
                  </a:ext>
                </a:extLst>
              </a:tr>
              <a:tr h="193436">
                <a:tc>
                  <a:txBody>
                    <a:bodyPr/>
                    <a:lstStyle/>
                    <a:p>
                      <a:pPr algn="just"/>
                      <a:r>
                        <a:rPr lang="ja-JP" sz="2800" b="1" kern="100">
                          <a:effectLst/>
                          <a:latin typeface="Times New Roman" panose="02020603050405020304" pitchFamily="18" charset="0"/>
                          <a:ea typeface="MS Mincho" panose="02020609040205080304" pitchFamily="49" charset="-128"/>
                          <a:cs typeface="Times New Roman" panose="02020603050405020304" pitchFamily="18" charset="0"/>
                        </a:rPr>
                        <a:t>平均類似度</a:t>
                      </a:r>
                      <a:endParaRPr lang="zh-CN" sz="2800" b="1"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800" b="1" kern="100" dirty="0">
                          <a:effectLst/>
                          <a:latin typeface="Times New Roman" panose="02020603050405020304" pitchFamily="18" charset="0"/>
                          <a:ea typeface="MS Mincho" panose="02020609040205080304" pitchFamily="49" charset="-128"/>
                          <a:cs typeface="Times New Roman" panose="02020603050405020304" pitchFamily="18" charset="0"/>
                        </a:rPr>
                        <a:t>0.7517</a:t>
                      </a:r>
                      <a:endParaRPr lang="zh-CN" sz="2800" b="1"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r>
                        <a:rPr lang="en-US" sz="2800" b="1" kern="100" dirty="0">
                          <a:effectLst/>
                          <a:latin typeface="Times New Roman" panose="02020603050405020304" pitchFamily="18" charset="0"/>
                          <a:ea typeface="MS Mincho" panose="02020609040205080304" pitchFamily="49" charset="-128"/>
                          <a:cs typeface="Times New Roman" panose="02020603050405020304" pitchFamily="18" charset="0"/>
                        </a:rPr>
                        <a:t>0.7580</a:t>
                      </a:r>
                      <a:endParaRPr lang="zh-CN" sz="2800" b="1" kern="1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44982346"/>
                  </a:ext>
                </a:extLst>
              </a:tr>
            </a:tbl>
          </a:graphicData>
        </a:graphic>
      </p:graphicFrame>
      <p:sp>
        <p:nvSpPr>
          <p:cNvPr id="7" name="文本框 6">
            <a:extLst>
              <a:ext uri="{FF2B5EF4-FFF2-40B4-BE49-F238E27FC236}">
                <a16:creationId xmlns:a16="http://schemas.microsoft.com/office/drawing/2014/main" id="{8BA7D861-1178-4575-9B1B-AB8626245E05}"/>
              </a:ext>
            </a:extLst>
          </p:cNvPr>
          <p:cNvSpPr txBox="1"/>
          <p:nvPr/>
        </p:nvSpPr>
        <p:spPr>
          <a:xfrm>
            <a:off x="2053366" y="5185006"/>
            <a:ext cx="9060627" cy="1077218"/>
          </a:xfrm>
          <a:prstGeom prst="rect">
            <a:avLst/>
          </a:prstGeom>
          <a:noFill/>
        </p:spPr>
        <p:txBody>
          <a:bodyPr wrap="square">
            <a:spAutoFit/>
          </a:bodyPr>
          <a:lstStyle/>
          <a:p>
            <a:r>
              <a:rPr lang="ja-JP" altLang="zh-CN" sz="3200" kern="100" dirty="0">
                <a:effectLst/>
                <a:latin typeface="Century" panose="02040604050505020304" pitchFamily="18" charset="0"/>
                <a:ea typeface="MS Mincho" panose="02020609040205080304" pitchFamily="49" charset="-128"/>
                <a:cs typeface="Times New Roman" panose="02020603050405020304" pitchFamily="18" charset="0"/>
              </a:rPr>
              <a:t>平均類似度の点からはベースラインと提案手法に大きな差は現れなかった</a:t>
            </a:r>
            <a:endParaRPr lang="zh-CN" altLang="en-US" sz="3200" dirty="0"/>
          </a:p>
        </p:txBody>
      </p:sp>
      <p:sp>
        <p:nvSpPr>
          <p:cNvPr id="8" name="文本框 7">
            <a:extLst>
              <a:ext uri="{FF2B5EF4-FFF2-40B4-BE49-F238E27FC236}">
                <a16:creationId xmlns:a16="http://schemas.microsoft.com/office/drawing/2014/main" id="{E3077D94-1449-4CFD-ABF2-B33EB950876C}"/>
              </a:ext>
            </a:extLst>
          </p:cNvPr>
          <p:cNvSpPr txBox="1"/>
          <p:nvPr/>
        </p:nvSpPr>
        <p:spPr>
          <a:xfrm>
            <a:off x="487135" y="1194303"/>
            <a:ext cx="11217729" cy="1077218"/>
          </a:xfrm>
          <a:prstGeom prst="rect">
            <a:avLst/>
          </a:prstGeom>
          <a:noFill/>
        </p:spPr>
        <p:txBody>
          <a:bodyPr wrap="square">
            <a:spAutoFit/>
          </a:bodyPr>
          <a:lstStyle/>
          <a:p>
            <a:r>
              <a:rPr lang="en-US" altLang="zh-CN" sz="3200" b="1" kern="100" dirty="0">
                <a:effectLst/>
                <a:latin typeface="Times New Roman" panose="02020603050405020304" pitchFamily="18" charset="0"/>
                <a:ea typeface="MS Mincho" panose="02020609040205080304" pitchFamily="49" charset="-128"/>
                <a:cs typeface="Times New Roman" panose="02020603050405020304" pitchFamily="18" charset="0"/>
              </a:rPr>
              <a:t>10</a:t>
            </a:r>
            <a:r>
              <a:rPr lang="ja-JP" altLang="zh-CN" sz="3200" b="1" kern="100" dirty="0">
                <a:effectLst/>
                <a:latin typeface="Times New Roman" panose="02020603050405020304" pitchFamily="18" charset="0"/>
                <a:ea typeface="MS Mincho" panose="02020609040205080304" pitchFamily="49" charset="-128"/>
                <a:cs typeface="Times New Roman" panose="02020603050405020304" pitchFamily="18" charset="0"/>
              </a:rPr>
              <a:t>回学習させて、テストデータによる含意文の生成を行い、前提文と含意文の類似度</a:t>
            </a:r>
            <a:endParaRPr lang="zh-CN" altLang="en-US" sz="3200" b="1"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71624658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a:extLst>
              <a:ext uri="{FF2B5EF4-FFF2-40B4-BE49-F238E27FC236}">
                <a16:creationId xmlns:a16="http://schemas.microsoft.com/office/drawing/2014/main" id="{A3E01C69-FA21-4BF8-8ACE-B41FB642501F}"/>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 name="文本框 5">
            <a:extLst>
              <a:ext uri="{FF2B5EF4-FFF2-40B4-BE49-F238E27FC236}">
                <a16:creationId xmlns:a16="http://schemas.microsoft.com/office/drawing/2014/main" id="{75CA1C6F-4EC5-4C04-B27C-A920B46259D9}"/>
              </a:ext>
            </a:extLst>
          </p:cNvPr>
          <p:cNvSpPr>
            <a:spLocks noChangeArrowheads="1"/>
          </p:cNvSpPr>
          <p:nvPr/>
        </p:nvSpPr>
        <p:spPr bwMode="auto">
          <a:xfrm>
            <a:off x="320675" y="339725"/>
            <a:ext cx="1111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結果</a:t>
            </a:r>
            <a:endParaRPr lang="zh-CN"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p:txBody>
      </p:sp>
      <p:pic>
        <p:nvPicPr>
          <p:cNvPr id="16" name="图片 15">
            <a:extLst>
              <a:ext uri="{FF2B5EF4-FFF2-40B4-BE49-F238E27FC236}">
                <a16:creationId xmlns:a16="http://schemas.microsoft.com/office/drawing/2014/main" id="{D73C8422-1226-4FB9-BA0B-5FABE39C70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8292" y="1545656"/>
            <a:ext cx="5806787" cy="4577558"/>
          </a:xfrm>
          <a:prstGeom prst="rect">
            <a:avLst/>
          </a:prstGeom>
          <a:noFill/>
          <a:ln>
            <a:noFill/>
          </a:ln>
        </p:spPr>
      </p:pic>
      <p:pic>
        <p:nvPicPr>
          <p:cNvPr id="17" name="图片 16">
            <a:extLst>
              <a:ext uri="{FF2B5EF4-FFF2-40B4-BE49-F238E27FC236}">
                <a16:creationId xmlns:a16="http://schemas.microsoft.com/office/drawing/2014/main" id="{50D35749-0857-4F61-AB23-2D6768E8F6F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989320" y="1545656"/>
            <a:ext cx="6202680" cy="4577558"/>
          </a:xfrm>
          <a:prstGeom prst="rect">
            <a:avLst/>
          </a:prstGeom>
          <a:noFill/>
          <a:ln>
            <a:noFill/>
          </a:ln>
        </p:spPr>
      </p:pic>
      <p:sp>
        <p:nvSpPr>
          <p:cNvPr id="18" name="文本框 17">
            <a:extLst>
              <a:ext uri="{FF2B5EF4-FFF2-40B4-BE49-F238E27FC236}">
                <a16:creationId xmlns:a16="http://schemas.microsoft.com/office/drawing/2014/main" id="{DEB3595F-5F86-4E91-ACA6-A78B87D7A497}"/>
              </a:ext>
            </a:extLst>
          </p:cNvPr>
          <p:cNvSpPr txBox="1"/>
          <p:nvPr/>
        </p:nvSpPr>
        <p:spPr>
          <a:xfrm>
            <a:off x="2358412" y="6355408"/>
            <a:ext cx="8484336" cy="369332"/>
          </a:xfrm>
          <a:prstGeom prst="rect">
            <a:avLst/>
          </a:prstGeom>
          <a:noFill/>
        </p:spPr>
        <p:txBody>
          <a:bodyPr wrap="square">
            <a:spAutoFit/>
          </a:bodyPr>
          <a:lstStyle/>
          <a:p>
            <a:r>
              <a:rPr lang="ja-JP" altLang="zh-CN" sz="1800" b="1" kern="100" dirty="0">
                <a:effectLst/>
                <a:latin typeface="Century" panose="02040604050505020304" pitchFamily="18" charset="0"/>
                <a:ea typeface="MS Mincho" panose="02020609040205080304" pitchFamily="49" charset="-128"/>
                <a:cs typeface="Times New Roman" panose="02020603050405020304" pitchFamily="18" charset="0"/>
              </a:rPr>
              <a:t>ベースライン手法</a:t>
            </a:r>
            <a:r>
              <a:rPr lang="ja-JP" altLang="en-US" sz="1800" b="1" kern="100" dirty="0">
                <a:effectLst/>
                <a:latin typeface="Century" panose="02040604050505020304" pitchFamily="18" charset="0"/>
                <a:ea typeface="MS Mincho" panose="02020609040205080304" pitchFamily="49" charset="-128"/>
                <a:cs typeface="Times New Roman" panose="02020603050405020304" pitchFamily="18" charset="0"/>
              </a:rPr>
              <a:t>　　　　　　　　　　　　　　　　　　　提案手法</a:t>
            </a:r>
            <a:endParaRPr lang="zh-CN" altLang="en-US" dirty="0"/>
          </a:p>
        </p:txBody>
      </p:sp>
      <p:sp>
        <p:nvSpPr>
          <p:cNvPr id="19" name="文本框 9">
            <a:extLst>
              <a:ext uri="{FF2B5EF4-FFF2-40B4-BE49-F238E27FC236}">
                <a16:creationId xmlns:a16="http://schemas.microsoft.com/office/drawing/2014/main" id="{B2ABCE28-B7FB-4386-99AB-1261CB4D7ACD}"/>
              </a:ext>
            </a:extLst>
          </p:cNvPr>
          <p:cNvSpPr txBox="1"/>
          <p:nvPr/>
        </p:nvSpPr>
        <p:spPr>
          <a:xfrm>
            <a:off x="487135" y="1194303"/>
            <a:ext cx="11217729" cy="584775"/>
          </a:xfrm>
          <a:prstGeom prst="rect">
            <a:avLst/>
          </a:prstGeom>
          <a:noFill/>
        </p:spPr>
        <p:txBody>
          <a:bodyPr wrap="square">
            <a:spAutoFit/>
          </a:bodyPr>
          <a:lstStyle/>
          <a:p>
            <a:r>
              <a:rPr lang="ja-JP" altLang="en-US" sz="3200" b="1" dirty="0">
                <a:latin typeface="Times New Roman" panose="02020603050405020304" pitchFamily="18" charset="0"/>
                <a:ea typeface="MS Mincho" panose="02020609040205080304" pitchFamily="49" charset="-128"/>
                <a:cs typeface="Times New Roman" panose="02020603050405020304" pitchFamily="18" charset="0"/>
              </a:rPr>
              <a:t>前提文と含意文の類似度は提案手法が</a:t>
            </a:r>
            <a:r>
              <a:rPr lang="en-US" altLang="ja-JP" sz="3200" b="1" dirty="0">
                <a:latin typeface="Times New Roman" panose="02020603050405020304" pitchFamily="18" charset="0"/>
                <a:ea typeface="MS Mincho" panose="02020609040205080304" pitchFamily="49" charset="-128"/>
                <a:cs typeface="Times New Roman" panose="02020603050405020304" pitchFamily="18" charset="0"/>
              </a:rPr>
              <a:t>0.9</a:t>
            </a:r>
            <a:r>
              <a:rPr lang="ja-JP" altLang="en-US" sz="3200" b="1" dirty="0">
                <a:latin typeface="Times New Roman" panose="02020603050405020304" pitchFamily="18" charset="0"/>
                <a:ea typeface="MS Mincho" panose="02020609040205080304" pitchFamily="49" charset="-128"/>
                <a:cs typeface="Times New Roman" panose="02020603050405020304" pitchFamily="18" charset="0"/>
              </a:rPr>
              <a:t>以上のものが減少</a:t>
            </a:r>
            <a:endParaRPr lang="zh-CN" altLang="en-US" sz="3200" b="1"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514350811"/>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1111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結果</a:t>
            </a:r>
            <a:endParaRPr lang="zh-CN"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p:txBody>
      </p:sp>
      <p:sp>
        <p:nvSpPr>
          <p:cNvPr id="7" name="文本框 6">
            <a:extLst>
              <a:ext uri="{FF2B5EF4-FFF2-40B4-BE49-F238E27FC236}">
                <a16:creationId xmlns:a16="http://schemas.microsoft.com/office/drawing/2014/main" id="{BF143CBF-5B09-4445-AFEF-024847FA12A1}"/>
              </a:ext>
            </a:extLst>
          </p:cNvPr>
          <p:cNvSpPr txBox="1"/>
          <p:nvPr/>
        </p:nvSpPr>
        <p:spPr>
          <a:xfrm>
            <a:off x="0" y="1530327"/>
            <a:ext cx="11293428" cy="3970318"/>
          </a:xfrm>
          <a:prstGeom prst="rect">
            <a:avLst/>
          </a:prstGeom>
          <a:noFill/>
        </p:spPr>
        <p:txBody>
          <a:bodyPr wrap="square">
            <a:spAutoFit/>
          </a:bodyPr>
          <a:lstStyle/>
          <a:p>
            <a:pPr indent="306070" algn="just"/>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前提文</a:t>
            </a:r>
            <a:r>
              <a:rPr lang="ja-JP"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white dog playing in the snow .</a:t>
            </a:r>
            <a:endParaRPr lang="zh-CN" altLang="zh-CN" sz="2800" kern="100" dirty="0">
              <a:effectLst/>
              <a:latin typeface="Century" panose="02040604050505020304" pitchFamily="18" charset="0"/>
              <a:ea typeface="MS Mincho" panose="02020609040205080304" pitchFamily="49" charset="-128"/>
              <a:cs typeface="Times New Roman" panose="02020603050405020304" pitchFamily="18" charset="0"/>
            </a:endParaRPr>
          </a:p>
          <a:p>
            <a:pPr indent="306070" algn="just"/>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目標</a:t>
            </a:r>
            <a:r>
              <a:rPr lang="ja-JP"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the dog enjoys the snow .</a:t>
            </a:r>
            <a:endParaRPr lang="zh-CN" altLang="zh-CN" sz="2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324485" algn="just"/>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べ</a:t>
            </a:r>
            <a:r>
              <a:rPr lang="en-US"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a:t>
            </a:r>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スライン</a:t>
            </a:r>
            <a:r>
              <a:rPr lang="ja-JP"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a </a:t>
            </a:r>
            <a:r>
              <a:rPr lang="en-US" altLang="zh-CN" sz="2800" kern="1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dog</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 is </a:t>
            </a:r>
            <a:r>
              <a:rPr lang="en-US" altLang="zh-CN" sz="2800" kern="1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playing</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CN" sz="2800" kern="1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CN" sz="2800" kern="1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the</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CN" sz="2800" kern="1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snow</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0.9084</a:t>
            </a:r>
            <a:endParaRPr lang="zh-CN" altLang="zh-CN" sz="2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324485" algn="just"/>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提案手法</a:t>
            </a:r>
            <a:r>
              <a:rPr lang="ja-JP"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a </a:t>
            </a:r>
            <a:r>
              <a:rPr lang="en-US" altLang="zh-CN" sz="2800" kern="1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dog</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 is outside .</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0.7288</a:t>
            </a:r>
            <a:endParaRPr lang="zh-CN" altLang="zh-CN" sz="2800" kern="100" dirty="0">
              <a:effectLst/>
              <a:latin typeface="Century" panose="02040604050505020304" pitchFamily="18" charset="0"/>
              <a:ea typeface="MS Mincho" panose="02020609040205080304" pitchFamily="49" charset="-128"/>
              <a:cs typeface="Times New Roman" panose="02020603050405020304" pitchFamily="18" charset="0"/>
            </a:endParaRPr>
          </a:p>
          <a:p>
            <a:pPr algn="l"/>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zh-CN" altLang="zh-CN" sz="2800" kern="100" dirty="0">
              <a:effectLst/>
              <a:latin typeface="Century" panose="02040604050505020304" pitchFamily="18" charset="0"/>
              <a:ea typeface="MS Mincho" panose="02020609040205080304" pitchFamily="49" charset="-128"/>
              <a:cs typeface="Times New Roman" panose="02020603050405020304" pitchFamily="18" charset="0"/>
            </a:endParaRPr>
          </a:p>
          <a:p>
            <a:pPr indent="306070" algn="just"/>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前提文</a:t>
            </a:r>
            <a:r>
              <a:rPr lang="ja-JP"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construction workers are standing upon on a wooden bridge .</a:t>
            </a:r>
            <a:endParaRPr lang="zh-CN" altLang="zh-CN" sz="2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324485" algn="just"/>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目標</a:t>
            </a:r>
            <a:r>
              <a:rPr lang="ja-JP"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the bridge is wood .</a:t>
            </a:r>
            <a:endParaRPr lang="zh-CN" altLang="zh-CN" sz="2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324485" algn="just"/>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べ</a:t>
            </a:r>
            <a:r>
              <a:rPr lang="en-US"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a:t>
            </a:r>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スライン</a:t>
            </a:r>
            <a:r>
              <a:rPr lang="ja-JP"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construction</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workers</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are</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standing</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on</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bridge</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0.9421</a:t>
            </a:r>
            <a:endParaRPr lang="zh-CN" altLang="zh-CN" sz="2800" kern="100" dirty="0">
              <a:effectLst/>
              <a:latin typeface="Century" panose="02040604050505020304" pitchFamily="18" charset="0"/>
              <a:ea typeface="MS Mincho" panose="02020609040205080304" pitchFamily="49" charset="-128"/>
              <a:cs typeface="Times New Roman" panose="02020603050405020304" pitchFamily="18" charset="0"/>
            </a:endParaRPr>
          </a:p>
          <a:p>
            <a:pPr marL="324485" algn="just"/>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提案手法</a:t>
            </a:r>
            <a:r>
              <a:rPr lang="ja-JP"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there </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are</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people </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on</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bridge</a:t>
            </a:r>
            <a:r>
              <a:rPr lang="en-US" altLang="zh-CN" sz="2800" kern="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kern="100" dirty="0">
                <a:effectLst/>
                <a:latin typeface="Times New Roman" panose="02020603050405020304" pitchFamily="18" charset="0"/>
                <a:ea typeface="MS Mincho" panose="02020609040205080304" pitchFamily="49" charset="-128"/>
                <a:cs typeface="Times New Roman" panose="02020603050405020304" pitchFamily="18" charset="0"/>
              </a:rPr>
              <a:t>0.8220</a:t>
            </a:r>
            <a:endParaRPr lang="zh-CN" altLang="zh-CN" sz="2800" kern="100" dirty="0">
              <a:effectLst/>
              <a:latin typeface="Century" panose="02040604050505020304" pitchFamily="18" charset="0"/>
              <a:ea typeface="MS Mincho" panose="02020609040205080304" pitchFamily="49" charset="-128"/>
              <a:cs typeface="Times New Roman" panose="02020603050405020304" pitchFamily="18" charset="0"/>
            </a:endParaRPr>
          </a:p>
        </p:txBody>
      </p:sp>
      <p:sp>
        <p:nvSpPr>
          <p:cNvPr id="8" name="矩形 10">
            <a:extLst>
              <a:ext uri="{FF2B5EF4-FFF2-40B4-BE49-F238E27FC236}">
                <a16:creationId xmlns:a16="http://schemas.microsoft.com/office/drawing/2014/main" id="{6667A124-C723-40F0-A91E-75C763CC1511}"/>
              </a:ext>
            </a:extLst>
          </p:cNvPr>
          <p:cNvSpPr/>
          <p:nvPr/>
        </p:nvSpPr>
        <p:spPr>
          <a:xfrm>
            <a:off x="3109691" y="2496456"/>
            <a:ext cx="591452" cy="362858"/>
          </a:xfrm>
          <a:prstGeom prst="rect">
            <a:avLst/>
          </a:prstGeom>
          <a:solidFill>
            <a:schemeClr val="accent1">
              <a:alpha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 name="矩形 10">
            <a:extLst>
              <a:ext uri="{FF2B5EF4-FFF2-40B4-BE49-F238E27FC236}">
                <a16:creationId xmlns:a16="http://schemas.microsoft.com/office/drawing/2014/main" id="{D330648C-0BCF-4E00-9FFA-307DDF639941}"/>
              </a:ext>
            </a:extLst>
          </p:cNvPr>
          <p:cNvSpPr/>
          <p:nvPr/>
        </p:nvSpPr>
        <p:spPr>
          <a:xfrm>
            <a:off x="4118433" y="2496456"/>
            <a:ext cx="2819395" cy="362858"/>
          </a:xfrm>
          <a:prstGeom prst="rect">
            <a:avLst/>
          </a:prstGeom>
          <a:solidFill>
            <a:schemeClr val="accent1">
              <a:alpha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0" name="矩形 10">
            <a:extLst>
              <a:ext uri="{FF2B5EF4-FFF2-40B4-BE49-F238E27FC236}">
                <a16:creationId xmlns:a16="http://schemas.microsoft.com/office/drawing/2014/main" id="{5080DE3F-DC14-4835-A0FB-0C489EFFF0F5}"/>
              </a:ext>
            </a:extLst>
          </p:cNvPr>
          <p:cNvSpPr/>
          <p:nvPr/>
        </p:nvSpPr>
        <p:spPr>
          <a:xfrm>
            <a:off x="3124205" y="2888342"/>
            <a:ext cx="591452" cy="362858"/>
          </a:xfrm>
          <a:prstGeom prst="rect">
            <a:avLst/>
          </a:prstGeom>
          <a:solidFill>
            <a:schemeClr val="accent1">
              <a:alpha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BA3DE907-40C5-4E7B-AEA9-3301EFD437CA}"/>
              </a:ext>
            </a:extLst>
          </p:cNvPr>
          <p:cNvSpPr/>
          <p:nvPr/>
        </p:nvSpPr>
        <p:spPr>
          <a:xfrm>
            <a:off x="2872027" y="4652758"/>
            <a:ext cx="6547744" cy="362858"/>
          </a:xfrm>
          <a:prstGeom prst="rect">
            <a:avLst/>
          </a:prstGeom>
          <a:solidFill>
            <a:schemeClr val="accent1">
              <a:alpha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2" name="矩形 10">
            <a:extLst>
              <a:ext uri="{FF2B5EF4-FFF2-40B4-BE49-F238E27FC236}">
                <a16:creationId xmlns:a16="http://schemas.microsoft.com/office/drawing/2014/main" id="{90FC7CF8-DB79-461D-A5EA-B078E2DB44CA}"/>
              </a:ext>
            </a:extLst>
          </p:cNvPr>
          <p:cNvSpPr/>
          <p:nvPr/>
        </p:nvSpPr>
        <p:spPr>
          <a:xfrm>
            <a:off x="3715657" y="5120244"/>
            <a:ext cx="402776" cy="362858"/>
          </a:xfrm>
          <a:prstGeom prst="rect">
            <a:avLst/>
          </a:prstGeom>
          <a:solidFill>
            <a:schemeClr val="accent1">
              <a:alpha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3" name="矩形 10">
            <a:extLst>
              <a:ext uri="{FF2B5EF4-FFF2-40B4-BE49-F238E27FC236}">
                <a16:creationId xmlns:a16="http://schemas.microsoft.com/office/drawing/2014/main" id="{3506B127-7A08-4AC7-82D1-5C680F04427D}"/>
              </a:ext>
            </a:extLst>
          </p:cNvPr>
          <p:cNvSpPr/>
          <p:nvPr/>
        </p:nvSpPr>
        <p:spPr>
          <a:xfrm>
            <a:off x="5232404" y="5120243"/>
            <a:ext cx="1705424" cy="380402"/>
          </a:xfrm>
          <a:prstGeom prst="rect">
            <a:avLst/>
          </a:prstGeom>
          <a:solidFill>
            <a:schemeClr val="accent1">
              <a:alpha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694527E0-CE66-4419-BDFD-09395156C9B6}"/>
              </a:ext>
            </a:extLst>
          </p:cNvPr>
          <p:cNvSpPr txBox="1"/>
          <p:nvPr/>
        </p:nvSpPr>
        <p:spPr>
          <a:xfrm>
            <a:off x="2504621" y="626944"/>
            <a:ext cx="8526235" cy="584775"/>
          </a:xfrm>
          <a:prstGeom prst="rect">
            <a:avLst/>
          </a:prstGeom>
          <a:noFill/>
        </p:spPr>
        <p:txBody>
          <a:bodyPr wrap="square">
            <a:spAutoFit/>
          </a:bodyPr>
          <a:lstStyle/>
          <a:p>
            <a:r>
              <a:rPr lang="ja-JP" altLang="en-US" sz="3200" b="1" kern="100" dirty="0">
                <a:effectLst/>
                <a:latin typeface="Times New Roman" panose="02020603050405020304" pitchFamily="18" charset="0"/>
                <a:ea typeface="MS Mincho" panose="02020609040205080304" pitchFamily="49" charset="-128"/>
                <a:cs typeface="Times New Roman" panose="02020603050405020304" pitchFamily="18" charset="0"/>
              </a:rPr>
              <a:t>提案手法により、重なった語彙が減少</a:t>
            </a:r>
            <a:endParaRPr lang="zh-CN" altLang="en-US" sz="3200" b="1"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77699548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1108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sz="3600" b="1">
                <a:solidFill>
                  <a:srgbClr val="000000"/>
                </a:solidFill>
                <a:latin typeface="MS Gothic" panose="020B0609070205080204" pitchFamily="49" charset="-128"/>
                <a:ea typeface="MS Gothic" panose="020B0609070205080204" pitchFamily="49" charset="-128"/>
                <a:sym typeface="微软雅黑" panose="020B0503020204020204" pitchFamily="34" charset="-122"/>
              </a:rPr>
              <a:t>目次</a:t>
            </a:r>
          </a:p>
        </p:txBody>
      </p:sp>
      <p:sp>
        <p:nvSpPr>
          <p:cNvPr id="17412" name="文本框 19">
            <a:extLst>
              <a:ext uri="{FF2B5EF4-FFF2-40B4-BE49-F238E27FC236}">
                <a16:creationId xmlns:a16="http://schemas.microsoft.com/office/drawing/2014/main" id="{597AB45D-47F2-4AA1-B154-E001E39FC0D4}"/>
              </a:ext>
            </a:extLst>
          </p:cNvPr>
          <p:cNvSpPr>
            <a:spLocks noChangeArrowheads="1"/>
          </p:cNvSpPr>
          <p:nvPr/>
        </p:nvSpPr>
        <p:spPr bwMode="auto">
          <a:xfrm>
            <a:off x="8258175" y="4938713"/>
            <a:ext cx="158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YOUR TEXT</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3" name="文本框 63">
            <a:extLst>
              <a:ext uri="{FF2B5EF4-FFF2-40B4-BE49-F238E27FC236}">
                <a16:creationId xmlns:a16="http://schemas.microsoft.com/office/drawing/2014/main" id="{D1839190-06EF-4EEA-BDB0-DC4D2A981FBD}"/>
              </a:ext>
            </a:extLst>
          </p:cNvPr>
          <p:cNvSpPr>
            <a:spLocks noChangeArrowheads="1"/>
          </p:cNvSpPr>
          <p:nvPr/>
        </p:nvSpPr>
        <p:spPr bwMode="auto">
          <a:xfrm>
            <a:off x="1428750" y="1641475"/>
            <a:ext cx="73437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1.</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はじめに</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2.</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関連研究</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3.</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提案手法</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4.</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実験</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5.</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結果</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ja-JP" sz="3600" b="1" dirty="0">
                <a:latin typeface="MS Gothic" panose="020B0609070205080204" pitchFamily="49" charset="-128"/>
                <a:ea typeface="MS Gothic" panose="020B0609070205080204" pitchFamily="49" charset="-128"/>
                <a:sym typeface="微软雅黑" panose="020B0503020204020204" pitchFamily="34" charset="-122"/>
              </a:rPr>
              <a:t>6.</a:t>
            </a:r>
            <a:r>
              <a:rPr lang="ja-JP" altLang="en-US" sz="3600" b="1" dirty="0">
                <a:latin typeface="MS Gothic" panose="020B0609070205080204" pitchFamily="49" charset="-128"/>
                <a:ea typeface="MS Gothic" panose="020B0609070205080204" pitchFamily="49" charset="-128"/>
                <a:sym typeface="微软雅黑" panose="020B0503020204020204" pitchFamily="34" charset="-122"/>
              </a:rPr>
              <a:t>おわりに</a:t>
            </a:r>
            <a:endParaRPr lang="en-US" altLang="ja-JP" sz="3600" b="1" dirty="0">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2400" b="1" dirty="0">
              <a:solidFill>
                <a:srgbClr val="595959"/>
              </a:solidFill>
              <a:latin typeface="MS Gothic" panose="020B0609070205080204" pitchFamily="49" charset="-128"/>
              <a:ea typeface="MS Gothic" panose="020B0609070205080204" pitchFamily="49" charset="-128"/>
              <a:sym typeface="微软雅黑" panose="020B0503020204020204" pitchFamily="34" charset="-122"/>
            </a:endParaRPr>
          </a:p>
        </p:txBody>
      </p:sp>
    </p:spTree>
    <p:extLst>
      <p:ext uri="{BB962C8B-B14F-4D97-AF65-F5344CB8AC3E}">
        <p14:creationId xmlns:p14="http://schemas.microsoft.com/office/powerpoint/2010/main" val="3097200185"/>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7777A3A-D89B-45B6-A70E-EBF5D0A2D0B7}"/>
              </a:ext>
            </a:extLst>
          </p:cNvPr>
          <p:cNvSpPr txBox="1"/>
          <p:nvPr/>
        </p:nvSpPr>
        <p:spPr>
          <a:xfrm>
            <a:off x="1226820" y="1889411"/>
            <a:ext cx="9738360" cy="2323713"/>
          </a:xfrm>
          <a:prstGeom prst="rect">
            <a:avLst/>
          </a:prstGeom>
          <a:noFill/>
        </p:spPr>
        <p:txBody>
          <a:bodyPr wrap="square">
            <a:spAutoFit/>
          </a:bodyPr>
          <a:lstStyle/>
          <a:p>
            <a:pPr indent="107950" algn="just">
              <a:spcAft>
                <a:spcPts val="600"/>
              </a:spcAft>
            </a:pPr>
            <a:r>
              <a:rPr lang="en-US" altLang="ja-JP" sz="2800" b="1" kern="100" dirty="0">
                <a:effectLst/>
                <a:latin typeface="Century" panose="02040604050505020304" pitchFamily="18" charset="0"/>
                <a:ea typeface="MS Mincho" panose="02020609040205080304" pitchFamily="49" charset="-128"/>
                <a:cs typeface="Times New Roman" panose="02020603050405020304" pitchFamily="18" charset="0"/>
              </a:rPr>
              <a:t>   </a:t>
            </a:r>
            <a:r>
              <a:rPr lang="ja-JP" altLang="zh-CN" sz="2800" b="1" kern="100" dirty="0">
                <a:effectLst/>
                <a:latin typeface="Century" panose="02040604050505020304" pitchFamily="18" charset="0"/>
                <a:ea typeface="MS Mincho" panose="02020609040205080304" pitchFamily="49" charset="-128"/>
                <a:cs typeface="Times New Roman" panose="02020603050405020304" pitchFamily="18" charset="0"/>
              </a:rPr>
              <a:t>前提文と含意文の語彙が重ならないように、類似損失を導入した手法を提案した。</a:t>
            </a:r>
            <a:endParaRPr lang="zh-CN" altLang="zh-CN" sz="2800" b="1" kern="100" dirty="0">
              <a:effectLst/>
              <a:latin typeface="Century" panose="02040604050505020304" pitchFamily="18" charset="0"/>
              <a:ea typeface="MS Mincho" panose="02020609040205080304" pitchFamily="49" charset="-128"/>
              <a:cs typeface="Times New Roman" panose="02020603050405020304" pitchFamily="18" charset="0"/>
            </a:endParaRPr>
          </a:p>
          <a:p>
            <a:r>
              <a:rPr lang="en-US" altLang="ja-JP" sz="2800" b="1" kern="100" dirty="0">
                <a:effectLst/>
                <a:latin typeface="Century" panose="02040604050505020304" pitchFamily="18" charset="0"/>
                <a:ea typeface="MS Mincho" panose="02020609040205080304" pitchFamily="49" charset="-128"/>
                <a:cs typeface="Times New Roman" panose="02020603050405020304" pitchFamily="18" charset="0"/>
              </a:rPr>
              <a:t>    </a:t>
            </a:r>
            <a:r>
              <a:rPr lang="ja-JP" altLang="zh-CN" sz="2800" b="1" kern="100" dirty="0">
                <a:effectLst/>
                <a:latin typeface="Century" panose="02040604050505020304" pitchFamily="18" charset="0"/>
                <a:ea typeface="MS Mincho" panose="02020609040205080304" pitchFamily="49" charset="-128"/>
                <a:cs typeface="Times New Roman" panose="02020603050405020304" pitchFamily="18" charset="0"/>
              </a:rPr>
              <a:t>今後の課題としては、全体的に語彙の重なりを抑えることを目指す。また、学習回数を増やすことでどのように変化するかについても検討を行う。</a:t>
            </a:r>
            <a:endParaRPr lang="zh-CN" altLang="en-US" sz="2800" b="1" dirty="0"/>
          </a:p>
        </p:txBody>
      </p:sp>
    </p:spTree>
    <p:extLst>
      <p:ext uri="{BB962C8B-B14F-4D97-AF65-F5344CB8AC3E}">
        <p14:creationId xmlns:p14="http://schemas.microsoft.com/office/powerpoint/2010/main" val="2556057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48D27-9F9A-4D15-B479-877C88126C0A}"/>
              </a:ext>
            </a:extLst>
          </p:cNvPr>
          <p:cNvSpPr>
            <a:spLocks noGrp="1"/>
          </p:cNvSpPr>
          <p:nvPr>
            <p:ph type="ctrTitle"/>
          </p:nvPr>
        </p:nvSpPr>
        <p:spPr>
          <a:xfrm>
            <a:off x="221673" y="1928850"/>
            <a:ext cx="11291455" cy="1296631"/>
          </a:xfrm>
        </p:spPr>
        <p:txBody>
          <a:bodyPr>
            <a:normAutofit/>
          </a:bodyPr>
          <a:lstStyle/>
          <a:p>
            <a:r>
              <a:rPr kumimoji="1" lang="ja-JP" altLang="en-US" sz="4000" dirty="0">
                <a:latin typeface="MS Gothic" panose="020B0609070205080204" pitchFamily="49" charset="-128"/>
                <a:ea typeface="MS Gothic" panose="020B0609070205080204" pitchFamily="49" charset="-128"/>
              </a:rPr>
              <a:t>ご清聴どうもありがとうございました</a:t>
            </a:r>
          </a:p>
        </p:txBody>
      </p:sp>
    </p:spTree>
    <p:extLst>
      <p:ext uri="{BB962C8B-B14F-4D97-AF65-F5344CB8AC3E}">
        <p14:creationId xmlns:p14="http://schemas.microsoft.com/office/powerpoint/2010/main" val="2579110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a:extLst>
              <a:ext uri="{FF2B5EF4-FFF2-40B4-BE49-F238E27FC236}">
                <a16:creationId xmlns:a16="http://schemas.microsoft.com/office/drawing/2014/main" id="{4F34115A-4690-48CB-8CD6-D26DC76AE6B2}"/>
              </a:ext>
            </a:extLst>
          </p:cNvPr>
          <p:cNvCxnSpPr/>
          <p:nvPr/>
        </p:nvCxnSpPr>
        <p:spPr>
          <a:xfrm>
            <a:off x="2673927" y="4461164"/>
            <a:ext cx="604058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7AF6663E-A19F-460B-89CE-6941E9E6528B}"/>
              </a:ext>
            </a:extLst>
          </p:cNvPr>
          <p:cNvCxnSpPr>
            <a:cxnSpLocks/>
          </p:cNvCxnSpPr>
          <p:nvPr/>
        </p:nvCxnSpPr>
        <p:spPr>
          <a:xfrm flipV="1">
            <a:off x="5444836" y="1911926"/>
            <a:ext cx="0" cy="49460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71C4C41-DBC8-4F9E-AA21-DB79CF14AF5F}"/>
              </a:ext>
            </a:extLst>
          </p:cNvPr>
          <p:cNvSpPr txBox="1"/>
          <p:nvPr/>
        </p:nvSpPr>
        <p:spPr>
          <a:xfrm>
            <a:off x="8104908" y="4602080"/>
            <a:ext cx="2299851" cy="400110"/>
          </a:xfrm>
          <a:prstGeom prst="rect">
            <a:avLst/>
          </a:prstGeom>
          <a:noFill/>
        </p:spPr>
        <p:txBody>
          <a:bodyPr wrap="square" rtlCol="0">
            <a:spAutoFit/>
          </a:bodyPr>
          <a:lstStyle/>
          <a:p>
            <a:r>
              <a:rPr lang="ja-JP" altLang="en-US" sz="2000" b="1" dirty="0">
                <a:latin typeface="MS Mincho" panose="02020609040205080304" pitchFamily="49" charset="-128"/>
                <a:ea typeface="MS Mincho" panose="02020609040205080304" pitchFamily="49" charset="-128"/>
              </a:rPr>
              <a:t>前提文との類似度</a:t>
            </a:r>
            <a:endParaRPr lang="zh-CN" altLang="en-US" sz="2000" b="1" dirty="0">
              <a:latin typeface="MS Mincho" panose="02020609040205080304" pitchFamily="49" charset="-128"/>
              <a:ea typeface="MS Mincho" panose="02020609040205080304" pitchFamily="49" charset="-128"/>
            </a:endParaRPr>
          </a:p>
        </p:txBody>
      </p:sp>
      <p:sp>
        <p:nvSpPr>
          <p:cNvPr id="37" name="文本框 36">
            <a:extLst>
              <a:ext uri="{FF2B5EF4-FFF2-40B4-BE49-F238E27FC236}">
                <a16:creationId xmlns:a16="http://schemas.microsoft.com/office/drawing/2014/main" id="{C51A0567-F486-48D5-BDF3-F2685E0A544B}"/>
              </a:ext>
            </a:extLst>
          </p:cNvPr>
          <p:cNvSpPr txBox="1"/>
          <p:nvPr/>
        </p:nvSpPr>
        <p:spPr>
          <a:xfrm>
            <a:off x="4932223" y="935416"/>
            <a:ext cx="415637" cy="1631216"/>
          </a:xfrm>
          <a:prstGeom prst="rect">
            <a:avLst/>
          </a:prstGeom>
          <a:noFill/>
        </p:spPr>
        <p:txBody>
          <a:bodyPr wrap="square" rtlCol="0">
            <a:spAutoFit/>
          </a:bodyPr>
          <a:lstStyle/>
          <a:p>
            <a:r>
              <a:rPr lang="ja-JP" altLang="en-US" sz="2000" b="1" dirty="0">
                <a:latin typeface="MS Mincho" panose="02020609040205080304" pitchFamily="49" charset="-128"/>
                <a:ea typeface="MS Mincho" panose="02020609040205080304" pitchFamily="49" charset="-128"/>
              </a:rPr>
              <a:t>含</a:t>
            </a:r>
            <a:endParaRPr lang="en-US" altLang="ja-JP" sz="2000" b="1" dirty="0">
              <a:latin typeface="MS Mincho" panose="02020609040205080304" pitchFamily="49" charset="-128"/>
              <a:ea typeface="MS Mincho" panose="02020609040205080304" pitchFamily="49" charset="-128"/>
            </a:endParaRPr>
          </a:p>
          <a:p>
            <a:r>
              <a:rPr lang="ja-JP" altLang="en-US" sz="2000" b="1" dirty="0">
                <a:latin typeface="MS Mincho" panose="02020609040205080304" pitchFamily="49" charset="-128"/>
                <a:ea typeface="MS Mincho" panose="02020609040205080304" pitchFamily="49" charset="-128"/>
              </a:rPr>
              <a:t>意</a:t>
            </a:r>
            <a:endParaRPr lang="en-US" altLang="ja-JP" sz="2000" b="1" dirty="0">
              <a:latin typeface="MS Mincho" panose="02020609040205080304" pitchFamily="49" charset="-128"/>
              <a:ea typeface="MS Mincho" panose="02020609040205080304" pitchFamily="49" charset="-128"/>
            </a:endParaRPr>
          </a:p>
          <a:p>
            <a:r>
              <a:rPr lang="ja-JP" altLang="en-US" sz="2000" b="1" dirty="0">
                <a:latin typeface="MS Mincho" panose="02020609040205080304" pitchFamily="49" charset="-128"/>
                <a:ea typeface="MS Mincho" panose="02020609040205080304" pitchFamily="49" charset="-128"/>
              </a:rPr>
              <a:t>文</a:t>
            </a:r>
            <a:endParaRPr lang="en-US" altLang="ja-JP" sz="2000" b="1" dirty="0">
              <a:latin typeface="MS Mincho" panose="02020609040205080304" pitchFamily="49" charset="-128"/>
              <a:ea typeface="MS Mincho" panose="02020609040205080304" pitchFamily="49" charset="-128"/>
            </a:endParaRPr>
          </a:p>
          <a:p>
            <a:r>
              <a:rPr lang="ja-JP" altLang="en-US" sz="2000" b="1" dirty="0">
                <a:latin typeface="MS Mincho" panose="02020609040205080304" pitchFamily="49" charset="-128"/>
                <a:ea typeface="MS Mincho" panose="02020609040205080304" pitchFamily="49" charset="-128"/>
              </a:rPr>
              <a:t>精度</a:t>
            </a:r>
            <a:endParaRPr lang="zh-CN" altLang="en-US" sz="2000" b="1"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D8E6B47C-B608-47FF-8EFC-839EEAC11066}"/>
              </a:ext>
            </a:extLst>
          </p:cNvPr>
          <p:cNvSpPr txBox="1"/>
          <p:nvPr/>
        </p:nvSpPr>
        <p:spPr>
          <a:xfrm>
            <a:off x="5985169" y="2868256"/>
            <a:ext cx="2646224" cy="830997"/>
          </a:xfrm>
          <a:prstGeom prst="rect">
            <a:avLst/>
          </a:prstGeom>
          <a:noFill/>
        </p:spPr>
        <p:txBody>
          <a:bodyPr wrap="square" rtlCol="0">
            <a:spAutoFit/>
          </a:bodyPr>
          <a:lstStyle/>
          <a:p>
            <a:pPr marL="457200" indent="-457200">
              <a:buAutoNum type="alphaUcPeriod"/>
            </a:pPr>
            <a:r>
              <a:rPr lang="ja-JP" altLang="en-US" sz="2400" dirty="0">
                <a:latin typeface="Times New Roman" panose="02020603050405020304" pitchFamily="18" charset="0"/>
                <a:ea typeface="MS Mincho" panose="02020609040205080304" pitchFamily="49" charset="-128"/>
                <a:cs typeface="Times New Roman" panose="02020603050405020304" pitchFamily="18" charset="0"/>
              </a:rPr>
              <a:t>含意文である</a:t>
            </a:r>
            <a:endParaRPr lang="en-US" altLang="ja-JP" sz="240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2400" dirty="0">
                <a:latin typeface="Times New Roman" panose="02020603050405020304" pitchFamily="18" charset="0"/>
                <a:ea typeface="MS Mincho" panose="02020609040205080304" pitchFamily="49" charset="-128"/>
                <a:cs typeface="Times New Roman" panose="02020603050405020304" pitchFamily="18" charset="0"/>
              </a:rPr>
              <a:t>　  高い類似度</a:t>
            </a:r>
            <a:endParaRPr lang="zh-CN" altLang="en-US" sz="24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1" name="文本框 40">
            <a:extLst>
              <a:ext uri="{FF2B5EF4-FFF2-40B4-BE49-F238E27FC236}">
                <a16:creationId xmlns:a16="http://schemas.microsoft.com/office/drawing/2014/main" id="{07CC716B-25B7-4B79-A047-11B956565A59}"/>
              </a:ext>
            </a:extLst>
          </p:cNvPr>
          <p:cNvSpPr txBox="1"/>
          <p:nvPr/>
        </p:nvSpPr>
        <p:spPr>
          <a:xfrm>
            <a:off x="2736281" y="2868257"/>
            <a:ext cx="2660067" cy="830997"/>
          </a:xfrm>
          <a:prstGeom prst="rect">
            <a:avLst/>
          </a:prstGeom>
          <a:noFill/>
        </p:spPr>
        <p:txBody>
          <a:bodyPr wrap="square" rtlCol="0">
            <a:spAutoFit/>
          </a:bodyPr>
          <a:lstStyle/>
          <a:p>
            <a:r>
              <a:rPr lang="en-US" altLang="zh-CN" sz="2400" dirty="0">
                <a:latin typeface="Times New Roman" panose="02020603050405020304" pitchFamily="18" charset="0"/>
                <a:ea typeface="MS Mincho" panose="02020609040205080304" pitchFamily="49" charset="-128"/>
                <a:cs typeface="Times New Roman" panose="02020603050405020304" pitchFamily="18" charset="0"/>
              </a:rPr>
              <a:t>B.</a:t>
            </a:r>
            <a:r>
              <a:rPr lang="ja-JP" altLang="en-US" sz="2400" dirty="0">
                <a:latin typeface="Times New Roman" panose="02020603050405020304" pitchFamily="18" charset="0"/>
                <a:ea typeface="MS Mincho" panose="02020609040205080304" pitchFamily="49" charset="-128"/>
                <a:cs typeface="Times New Roman" panose="02020603050405020304" pitchFamily="18" charset="0"/>
              </a:rPr>
              <a:t>　含意文である</a:t>
            </a:r>
            <a:endParaRPr lang="en-US" altLang="ja-JP" sz="240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2400" dirty="0">
                <a:latin typeface="Times New Roman" panose="02020603050405020304" pitchFamily="18" charset="0"/>
                <a:ea typeface="MS Mincho" panose="02020609040205080304" pitchFamily="49" charset="-128"/>
                <a:cs typeface="Times New Roman" panose="02020603050405020304" pitchFamily="18" charset="0"/>
              </a:rPr>
              <a:t>　　低い類似度</a:t>
            </a:r>
            <a:endParaRPr lang="zh-CN" altLang="en-US" sz="24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3" name="文本框 42">
            <a:extLst>
              <a:ext uri="{FF2B5EF4-FFF2-40B4-BE49-F238E27FC236}">
                <a16:creationId xmlns:a16="http://schemas.microsoft.com/office/drawing/2014/main" id="{4B7CA310-BB36-472D-A587-257A15B3F4FE}"/>
              </a:ext>
            </a:extLst>
          </p:cNvPr>
          <p:cNvSpPr txBox="1"/>
          <p:nvPr/>
        </p:nvSpPr>
        <p:spPr>
          <a:xfrm>
            <a:off x="2673927" y="5245860"/>
            <a:ext cx="3366648" cy="830997"/>
          </a:xfrm>
          <a:prstGeom prst="rect">
            <a:avLst/>
          </a:prstGeom>
          <a:noFill/>
        </p:spPr>
        <p:txBody>
          <a:bodyPr wrap="square" rtlCol="0">
            <a:spAutoFit/>
          </a:bodyPr>
          <a:lstStyle/>
          <a:p>
            <a:r>
              <a:rPr lang="en-US" altLang="zh-CN" sz="2400" dirty="0">
                <a:latin typeface="Times New Roman" panose="02020603050405020304" pitchFamily="18" charset="0"/>
                <a:ea typeface="MS Mincho" panose="02020609040205080304" pitchFamily="49" charset="-128"/>
                <a:cs typeface="Times New Roman" panose="02020603050405020304" pitchFamily="18" charset="0"/>
              </a:rPr>
              <a:t>C.</a:t>
            </a:r>
            <a:r>
              <a:rPr lang="ja-JP" altLang="en-US" sz="2400" dirty="0">
                <a:latin typeface="Times New Roman" panose="02020603050405020304" pitchFamily="18" charset="0"/>
                <a:ea typeface="MS Mincho" panose="02020609040205080304" pitchFamily="49" charset="-128"/>
                <a:cs typeface="Times New Roman" panose="02020603050405020304" pitchFamily="18" charset="0"/>
              </a:rPr>
              <a:t>　含意文ではなく</a:t>
            </a:r>
            <a:endParaRPr lang="en-US" altLang="ja-JP" sz="240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2400" dirty="0">
                <a:latin typeface="Times New Roman" panose="02020603050405020304" pitchFamily="18" charset="0"/>
                <a:ea typeface="MS Mincho" panose="02020609040205080304" pitchFamily="49" charset="-128"/>
                <a:cs typeface="Times New Roman" panose="02020603050405020304" pitchFamily="18" charset="0"/>
              </a:rPr>
              <a:t>　　低い類似度</a:t>
            </a:r>
            <a:endParaRPr lang="zh-CN" altLang="en-US" sz="24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6" name="文本框 45">
            <a:extLst>
              <a:ext uri="{FF2B5EF4-FFF2-40B4-BE49-F238E27FC236}">
                <a16:creationId xmlns:a16="http://schemas.microsoft.com/office/drawing/2014/main" id="{70A19AD6-A40B-4813-9792-94681033E43F}"/>
              </a:ext>
            </a:extLst>
          </p:cNvPr>
          <p:cNvSpPr txBox="1"/>
          <p:nvPr/>
        </p:nvSpPr>
        <p:spPr>
          <a:xfrm>
            <a:off x="5985169" y="5206617"/>
            <a:ext cx="2978715" cy="830997"/>
          </a:xfrm>
          <a:prstGeom prst="rect">
            <a:avLst/>
          </a:prstGeom>
          <a:noFill/>
        </p:spPr>
        <p:txBody>
          <a:bodyPr wrap="square" rtlCol="0">
            <a:spAutoFit/>
          </a:bodyPr>
          <a:lstStyle/>
          <a:p>
            <a:r>
              <a:rPr lang="en-US" altLang="zh-CN" sz="2400" dirty="0">
                <a:latin typeface="Times New Roman" panose="02020603050405020304" pitchFamily="18" charset="0"/>
                <a:ea typeface="MS Mincho" panose="02020609040205080304" pitchFamily="49" charset="-128"/>
                <a:cs typeface="Times New Roman" panose="02020603050405020304" pitchFamily="18" charset="0"/>
              </a:rPr>
              <a:t>D.</a:t>
            </a:r>
            <a:r>
              <a:rPr lang="ja-JP" altLang="en-US" sz="2400" dirty="0">
                <a:latin typeface="Times New Roman" panose="02020603050405020304" pitchFamily="18" charset="0"/>
                <a:ea typeface="MS Mincho" panose="02020609040205080304" pitchFamily="49" charset="-128"/>
                <a:cs typeface="Times New Roman" panose="02020603050405020304" pitchFamily="18" charset="0"/>
              </a:rPr>
              <a:t>　含意文ではなく</a:t>
            </a:r>
            <a:endParaRPr lang="en-US" altLang="ja-JP" sz="2400"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2400" dirty="0">
                <a:latin typeface="Times New Roman" panose="02020603050405020304" pitchFamily="18" charset="0"/>
                <a:ea typeface="MS Mincho" panose="02020609040205080304" pitchFamily="49" charset="-128"/>
                <a:cs typeface="Times New Roman" panose="02020603050405020304" pitchFamily="18" charset="0"/>
              </a:rPr>
              <a:t>　　低い類似度</a:t>
            </a:r>
            <a:endParaRPr lang="zh-CN" altLang="en-US" sz="24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745366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9849B3E-4E76-4599-A78A-3EFDD8830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520" y="951391"/>
            <a:ext cx="6677824" cy="4451882"/>
          </a:xfrm>
          <a:prstGeom prst="rect">
            <a:avLst/>
          </a:prstGeom>
        </p:spPr>
      </p:pic>
    </p:spTree>
    <p:extLst>
      <p:ext uri="{BB962C8B-B14F-4D97-AF65-F5344CB8AC3E}">
        <p14:creationId xmlns:p14="http://schemas.microsoft.com/office/powerpoint/2010/main" val="1839279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圆角 71">
            <a:extLst>
              <a:ext uri="{FF2B5EF4-FFF2-40B4-BE49-F238E27FC236}">
                <a16:creationId xmlns:a16="http://schemas.microsoft.com/office/drawing/2014/main" id="{F9B38614-4EEB-4E7B-884A-083D5A848EDE}"/>
              </a:ext>
            </a:extLst>
          </p:cNvPr>
          <p:cNvSpPr/>
          <p:nvPr/>
        </p:nvSpPr>
        <p:spPr>
          <a:xfrm>
            <a:off x="2890490" y="883968"/>
            <a:ext cx="3639131" cy="662761"/>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圆角 1">
            <a:extLst>
              <a:ext uri="{FF2B5EF4-FFF2-40B4-BE49-F238E27FC236}">
                <a16:creationId xmlns:a16="http://schemas.microsoft.com/office/drawing/2014/main" id="{DB476218-8870-4B13-856C-B448E9B73BB8}"/>
              </a:ext>
            </a:extLst>
          </p:cNvPr>
          <p:cNvSpPr/>
          <p:nvPr/>
        </p:nvSpPr>
        <p:spPr>
          <a:xfrm>
            <a:off x="2848126" y="6911438"/>
            <a:ext cx="3639131" cy="662761"/>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7" name="直线箭头连接符 21">
            <a:extLst>
              <a:ext uri="{FF2B5EF4-FFF2-40B4-BE49-F238E27FC236}">
                <a16:creationId xmlns:a16="http://schemas.microsoft.com/office/drawing/2014/main" id="{BF077621-E884-43BB-A580-FDF93D36A588}"/>
              </a:ext>
            </a:extLst>
          </p:cNvPr>
          <p:cNvCxnSpPr>
            <a:cxnSpLocks/>
            <a:stCxn id="84" idx="0"/>
          </p:cNvCxnSpPr>
          <p:nvPr/>
        </p:nvCxnSpPr>
        <p:spPr>
          <a:xfrm flipV="1">
            <a:off x="3299722" y="6501480"/>
            <a:ext cx="6402" cy="4640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9">
            <a:extLst>
              <a:ext uri="{FF2B5EF4-FFF2-40B4-BE49-F238E27FC236}">
                <a16:creationId xmlns:a16="http://schemas.microsoft.com/office/drawing/2014/main" id="{BCFF34E9-4AA3-4351-82D5-2E55FE944D6B}"/>
              </a:ext>
            </a:extLst>
          </p:cNvPr>
          <p:cNvSpPr txBox="1"/>
          <p:nvPr/>
        </p:nvSpPr>
        <p:spPr>
          <a:xfrm>
            <a:off x="4428833" y="6973393"/>
            <a:ext cx="485976" cy="461665"/>
          </a:xfrm>
          <a:prstGeom prst="rect">
            <a:avLst/>
          </a:prstGeom>
          <a:noFill/>
        </p:spPr>
        <p:txBody>
          <a:bodyPr wrap="square" rtlCol="0">
            <a:spAutoFit/>
          </a:bodyPr>
          <a:lstStyle/>
          <a:p>
            <a:r>
              <a:rPr lang="en-US" altLang="zh-CN" sz="2400" b="1" dirty="0">
                <a:solidFill>
                  <a:sysClr val="windowText" lastClr="000000"/>
                </a:solidFill>
                <a:latin typeface="Times New Roman" panose="02020603050405020304" pitchFamily="18" charset="0"/>
                <a:cs typeface="Times New Roman" panose="02020603050405020304" pitchFamily="18" charset="0"/>
              </a:rPr>
              <a:t>…</a:t>
            </a:r>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p:cxnSp>
        <p:nvCxnSpPr>
          <p:cNvPr id="61" name="直线箭头连接符 76">
            <a:extLst>
              <a:ext uri="{FF2B5EF4-FFF2-40B4-BE49-F238E27FC236}">
                <a16:creationId xmlns:a16="http://schemas.microsoft.com/office/drawing/2014/main" id="{4CBDF308-28D6-4A66-AEEA-8005BA220199}"/>
              </a:ext>
            </a:extLst>
          </p:cNvPr>
          <p:cNvCxnSpPr>
            <a:cxnSpLocks/>
            <a:stCxn id="59" idx="0"/>
          </p:cNvCxnSpPr>
          <p:nvPr/>
        </p:nvCxnSpPr>
        <p:spPr>
          <a:xfrm flipV="1">
            <a:off x="4665419" y="6509971"/>
            <a:ext cx="1902" cy="4634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41">
            <a:extLst>
              <a:ext uri="{FF2B5EF4-FFF2-40B4-BE49-F238E27FC236}">
                <a16:creationId xmlns:a16="http://schemas.microsoft.com/office/drawing/2014/main" id="{589C1AB4-6BDD-476F-90F7-A548B73DB192}"/>
              </a:ext>
            </a:extLst>
          </p:cNvPr>
          <p:cNvSpPr txBox="1"/>
          <p:nvPr/>
        </p:nvSpPr>
        <p:spPr>
          <a:xfrm rot="16200000">
            <a:off x="992549" y="3967184"/>
            <a:ext cx="2483136" cy="400110"/>
          </a:xfrm>
          <a:prstGeom prst="rect">
            <a:avLst/>
          </a:prstGeom>
          <a:noFill/>
        </p:spPr>
        <p:txBody>
          <a:bodyPr wrap="square" rtlCol="0">
            <a:spAutoFit/>
          </a:bodyPr>
          <a:lstStyle/>
          <a:p>
            <a:r>
              <a:rPr lang="en-US" altLang="zh-CN" sz="2000" b="1" dirty="0">
                <a:latin typeface="Century" panose="02040604050505020304" pitchFamily="18" charset="0"/>
              </a:rPr>
              <a:t>Pretrained-BERT</a:t>
            </a:r>
            <a:endParaRPr kumimoji="1" lang="zh-CN" altLang="en-US" sz="2000" b="1" dirty="0">
              <a:latin typeface="Century" panose="02040604050505020304" pitchFamily="18" charset="0"/>
            </a:endParaRPr>
          </a:p>
        </p:txBody>
      </p:sp>
      <mc:AlternateContent xmlns:mc="http://schemas.openxmlformats.org/markup-compatibility/2006" xmlns:a14="http://schemas.microsoft.com/office/drawing/2010/main">
        <mc:Choice Requires="a14">
          <p:sp>
            <p:nvSpPr>
              <p:cNvPr id="84" name="文本框 59">
                <a:extLst>
                  <a:ext uri="{FF2B5EF4-FFF2-40B4-BE49-F238E27FC236}">
                    <a16:creationId xmlns:a16="http://schemas.microsoft.com/office/drawing/2014/main" id="{8FCC535A-2441-4DC5-AFFF-B0AF150A6D4B}"/>
                  </a:ext>
                </a:extLst>
              </p:cNvPr>
              <p:cNvSpPr txBox="1"/>
              <p:nvPr/>
            </p:nvSpPr>
            <p:spPr>
              <a:xfrm>
                <a:off x="3063136" y="6965502"/>
                <a:ext cx="485976" cy="461665"/>
              </a:xfrm>
              <a:prstGeom prst="rect">
                <a:avLst/>
              </a:prstGeom>
              <a:noFill/>
            </p:spPr>
            <p:txBody>
              <a:bodyPr wrap="square" rtlCol="0">
                <a:spAutoFit/>
              </a:bodyPr>
              <a:lstStyle/>
              <a:p>
                <a14:m>
                  <m:oMath xmlns:m="http://schemas.openxmlformats.org/officeDocument/2006/math">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kern="100">
                            <a:latin typeface="Cambria Math" panose="02040503050406030204" pitchFamily="18" charset="0"/>
                            <a:ea typeface="MS Mincho" panose="02020609040205080304" pitchFamily="49" charset="-128"/>
                            <a:cs typeface="Times New Roman" panose="02020603050405020304" pitchFamily="18" charset="0"/>
                          </a:rPr>
                          <m:t>𝒙</m:t>
                        </m:r>
                      </m:e>
                      <m:sub>
                        <m:r>
                          <a:rPr lang="en-US" altLang="zh-CN" sz="2400" b="1" i="1" kern="100">
                            <a:latin typeface="Cambria Math" panose="02040503050406030204" pitchFamily="18" charset="0"/>
                            <a:ea typeface="MS Mincho" panose="02020609040205080304" pitchFamily="49" charset="-128"/>
                            <a:cs typeface="Times New Roman" panose="02020603050405020304" pitchFamily="18" charset="0"/>
                          </a:rPr>
                          <m:t>𝟏</m:t>
                        </m:r>
                      </m:sub>
                    </m:sSub>
                  </m:oMath>
                </a14:m>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84" name="文本框 59">
                <a:extLst>
                  <a:ext uri="{FF2B5EF4-FFF2-40B4-BE49-F238E27FC236}">
                    <a16:creationId xmlns:a16="http://schemas.microsoft.com/office/drawing/2014/main" id="{8FCC535A-2441-4DC5-AFFF-B0AF150A6D4B}"/>
                  </a:ext>
                </a:extLst>
              </p:cNvPr>
              <p:cNvSpPr txBox="1">
                <a:spLocks noRot="1" noChangeAspect="1" noMove="1" noResize="1" noEditPoints="1" noAdjustHandles="1" noChangeArrowheads="1" noChangeShapeType="1" noTextEdit="1"/>
              </p:cNvSpPr>
              <p:nvPr/>
            </p:nvSpPr>
            <p:spPr>
              <a:xfrm>
                <a:off x="3063136" y="6965502"/>
                <a:ext cx="485976" cy="461665"/>
              </a:xfrm>
              <a:prstGeom prst="rect">
                <a:avLst/>
              </a:prstGeom>
              <a:blipFill>
                <a:blip r:embed="rId3"/>
                <a:stretch>
                  <a:fillRect b="-2667"/>
                </a:stretch>
              </a:blipFill>
            </p:spPr>
            <p:txBody>
              <a:bodyPr/>
              <a:lstStyle/>
              <a:p>
                <a:r>
                  <a:rPr lang="zh-CN" altLang="en-US">
                    <a:noFill/>
                  </a:rPr>
                  <a:t> </a:t>
                </a:r>
              </a:p>
            </p:txBody>
          </p:sp>
        </mc:Fallback>
      </mc:AlternateContent>
      <p:cxnSp>
        <p:nvCxnSpPr>
          <p:cNvPr id="91" name="直线箭头连接符 21">
            <a:extLst>
              <a:ext uri="{FF2B5EF4-FFF2-40B4-BE49-F238E27FC236}">
                <a16:creationId xmlns:a16="http://schemas.microsoft.com/office/drawing/2014/main" id="{A15B02B0-F7B7-4D18-943E-D17CD7495F3A}"/>
              </a:ext>
            </a:extLst>
          </p:cNvPr>
          <p:cNvCxnSpPr>
            <a:cxnSpLocks/>
            <a:stCxn id="92" idx="0"/>
          </p:cNvCxnSpPr>
          <p:nvPr/>
        </p:nvCxnSpPr>
        <p:spPr>
          <a:xfrm flipV="1">
            <a:off x="5956419" y="6520764"/>
            <a:ext cx="86" cy="4447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本框 59">
                <a:extLst>
                  <a:ext uri="{FF2B5EF4-FFF2-40B4-BE49-F238E27FC236}">
                    <a16:creationId xmlns:a16="http://schemas.microsoft.com/office/drawing/2014/main" id="{D92F2DCA-1284-485D-A00D-3016006D9936}"/>
                  </a:ext>
                </a:extLst>
              </p:cNvPr>
              <p:cNvSpPr txBox="1"/>
              <p:nvPr/>
            </p:nvSpPr>
            <p:spPr>
              <a:xfrm>
                <a:off x="5719833" y="6965502"/>
                <a:ext cx="485976" cy="461665"/>
              </a:xfrm>
              <a:prstGeom prst="rect">
                <a:avLst/>
              </a:prstGeom>
              <a:noFill/>
            </p:spPr>
            <p:txBody>
              <a:bodyPr wrap="square" rtlCol="0">
                <a:spAutoFit/>
              </a:bodyPr>
              <a:lstStyle/>
              <a:p>
                <a14:m>
                  <m:oMath xmlns:m="http://schemas.openxmlformats.org/officeDocument/2006/math">
                    <m:sSub>
                      <m:sSubPr>
                        <m:ctrlPr>
                          <a:rPr lang="zh-CN" altLang="zh-CN" sz="2400" b="1" i="1" smtClean="0">
                            <a:latin typeface="Cambria Math" panose="02040503050406030204" pitchFamily="18" charset="0"/>
                            <a:ea typeface="Cambria Math" panose="02040503050406030204" pitchFamily="18" charset="0"/>
                          </a:rPr>
                        </m:ctrlPr>
                      </m:sSubPr>
                      <m:e>
                        <m:r>
                          <a:rPr lang="en-US" altLang="zh-CN" sz="2400" b="1" i="1" kern="100">
                            <a:latin typeface="Cambria Math" panose="02040503050406030204" pitchFamily="18" charset="0"/>
                            <a:ea typeface="MS Mincho" panose="02020609040205080304" pitchFamily="49" charset="-128"/>
                            <a:cs typeface="Times New Roman" panose="02020603050405020304" pitchFamily="18" charset="0"/>
                          </a:rPr>
                          <m:t>𝒙</m:t>
                        </m:r>
                      </m:e>
                      <m:sub>
                        <m:r>
                          <a:rPr lang="en-US" altLang="zh-CN" sz="2400" b="1" i="1" kern="100" smtClean="0">
                            <a:latin typeface="Cambria Math" panose="02040503050406030204" pitchFamily="18" charset="0"/>
                            <a:ea typeface="MS Mincho" panose="02020609040205080304" pitchFamily="49" charset="-128"/>
                            <a:cs typeface="Times New Roman" panose="02020603050405020304" pitchFamily="18" charset="0"/>
                          </a:rPr>
                          <m:t>𝑻</m:t>
                        </m:r>
                      </m:sub>
                    </m:sSub>
                  </m:oMath>
                </a14:m>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92" name="文本框 59">
                <a:extLst>
                  <a:ext uri="{FF2B5EF4-FFF2-40B4-BE49-F238E27FC236}">
                    <a16:creationId xmlns:a16="http://schemas.microsoft.com/office/drawing/2014/main" id="{D92F2DCA-1284-485D-A00D-3016006D9936}"/>
                  </a:ext>
                </a:extLst>
              </p:cNvPr>
              <p:cNvSpPr txBox="1">
                <a:spLocks noRot="1" noChangeAspect="1" noMove="1" noResize="1" noEditPoints="1" noAdjustHandles="1" noChangeArrowheads="1" noChangeShapeType="1" noTextEdit="1"/>
              </p:cNvSpPr>
              <p:nvPr/>
            </p:nvSpPr>
            <p:spPr>
              <a:xfrm>
                <a:off x="5719833" y="6965502"/>
                <a:ext cx="485976" cy="461665"/>
              </a:xfrm>
              <a:prstGeom prst="rect">
                <a:avLst/>
              </a:prstGeom>
              <a:blipFill>
                <a:blip r:embed="rId4"/>
                <a:stretch>
                  <a:fillRect b="-2667"/>
                </a:stretch>
              </a:blipFill>
            </p:spPr>
            <p:txBody>
              <a:bodyPr/>
              <a:lstStyle/>
              <a:p>
                <a:r>
                  <a:rPr lang="zh-CN" altLang="en-US">
                    <a:noFill/>
                  </a:rPr>
                  <a:t> </a:t>
                </a:r>
              </a:p>
            </p:txBody>
          </p:sp>
        </mc:Fallback>
      </mc:AlternateContent>
      <p:sp>
        <p:nvSpPr>
          <p:cNvPr id="34" name="圆角矩形 7">
            <a:extLst>
              <a:ext uri="{FF2B5EF4-FFF2-40B4-BE49-F238E27FC236}">
                <a16:creationId xmlns:a16="http://schemas.microsoft.com/office/drawing/2014/main" id="{E47A597B-EB18-4795-9BAF-02D0BF705599}"/>
              </a:ext>
            </a:extLst>
          </p:cNvPr>
          <p:cNvSpPr/>
          <p:nvPr/>
        </p:nvSpPr>
        <p:spPr>
          <a:xfrm>
            <a:off x="3126604" y="3008168"/>
            <a:ext cx="3166906" cy="367329"/>
          </a:xfrm>
          <a:prstGeom prst="roundRect">
            <a:avLst/>
          </a:prstGeom>
          <a:solidFill>
            <a:schemeClr val="accent6">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35" name="圆角矩形 7">
            <a:extLst>
              <a:ext uri="{FF2B5EF4-FFF2-40B4-BE49-F238E27FC236}">
                <a16:creationId xmlns:a16="http://schemas.microsoft.com/office/drawing/2014/main" id="{0CB2D60F-1991-4ADF-BBEC-A23B60652E2E}"/>
              </a:ext>
            </a:extLst>
          </p:cNvPr>
          <p:cNvSpPr/>
          <p:nvPr/>
        </p:nvSpPr>
        <p:spPr>
          <a:xfrm>
            <a:off x="3111605" y="5875433"/>
            <a:ext cx="3166906" cy="367329"/>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36" name="圆角矩形 7">
            <a:extLst>
              <a:ext uri="{FF2B5EF4-FFF2-40B4-BE49-F238E27FC236}">
                <a16:creationId xmlns:a16="http://schemas.microsoft.com/office/drawing/2014/main" id="{E288A6BD-52FB-4A05-9506-7067212684D6}"/>
              </a:ext>
            </a:extLst>
          </p:cNvPr>
          <p:cNvSpPr/>
          <p:nvPr/>
        </p:nvSpPr>
        <p:spPr>
          <a:xfrm>
            <a:off x="3145904" y="2371066"/>
            <a:ext cx="3166906" cy="367329"/>
          </a:xfrm>
          <a:prstGeom prst="roundRect">
            <a:avLst/>
          </a:prstGeom>
          <a:solidFill>
            <a:schemeClr val="accent6">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37" name="圆角矩形 7">
            <a:extLst>
              <a:ext uri="{FF2B5EF4-FFF2-40B4-BE49-F238E27FC236}">
                <a16:creationId xmlns:a16="http://schemas.microsoft.com/office/drawing/2014/main" id="{AFA758FC-EEE7-4354-8923-A561AE662CF6}"/>
              </a:ext>
            </a:extLst>
          </p:cNvPr>
          <p:cNvSpPr/>
          <p:nvPr/>
        </p:nvSpPr>
        <p:spPr>
          <a:xfrm>
            <a:off x="3111605" y="4202277"/>
            <a:ext cx="3166906" cy="367329"/>
          </a:xfrm>
          <a:prstGeom prst="roundRect">
            <a:avLst/>
          </a:prstGeom>
          <a:solidFill>
            <a:schemeClr val="accent6">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38" name="圆角矩形 7">
            <a:extLst>
              <a:ext uri="{FF2B5EF4-FFF2-40B4-BE49-F238E27FC236}">
                <a16:creationId xmlns:a16="http://schemas.microsoft.com/office/drawing/2014/main" id="{9E5AD838-2A37-405E-9AC2-8B981213B8DA}"/>
              </a:ext>
            </a:extLst>
          </p:cNvPr>
          <p:cNvSpPr/>
          <p:nvPr/>
        </p:nvSpPr>
        <p:spPr>
          <a:xfrm>
            <a:off x="3111605" y="3601253"/>
            <a:ext cx="3166906" cy="367329"/>
          </a:xfrm>
          <a:prstGeom prst="roundRect">
            <a:avLst/>
          </a:prstGeom>
          <a:solidFill>
            <a:schemeClr val="accent6">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51" name="文本框 41">
            <a:extLst>
              <a:ext uri="{FF2B5EF4-FFF2-40B4-BE49-F238E27FC236}">
                <a16:creationId xmlns:a16="http://schemas.microsoft.com/office/drawing/2014/main" id="{C9E4AB05-9776-4F30-BBCF-6380B287985A}"/>
              </a:ext>
            </a:extLst>
          </p:cNvPr>
          <p:cNvSpPr txBox="1"/>
          <p:nvPr/>
        </p:nvSpPr>
        <p:spPr>
          <a:xfrm>
            <a:off x="4145741" y="5850573"/>
            <a:ext cx="1198565" cy="405622"/>
          </a:xfrm>
          <a:prstGeom prst="rect">
            <a:avLst/>
          </a:prstGeom>
          <a:noFill/>
        </p:spPr>
        <p:txBody>
          <a:bodyPr wrap="square" rtlCol="0">
            <a:spAutoFit/>
          </a:bodyPr>
          <a:lstStyle/>
          <a:p>
            <a:r>
              <a:rPr lang="en-US" altLang="zh-CN" sz="2000" b="1" dirty="0">
                <a:latin typeface="Century" panose="02040604050505020304" pitchFamily="18" charset="0"/>
              </a:rPr>
              <a:t>Layer 1</a:t>
            </a:r>
            <a:endParaRPr kumimoji="1" lang="zh-CN" altLang="en-US" sz="2000" b="1" dirty="0">
              <a:latin typeface="Century" panose="02040604050505020304" pitchFamily="18" charset="0"/>
            </a:endParaRPr>
          </a:p>
        </p:txBody>
      </p:sp>
      <p:sp>
        <p:nvSpPr>
          <p:cNvPr id="52" name="文本框 41">
            <a:extLst>
              <a:ext uri="{FF2B5EF4-FFF2-40B4-BE49-F238E27FC236}">
                <a16:creationId xmlns:a16="http://schemas.microsoft.com/office/drawing/2014/main" id="{35E44088-AC4C-4E65-9D7B-A79BE5688AC5}"/>
              </a:ext>
            </a:extLst>
          </p:cNvPr>
          <p:cNvSpPr txBox="1"/>
          <p:nvPr/>
        </p:nvSpPr>
        <p:spPr>
          <a:xfrm>
            <a:off x="4110774" y="4167239"/>
            <a:ext cx="1198565" cy="405622"/>
          </a:xfrm>
          <a:prstGeom prst="rect">
            <a:avLst/>
          </a:prstGeom>
          <a:noFill/>
        </p:spPr>
        <p:txBody>
          <a:bodyPr wrap="square" rtlCol="0">
            <a:spAutoFit/>
          </a:bodyPr>
          <a:lstStyle/>
          <a:p>
            <a:r>
              <a:rPr lang="en-US" altLang="zh-CN" sz="2000" b="1" dirty="0">
                <a:latin typeface="Century" panose="02040604050505020304" pitchFamily="18" charset="0"/>
              </a:rPr>
              <a:t>Layer 9</a:t>
            </a:r>
            <a:endParaRPr kumimoji="1" lang="zh-CN" altLang="en-US" sz="2000" b="1" dirty="0">
              <a:latin typeface="Century" panose="02040604050505020304" pitchFamily="18" charset="0"/>
            </a:endParaRPr>
          </a:p>
        </p:txBody>
      </p:sp>
      <p:sp>
        <p:nvSpPr>
          <p:cNvPr id="53" name="文本框 41">
            <a:extLst>
              <a:ext uri="{FF2B5EF4-FFF2-40B4-BE49-F238E27FC236}">
                <a16:creationId xmlns:a16="http://schemas.microsoft.com/office/drawing/2014/main" id="{43ABEF27-672F-4C92-AAA6-C394F4BE99E6}"/>
              </a:ext>
            </a:extLst>
          </p:cNvPr>
          <p:cNvSpPr txBox="1"/>
          <p:nvPr/>
        </p:nvSpPr>
        <p:spPr>
          <a:xfrm>
            <a:off x="4095775" y="3558820"/>
            <a:ext cx="1298498" cy="409762"/>
          </a:xfrm>
          <a:prstGeom prst="rect">
            <a:avLst/>
          </a:prstGeom>
          <a:noFill/>
        </p:spPr>
        <p:txBody>
          <a:bodyPr wrap="square" rtlCol="0">
            <a:spAutoFit/>
          </a:bodyPr>
          <a:lstStyle/>
          <a:p>
            <a:r>
              <a:rPr lang="en-US" altLang="zh-CN" sz="2000" b="1" dirty="0">
                <a:latin typeface="Century" panose="02040604050505020304" pitchFamily="18" charset="0"/>
              </a:rPr>
              <a:t>Layer 10</a:t>
            </a:r>
            <a:endParaRPr kumimoji="1" lang="zh-CN" altLang="en-US" sz="2000" b="1" dirty="0">
              <a:latin typeface="Century" panose="02040604050505020304" pitchFamily="18" charset="0"/>
            </a:endParaRPr>
          </a:p>
        </p:txBody>
      </p:sp>
      <p:sp>
        <p:nvSpPr>
          <p:cNvPr id="54" name="文本框 41">
            <a:extLst>
              <a:ext uri="{FF2B5EF4-FFF2-40B4-BE49-F238E27FC236}">
                <a16:creationId xmlns:a16="http://schemas.microsoft.com/office/drawing/2014/main" id="{A3BBB733-ABF2-4641-AE19-2C13543D46F2}"/>
              </a:ext>
            </a:extLst>
          </p:cNvPr>
          <p:cNvSpPr txBox="1"/>
          <p:nvPr/>
        </p:nvSpPr>
        <p:spPr>
          <a:xfrm>
            <a:off x="4068037" y="2977394"/>
            <a:ext cx="1326236" cy="400110"/>
          </a:xfrm>
          <a:prstGeom prst="rect">
            <a:avLst/>
          </a:prstGeom>
          <a:noFill/>
        </p:spPr>
        <p:txBody>
          <a:bodyPr wrap="square" rtlCol="0">
            <a:spAutoFit/>
          </a:bodyPr>
          <a:lstStyle/>
          <a:p>
            <a:r>
              <a:rPr lang="en-US" altLang="zh-CN" sz="2000" b="1" dirty="0">
                <a:latin typeface="Century" panose="02040604050505020304" pitchFamily="18" charset="0"/>
              </a:rPr>
              <a:t>Layer 11</a:t>
            </a:r>
            <a:endParaRPr kumimoji="1" lang="zh-CN" altLang="en-US" sz="2000" b="1" dirty="0">
              <a:latin typeface="Century" panose="02040604050505020304" pitchFamily="18" charset="0"/>
            </a:endParaRPr>
          </a:p>
        </p:txBody>
      </p:sp>
      <p:sp>
        <p:nvSpPr>
          <p:cNvPr id="55" name="文本框 41">
            <a:extLst>
              <a:ext uri="{FF2B5EF4-FFF2-40B4-BE49-F238E27FC236}">
                <a16:creationId xmlns:a16="http://schemas.microsoft.com/office/drawing/2014/main" id="{DA40F102-DA4B-474D-BDF8-F666BDE8B7EF}"/>
              </a:ext>
            </a:extLst>
          </p:cNvPr>
          <p:cNvSpPr txBox="1"/>
          <p:nvPr/>
        </p:nvSpPr>
        <p:spPr>
          <a:xfrm>
            <a:off x="4068037" y="2359303"/>
            <a:ext cx="1450927" cy="400110"/>
          </a:xfrm>
          <a:prstGeom prst="rect">
            <a:avLst/>
          </a:prstGeom>
          <a:noFill/>
        </p:spPr>
        <p:txBody>
          <a:bodyPr wrap="square" rtlCol="0">
            <a:spAutoFit/>
          </a:bodyPr>
          <a:lstStyle/>
          <a:p>
            <a:r>
              <a:rPr lang="en-US" altLang="zh-CN" sz="2000" b="1" dirty="0">
                <a:latin typeface="Century" panose="02040604050505020304" pitchFamily="18" charset="0"/>
              </a:rPr>
              <a:t>Layer 12</a:t>
            </a:r>
            <a:endParaRPr kumimoji="1" lang="zh-CN" altLang="en-US" sz="2000" b="1" dirty="0">
              <a:latin typeface="Century" panose="02040604050505020304" pitchFamily="18" charset="0"/>
            </a:endParaRPr>
          </a:p>
        </p:txBody>
      </p:sp>
      <p:sp>
        <p:nvSpPr>
          <p:cNvPr id="56" name="文本框 59">
            <a:extLst>
              <a:ext uri="{FF2B5EF4-FFF2-40B4-BE49-F238E27FC236}">
                <a16:creationId xmlns:a16="http://schemas.microsoft.com/office/drawing/2014/main" id="{89BEE98D-BF4A-4200-9984-EA8C7500AE57}"/>
              </a:ext>
            </a:extLst>
          </p:cNvPr>
          <p:cNvSpPr txBox="1"/>
          <p:nvPr/>
        </p:nvSpPr>
        <p:spPr>
          <a:xfrm rot="5400000">
            <a:off x="4424332" y="4809489"/>
            <a:ext cx="485976" cy="461665"/>
          </a:xfrm>
          <a:prstGeom prst="rect">
            <a:avLst/>
          </a:prstGeom>
          <a:noFill/>
        </p:spPr>
        <p:txBody>
          <a:bodyPr wrap="square" rtlCol="0">
            <a:spAutoFit/>
          </a:bodyPr>
          <a:lstStyle/>
          <a:p>
            <a:r>
              <a:rPr lang="en-US" altLang="zh-CN" sz="2400" b="1" dirty="0">
                <a:solidFill>
                  <a:sysClr val="windowText" lastClr="000000"/>
                </a:solidFill>
                <a:latin typeface="Times New Roman" panose="02020603050405020304" pitchFamily="18" charset="0"/>
                <a:cs typeface="Times New Roman" panose="02020603050405020304" pitchFamily="18" charset="0"/>
              </a:rPr>
              <a:t>…</a:t>
            </a:r>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p:sp>
        <p:nvSpPr>
          <p:cNvPr id="62" name="圆角矩形 77">
            <a:extLst>
              <a:ext uri="{FF2B5EF4-FFF2-40B4-BE49-F238E27FC236}">
                <a16:creationId xmlns:a16="http://schemas.microsoft.com/office/drawing/2014/main" id="{4D34C903-C41B-4A4E-B0AB-48A477C41225}"/>
              </a:ext>
            </a:extLst>
          </p:cNvPr>
          <p:cNvSpPr/>
          <p:nvPr/>
        </p:nvSpPr>
        <p:spPr>
          <a:xfrm>
            <a:off x="2651513" y="2067445"/>
            <a:ext cx="4087089" cy="4442525"/>
          </a:xfrm>
          <a:prstGeom prst="roundRect">
            <a:avLst/>
          </a:prstGeom>
          <a:noFill/>
          <a:ln w="57150">
            <a:solidFill>
              <a:schemeClr val="tx1"/>
            </a:solidFill>
            <a:prstDash val="solid"/>
            <a:extLst>
              <a:ext uri="{C807C97D-BFC1-408E-A445-0C87EB9F89A2}">
                <ask:lineSketchStyleProps xmlns="" xmlns:ask="http://schemas.microsoft.com/office/drawing/2018/sketchyshapes" sd="981765707">
                  <a:custGeom>
                    <a:avLst/>
                    <a:gdLst>
                      <a:gd name="connsiteX0" fmla="*/ 0 w 4880423"/>
                      <a:gd name="connsiteY0" fmla="*/ 553776 h 3322589"/>
                      <a:gd name="connsiteX1" fmla="*/ 553776 w 4880423"/>
                      <a:gd name="connsiteY1" fmla="*/ 0 h 3322589"/>
                      <a:gd name="connsiteX2" fmla="*/ 4326647 w 4880423"/>
                      <a:gd name="connsiteY2" fmla="*/ 0 h 3322589"/>
                      <a:gd name="connsiteX3" fmla="*/ 4880423 w 4880423"/>
                      <a:gd name="connsiteY3" fmla="*/ 553776 h 3322589"/>
                      <a:gd name="connsiteX4" fmla="*/ 4880423 w 4880423"/>
                      <a:gd name="connsiteY4" fmla="*/ 2768813 h 3322589"/>
                      <a:gd name="connsiteX5" fmla="*/ 4326647 w 4880423"/>
                      <a:gd name="connsiteY5" fmla="*/ 3322589 h 3322589"/>
                      <a:gd name="connsiteX6" fmla="*/ 553776 w 4880423"/>
                      <a:gd name="connsiteY6" fmla="*/ 3322589 h 3322589"/>
                      <a:gd name="connsiteX7" fmla="*/ 0 w 4880423"/>
                      <a:gd name="connsiteY7" fmla="*/ 2768813 h 3322589"/>
                      <a:gd name="connsiteX8" fmla="*/ 0 w 4880423"/>
                      <a:gd name="connsiteY8" fmla="*/ 553776 h 332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423" h="3322589" extrusionOk="0">
                        <a:moveTo>
                          <a:pt x="0" y="553776"/>
                        </a:moveTo>
                        <a:cubicBezTo>
                          <a:pt x="-3271" y="253673"/>
                          <a:pt x="226151" y="-8995"/>
                          <a:pt x="553776" y="0"/>
                        </a:cubicBezTo>
                        <a:cubicBezTo>
                          <a:pt x="1601569" y="-60713"/>
                          <a:pt x="3860430" y="61072"/>
                          <a:pt x="4326647" y="0"/>
                        </a:cubicBezTo>
                        <a:cubicBezTo>
                          <a:pt x="4582435" y="16730"/>
                          <a:pt x="4852382" y="281092"/>
                          <a:pt x="4880423" y="553776"/>
                        </a:cubicBezTo>
                        <a:cubicBezTo>
                          <a:pt x="4904875" y="1248489"/>
                          <a:pt x="4948086" y="2247895"/>
                          <a:pt x="4880423" y="2768813"/>
                        </a:cubicBezTo>
                        <a:cubicBezTo>
                          <a:pt x="4919247" y="3037754"/>
                          <a:pt x="4681205" y="3325804"/>
                          <a:pt x="4326647" y="3322589"/>
                        </a:cubicBezTo>
                        <a:cubicBezTo>
                          <a:pt x="3791417" y="3248818"/>
                          <a:pt x="2431702" y="3166706"/>
                          <a:pt x="553776" y="3322589"/>
                        </a:cubicBezTo>
                        <a:cubicBezTo>
                          <a:pt x="277914" y="3326937"/>
                          <a:pt x="-50593" y="3051566"/>
                          <a:pt x="0" y="2768813"/>
                        </a:cubicBezTo>
                        <a:cubicBezTo>
                          <a:pt x="152408" y="2079402"/>
                          <a:pt x="73868" y="1115049"/>
                          <a:pt x="0" y="55377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63" name="圆角矩形 7">
            <a:extLst>
              <a:ext uri="{FF2B5EF4-FFF2-40B4-BE49-F238E27FC236}">
                <a16:creationId xmlns:a16="http://schemas.microsoft.com/office/drawing/2014/main" id="{F4E4284C-FFCC-4EA2-850C-60824F032647}"/>
              </a:ext>
            </a:extLst>
          </p:cNvPr>
          <p:cNvSpPr/>
          <p:nvPr/>
        </p:nvSpPr>
        <p:spPr>
          <a:xfrm>
            <a:off x="3111605" y="5372883"/>
            <a:ext cx="3166906" cy="367329"/>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64" name="文本框 41">
            <a:extLst>
              <a:ext uri="{FF2B5EF4-FFF2-40B4-BE49-F238E27FC236}">
                <a16:creationId xmlns:a16="http://schemas.microsoft.com/office/drawing/2014/main" id="{97CB188F-F0D7-46FB-9435-68F5ED5C039F}"/>
              </a:ext>
            </a:extLst>
          </p:cNvPr>
          <p:cNvSpPr txBox="1"/>
          <p:nvPr/>
        </p:nvSpPr>
        <p:spPr>
          <a:xfrm>
            <a:off x="4145741" y="5353736"/>
            <a:ext cx="1198565" cy="405622"/>
          </a:xfrm>
          <a:prstGeom prst="rect">
            <a:avLst/>
          </a:prstGeom>
          <a:noFill/>
        </p:spPr>
        <p:txBody>
          <a:bodyPr wrap="square" rtlCol="0">
            <a:spAutoFit/>
          </a:bodyPr>
          <a:lstStyle/>
          <a:p>
            <a:r>
              <a:rPr lang="en-US" altLang="zh-CN" sz="2000" b="1" dirty="0">
                <a:latin typeface="Century" panose="02040604050505020304" pitchFamily="18" charset="0"/>
              </a:rPr>
              <a:t>Layer 2</a:t>
            </a:r>
            <a:endParaRPr kumimoji="1" lang="zh-CN" altLang="en-US" sz="2000" b="1" dirty="0">
              <a:latin typeface="Century" panose="02040604050505020304" pitchFamily="18" charset="0"/>
            </a:endParaRPr>
          </a:p>
        </p:txBody>
      </p:sp>
      <p:cxnSp>
        <p:nvCxnSpPr>
          <p:cNvPr id="67" name="直线箭头连接符 21">
            <a:extLst>
              <a:ext uri="{FF2B5EF4-FFF2-40B4-BE49-F238E27FC236}">
                <a16:creationId xmlns:a16="http://schemas.microsoft.com/office/drawing/2014/main" id="{3302E5DA-8DC1-4E53-9A80-104AA1D98264}"/>
              </a:ext>
            </a:extLst>
          </p:cNvPr>
          <p:cNvCxnSpPr>
            <a:cxnSpLocks/>
          </p:cNvCxnSpPr>
          <p:nvPr/>
        </p:nvCxnSpPr>
        <p:spPr>
          <a:xfrm flipV="1">
            <a:off x="3333861" y="1570431"/>
            <a:ext cx="0" cy="464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76">
            <a:extLst>
              <a:ext uri="{FF2B5EF4-FFF2-40B4-BE49-F238E27FC236}">
                <a16:creationId xmlns:a16="http://schemas.microsoft.com/office/drawing/2014/main" id="{22A19DC5-6A42-47BA-8336-852E6B100B64}"/>
              </a:ext>
            </a:extLst>
          </p:cNvPr>
          <p:cNvCxnSpPr>
            <a:cxnSpLocks/>
            <a:stCxn id="62" idx="0"/>
          </p:cNvCxnSpPr>
          <p:nvPr/>
        </p:nvCxnSpPr>
        <p:spPr>
          <a:xfrm flipV="1">
            <a:off x="4695058" y="1544286"/>
            <a:ext cx="0" cy="5231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21">
            <a:extLst>
              <a:ext uri="{FF2B5EF4-FFF2-40B4-BE49-F238E27FC236}">
                <a16:creationId xmlns:a16="http://schemas.microsoft.com/office/drawing/2014/main" id="{445C2F24-16C9-4CC1-BE6F-7F4C341032C8}"/>
              </a:ext>
            </a:extLst>
          </p:cNvPr>
          <p:cNvCxnSpPr>
            <a:cxnSpLocks/>
          </p:cNvCxnSpPr>
          <p:nvPr/>
        </p:nvCxnSpPr>
        <p:spPr>
          <a:xfrm flipH="1" flipV="1">
            <a:off x="6008915" y="1575302"/>
            <a:ext cx="6316" cy="4447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文本框 59">
                <a:extLst>
                  <a:ext uri="{FF2B5EF4-FFF2-40B4-BE49-F238E27FC236}">
                    <a16:creationId xmlns:a16="http://schemas.microsoft.com/office/drawing/2014/main" id="{8B7AD0E6-D030-4614-BC7E-6B26E4BBDBF4}"/>
                  </a:ext>
                </a:extLst>
              </p:cNvPr>
              <p:cNvSpPr txBox="1"/>
              <p:nvPr/>
            </p:nvSpPr>
            <p:spPr>
              <a:xfrm>
                <a:off x="3076107" y="983590"/>
                <a:ext cx="485976" cy="473591"/>
              </a:xfrm>
              <a:prstGeom prst="rect">
                <a:avLst/>
              </a:prstGeom>
              <a:noFill/>
            </p:spPr>
            <p:txBody>
              <a:bodyPr wrap="square" rtlCol="0">
                <a:spAutoFit/>
              </a:bodyPr>
              <a:lstStyle/>
              <a:p>
                <a14:m>
                  <m:oMath xmlns:m="http://schemas.openxmlformats.org/officeDocument/2006/math">
                    <m:sSubSup>
                      <m:sSubSupPr>
                        <m:ctrlPr>
                          <a:rPr lang="en-US" altLang="zh-CN" sz="2400" b="1" i="1" smtClean="0">
                            <a:solidFill>
                              <a:sysClr val="windowText" lastClr="000000"/>
                            </a:solidFill>
                            <a:effectLst/>
                            <a:latin typeface="Cambria Math" panose="02040503050406030204" pitchFamily="18" charset="0"/>
                            <a:ea typeface="Cambria Math" panose="02040503050406030204" pitchFamily="18" charset="0"/>
                          </a:rPr>
                        </m:ctrlPr>
                      </m:sSubSupPr>
                      <m:e>
                        <m:r>
                          <a:rPr lang="en-US" altLang="zh-CN" sz="2400" b="1" i="1" smtClean="0">
                            <a:solidFill>
                              <a:sysClr val="windowText" lastClr="000000"/>
                            </a:solidFill>
                            <a:effectLst/>
                            <a:latin typeface="Cambria Math" panose="02040503050406030204" pitchFamily="18" charset="0"/>
                            <a:ea typeface="Cambria Math" panose="02040503050406030204" pitchFamily="18" charset="0"/>
                          </a:rPr>
                          <m:t>𝒙</m:t>
                        </m:r>
                      </m:e>
                      <m:sub>
                        <m:r>
                          <a:rPr lang="en-US" altLang="zh-CN" sz="2400" b="1" i="1" smtClean="0">
                            <a:solidFill>
                              <a:sysClr val="windowText" lastClr="000000"/>
                            </a:solidFill>
                            <a:effectLst/>
                            <a:latin typeface="Cambria Math" panose="02040503050406030204" pitchFamily="18" charset="0"/>
                            <a:ea typeface="Cambria Math" panose="02040503050406030204" pitchFamily="18" charset="0"/>
                          </a:rPr>
                          <m:t>𝟏</m:t>
                        </m:r>
                      </m:sub>
                      <m:sup>
                        <m:r>
                          <a:rPr lang="en-US" altLang="zh-CN" sz="2400" b="1" i="1" smtClean="0">
                            <a:solidFill>
                              <a:sysClr val="windowText" lastClr="000000"/>
                            </a:solidFill>
                            <a:effectLst/>
                            <a:latin typeface="Cambria Math" panose="02040503050406030204" pitchFamily="18" charset="0"/>
                            <a:ea typeface="Cambria Math" panose="02040503050406030204" pitchFamily="18" charset="0"/>
                          </a:rPr>
                          <m:t>′</m:t>
                        </m:r>
                      </m:sup>
                    </m:sSubSup>
                  </m:oMath>
                </a14:m>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73" name="文本框 59">
                <a:extLst>
                  <a:ext uri="{FF2B5EF4-FFF2-40B4-BE49-F238E27FC236}">
                    <a16:creationId xmlns:a16="http://schemas.microsoft.com/office/drawing/2014/main" id="{8B7AD0E6-D030-4614-BC7E-6B26E4BBDBF4}"/>
                  </a:ext>
                </a:extLst>
              </p:cNvPr>
              <p:cNvSpPr txBox="1">
                <a:spLocks noRot="1" noChangeAspect="1" noMove="1" noResize="1" noEditPoints="1" noAdjustHandles="1" noChangeArrowheads="1" noChangeShapeType="1" noTextEdit="1"/>
              </p:cNvSpPr>
              <p:nvPr/>
            </p:nvSpPr>
            <p:spPr>
              <a:xfrm>
                <a:off x="3076107" y="983590"/>
                <a:ext cx="485976" cy="473591"/>
              </a:xfrm>
              <a:prstGeom prst="rect">
                <a:avLst/>
              </a:prstGeom>
              <a:blipFill>
                <a:blip r:embed="rId5"/>
                <a:stretch>
                  <a:fillRect b="-2564"/>
                </a:stretch>
              </a:blipFill>
            </p:spPr>
            <p:txBody>
              <a:bodyPr/>
              <a:lstStyle/>
              <a:p>
                <a:r>
                  <a:rPr lang="zh-CN" altLang="en-US">
                    <a:noFill/>
                  </a:rPr>
                  <a:t> </a:t>
                </a:r>
              </a:p>
            </p:txBody>
          </p:sp>
        </mc:Fallback>
      </mc:AlternateContent>
      <p:sp>
        <p:nvSpPr>
          <p:cNvPr id="74" name="文本框 59">
            <a:extLst>
              <a:ext uri="{FF2B5EF4-FFF2-40B4-BE49-F238E27FC236}">
                <a16:creationId xmlns:a16="http://schemas.microsoft.com/office/drawing/2014/main" id="{61146BA9-0C12-46F2-99D8-A022127AFC0A}"/>
              </a:ext>
            </a:extLst>
          </p:cNvPr>
          <p:cNvSpPr txBox="1"/>
          <p:nvPr/>
        </p:nvSpPr>
        <p:spPr>
          <a:xfrm>
            <a:off x="4414821" y="879194"/>
            <a:ext cx="485976" cy="461665"/>
          </a:xfrm>
          <a:prstGeom prst="rect">
            <a:avLst/>
          </a:prstGeom>
          <a:noFill/>
        </p:spPr>
        <p:txBody>
          <a:bodyPr wrap="square" rtlCol="0">
            <a:spAutoFit/>
          </a:bodyPr>
          <a:lstStyle/>
          <a:p>
            <a:r>
              <a:rPr lang="en-US" altLang="zh-CN" sz="2400" b="1" dirty="0">
                <a:solidFill>
                  <a:sysClr val="windowText" lastClr="000000"/>
                </a:solidFill>
                <a:latin typeface="Times New Roman" panose="02020603050405020304" pitchFamily="18" charset="0"/>
                <a:cs typeface="Times New Roman" panose="02020603050405020304" pitchFamily="18" charset="0"/>
              </a:rPr>
              <a:t>…</a:t>
            </a:r>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5" name="文本框 59">
                <a:extLst>
                  <a:ext uri="{FF2B5EF4-FFF2-40B4-BE49-F238E27FC236}">
                    <a16:creationId xmlns:a16="http://schemas.microsoft.com/office/drawing/2014/main" id="{556800E4-07C5-4882-82BB-C3529C3F06B3}"/>
                  </a:ext>
                </a:extLst>
              </p:cNvPr>
              <p:cNvSpPr txBox="1"/>
              <p:nvPr/>
            </p:nvSpPr>
            <p:spPr>
              <a:xfrm>
                <a:off x="5713517" y="966824"/>
                <a:ext cx="485976" cy="473591"/>
              </a:xfrm>
              <a:prstGeom prst="rect">
                <a:avLst/>
              </a:prstGeom>
              <a:noFill/>
            </p:spPr>
            <p:txBody>
              <a:bodyPr wrap="square" rtlCol="0">
                <a:spAutoFit/>
              </a:bodyPr>
              <a:lstStyle/>
              <a:p>
                <a14:m>
                  <m:oMath xmlns:m="http://schemas.openxmlformats.org/officeDocument/2006/math">
                    <m:sSubSup>
                      <m:sSubSupPr>
                        <m:ctrlPr>
                          <a:rPr lang="en-US" altLang="zh-CN" sz="2400" b="1" i="1" smtClean="0">
                            <a:solidFill>
                              <a:sysClr val="windowText" lastClr="000000"/>
                            </a:solidFill>
                            <a:effectLst/>
                            <a:latin typeface="Cambria Math" panose="02040503050406030204" pitchFamily="18" charset="0"/>
                            <a:ea typeface="Cambria Math" panose="02040503050406030204" pitchFamily="18" charset="0"/>
                          </a:rPr>
                        </m:ctrlPr>
                      </m:sSubSupPr>
                      <m:e>
                        <m:r>
                          <a:rPr lang="en-US" altLang="zh-CN" sz="2400" b="1" i="1" smtClean="0">
                            <a:solidFill>
                              <a:sysClr val="windowText" lastClr="000000"/>
                            </a:solidFill>
                            <a:effectLst/>
                            <a:latin typeface="Cambria Math" panose="02040503050406030204" pitchFamily="18" charset="0"/>
                            <a:ea typeface="Cambria Math" panose="02040503050406030204" pitchFamily="18" charset="0"/>
                          </a:rPr>
                          <m:t>𝒙</m:t>
                        </m:r>
                      </m:e>
                      <m:sub>
                        <m:r>
                          <a:rPr lang="en-US" altLang="zh-CN" sz="2400" b="1" i="1" smtClean="0">
                            <a:solidFill>
                              <a:sysClr val="windowText" lastClr="000000"/>
                            </a:solidFill>
                            <a:effectLst/>
                            <a:latin typeface="Cambria Math" panose="02040503050406030204" pitchFamily="18" charset="0"/>
                            <a:ea typeface="Cambria Math" panose="02040503050406030204" pitchFamily="18" charset="0"/>
                          </a:rPr>
                          <m:t>𝑻</m:t>
                        </m:r>
                      </m:sub>
                      <m:sup>
                        <m:r>
                          <a:rPr lang="en-US" altLang="zh-CN" sz="2400" b="1" i="1" smtClean="0">
                            <a:solidFill>
                              <a:sysClr val="windowText" lastClr="000000"/>
                            </a:solidFill>
                            <a:effectLst/>
                            <a:latin typeface="Cambria Math" panose="02040503050406030204" pitchFamily="18" charset="0"/>
                            <a:ea typeface="Cambria Math" panose="02040503050406030204" pitchFamily="18" charset="0"/>
                          </a:rPr>
                          <m:t>′</m:t>
                        </m:r>
                      </m:sup>
                    </m:sSubSup>
                  </m:oMath>
                </a14:m>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75" name="文本框 59">
                <a:extLst>
                  <a:ext uri="{FF2B5EF4-FFF2-40B4-BE49-F238E27FC236}">
                    <a16:creationId xmlns:a16="http://schemas.microsoft.com/office/drawing/2014/main" id="{556800E4-07C5-4882-82BB-C3529C3F06B3}"/>
                  </a:ext>
                </a:extLst>
              </p:cNvPr>
              <p:cNvSpPr txBox="1">
                <a:spLocks noRot="1" noChangeAspect="1" noMove="1" noResize="1" noEditPoints="1" noAdjustHandles="1" noChangeArrowheads="1" noChangeShapeType="1" noTextEdit="1"/>
              </p:cNvSpPr>
              <p:nvPr/>
            </p:nvSpPr>
            <p:spPr>
              <a:xfrm>
                <a:off x="5713517" y="966824"/>
                <a:ext cx="485976" cy="473591"/>
              </a:xfrm>
              <a:prstGeom prst="rect">
                <a:avLst/>
              </a:prstGeom>
              <a:blipFill>
                <a:blip r:embed="rId6"/>
                <a:stretch>
                  <a:fillRect b="-2597"/>
                </a:stretch>
              </a:blipFill>
            </p:spPr>
            <p:txBody>
              <a:bodyPr/>
              <a:lstStyle/>
              <a:p>
                <a:r>
                  <a:rPr lang="zh-CN" altLang="en-US">
                    <a:noFill/>
                  </a:rPr>
                  <a:t> </a:t>
                </a:r>
              </a:p>
            </p:txBody>
          </p:sp>
        </mc:Fallback>
      </mc:AlternateContent>
      <p:cxnSp>
        <p:nvCxnSpPr>
          <p:cNvPr id="81" name="直线箭头连接符 76">
            <a:extLst>
              <a:ext uri="{FF2B5EF4-FFF2-40B4-BE49-F238E27FC236}">
                <a16:creationId xmlns:a16="http://schemas.microsoft.com/office/drawing/2014/main" id="{2E9B4AB3-AA78-4FBF-8447-A10E23ACF8EF}"/>
              </a:ext>
            </a:extLst>
          </p:cNvPr>
          <p:cNvCxnSpPr>
            <a:cxnSpLocks/>
            <a:stCxn id="74" idx="0"/>
            <a:endCxn id="83" idx="2"/>
          </p:cNvCxnSpPr>
          <p:nvPr/>
        </p:nvCxnSpPr>
        <p:spPr>
          <a:xfrm flipV="1">
            <a:off x="4657809" y="396906"/>
            <a:ext cx="2812" cy="4822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本框 59">
                <a:extLst>
                  <a:ext uri="{FF2B5EF4-FFF2-40B4-BE49-F238E27FC236}">
                    <a16:creationId xmlns:a16="http://schemas.microsoft.com/office/drawing/2014/main" id="{B7692E96-7796-461C-B377-8B60522D5F7A}"/>
                  </a:ext>
                </a:extLst>
              </p:cNvPr>
              <p:cNvSpPr txBox="1"/>
              <p:nvPr/>
            </p:nvSpPr>
            <p:spPr>
              <a:xfrm>
                <a:off x="4417633" y="-64759"/>
                <a:ext cx="485976" cy="461665"/>
              </a:xfrm>
              <a:prstGeom prst="rect">
                <a:avLst/>
              </a:prstGeom>
              <a:noFill/>
            </p:spPr>
            <p:txBody>
              <a:bodyPr wrap="square" rtlCol="0">
                <a:spAutoFit/>
              </a:bodyPr>
              <a:lstStyle/>
              <a:p>
                <a14:m>
                  <m:oMath xmlns:m="http://schemas.openxmlformats.org/officeDocument/2006/math">
                    <m:sSup>
                      <m:sSupPr>
                        <m:ctrlPr>
                          <a:rPr lang="en-US" altLang="zh-CN" sz="2400" b="1" i="1" smtClean="0">
                            <a:solidFill>
                              <a:sysClr val="windowText" lastClr="000000"/>
                            </a:solidFill>
                            <a:effectLst/>
                            <a:latin typeface="Cambria Math" panose="02040503050406030204" pitchFamily="18" charset="0"/>
                            <a:ea typeface="Cambria Math" panose="02040503050406030204" pitchFamily="18" charset="0"/>
                          </a:rPr>
                        </m:ctrlPr>
                      </m:sSupPr>
                      <m:e>
                        <m:r>
                          <a:rPr lang="en-US" altLang="zh-CN" sz="2400" b="1" i="1" smtClean="0">
                            <a:solidFill>
                              <a:sysClr val="windowText" lastClr="000000"/>
                            </a:solidFill>
                            <a:effectLst/>
                            <a:latin typeface="Cambria Math" panose="02040503050406030204" pitchFamily="18" charset="0"/>
                            <a:ea typeface="Cambria Math" panose="02040503050406030204" pitchFamily="18" charset="0"/>
                          </a:rPr>
                          <m:t>𝒙</m:t>
                        </m:r>
                      </m:e>
                      <m:sup>
                        <m:r>
                          <a:rPr lang="en-US" altLang="zh-CN" sz="2400" b="1" i="1" smtClean="0">
                            <a:solidFill>
                              <a:sysClr val="windowText" lastClr="000000"/>
                            </a:solidFill>
                            <a:effectLst/>
                            <a:latin typeface="Cambria Math" panose="02040503050406030204" pitchFamily="18" charset="0"/>
                            <a:ea typeface="Cambria Math" panose="02040503050406030204" pitchFamily="18" charset="0"/>
                          </a:rPr>
                          <m:t>′</m:t>
                        </m:r>
                      </m:sup>
                    </m:sSup>
                  </m:oMath>
                </a14:m>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83" name="文本框 59">
                <a:extLst>
                  <a:ext uri="{FF2B5EF4-FFF2-40B4-BE49-F238E27FC236}">
                    <a16:creationId xmlns:a16="http://schemas.microsoft.com/office/drawing/2014/main" id="{B7692E96-7796-461C-B377-8B60522D5F7A}"/>
                  </a:ext>
                </a:extLst>
              </p:cNvPr>
              <p:cNvSpPr txBox="1">
                <a:spLocks noRot="1" noChangeAspect="1" noMove="1" noResize="1" noEditPoints="1" noAdjustHandles="1" noChangeArrowheads="1" noChangeShapeType="1" noTextEdit="1"/>
              </p:cNvSpPr>
              <p:nvPr/>
            </p:nvSpPr>
            <p:spPr>
              <a:xfrm>
                <a:off x="4417633" y="-64759"/>
                <a:ext cx="485976" cy="461665"/>
              </a:xfrm>
              <a:prstGeom prst="rect">
                <a:avLst/>
              </a:prstGeom>
              <a:blipFill>
                <a:blip r:embed="rId7"/>
                <a:stretch>
                  <a:fillRect/>
                </a:stretch>
              </a:blipFill>
            </p:spPr>
            <p:txBody>
              <a:bodyPr/>
              <a:lstStyle/>
              <a:p>
                <a:r>
                  <a:rPr lang="zh-CN" altLang="en-US">
                    <a:noFill/>
                  </a:rPr>
                  <a:t> </a:t>
                </a:r>
              </a:p>
            </p:txBody>
          </p:sp>
        </mc:Fallback>
      </mc:AlternateContent>
      <p:sp>
        <p:nvSpPr>
          <p:cNvPr id="85" name="矩形: 圆角 84">
            <a:extLst>
              <a:ext uri="{FF2B5EF4-FFF2-40B4-BE49-F238E27FC236}">
                <a16:creationId xmlns:a16="http://schemas.microsoft.com/office/drawing/2014/main" id="{754D173C-D7B8-4763-9FA6-F2EEC8223B59}"/>
              </a:ext>
            </a:extLst>
          </p:cNvPr>
          <p:cNvSpPr/>
          <p:nvPr/>
        </p:nvSpPr>
        <p:spPr>
          <a:xfrm>
            <a:off x="8020249" y="885540"/>
            <a:ext cx="3639131" cy="662761"/>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矩形: 圆角 85">
            <a:extLst>
              <a:ext uri="{FF2B5EF4-FFF2-40B4-BE49-F238E27FC236}">
                <a16:creationId xmlns:a16="http://schemas.microsoft.com/office/drawing/2014/main" id="{D367F1F9-D2D3-4488-85C6-E0B448158C57}"/>
              </a:ext>
            </a:extLst>
          </p:cNvPr>
          <p:cNvSpPr/>
          <p:nvPr/>
        </p:nvSpPr>
        <p:spPr>
          <a:xfrm>
            <a:off x="7977885" y="6913010"/>
            <a:ext cx="3639131" cy="662761"/>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线箭头连接符 21">
            <a:extLst>
              <a:ext uri="{FF2B5EF4-FFF2-40B4-BE49-F238E27FC236}">
                <a16:creationId xmlns:a16="http://schemas.microsoft.com/office/drawing/2014/main" id="{38C45665-2F6B-4468-9416-A79F0B775FB3}"/>
              </a:ext>
            </a:extLst>
          </p:cNvPr>
          <p:cNvCxnSpPr>
            <a:cxnSpLocks/>
          </p:cNvCxnSpPr>
          <p:nvPr/>
        </p:nvCxnSpPr>
        <p:spPr>
          <a:xfrm flipV="1">
            <a:off x="8429481" y="6503052"/>
            <a:ext cx="6402" cy="4640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59">
            <a:extLst>
              <a:ext uri="{FF2B5EF4-FFF2-40B4-BE49-F238E27FC236}">
                <a16:creationId xmlns:a16="http://schemas.microsoft.com/office/drawing/2014/main" id="{8C4023C2-63CA-4A67-AD9D-18D4F6AAC07F}"/>
              </a:ext>
            </a:extLst>
          </p:cNvPr>
          <p:cNvSpPr txBox="1"/>
          <p:nvPr/>
        </p:nvSpPr>
        <p:spPr>
          <a:xfrm>
            <a:off x="9558592" y="6974965"/>
            <a:ext cx="485976" cy="461665"/>
          </a:xfrm>
          <a:prstGeom prst="rect">
            <a:avLst/>
          </a:prstGeom>
          <a:noFill/>
        </p:spPr>
        <p:txBody>
          <a:bodyPr wrap="square" rtlCol="0">
            <a:spAutoFit/>
          </a:bodyPr>
          <a:lstStyle/>
          <a:p>
            <a:r>
              <a:rPr lang="en-US" altLang="zh-CN" sz="2400" b="1" dirty="0">
                <a:solidFill>
                  <a:sysClr val="windowText" lastClr="000000"/>
                </a:solidFill>
                <a:latin typeface="Times New Roman" panose="02020603050405020304" pitchFamily="18" charset="0"/>
                <a:cs typeface="Times New Roman" panose="02020603050405020304" pitchFamily="18" charset="0"/>
              </a:rPr>
              <a:t>…</a:t>
            </a:r>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p:cxnSp>
        <p:nvCxnSpPr>
          <p:cNvPr id="90" name="直线箭头连接符 76">
            <a:extLst>
              <a:ext uri="{FF2B5EF4-FFF2-40B4-BE49-F238E27FC236}">
                <a16:creationId xmlns:a16="http://schemas.microsoft.com/office/drawing/2014/main" id="{DBADC52C-5C62-460A-BB79-E677E0756524}"/>
              </a:ext>
            </a:extLst>
          </p:cNvPr>
          <p:cNvCxnSpPr>
            <a:cxnSpLocks/>
            <a:stCxn id="88" idx="0"/>
          </p:cNvCxnSpPr>
          <p:nvPr/>
        </p:nvCxnSpPr>
        <p:spPr>
          <a:xfrm flipV="1">
            <a:off x="9795178" y="6511543"/>
            <a:ext cx="1902" cy="4634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21">
            <a:extLst>
              <a:ext uri="{FF2B5EF4-FFF2-40B4-BE49-F238E27FC236}">
                <a16:creationId xmlns:a16="http://schemas.microsoft.com/office/drawing/2014/main" id="{CD351280-23EE-4EAF-9846-429EE29FD2AD}"/>
              </a:ext>
            </a:extLst>
          </p:cNvPr>
          <p:cNvCxnSpPr>
            <a:cxnSpLocks/>
          </p:cNvCxnSpPr>
          <p:nvPr/>
        </p:nvCxnSpPr>
        <p:spPr>
          <a:xfrm flipV="1">
            <a:off x="11086178" y="6522336"/>
            <a:ext cx="86" cy="4447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圆角矩形 7">
            <a:extLst>
              <a:ext uri="{FF2B5EF4-FFF2-40B4-BE49-F238E27FC236}">
                <a16:creationId xmlns:a16="http://schemas.microsoft.com/office/drawing/2014/main" id="{C9527DC6-F394-4BB1-8A6B-1096CE7EE7E8}"/>
              </a:ext>
            </a:extLst>
          </p:cNvPr>
          <p:cNvSpPr/>
          <p:nvPr/>
        </p:nvSpPr>
        <p:spPr>
          <a:xfrm>
            <a:off x="8256363" y="3009740"/>
            <a:ext cx="3166906" cy="367329"/>
          </a:xfrm>
          <a:prstGeom prst="roundRect">
            <a:avLst/>
          </a:prstGeom>
          <a:solidFill>
            <a:schemeClr val="accent6">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00" name="圆角矩形 7">
            <a:extLst>
              <a:ext uri="{FF2B5EF4-FFF2-40B4-BE49-F238E27FC236}">
                <a16:creationId xmlns:a16="http://schemas.microsoft.com/office/drawing/2014/main" id="{214BAE6B-0BE4-429E-BE09-6F7DCEB78CD4}"/>
              </a:ext>
            </a:extLst>
          </p:cNvPr>
          <p:cNvSpPr/>
          <p:nvPr/>
        </p:nvSpPr>
        <p:spPr>
          <a:xfrm>
            <a:off x="8241364" y="5877005"/>
            <a:ext cx="3166906" cy="367329"/>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01" name="圆角矩形 7">
            <a:extLst>
              <a:ext uri="{FF2B5EF4-FFF2-40B4-BE49-F238E27FC236}">
                <a16:creationId xmlns:a16="http://schemas.microsoft.com/office/drawing/2014/main" id="{DE3AFD89-2277-4198-BCC1-DC6224F129F6}"/>
              </a:ext>
            </a:extLst>
          </p:cNvPr>
          <p:cNvSpPr/>
          <p:nvPr/>
        </p:nvSpPr>
        <p:spPr>
          <a:xfrm>
            <a:off x="8275663" y="2372638"/>
            <a:ext cx="3166906" cy="367329"/>
          </a:xfrm>
          <a:prstGeom prst="roundRect">
            <a:avLst/>
          </a:prstGeom>
          <a:solidFill>
            <a:schemeClr val="accent6">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02" name="圆角矩形 7">
            <a:extLst>
              <a:ext uri="{FF2B5EF4-FFF2-40B4-BE49-F238E27FC236}">
                <a16:creationId xmlns:a16="http://schemas.microsoft.com/office/drawing/2014/main" id="{DC4D5691-09F7-4603-B208-CCD372C15CED}"/>
              </a:ext>
            </a:extLst>
          </p:cNvPr>
          <p:cNvSpPr/>
          <p:nvPr/>
        </p:nvSpPr>
        <p:spPr>
          <a:xfrm>
            <a:off x="8241364" y="4203849"/>
            <a:ext cx="3166906" cy="367329"/>
          </a:xfrm>
          <a:prstGeom prst="roundRect">
            <a:avLst/>
          </a:prstGeom>
          <a:solidFill>
            <a:schemeClr val="accent6">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03" name="圆角矩形 7">
            <a:extLst>
              <a:ext uri="{FF2B5EF4-FFF2-40B4-BE49-F238E27FC236}">
                <a16:creationId xmlns:a16="http://schemas.microsoft.com/office/drawing/2014/main" id="{95AFE089-0F22-42C8-A870-138710CB1301}"/>
              </a:ext>
            </a:extLst>
          </p:cNvPr>
          <p:cNvSpPr/>
          <p:nvPr/>
        </p:nvSpPr>
        <p:spPr>
          <a:xfrm>
            <a:off x="8241364" y="3602825"/>
            <a:ext cx="3166906" cy="367329"/>
          </a:xfrm>
          <a:prstGeom prst="roundRect">
            <a:avLst/>
          </a:prstGeom>
          <a:solidFill>
            <a:schemeClr val="accent6">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04" name="文本框 41">
            <a:extLst>
              <a:ext uri="{FF2B5EF4-FFF2-40B4-BE49-F238E27FC236}">
                <a16:creationId xmlns:a16="http://schemas.microsoft.com/office/drawing/2014/main" id="{C6AF5CD0-69F9-4F03-B22A-A8B4F9641B36}"/>
              </a:ext>
            </a:extLst>
          </p:cNvPr>
          <p:cNvSpPr txBox="1"/>
          <p:nvPr/>
        </p:nvSpPr>
        <p:spPr>
          <a:xfrm>
            <a:off x="9275500" y="5852145"/>
            <a:ext cx="1198565" cy="405622"/>
          </a:xfrm>
          <a:prstGeom prst="rect">
            <a:avLst/>
          </a:prstGeom>
          <a:noFill/>
        </p:spPr>
        <p:txBody>
          <a:bodyPr wrap="square" rtlCol="0">
            <a:spAutoFit/>
          </a:bodyPr>
          <a:lstStyle/>
          <a:p>
            <a:r>
              <a:rPr lang="en-US" altLang="zh-CN" sz="2000" b="1" dirty="0">
                <a:latin typeface="Century" panose="02040604050505020304" pitchFamily="18" charset="0"/>
              </a:rPr>
              <a:t>Layer 1</a:t>
            </a:r>
            <a:endParaRPr kumimoji="1" lang="zh-CN" altLang="en-US" sz="2000" b="1" dirty="0">
              <a:latin typeface="Century" panose="02040604050505020304" pitchFamily="18" charset="0"/>
            </a:endParaRPr>
          </a:p>
        </p:txBody>
      </p:sp>
      <p:sp>
        <p:nvSpPr>
          <p:cNvPr id="106" name="文本框 41">
            <a:extLst>
              <a:ext uri="{FF2B5EF4-FFF2-40B4-BE49-F238E27FC236}">
                <a16:creationId xmlns:a16="http://schemas.microsoft.com/office/drawing/2014/main" id="{79BA0E57-2B55-4485-9CCB-12F22C5C51B7}"/>
              </a:ext>
            </a:extLst>
          </p:cNvPr>
          <p:cNvSpPr txBox="1"/>
          <p:nvPr/>
        </p:nvSpPr>
        <p:spPr>
          <a:xfrm>
            <a:off x="9240533" y="4168811"/>
            <a:ext cx="1198565" cy="405622"/>
          </a:xfrm>
          <a:prstGeom prst="rect">
            <a:avLst/>
          </a:prstGeom>
          <a:noFill/>
        </p:spPr>
        <p:txBody>
          <a:bodyPr wrap="square" rtlCol="0">
            <a:spAutoFit/>
          </a:bodyPr>
          <a:lstStyle/>
          <a:p>
            <a:r>
              <a:rPr lang="en-US" altLang="zh-CN" sz="2000" b="1" dirty="0">
                <a:latin typeface="Century" panose="02040604050505020304" pitchFamily="18" charset="0"/>
              </a:rPr>
              <a:t>Layer 9</a:t>
            </a:r>
            <a:endParaRPr kumimoji="1" lang="zh-CN" altLang="en-US" sz="2000" b="1" dirty="0">
              <a:latin typeface="Century" panose="02040604050505020304" pitchFamily="18" charset="0"/>
            </a:endParaRPr>
          </a:p>
        </p:txBody>
      </p:sp>
      <p:sp>
        <p:nvSpPr>
          <p:cNvPr id="108" name="文本框 41">
            <a:extLst>
              <a:ext uri="{FF2B5EF4-FFF2-40B4-BE49-F238E27FC236}">
                <a16:creationId xmlns:a16="http://schemas.microsoft.com/office/drawing/2014/main" id="{297B8BEC-9008-4E13-9D2D-32DAC57202DF}"/>
              </a:ext>
            </a:extLst>
          </p:cNvPr>
          <p:cNvSpPr txBox="1"/>
          <p:nvPr/>
        </p:nvSpPr>
        <p:spPr>
          <a:xfrm>
            <a:off x="9225534" y="3560392"/>
            <a:ext cx="1298498" cy="409762"/>
          </a:xfrm>
          <a:prstGeom prst="rect">
            <a:avLst/>
          </a:prstGeom>
          <a:noFill/>
        </p:spPr>
        <p:txBody>
          <a:bodyPr wrap="square" rtlCol="0">
            <a:spAutoFit/>
          </a:bodyPr>
          <a:lstStyle/>
          <a:p>
            <a:r>
              <a:rPr lang="en-US" altLang="zh-CN" sz="2000" b="1" dirty="0">
                <a:latin typeface="Century" panose="02040604050505020304" pitchFamily="18" charset="0"/>
              </a:rPr>
              <a:t>Layer 10</a:t>
            </a:r>
            <a:endParaRPr kumimoji="1" lang="zh-CN" altLang="en-US" sz="2000" b="1" dirty="0">
              <a:latin typeface="Century" panose="02040604050505020304" pitchFamily="18" charset="0"/>
            </a:endParaRPr>
          </a:p>
        </p:txBody>
      </p:sp>
      <p:sp>
        <p:nvSpPr>
          <p:cNvPr id="109" name="文本框 41">
            <a:extLst>
              <a:ext uri="{FF2B5EF4-FFF2-40B4-BE49-F238E27FC236}">
                <a16:creationId xmlns:a16="http://schemas.microsoft.com/office/drawing/2014/main" id="{AE5AB448-1E85-46FF-8F55-77F11D92E793}"/>
              </a:ext>
            </a:extLst>
          </p:cNvPr>
          <p:cNvSpPr txBox="1"/>
          <p:nvPr/>
        </p:nvSpPr>
        <p:spPr>
          <a:xfrm>
            <a:off x="9197796" y="2978966"/>
            <a:ext cx="1326236" cy="400110"/>
          </a:xfrm>
          <a:prstGeom prst="rect">
            <a:avLst/>
          </a:prstGeom>
          <a:noFill/>
        </p:spPr>
        <p:txBody>
          <a:bodyPr wrap="square" rtlCol="0">
            <a:spAutoFit/>
          </a:bodyPr>
          <a:lstStyle/>
          <a:p>
            <a:r>
              <a:rPr lang="en-US" altLang="zh-CN" sz="2000" b="1" dirty="0">
                <a:latin typeface="Century" panose="02040604050505020304" pitchFamily="18" charset="0"/>
              </a:rPr>
              <a:t>Layer 11</a:t>
            </a:r>
            <a:endParaRPr kumimoji="1" lang="zh-CN" altLang="en-US" sz="2000" b="1" dirty="0">
              <a:latin typeface="Century" panose="02040604050505020304" pitchFamily="18" charset="0"/>
            </a:endParaRPr>
          </a:p>
        </p:txBody>
      </p:sp>
      <p:sp>
        <p:nvSpPr>
          <p:cNvPr id="112" name="文本框 41">
            <a:extLst>
              <a:ext uri="{FF2B5EF4-FFF2-40B4-BE49-F238E27FC236}">
                <a16:creationId xmlns:a16="http://schemas.microsoft.com/office/drawing/2014/main" id="{3DEC4F38-9F0C-4673-92F9-20615C9D40F6}"/>
              </a:ext>
            </a:extLst>
          </p:cNvPr>
          <p:cNvSpPr txBox="1"/>
          <p:nvPr/>
        </p:nvSpPr>
        <p:spPr>
          <a:xfrm>
            <a:off x="9197796" y="2360875"/>
            <a:ext cx="1450927" cy="400110"/>
          </a:xfrm>
          <a:prstGeom prst="rect">
            <a:avLst/>
          </a:prstGeom>
          <a:noFill/>
        </p:spPr>
        <p:txBody>
          <a:bodyPr wrap="square" rtlCol="0">
            <a:spAutoFit/>
          </a:bodyPr>
          <a:lstStyle/>
          <a:p>
            <a:r>
              <a:rPr lang="en-US" altLang="zh-CN" sz="2000" b="1" dirty="0">
                <a:latin typeface="Century" panose="02040604050505020304" pitchFamily="18" charset="0"/>
              </a:rPr>
              <a:t>Layer 12</a:t>
            </a:r>
            <a:endParaRPr kumimoji="1" lang="zh-CN" altLang="en-US" sz="2000" b="1" dirty="0">
              <a:latin typeface="Century" panose="02040604050505020304" pitchFamily="18" charset="0"/>
            </a:endParaRPr>
          </a:p>
        </p:txBody>
      </p:sp>
      <p:sp>
        <p:nvSpPr>
          <p:cNvPr id="114" name="文本框 59">
            <a:extLst>
              <a:ext uri="{FF2B5EF4-FFF2-40B4-BE49-F238E27FC236}">
                <a16:creationId xmlns:a16="http://schemas.microsoft.com/office/drawing/2014/main" id="{714647C0-23D9-4AD6-A55E-B2D3883F8083}"/>
              </a:ext>
            </a:extLst>
          </p:cNvPr>
          <p:cNvSpPr txBox="1"/>
          <p:nvPr/>
        </p:nvSpPr>
        <p:spPr>
          <a:xfrm rot="5400000">
            <a:off x="9554091" y="4811061"/>
            <a:ext cx="485976" cy="461665"/>
          </a:xfrm>
          <a:prstGeom prst="rect">
            <a:avLst/>
          </a:prstGeom>
          <a:noFill/>
        </p:spPr>
        <p:txBody>
          <a:bodyPr wrap="square" rtlCol="0">
            <a:spAutoFit/>
          </a:bodyPr>
          <a:lstStyle/>
          <a:p>
            <a:r>
              <a:rPr lang="en-US" altLang="zh-CN" sz="2400" b="1" dirty="0">
                <a:solidFill>
                  <a:sysClr val="windowText" lastClr="000000"/>
                </a:solidFill>
                <a:latin typeface="Times New Roman" panose="02020603050405020304" pitchFamily="18" charset="0"/>
                <a:cs typeface="Times New Roman" panose="02020603050405020304" pitchFamily="18" charset="0"/>
              </a:rPr>
              <a:t>…</a:t>
            </a:r>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p:sp>
        <p:nvSpPr>
          <p:cNvPr id="115" name="圆角矩形 77">
            <a:extLst>
              <a:ext uri="{FF2B5EF4-FFF2-40B4-BE49-F238E27FC236}">
                <a16:creationId xmlns:a16="http://schemas.microsoft.com/office/drawing/2014/main" id="{66A0ABAA-0A01-41D5-A97D-DDA450BAE453}"/>
              </a:ext>
            </a:extLst>
          </p:cNvPr>
          <p:cNvSpPr/>
          <p:nvPr/>
        </p:nvSpPr>
        <p:spPr>
          <a:xfrm>
            <a:off x="7781272" y="2069017"/>
            <a:ext cx="4087089" cy="4442525"/>
          </a:xfrm>
          <a:prstGeom prst="roundRect">
            <a:avLst/>
          </a:prstGeom>
          <a:noFill/>
          <a:ln w="57150">
            <a:solidFill>
              <a:schemeClr val="tx1"/>
            </a:solidFill>
            <a:prstDash val="solid"/>
            <a:extLst>
              <a:ext uri="{C807C97D-BFC1-408E-A445-0C87EB9F89A2}">
                <ask:lineSketchStyleProps xmlns="" xmlns:ask="http://schemas.microsoft.com/office/drawing/2018/sketchyshapes" sd="981765707">
                  <a:custGeom>
                    <a:avLst/>
                    <a:gdLst>
                      <a:gd name="connsiteX0" fmla="*/ 0 w 4880423"/>
                      <a:gd name="connsiteY0" fmla="*/ 553776 h 3322589"/>
                      <a:gd name="connsiteX1" fmla="*/ 553776 w 4880423"/>
                      <a:gd name="connsiteY1" fmla="*/ 0 h 3322589"/>
                      <a:gd name="connsiteX2" fmla="*/ 4326647 w 4880423"/>
                      <a:gd name="connsiteY2" fmla="*/ 0 h 3322589"/>
                      <a:gd name="connsiteX3" fmla="*/ 4880423 w 4880423"/>
                      <a:gd name="connsiteY3" fmla="*/ 553776 h 3322589"/>
                      <a:gd name="connsiteX4" fmla="*/ 4880423 w 4880423"/>
                      <a:gd name="connsiteY4" fmla="*/ 2768813 h 3322589"/>
                      <a:gd name="connsiteX5" fmla="*/ 4326647 w 4880423"/>
                      <a:gd name="connsiteY5" fmla="*/ 3322589 h 3322589"/>
                      <a:gd name="connsiteX6" fmla="*/ 553776 w 4880423"/>
                      <a:gd name="connsiteY6" fmla="*/ 3322589 h 3322589"/>
                      <a:gd name="connsiteX7" fmla="*/ 0 w 4880423"/>
                      <a:gd name="connsiteY7" fmla="*/ 2768813 h 3322589"/>
                      <a:gd name="connsiteX8" fmla="*/ 0 w 4880423"/>
                      <a:gd name="connsiteY8" fmla="*/ 553776 h 332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423" h="3322589" extrusionOk="0">
                        <a:moveTo>
                          <a:pt x="0" y="553776"/>
                        </a:moveTo>
                        <a:cubicBezTo>
                          <a:pt x="-3271" y="253673"/>
                          <a:pt x="226151" y="-8995"/>
                          <a:pt x="553776" y="0"/>
                        </a:cubicBezTo>
                        <a:cubicBezTo>
                          <a:pt x="1601569" y="-60713"/>
                          <a:pt x="3860430" y="61072"/>
                          <a:pt x="4326647" y="0"/>
                        </a:cubicBezTo>
                        <a:cubicBezTo>
                          <a:pt x="4582435" y="16730"/>
                          <a:pt x="4852382" y="281092"/>
                          <a:pt x="4880423" y="553776"/>
                        </a:cubicBezTo>
                        <a:cubicBezTo>
                          <a:pt x="4904875" y="1248489"/>
                          <a:pt x="4948086" y="2247895"/>
                          <a:pt x="4880423" y="2768813"/>
                        </a:cubicBezTo>
                        <a:cubicBezTo>
                          <a:pt x="4919247" y="3037754"/>
                          <a:pt x="4681205" y="3325804"/>
                          <a:pt x="4326647" y="3322589"/>
                        </a:cubicBezTo>
                        <a:cubicBezTo>
                          <a:pt x="3791417" y="3248818"/>
                          <a:pt x="2431702" y="3166706"/>
                          <a:pt x="553776" y="3322589"/>
                        </a:cubicBezTo>
                        <a:cubicBezTo>
                          <a:pt x="277914" y="3326937"/>
                          <a:pt x="-50593" y="3051566"/>
                          <a:pt x="0" y="2768813"/>
                        </a:cubicBezTo>
                        <a:cubicBezTo>
                          <a:pt x="152408" y="2079402"/>
                          <a:pt x="73868" y="1115049"/>
                          <a:pt x="0" y="55377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16" name="圆角矩形 7">
            <a:extLst>
              <a:ext uri="{FF2B5EF4-FFF2-40B4-BE49-F238E27FC236}">
                <a16:creationId xmlns:a16="http://schemas.microsoft.com/office/drawing/2014/main" id="{89A670EB-6180-47CE-BB56-679328CC7C5F}"/>
              </a:ext>
            </a:extLst>
          </p:cNvPr>
          <p:cNvSpPr/>
          <p:nvPr/>
        </p:nvSpPr>
        <p:spPr>
          <a:xfrm>
            <a:off x="8241364" y="5374455"/>
            <a:ext cx="3166906" cy="367329"/>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17" name="文本框 41">
            <a:extLst>
              <a:ext uri="{FF2B5EF4-FFF2-40B4-BE49-F238E27FC236}">
                <a16:creationId xmlns:a16="http://schemas.microsoft.com/office/drawing/2014/main" id="{3B6F4667-EC86-4566-B1D5-BF9044BC762D}"/>
              </a:ext>
            </a:extLst>
          </p:cNvPr>
          <p:cNvSpPr txBox="1"/>
          <p:nvPr/>
        </p:nvSpPr>
        <p:spPr>
          <a:xfrm>
            <a:off x="9275500" y="5355308"/>
            <a:ext cx="1198565" cy="405622"/>
          </a:xfrm>
          <a:prstGeom prst="rect">
            <a:avLst/>
          </a:prstGeom>
          <a:noFill/>
        </p:spPr>
        <p:txBody>
          <a:bodyPr wrap="square" rtlCol="0">
            <a:spAutoFit/>
          </a:bodyPr>
          <a:lstStyle/>
          <a:p>
            <a:r>
              <a:rPr lang="en-US" altLang="zh-CN" sz="2000" b="1" dirty="0">
                <a:latin typeface="Century" panose="02040604050505020304" pitchFamily="18" charset="0"/>
              </a:rPr>
              <a:t>Layer 2</a:t>
            </a:r>
            <a:endParaRPr kumimoji="1" lang="zh-CN" altLang="en-US" sz="2000" b="1" dirty="0">
              <a:latin typeface="Century" panose="02040604050505020304" pitchFamily="18" charset="0"/>
            </a:endParaRPr>
          </a:p>
        </p:txBody>
      </p:sp>
      <p:cxnSp>
        <p:nvCxnSpPr>
          <p:cNvPr id="118" name="直线箭头连接符 21">
            <a:extLst>
              <a:ext uri="{FF2B5EF4-FFF2-40B4-BE49-F238E27FC236}">
                <a16:creationId xmlns:a16="http://schemas.microsoft.com/office/drawing/2014/main" id="{B0CB207F-AF7E-458A-96A1-FD397D70184D}"/>
              </a:ext>
            </a:extLst>
          </p:cNvPr>
          <p:cNvCxnSpPr>
            <a:cxnSpLocks/>
          </p:cNvCxnSpPr>
          <p:nvPr/>
        </p:nvCxnSpPr>
        <p:spPr>
          <a:xfrm flipV="1">
            <a:off x="8463620" y="1572003"/>
            <a:ext cx="0" cy="464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线箭头连接符 76">
            <a:extLst>
              <a:ext uri="{FF2B5EF4-FFF2-40B4-BE49-F238E27FC236}">
                <a16:creationId xmlns:a16="http://schemas.microsoft.com/office/drawing/2014/main" id="{55EAC329-8346-4EA2-A76A-06EC0DE974C2}"/>
              </a:ext>
            </a:extLst>
          </p:cNvPr>
          <p:cNvCxnSpPr>
            <a:cxnSpLocks/>
            <a:stCxn id="115" idx="0"/>
          </p:cNvCxnSpPr>
          <p:nvPr/>
        </p:nvCxnSpPr>
        <p:spPr>
          <a:xfrm flipV="1">
            <a:off x="9824817" y="1545858"/>
            <a:ext cx="0" cy="5231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线箭头连接符 21">
            <a:extLst>
              <a:ext uri="{FF2B5EF4-FFF2-40B4-BE49-F238E27FC236}">
                <a16:creationId xmlns:a16="http://schemas.microsoft.com/office/drawing/2014/main" id="{F10223F1-25F3-4F86-8B07-62A0BC3B6871}"/>
              </a:ext>
            </a:extLst>
          </p:cNvPr>
          <p:cNvCxnSpPr>
            <a:cxnSpLocks/>
          </p:cNvCxnSpPr>
          <p:nvPr/>
        </p:nvCxnSpPr>
        <p:spPr>
          <a:xfrm flipH="1" flipV="1">
            <a:off x="11138674" y="1576874"/>
            <a:ext cx="6316" cy="4447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文本框 59">
                <a:extLst>
                  <a:ext uri="{FF2B5EF4-FFF2-40B4-BE49-F238E27FC236}">
                    <a16:creationId xmlns:a16="http://schemas.microsoft.com/office/drawing/2014/main" id="{B189ED3A-4FF0-46C5-A999-7B90BA9B6487}"/>
                  </a:ext>
                </a:extLst>
              </p:cNvPr>
              <p:cNvSpPr txBox="1"/>
              <p:nvPr/>
            </p:nvSpPr>
            <p:spPr>
              <a:xfrm>
                <a:off x="8205866" y="985162"/>
                <a:ext cx="485976"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smtClean="0">
                              <a:solidFill>
                                <a:sysClr val="windowText" lastClr="000000"/>
                              </a:solidFill>
                              <a:latin typeface="Cambria Math" panose="02040503050406030204" pitchFamily="18" charset="0"/>
                              <a:ea typeface="Cambria Math" panose="02040503050406030204" pitchFamily="18" charset="0"/>
                            </a:rPr>
                          </m:ctrlPr>
                        </m:sSubSupPr>
                        <m:e>
                          <m:r>
                            <a:rPr lang="en-US" altLang="zh-CN" sz="2400" b="1" i="1">
                              <a:solidFill>
                                <a:sysClr val="windowText" lastClr="000000"/>
                              </a:solidFill>
                              <a:latin typeface="Cambria Math" panose="02040503050406030204" pitchFamily="18" charset="0"/>
                              <a:ea typeface="Cambria Math" panose="02040503050406030204" pitchFamily="18" charset="0"/>
                            </a:rPr>
                            <m:t>𝒚</m:t>
                          </m:r>
                        </m:e>
                        <m:sub>
                          <m:r>
                            <a:rPr lang="en-US" altLang="zh-CN" sz="2400" b="1" i="1">
                              <a:solidFill>
                                <a:sysClr val="windowText" lastClr="000000"/>
                              </a:solidFill>
                              <a:latin typeface="Cambria Math" panose="02040503050406030204" pitchFamily="18" charset="0"/>
                              <a:ea typeface="Cambria Math" panose="02040503050406030204" pitchFamily="18" charset="0"/>
                            </a:rPr>
                            <m:t>𝟏</m:t>
                          </m:r>
                        </m:sub>
                        <m:sup>
                          <m:r>
                            <a:rPr lang="en-US" altLang="zh-CN" sz="2400" b="1" i="1" smtClean="0">
                              <a:solidFill>
                                <a:sysClr val="windowText" lastClr="000000"/>
                              </a:solidFill>
                              <a:latin typeface="Cambria Math" panose="02040503050406030204" pitchFamily="18" charset="0"/>
                              <a:ea typeface="Cambria Math" panose="02040503050406030204" pitchFamily="18" charset="0"/>
                            </a:rPr>
                            <m:t>′</m:t>
                          </m:r>
                          <m:r>
                            <a:rPr lang="en-US" altLang="zh-CN" sz="2400" b="1" i="1">
                              <a:solidFill>
                                <a:sysClr val="windowText" lastClr="000000"/>
                              </a:solidFill>
                              <a:latin typeface="Cambria Math" panose="02040503050406030204" pitchFamily="18" charset="0"/>
                              <a:ea typeface="Cambria Math" panose="02040503050406030204" pitchFamily="18" charset="0"/>
                            </a:rPr>
                            <m:t>′</m:t>
                          </m:r>
                        </m:sup>
                      </m:sSubSup>
                    </m:oMath>
                  </m:oMathPara>
                </a14:m>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123" name="文本框 59">
                <a:extLst>
                  <a:ext uri="{FF2B5EF4-FFF2-40B4-BE49-F238E27FC236}">
                    <a16:creationId xmlns:a16="http://schemas.microsoft.com/office/drawing/2014/main" id="{B189ED3A-4FF0-46C5-A999-7B90BA9B6487}"/>
                  </a:ext>
                </a:extLst>
              </p:cNvPr>
              <p:cNvSpPr txBox="1">
                <a:spLocks noRot="1" noChangeAspect="1" noMove="1" noResize="1" noEditPoints="1" noAdjustHandles="1" noChangeArrowheads="1" noChangeShapeType="1" noTextEdit="1"/>
              </p:cNvSpPr>
              <p:nvPr/>
            </p:nvSpPr>
            <p:spPr>
              <a:xfrm>
                <a:off x="8205866" y="985162"/>
                <a:ext cx="485976" cy="473591"/>
              </a:xfrm>
              <a:prstGeom prst="rect">
                <a:avLst/>
              </a:prstGeom>
              <a:blipFill>
                <a:blip r:embed="rId8"/>
                <a:stretch>
                  <a:fillRect l="-3750" r="-1250" b="-10390"/>
                </a:stretch>
              </a:blipFill>
            </p:spPr>
            <p:txBody>
              <a:bodyPr/>
              <a:lstStyle/>
              <a:p>
                <a:r>
                  <a:rPr lang="zh-CN" altLang="en-US">
                    <a:noFill/>
                  </a:rPr>
                  <a:t> </a:t>
                </a:r>
              </a:p>
            </p:txBody>
          </p:sp>
        </mc:Fallback>
      </mc:AlternateContent>
      <p:sp>
        <p:nvSpPr>
          <p:cNvPr id="124" name="文本框 59">
            <a:extLst>
              <a:ext uri="{FF2B5EF4-FFF2-40B4-BE49-F238E27FC236}">
                <a16:creationId xmlns:a16="http://schemas.microsoft.com/office/drawing/2014/main" id="{F331EACA-E14A-4AB2-91B1-F002CD0D7597}"/>
              </a:ext>
            </a:extLst>
          </p:cNvPr>
          <p:cNvSpPr txBox="1"/>
          <p:nvPr/>
        </p:nvSpPr>
        <p:spPr>
          <a:xfrm>
            <a:off x="9544580" y="880766"/>
            <a:ext cx="485976" cy="461665"/>
          </a:xfrm>
          <a:prstGeom prst="rect">
            <a:avLst/>
          </a:prstGeom>
          <a:noFill/>
        </p:spPr>
        <p:txBody>
          <a:bodyPr wrap="square" rtlCol="0">
            <a:spAutoFit/>
          </a:bodyPr>
          <a:lstStyle/>
          <a:p>
            <a:r>
              <a:rPr lang="en-US" altLang="zh-CN" sz="2400" b="1" dirty="0">
                <a:solidFill>
                  <a:sysClr val="windowText" lastClr="000000"/>
                </a:solidFill>
                <a:latin typeface="Times New Roman" panose="02020603050405020304" pitchFamily="18" charset="0"/>
                <a:cs typeface="Times New Roman" panose="02020603050405020304" pitchFamily="18" charset="0"/>
              </a:rPr>
              <a:t>…</a:t>
            </a:r>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7" name="文本框 59">
                <a:extLst>
                  <a:ext uri="{FF2B5EF4-FFF2-40B4-BE49-F238E27FC236}">
                    <a16:creationId xmlns:a16="http://schemas.microsoft.com/office/drawing/2014/main" id="{C8F66FA4-0180-4C90-91DB-69C479AB3776}"/>
                  </a:ext>
                </a:extLst>
              </p:cNvPr>
              <p:cNvSpPr txBox="1"/>
              <p:nvPr/>
            </p:nvSpPr>
            <p:spPr>
              <a:xfrm>
                <a:off x="10843276" y="968396"/>
                <a:ext cx="485976" cy="4923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smtClean="0">
                              <a:solidFill>
                                <a:sysClr val="windowText" lastClr="000000"/>
                              </a:solidFill>
                              <a:latin typeface="Cambria Math" panose="02040503050406030204" pitchFamily="18" charset="0"/>
                              <a:ea typeface="Cambria Math" panose="02040503050406030204" pitchFamily="18" charset="0"/>
                            </a:rPr>
                          </m:ctrlPr>
                        </m:sSubSupPr>
                        <m:e>
                          <m:r>
                            <a:rPr lang="en-US" altLang="zh-CN" sz="2400" b="1" i="1">
                              <a:solidFill>
                                <a:sysClr val="windowText" lastClr="000000"/>
                              </a:solidFill>
                              <a:latin typeface="Cambria Math" panose="02040503050406030204" pitchFamily="18" charset="0"/>
                              <a:ea typeface="Cambria Math" panose="02040503050406030204" pitchFamily="18" charset="0"/>
                            </a:rPr>
                            <m:t>𝒚</m:t>
                          </m:r>
                        </m:e>
                        <m:sub>
                          <m:sSup>
                            <m:sSupPr>
                              <m:ctrlPr>
                                <a:rPr lang="en-US" altLang="zh-CN" sz="2400" b="1" i="1" kern="100" smtClean="0">
                                  <a:solidFill>
                                    <a:sysClr val="windowText" lastClr="000000"/>
                                  </a:solidFill>
                                  <a:latin typeface="Cambria Math" panose="02040503050406030204" pitchFamily="18" charset="0"/>
                                  <a:ea typeface="MS Mincho" panose="02020609040205080304" pitchFamily="49" charset="-128"/>
                                  <a:cs typeface="Times New Roman" panose="02020603050405020304" pitchFamily="18" charset="0"/>
                                </a:rPr>
                              </m:ctrlPr>
                            </m:sSupPr>
                            <m:e>
                              <m:r>
                                <a:rPr lang="en-US" altLang="zh-CN" sz="2400" b="1" i="1" kern="100">
                                  <a:solidFill>
                                    <a:sysClr val="windowText" lastClr="000000"/>
                                  </a:solidFill>
                                  <a:latin typeface="Cambria Math" panose="02040503050406030204" pitchFamily="18" charset="0"/>
                                  <a:ea typeface="MS Mincho" panose="02020609040205080304" pitchFamily="49" charset="-128"/>
                                  <a:cs typeface="Times New Roman" panose="02020603050405020304" pitchFamily="18" charset="0"/>
                                </a:rPr>
                                <m:t>𝑻</m:t>
                              </m:r>
                            </m:e>
                            <m:sup>
                              <m:r>
                                <a:rPr lang="en-US" altLang="zh-CN" sz="2400" b="1" i="1" kern="100" smtClean="0">
                                  <a:solidFill>
                                    <a:sysClr val="windowText" lastClr="000000"/>
                                  </a:solidFill>
                                  <a:latin typeface="Cambria Math" panose="02040503050406030204" pitchFamily="18" charset="0"/>
                                  <a:ea typeface="MS Mincho" panose="02020609040205080304" pitchFamily="49" charset="-128"/>
                                  <a:cs typeface="Times New Roman" panose="02020603050405020304" pitchFamily="18" charset="0"/>
                                </a:rPr>
                                <m:t>′</m:t>
                              </m:r>
                            </m:sup>
                          </m:sSup>
                        </m:sub>
                        <m:sup>
                          <m:r>
                            <a:rPr lang="en-US" altLang="zh-CN" sz="2400" b="1" i="1">
                              <a:solidFill>
                                <a:sysClr val="windowText" lastClr="000000"/>
                              </a:solidFill>
                              <a:latin typeface="Cambria Math" panose="02040503050406030204" pitchFamily="18" charset="0"/>
                              <a:ea typeface="Cambria Math" panose="02040503050406030204" pitchFamily="18" charset="0"/>
                            </a:rPr>
                            <m:t>′</m:t>
                          </m:r>
                          <m:r>
                            <a:rPr lang="en-US" altLang="zh-CN" sz="2400" b="1" i="1" smtClean="0">
                              <a:solidFill>
                                <a:sysClr val="windowText" lastClr="000000"/>
                              </a:solidFill>
                              <a:latin typeface="Cambria Math" panose="02040503050406030204" pitchFamily="18" charset="0"/>
                              <a:ea typeface="Cambria Math" panose="02040503050406030204" pitchFamily="18" charset="0"/>
                            </a:rPr>
                            <m:t>′</m:t>
                          </m:r>
                        </m:sup>
                      </m:sSubSup>
                    </m:oMath>
                  </m:oMathPara>
                </a14:m>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127" name="文本框 59">
                <a:extLst>
                  <a:ext uri="{FF2B5EF4-FFF2-40B4-BE49-F238E27FC236}">
                    <a16:creationId xmlns:a16="http://schemas.microsoft.com/office/drawing/2014/main" id="{C8F66FA4-0180-4C90-91DB-69C479AB3776}"/>
                  </a:ext>
                </a:extLst>
              </p:cNvPr>
              <p:cNvSpPr txBox="1">
                <a:spLocks noRot="1" noChangeAspect="1" noMove="1" noResize="1" noEditPoints="1" noAdjustHandles="1" noChangeArrowheads="1" noChangeShapeType="1" noTextEdit="1"/>
              </p:cNvSpPr>
              <p:nvPr/>
            </p:nvSpPr>
            <p:spPr>
              <a:xfrm>
                <a:off x="10843276" y="968396"/>
                <a:ext cx="485976" cy="492379"/>
              </a:xfrm>
              <a:prstGeom prst="rect">
                <a:avLst/>
              </a:prstGeom>
              <a:blipFill>
                <a:blip r:embed="rId9"/>
                <a:stretch>
                  <a:fillRect l="-5063" r="-13924" b="-4938"/>
                </a:stretch>
              </a:blipFill>
            </p:spPr>
            <p:txBody>
              <a:bodyPr/>
              <a:lstStyle/>
              <a:p>
                <a:r>
                  <a:rPr lang="zh-CN" altLang="en-US">
                    <a:noFill/>
                  </a:rPr>
                  <a:t> </a:t>
                </a:r>
              </a:p>
            </p:txBody>
          </p:sp>
        </mc:Fallback>
      </mc:AlternateContent>
      <p:cxnSp>
        <p:nvCxnSpPr>
          <p:cNvPr id="128" name="直线箭头连接符 76">
            <a:extLst>
              <a:ext uri="{FF2B5EF4-FFF2-40B4-BE49-F238E27FC236}">
                <a16:creationId xmlns:a16="http://schemas.microsoft.com/office/drawing/2014/main" id="{B6DFFAE0-24E4-4DA8-A71F-70B8DF6FBD85}"/>
              </a:ext>
            </a:extLst>
          </p:cNvPr>
          <p:cNvCxnSpPr>
            <a:cxnSpLocks/>
            <a:stCxn id="124" idx="0"/>
            <a:endCxn id="129" idx="2"/>
          </p:cNvCxnSpPr>
          <p:nvPr/>
        </p:nvCxnSpPr>
        <p:spPr>
          <a:xfrm flipV="1">
            <a:off x="9787568" y="398478"/>
            <a:ext cx="2812" cy="4822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9" name="文本框 59">
                <a:extLst>
                  <a:ext uri="{FF2B5EF4-FFF2-40B4-BE49-F238E27FC236}">
                    <a16:creationId xmlns:a16="http://schemas.microsoft.com/office/drawing/2014/main" id="{66C9632E-FA42-4D27-B21C-3CDF3A014038}"/>
                  </a:ext>
                </a:extLst>
              </p:cNvPr>
              <p:cNvSpPr txBox="1"/>
              <p:nvPr/>
            </p:nvSpPr>
            <p:spPr>
              <a:xfrm>
                <a:off x="9547392" y="-63187"/>
                <a:ext cx="485976" cy="461665"/>
              </a:xfrm>
              <a:prstGeom prst="rect">
                <a:avLst/>
              </a:prstGeom>
              <a:noFill/>
            </p:spPr>
            <p:txBody>
              <a:bodyPr wrap="square" rtlCol="0">
                <a:spAutoFit/>
              </a:bodyPr>
              <a:lstStyle/>
              <a:p>
                <a14:m>
                  <m:oMath xmlns:m="http://schemas.openxmlformats.org/officeDocument/2006/math">
                    <m:sSup>
                      <m:sSupPr>
                        <m:ctrlPr>
                          <a:rPr lang="en-US" altLang="zh-CN" sz="2400" b="1" i="1" smtClean="0">
                            <a:solidFill>
                              <a:sysClr val="windowText" lastClr="000000"/>
                            </a:solidFill>
                            <a:effectLst/>
                            <a:latin typeface="Cambria Math" panose="02040503050406030204" pitchFamily="18" charset="0"/>
                            <a:ea typeface="Cambria Math" panose="02040503050406030204" pitchFamily="18" charset="0"/>
                          </a:rPr>
                        </m:ctrlPr>
                      </m:sSupPr>
                      <m:e>
                        <m:r>
                          <a:rPr lang="en-US" altLang="zh-CN" sz="2400" b="1" i="1" smtClean="0">
                            <a:solidFill>
                              <a:sysClr val="windowText" lastClr="000000"/>
                            </a:solidFill>
                            <a:effectLst/>
                            <a:latin typeface="Cambria Math" panose="02040503050406030204" pitchFamily="18" charset="0"/>
                            <a:ea typeface="Cambria Math" panose="02040503050406030204" pitchFamily="18" charset="0"/>
                          </a:rPr>
                          <m:t>𝒚</m:t>
                        </m:r>
                      </m:e>
                      <m:sup>
                        <m:r>
                          <a:rPr lang="en-US" altLang="zh-CN" sz="2400" b="1" i="1" smtClean="0">
                            <a:solidFill>
                              <a:sysClr val="windowText" lastClr="000000"/>
                            </a:solidFill>
                            <a:effectLst/>
                            <a:latin typeface="Cambria Math" panose="02040503050406030204" pitchFamily="18" charset="0"/>
                            <a:ea typeface="Cambria Math" panose="02040503050406030204" pitchFamily="18" charset="0"/>
                          </a:rPr>
                          <m:t>′′</m:t>
                        </m:r>
                      </m:sup>
                    </m:sSup>
                  </m:oMath>
                </a14:m>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129" name="文本框 59">
                <a:extLst>
                  <a:ext uri="{FF2B5EF4-FFF2-40B4-BE49-F238E27FC236}">
                    <a16:creationId xmlns:a16="http://schemas.microsoft.com/office/drawing/2014/main" id="{66C9632E-FA42-4D27-B21C-3CDF3A014038}"/>
                  </a:ext>
                </a:extLst>
              </p:cNvPr>
              <p:cNvSpPr txBox="1">
                <a:spLocks noRot="1" noChangeAspect="1" noMove="1" noResize="1" noEditPoints="1" noAdjustHandles="1" noChangeArrowheads="1" noChangeShapeType="1" noTextEdit="1"/>
              </p:cNvSpPr>
              <p:nvPr/>
            </p:nvSpPr>
            <p:spPr>
              <a:xfrm>
                <a:off x="9547392" y="-63187"/>
                <a:ext cx="485976" cy="461665"/>
              </a:xfrm>
              <a:prstGeom prst="rect">
                <a:avLst/>
              </a:prstGeom>
              <a:blipFill>
                <a:blip r:embed="rId10"/>
                <a:stretch>
                  <a:fillRect l="-3750" r="-1250"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F992229D-1CE0-419E-B738-7FFC03EC9662}"/>
                  </a:ext>
                </a:extLst>
              </p:cNvPr>
              <p:cNvSpPr txBox="1"/>
              <p:nvPr/>
            </p:nvSpPr>
            <p:spPr>
              <a:xfrm>
                <a:off x="8020249" y="6967429"/>
                <a:ext cx="920459" cy="4735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smtClean="0">
                              <a:solidFill>
                                <a:sysClr val="windowText" lastClr="000000"/>
                              </a:solidFill>
                              <a:latin typeface="Cambria Math" panose="02040503050406030204" pitchFamily="18" charset="0"/>
                              <a:ea typeface="Cambria Math" panose="02040503050406030204" pitchFamily="18" charset="0"/>
                            </a:rPr>
                          </m:ctrlPr>
                        </m:sSubSupPr>
                        <m:e>
                          <m:r>
                            <a:rPr lang="en-US" altLang="zh-CN" sz="2400" b="1" i="1">
                              <a:solidFill>
                                <a:sysClr val="windowText" lastClr="000000"/>
                              </a:solidFill>
                              <a:latin typeface="Cambria Math" panose="02040503050406030204" pitchFamily="18" charset="0"/>
                              <a:ea typeface="Cambria Math" panose="02040503050406030204" pitchFamily="18" charset="0"/>
                            </a:rPr>
                            <m:t>𝒚</m:t>
                          </m:r>
                        </m:e>
                        <m:sub>
                          <m:r>
                            <a:rPr lang="en-US" altLang="zh-CN" sz="2400" b="1" i="1" smtClean="0">
                              <a:solidFill>
                                <a:sysClr val="windowText" lastClr="000000"/>
                              </a:solidFill>
                              <a:latin typeface="Cambria Math" panose="02040503050406030204" pitchFamily="18" charset="0"/>
                              <a:ea typeface="Cambria Math" panose="02040503050406030204" pitchFamily="18" charset="0"/>
                            </a:rPr>
                            <m:t>𝟏</m:t>
                          </m:r>
                        </m:sub>
                        <m:sup>
                          <m:r>
                            <a:rPr lang="en-US" altLang="zh-CN" sz="2400" b="1" i="1">
                              <a:solidFill>
                                <a:sysClr val="windowText" lastClr="000000"/>
                              </a:solidFill>
                              <a:latin typeface="Cambria Math" panose="02040503050406030204" pitchFamily="18" charset="0"/>
                              <a:ea typeface="Cambria Math" panose="02040503050406030204" pitchFamily="18" charset="0"/>
                            </a:rPr>
                            <m:t>′</m:t>
                          </m:r>
                        </m:sup>
                      </m:sSubSup>
                    </m:oMath>
                  </m:oMathPara>
                </a14:m>
                <a:endParaRPr lang="zh-CN" altLang="en-US" dirty="0">
                  <a:solidFill>
                    <a:sysClr val="windowText" lastClr="000000"/>
                  </a:solidFill>
                </a:endParaRPr>
              </a:p>
            </p:txBody>
          </p:sp>
        </mc:Choice>
        <mc:Fallback xmlns="">
          <p:sp>
            <p:nvSpPr>
              <p:cNvPr id="131" name="文本框 130">
                <a:extLst>
                  <a:ext uri="{FF2B5EF4-FFF2-40B4-BE49-F238E27FC236}">
                    <a16:creationId xmlns:a16="http://schemas.microsoft.com/office/drawing/2014/main" id="{F992229D-1CE0-419E-B738-7FFC03EC9662}"/>
                  </a:ext>
                </a:extLst>
              </p:cNvPr>
              <p:cNvSpPr txBox="1">
                <a:spLocks noRot="1" noChangeAspect="1" noMove="1" noResize="1" noEditPoints="1" noAdjustHandles="1" noChangeArrowheads="1" noChangeShapeType="1" noTextEdit="1"/>
              </p:cNvSpPr>
              <p:nvPr/>
            </p:nvSpPr>
            <p:spPr>
              <a:xfrm>
                <a:off x="8020249" y="6967429"/>
                <a:ext cx="920459" cy="473591"/>
              </a:xfrm>
              <a:prstGeom prst="rect">
                <a:avLst/>
              </a:prstGeom>
              <a:blipFill>
                <a:blip r:embed="rId11"/>
                <a:stretch>
                  <a:fillRect b="-6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131">
                <a:extLst>
                  <a:ext uri="{FF2B5EF4-FFF2-40B4-BE49-F238E27FC236}">
                    <a16:creationId xmlns:a16="http://schemas.microsoft.com/office/drawing/2014/main" id="{1846A7E4-0ADE-4C36-BD1C-398095F7FAF4}"/>
                  </a:ext>
                </a:extLst>
              </p:cNvPr>
              <p:cNvSpPr txBox="1"/>
              <p:nvPr/>
            </p:nvSpPr>
            <p:spPr>
              <a:xfrm>
                <a:off x="10625991" y="6942679"/>
                <a:ext cx="920459" cy="4923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smtClean="0">
                              <a:solidFill>
                                <a:sysClr val="windowText" lastClr="000000"/>
                              </a:solidFill>
                              <a:latin typeface="Cambria Math" panose="02040503050406030204" pitchFamily="18" charset="0"/>
                              <a:ea typeface="Cambria Math" panose="02040503050406030204" pitchFamily="18" charset="0"/>
                            </a:rPr>
                          </m:ctrlPr>
                        </m:sSubSupPr>
                        <m:e>
                          <m:r>
                            <a:rPr lang="en-US" altLang="zh-CN" sz="2400" b="1" i="1">
                              <a:solidFill>
                                <a:sysClr val="windowText" lastClr="000000"/>
                              </a:solidFill>
                              <a:latin typeface="Cambria Math" panose="02040503050406030204" pitchFamily="18" charset="0"/>
                              <a:ea typeface="Cambria Math" panose="02040503050406030204" pitchFamily="18" charset="0"/>
                            </a:rPr>
                            <m:t>𝒚</m:t>
                          </m:r>
                        </m:e>
                        <m:sub>
                          <m:sSup>
                            <m:sSupPr>
                              <m:ctrlPr>
                                <a:rPr lang="en-US" altLang="zh-CN" sz="2400" b="1" i="1" kern="100" smtClean="0">
                                  <a:solidFill>
                                    <a:sysClr val="windowText" lastClr="000000"/>
                                  </a:solidFill>
                                  <a:latin typeface="Cambria Math" panose="02040503050406030204" pitchFamily="18" charset="0"/>
                                  <a:ea typeface="MS Mincho" panose="02020609040205080304" pitchFamily="49" charset="-128"/>
                                  <a:cs typeface="Times New Roman" panose="02020603050405020304" pitchFamily="18" charset="0"/>
                                </a:rPr>
                              </m:ctrlPr>
                            </m:sSupPr>
                            <m:e>
                              <m:r>
                                <a:rPr lang="en-US" altLang="zh-CN" sz="2400" b="1" i="1" kern="100">
                                  <a:solidFill>
                                    <a:sysClr val="windowText" lastClr="000000"/>
                                  </a:solidFill>
                                  <a:latin typeface="Cambria Math" panose="02040503050406030204" pitchFamily="18" charset="0"/>
                                  <a:ea typeface="MS Mincho" panose="02020609040205080304" pitchFamily="49" charset="-128"/>
                                  <a:cs typeface="Times New Roman" panose="02020603050405020304" pitchFamily="18" charset="0"/>
                                </a:rPr>
                                <m:t>𝑻</m:t>
                              </m:r>
                            </m:e>
                            <m:sup>
                              <m:r>
                                <a:rPr lang="en-US" altLang="zh-CN" sz="2400" b="1" i="1" kern="100" smtClean="0">
                                  <a:solidFill>
                                    <a:sysClr val="windowText" lastClr="000000"/>
                                  </a:solidFill>
                                  <a:latin typeface="Cambria Math" panose="02040503050406030204" pitchFamily="18" charset="0"/>
                                  <a:ea typeface="MS Mincho" panose="02020609040205080304" pitchFamily="49" charset="-128"/>
                                  <a:cs typeface="Times New Roman" panose="02020603050405020304" pitchFamily="18" charset="0"/>
                                </a:rPr>
                                <m:t>′</m:t>
                              </m:r>
                            </m:sup>
                          </m:sSup>
                        </m:sub>
                        <m:sup>
                          <m:r>
                            <a:rPr lang="en-US" altLang="zh-CN" sz="2400" b="1" i="1">
                              <a:solidFill>
                                <a:sysClr val="windowText" lastClr="000000"/>
                              </a:solidFill>
                              <a:latin typeface="Cambria Math" panose="02040503050406030204" pitchFamily="18" charset="0"/>
                              <a:ea typeface="Cambria Math" panose="02040503050406030204" pitchFamily="18" charset="0"/>
                            </a:rPr>
                            <m:t>′</m:t>
                          </m:r>
                        </m:sup>
                      </m:sSubSup>
                    </m:oMath>
                  </m:oMathPara>
                </a14:m>
                <a:endParaRPr lang="zh-CN" altLang="en-US" dirty="0">
                  <a:solidFill>
                    <a:sysClr val="windowText" lastClr="000000"/>
                  </a:solidFill>
                </a:endParaRPr>
              </a:p>
            </p:txBody>
          </p:sp>
        </mc:Choice>
        <mc:Fallback xmlns="">
          <p:sp>
            <p:nvSpPr>
              <p:cNvPr id="132" name="文本框 131">
                <a:extLst>
                  <a:ext uri="{FF2B5EF4-FFF2-40B4-BE49-F238E27FC236}">
                    <a16:creationId xmlns:a16="http://schemas.microsoft.com/office/drawing/2014/main" id="{1846A7E4-0ADE-4C36-BD1C-398095F7FAF4}"/>
                  </a:ext>
                </a:extLst>
              </p:cNvPr>
              <p:cNvSpPr txBox="1">
                <a:spLocks noRot="1" noChangeAspect="1" noMove="1" noResize="1" noEditPoints="1" noAdjustHandles="1" noChangeArrowheads="1" noChangeShapeType="1" noTextEdit="1"/>
              </p:cNvSpPr>
              <p:nvPr/>
            </p:nvSpPr>
            <p:spPr>
              <a:xfrm>
                <a:off x="10625991" y="6942679"/>
                <a:ext cx="920459" cy="492379"/>
              </a:xfrm>
              <a:prstGeom prst="rect">
                <a:avLst/>
              </a:prstGeom>
              <a:blipFill>
                <a:blip r:embed="rId12"/>
                <a:stretch>
                  <a:fillRect b="-4938"/>
                </a:stretch>
              </a:blipFill>
            </p:spPr>
            <p:txBody>
              <a:bodyPr/>
              <a:lstStyle/>
              <a:p>
                <a:r>
                  <a:rPr lang="zh-CN" altLang="en-US">
                    <a:noFill/>
                  </a:rPr>
                  <a:t> </a:t>
                </a:r>
              </a:p>
            </p:txBody>
          </p:sp>
        </mc:Fallback>
      </mc:AlternateContent>
      <p:cxnSp>
        <p:nvCxnSpPr>
          <p:cNvPr id="137" name="直线箭头连接符 76">
            <a:extLst>
              <a:ext uri="{FF2B5EF4-FFF2-40B4-BE49-F238E27FC236}">
                <a16:creationId xmlns:a16="http://schemas.microsoft.com/office/drawing/2014/main" id="{F71F7765-F57B-4E54-9842-E5720DF95A1E}"/>
              </a:ext>
            </a:extLst>
          </p:cNvPr>
          <p:cNvCxnSpPr>
            <a:cxnSpLocks/>
            <a:stCxn id="83" idx="3"/>
            <a:endCxn id="138" idx="1"/>
          </p:cNvCxnSpPr>
          <p:nvPr/>
        </p:nvCxnSpPr>
        <p:spPr>
          <a:xfrm>
            <a:off x="4903609" y="166074"/>
            <a:ext cx="1626012" cy="112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圆角矩形 7">
            <a:extLst>
              <a:ext uri="{FF2B5EF4-FFF2-40B4-BE49-F238E27FC236}">
                <a16:creationId xmlns:a16="http://schemas.microsoft.com/office/drawing/2014/main" id="{098D94BD-2D76-4AA2-8FC0-C1959D1361DA}"/>
              </a:ext>
            </a:extLst>
          </p:cNvPr>
          <p:cNvSpPr/>
          <p:nvPr/>
        </p:nvSpPr>
        <p:spPr>
          <a:xfrm>
            <a:off x="6529621" y="-371671"/>
            <a:ext cx="1416041" cy="109803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139" name="直线箭头连接符 76">
            <a:extLst>
              <a:ext uri="{FF2B5EF4-FFF2-40B4-BE49-F238E27FC236}">
                <a16:creationId xmlns:a16="http://schemas.microsoft.com/office/drawing/2014/main" id="{7D980A6E-7BDF-46D0-987E-E32844F52EDC}"/>
              </a:ext>
            </a:extLst>
          </p:cNvPr>
          <p:cNvCxnSpPr>
            <a:cxnSpLocks/>
            <a:stCxn id="138" idx="0"/>
            <a:endCxn id="140" idx="2"/>
          </p:cNvCxnSpPr>
          <p:nvPr/>
        </p:nvCxnSpPr>
        <p:spPr>
          <a:xfrm flipH="1" flipV="1">
            <a:off x="7237641" y="-749316"/>
            <a:ext cx="1" cy="37764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0" name="文本框 41">
            <a:extLst>
              <a:ext uri="{FF2B5EF4-FFF2-40B4-BE49-F238E27FC236}">
                <a16:creationId xmlns:a16="http://schemas.microsoft.com/office/drawing/2014/main" id="{8F65C300-D934-429E-99F2-9B270DE1B3F8}"/>
              </a:ext>
            </a:extLst>
          </p:cNvPr>
          <p:cNvSpPr txBox="1"/>
          <p:nvPr/>
        </p:nvSpPr>
        <p:spPr>
          <a:xfrm>
            <a:off x="6529620" y="-1457202"/>
            <a:ext cx="1416041" cy="707886"/>
          </a:xfrm>
          <a:prstGeom prst="rect">
            <a:avLst/>
          </a:prstGeom>
          <a:noFill/>
        </p:spPr>
        <p:txBody>
          <a:bodyPr wrap="square" rtlCol="0">
            <a:spAutoFit/>
          </a:bodyPr>
          <a:lstStyle/>
          <a:p>
            <a:r>
              <a:rPr lang="en-US" altLang="zh-CN" sz="2000" b="1" dirty="0">
                <a:latin typeface="Century" panose="02040604050505020304" pitchFamily="18" charset="0"/>
              </a:rPr>
              <a:t>Textual</a:t>
            </a:r>
          </a:p>
          <a:p>
            <a:r>
              <a:rPr kumimoji="1" lang="en-US" altLang="zh-CN" sz="2000" b="1" dirty="0">
                <a:latin typeface="Century" panose="02040604050505020304" pitchFamily="18" charset="0"/>
              </a:rPr>
              <a:t>Similarity</a:t>
            </a:r>
            <a:endParaRPr kumimoji="1" lang="zh-CN" altLang="en-US" sz="2000" b="1" dirty="0">
              <a:latin typeface="Century" panose="02040604050505020304" pitchFamily="18" charset="0"/>
            </a:endParaRPr>
          </a:p>
        </p:txBody>
      </p:sp>
      <p:sp>
        <p:nvSpPr>
          <p:cNvPr id="141" name="文本框 41">
            <a:extLst>
              <a:ext uri="{FF2B5EF4-FFF2-40B4-BE49-F238E27FC236}">
                <a16:creationId xmlns:a16="http://schemas.microsoft.com/office/drawing/2014/main" id="{3229DE53-88EB-4587-8D3C-1851D7AA6488}"/>
              </a:ext>
            </a:extLst>
          </p:cNvPr>
          <p:cNvSpPr txBox="1"/>
          <p:nvPr/>
        </p:nvSpPr>
        <p:spPr>
          <a:xfrm>
            <a:off x="6596922" y="-176598"/>
            <a:ext cx="1416041" cy="707886"/>
          </a:xfrm>
          <a:prstGeom prst="rect">
            <a:avLst/>
          </a:prstGeom>
          <a:noFill/>
        </p:spPr>
        <p:txBody>
          <a:bodyPr wrap="square" rtlCol="0">
            <a:spAutoFit/>
          </a:bodyPr>
          <a:lstStyle/>
          <a:p>
            <a:r>
              <a:rPr lang="en-US" altLang="zh-CN" sz="2000" b="1" dirty="0">
                <a:latin typeface="Century" panose="02040604050505020304" pitchFamily="18" charset="0"/>
              </a:rPr>
              <a:t>Cosine</a:t>
            </a:r>
          </a:p>
          <a:p>
            <a:r>
              <a:rPr kumimoji="1" lang="en-US" altLang="zh-CN" sz="2000" b="1" dirty="0">
                <a:latin typeface="Century" panose="02040604050505020304" pitchFamily="18" charset="0"/>
              </a:rPr>
              <a:t>Similarity</a:t>
            </a:r>
            <a:endParaRPr kumimoji="1" lang="zh-CN" altLang="en-US" sz="2000" b="1" dirty="0">
              <a:latin typeface="Century" panose="02040604050505020304" pitchFamily="18" charset="0"/>
            </a:endParaRPr>
          </a:p>
        </p:txBody>
      </p:sp>
      <p:cxnSp>
        <p:nvCxnSpPr>
          <p:cNvPr id="142" name="直线箭头连接符 76">
            <a:extLst>
              <a:ext uri="{FF2B5EF4-FFF2-40B4-BE49-F238E27FC236}">
                <a16:creationId xmlns:a16="http://schemas.microsoft.com/office/drawing/2014/main" id="{5067760E-DFA2-4097-A23A-5C6A1BCEB1A7}"/>
              </a:ext>
            </a:extLst>
          </p:cNvPr>
          <p:cNvCxnSpPr>
            <a:cxnSpLocks/>
            <a:stCxn id="129" idx="1"/>
            <a:endCxn id="141" idx="3"/>
          </p:cNvCxnSpPr>
          <p:nvPr/>
        </p:nvCxnSpPr>
        <p:spPr>
          <a:xfrm flipH="1">
            <a:off x="8012963" y="167646"/>
            <a:ext cx="1534429" cy="96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896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5392714-B0BF-47D7-8A5E-22F875AFA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6924"/>
            <a:ext cx="12192000" cy="6064151"/>
          </a:xfrm>
          <a:prstGeom prst="rect">
            <a:avLst/>
          </a:prstGeom>
        </p:spPr>
      </p:pic>
    </p:spTree>
    <p:extLst>
      <p:ext uri="{BB962C8B-B14F-4D97-AF65-F5344CB8AC3E}">
        <p14:creationId xmlns:p14="http://schemas.microsoft.com/office/powerpoint/2010/main" val="370405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4">
            <a:extLst>
              <a:ext uri="{FF2B5EF4-FFF2-40B4-BE49-F238E27FC236}">
                <a16:creationId xmlns:a16="http://schemas.microsoft.com/office/drawing/2014/main" id="{FC7A5808-348C-4013-BA0A-EDBEDBCEB4DA}"/>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8" name="文本框 5">
            <a:extLst>
              <a:ext uri="{FF2B5EF4-FFF2-40B4-BE49-F238E27FC236}">
                <a16:creationId xmlns:a16="http://schemas.microsoft.com/office/drawing/2014/main" id="{712E0B6F-670F-4269-9C94-701161FC36D1}"/>
              </a:ext>
            </a:extLst>
          </p:cNvPr>
          <p:cNvSpPr>
            <a:spLocks noChangeArrowheads="1"/>
          </p:cNvSpPr>
          <p:nvPr/>
        </p:nvSpPr>
        <p:spPr bwMode="auto">
          <a:xfrm>
            <a:off x="320675" y="339725"/>
            <a:ext cx="29642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a:solidFill>
                  <a:srgbClr val="000000"/>
                </a:solidFill>
                <a:latin typeface="MS Gothic" panose="020B0609070205080204" pitchFamily="49" charset="-128"/>
                <a:ea typeface="MS Gothic" panose="020B0609070205080204" pitchFamily="49" charset="-128"/>
                <a:sym typeface="微软雅黑" panose="020B0503020204020204" pitchFamily="34" charset="-122"/>
              </a:rPr>
              <a:t>含意関係とは</a:t>
            </a:r>
            <a:endParaRPr lang="zh-CN" altLang="en-US" sz="3600" b="1" dirty="0">
              <a:solidFill>
                <a:srgbClr val="000000"/>
              </a:solidFill>
              <a:latin typeface="MS Gothic" panose="020B0609070205080204" pitchFamily="49" charset="-128"/>
              <a:ea typeface="MS Gothic" panose="020B0609070205080204" pitchFamily="49" charset="-128"/>
              <a:sym typeface="微软雅黑" panose="020B0503020204020204" pitchFamily="34" charset="-122"/>
            </a:endParaRPr>
          </a:p>
        </p:txBody>
      </p:sp>
      <p:sp>
        <p:nvSpPr>
          <p:cNvPr id="10" name="文本框 63">
            <a:extLst>
              <a:ext uri="{FF2B5EF4-FFF2-40B4-BE49-F238E27FC236}">
                <a16:creationId xmlns:a16="http://schemas.microsoft.com/office/drawing/2014/main" id="{F30D08AC-E661-466F-A15A-BD91FE5FE88E}"/>
              </a:ext>
            </a:extLst>
          </p:cNvPr>
          <p:cNvSpPr>
            <a:spLocks noChangeArrowheads="1"/>
          </p:cNvSpPr>
          <p:nvPr/>
        </p:nvSpPr>
        <p:spPr bwMode="auto">
          <a:xfrm>
            <a:off x="447736" y="2010106"/>
            <a:ext cx="1153743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kern="100" dirty="0">
                <a:effectLst/>
                <a:latin typeface="Times New Roman" panose="02020603050405020304" pitchFamily="18" charset="0"/>
                <a:cs typeface="Times New Roman" panose="02020603050405020304" pitchFamily="18" charset="0"/>
              </a:rPr>
              <a:t>T:</a:t>
            </a:r>
            <a:r>
              <a:rPr lang="ja-JP" altLang="zh-CN" sz="3200" b="1" kern="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ja-JP" altLang="zh-CN"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3200" b="1" kern="100" dirty="0">
                <a:effectLst/>
                <a:latin typeface="Times New Roman" panose="02020603050405020304" pitchFamily="18" charset="0"/>
                <a:cs typeface="Times New Roman" panose="02020603050405020304" pitchFamily="18" charset="0"/>
              </a:rPr>
              <a:t>  </a:t>
            </a:r>
            <a:r>
              <a:rPr lang="en-US" altLang="zh-CN" sz="3200" b="1" kern="100" dirty="0">
                <a:effectLst/>
                <a:latin typeface="Times New Roman" panose="02020603050405020304" pitchFamily="18" charset="0"/>
                <a:ea typeface="Arial Unicode MS" panose="020B0604020202020204" pitchFamily="34" charset="-122"/>
                <a:cs typeface="Times New Roman" panose="02020603050405020304" pitchFamily="18" charset="0"/>
              </a:rPr>
              <a:t>He went to the library again to borrow books.     (</a:t>
            </a:r>
            <a:r>
              <a:rPr lang="ja-JP" altLang="zh-CN" sz="3200" b="1" kern="100" dirty="0">
                <a:effectLst/>
                <a:latin typeface="MS Mincho" panose="02020609040205080304" pitchFamily="49" charset="-128"/>
                <a:ea typeface="MS Mincho" panose="02020609040205080304" pitchFamily="49" charset="-128"/>
                <a:cs typeface="Times New Roman" panose="02020603050405020304" pitchFamily="18" charset="0"/>
              </a:rPr>
              <a:t>前提文</a:t>
            </a:r>
            <a:r>
              <a:rPr lang="en-US" altLang="zh-CN" sz="3200" b="1" kern="100" dirty="0">
                <a:effectLst/>
                <a:latin typeface="Times New Roman" panose="02020603050405020304" pitchFamily="18" charset="0"/>
                <a:ea typeface="Arial Unicode MS" panose="020B0604020202020204" pitchFamily="34" charset="-122"/>
                <a:cs typeface="Times New Roman" panose="02020603050405020304" pitchFamily="18" charset="0"/>
              </a:rPr>
              <a:t>)</a:t>
            </a:r>
          </a:p>
          <a:p>
            <a:pPr eaLnBrk="1" hangingPunct="1">
              <a:lnSpc>
                <a:spcPct val="100000"/>
              </a:lnSpc>
              <a:spcBef>
                <a:spcPct val="0"/>
              </a:spcBef>
              <a:buFont typeface="Arial" panose="020B0604020202020204" pitchFamily="34" charset="0"/>
              <a:buNone/>
            </a:pPr>
            <a:endParaRPr lang="en-US" altLang="ja-JP" sz="3200" b="1" kern="100" dirty="0">
              <a:latin typeface="Times New Roman" panose="02020603050405020304" pitchFamily="18" charset="0"/>
              <a:ea typeface="Arial Unicode MS" panose="020B0604020202020204" pitchFamily="34" charset="-122"/>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kern="100" dirty="0">
              <a:latin typeface="Times New Roman" panose="02020603050405020304" pitchFamily="18" charset="0"/>
              <a:ea typeface="Arial Unicode MS" panose="020B0604020202020204" pitchFamily="34" charset="-122"/>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H:</a:t>
            </a:r>
            <a:r>
              <a:rPr lang="ja-JP" altLang="en-US"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　   </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This is not his first visit to the library.                   (</a:t>
            </a:r>
            <a:r>
              <a:rPr lang="ja-JP" altLang="en-US" sz="3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含意文</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a:t>
            </a:r>
          </a:p>
        </p:txBody>
      </p:sp>
      <p:cxnSp>
        <p:nvCxnSpPr>
          <p:cNvPr id="11" name="直接箭头连接符 10">
            <a:extLst>
              <a:ext uri="{FF2B5EF4-FFF2-40B4-BE49-F238E27FC236}">
                <a16:creationId xmlns:a16="http://schemas.microsoft.com/office/drawing/2014/main" id="{B17B320D-779F-4E8C-B05B-7D124B8722A9}"/>
              </a:ext>
            </a:extLst>
          </p:cNvPr>
          <p:cNvCxnSpPr>
            <a:cxnSpLocks/>
          </p:cNvCxnSpPr>
          <p:nvPr/>
        </p:nvCxnSpPr>
        <p:spPr>
          <a:xfrm>
            <a:off x="5102086" y="2682340"/>
            <a:ext cx="0" cy="228154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070B352C-6E89-4029-8B46-112DC938CD65}"/>
              </a:ext>
            </a:extLst>
          </p:cNvPr>
          <p:cNvSpPr txBox="1"/>
          <p:nvPr/>
        </p:nvSpPr>
        <p:spPr>
          <a:xfrm>
            <a:off x="5102086" y="3626817"/>
            <a:ext cx="1052940" cy="523220"/>
          </a:xfrm>
          <a:prstGeom prst="rect">
            <a:avLst/>
          </a:prstGeom>
          <a:noFill/>
        </p:spPr>
        <p:txBody>
          <a:bodyPr wrap="square">
            <a:spAutoFit/>
          </a:bodyPr>
          <a:lstStyle/>
          <a:p>
            <a:r>
              <a:rPr lang="ja-JP" altLang="zh-CN" sz="2800" b="1" kern="100" dirty="0">
                <a:effectLst/>
                <a:latin typeface="Times New Roman" panose="02020603050405020304" pitchFamily="18" charset="0"/>
                <a:ea typeface="MS Mincho" panose="02020609040205080304" pitchFamily="49" charset="-128"/>
                <a:cs typeface="Times New Roman" panose="02020603050405020304" pitchFamily="18" charset="0"/>
              </a:rPr>
              <a:t>推論</a:t>
            </a:r>
            <a:endParaRPr lang="zh-CN" altLang="en-US" sz="2800" b="1" dirty="0"/>
          </a:p>
        </p:txBody>
      </p:sp>
      <p:sp>
        <p:nvSpPr>
          <p:cNvPr id="14" name="テキスト ボックス 4">
            <a:extLst>
              <a:ext uri="{FF2B5EF4-FFF2-40B4-BE49-F238E27FC236}">
                <a16:creationId xmlns:a16="http://schemas.microsoft.com/office/drawing/2014/main" id="{EBF98A6B-4226-4331-A2EC-69C7B5FD2C56}"/>
              </a:ext>
            </a:extLst>
          </p:cNvPr>
          <p:cNvSpPr txBox="1"/>
          <p:nvPr/>
        </p:nvSpPr>
        <p:spPr>
          <a:xfrm>
            <a:off x="447736" y="1259534"/>
            <a:ext cx="11264622" cy="584775"/>
          </a:xfrm>
          <a:prstGeom prst="rect">
            <a:avLst/>
          </a:prstGeom>
          <a:noFill/>
        </p:spPr>
        <p:txBody>
          <a:bodyPr wrap="none" rtlCol="0">
            <a:spAutoFit/>
          </a:bodyPr>
          <a:lstStyle/>
          <a:p>
            <a:r>
              <a:rPr kumimoji="1" lang="ja-JP" altLang="en-US" sz="3200" b="1"/>
              <a:t>含意関係とは前提文が真の時、含意文も真である関係である</a:t>
            </a:r>
          </a:p>
        </p:txBody>
      </p:sp>
    </p:spTree>
    <p:extLst>
      <p:ext uri="{BB962C8B-B14F-4D97-AF65-F5344CB8AC3E}">
        <p14:creationId xmlns:p14="http://schemas.microsoft.com/office/powerpoint/2010/main" val="247687478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A7FCED1-1A2B-489F-ACA2-9CF1B5086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0619"/>
            <a:ext cx="12192000" cy="6064151"/>
          </a:xfrm>
          <a:prstGeom prst="rect">
            <a:avLst/>
          </a:prstGeom>
        </p:spPr>
      </p:pic>
    </p:spTree>
    <p:extLst>
      <p:ext uri="{BB962C8B-B14F-4D97-AF65-F5344CB8AC3E}">
        <p14:creationId xmlns:p14="http://schemas.microsoft.com/office/powerpoint/2010/main" val="1770263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矩形: 圆角 122">
            <a:extLst>
              <a:ext uri="{FF2B5EF4-FFF2-40B4-BE49-F238E27FC236}">
                <a16:creationId xmlns:a16="http://schemas.microsoft.com/office/drawing/2014/main" id="{8DAA4DD9-9DA5-4487-AB28-F4C1F80C5393}"/>
              </a:ext>
            </a:extLst>
          </p:cNvPr>
          <p:cNvSpPr/>
          <p:nvPr/>
        </p:nvSpPr>
        <p:spPr>
          <a:xfrm>
            <a:off x="5647526" y="6029865"/>
            <a:ext cx="3639131" cy="540739"/>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ysClr val="windowText" lastClr="000000"/>
              </a:solidFill>
            </a:endParaRPr>
          </a:p>
        </p:txBody>
      </p:sp>
      <p:sp>
        <p:nvSpPr>
          <p:cNvPr id="2" name="矩形: 圆角 1">
            <a:extLst>
              <a:ext uri="{FF2B5EF4-FFF2-40B4-BE49-F238E27FC236}">
                <a16:creationId xmlns:a16="http://schemas.microsoft.com/office/drawing/2014/main" id="{DB476218-8870-4B13-856C-B448E9B73BB8}"/>
              </a:ext>
            </a:extLst>
          </p:cNvPr>
          <p:cNvSpPr/>
          <p:nvPr/>
        </p:nvSpPr>
        <p:spPr>
          <a:xfrm>
            <a:off x="765089" y="6021624"/>
            <a:ext cx="3639131" cy="662761"/>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7" name="直线箭头连接符 21">
            <a:extLst>
              <a:ext uri="{FF2B5EF4-FFF2-40B4-BE49-F238E27FC236}">
                <a16:creationId xmlns:a16="http://schemas.microsoft.com/office/drawing/2014/main" id="{BF077621-E884-43BB-A580-FDF93D36A588}"/>
              </a:ext>
            </a:extLst>
          </p:cNvPr>
          <p:cNvCxnSpPr>
            <a:cxnSpLocks/>
            <a:stCxn id="84" idx="0"/>
          </p:cNvCxnSpPr>
          <p:nvPr/>
        </p:nvCxnSpPr>
        <p:spPr>
          <a:xfrm flipV="1">
            <a:off x="1223087" y="5611665"/>
            <a:ext cx="0" cy="4640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圆角矩形 7">
            <a:extLst>
              <a:ext uri="{FF2B5EF4-FFF2-40B4-BE49-F238E27FC236}">
                <a16:creationId xmlns:a16="http://schemas.microsoft.com/office/drawing/2014/main" id="{06735FAF-4809-4B21-B38E-020512EF778E}"/>
              </a:ext>
            </a:extLst>
          </p:cNvPr>
          <p:cNvSpPr/>
          <p:nvPr/>
        </p:nvSpPr>
        <p:spPr>
          <a:xfrm>
            <a:off x="765089" y="4522124"/>
            <a:ext cx="3638760" cy="109803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13" name="文本框 41">
            <a:extLst>
              <a:ext uri="{FF2B5EF4-FFF2-40B4-BE49-F238E27FC236}">
                <a16:creationId xmlns:a16="http://schemas.microsoft.com/office/drawing/2014/main" id="{22FA6400-6797-41B7-B697-F7BCAEE7886C}"/>
              </a:ext>
            </a:extLst>
          </p:cNvPr>
          <p:cNvSpPr txBox="1"/>
          <p:nvPr/>
        </p:nvSpPr>
        <p:spPr>
          <a:xfrm>
            <a:off x="1390332" y="4865173"/>
            <a:ext cx="2483136" cy="400110"/>
          </a:xfrm>
          <a:prstGeom prst="rect">
            <a:avLst/>
          </a:prstGeom>
          <a:noFill/>
        </p:spPr>
        <p:txBody>
          <a:bodyPr wrap="square" rtlCol="0">
            <a:spAutoFit/>
          </a:bodyPr>
          <a:lstStyle/>
          <a:p>
            <a:r>
              <a:rPr lang="en-US" altLang="zh-CN" sz="2000" b="1" dirty="0">
                <a:latin typeface="Century" panose="02040604050505020304" pitchFamily="18" charset="0"/>
              </a:rPr>
              <a:t>Pretrained-BERT</a:t>
            </a:r>
            <a:endParaRPr kumimoji="1" lang="zh-CN" altLang="en-US" sz="2000" b="1" dirty="0">
              <a:latin typeface="Century" panose="02040604050505020304" pitchFamily="18" charset="0"/>
            </a:endParaRPr>
          </a:p>
        </p:txBody>
      </p:sp>
      <p:sp>
        <p:nvSpPr>
          <p:cNvPr id="57" name="文本框 59">
            <a:extLst>
              <a:ext uri="{FF2B5EF4-FFF2-40B4-BE49-F238E27FC236}">
                <a16:creationId xmlns:a16="http://schemas.microsoft.com/office/drawing/2014/main" id="{829B0FA5-F4B0-4644-8B70-F85D6C07F1EB}"/>
              </a:ext>
            </a:extLst>
          </p:cNvPr>
          <p:cNvSpPr txBox="1"/>
          <p:nvPr/>
        </p:nvSpPr>
        <p:spPr>
          <a:xfrm>
            <a:off x="7231879" y="6033513"/>
            <a:ext cx="485976" cy="461665"/>
          </a:xfrm>
          <a:prstGeom prst="rect">
            <a:avLst/>
          </a:prstGeom>
          <a:noFill/>
        </p:spPr>
        <p:txBody>
          <a:bodyPr wrap="square" rtlCol="0">
            <a:spAutoFit/>
          </a:bodyPr>
          <a:lstStyle/>
          <a:p>
            <a:r>
              <a:rPr lang="en-US" altLang="zh-CN" sz="2400" b="1" dirty="0">
                <a:solidFill>
                  <a:sysClr val="windowText" lastClr="000000"/>
                </a:solidFill>
                <a:latin typeface="Times New Roman" panose="02020603050405020304" pitchFamily="18" charset="0"/>
                <a:cs typeface="Times New Roman" panose="02020603050405020304" pitchFamily="18" charset="0"/>
              </a:rPr>
              <a:t>…</a:t>
            </a:r>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32D0B661-1C29-497D-A08A-C1DA1A022B20}"/>
                  </a:ext>
                </a:extLst>
              </p:cNvPr>
              <p:cNvSpPr txBox="1"/>
              <p:nvPr/>
            </p:nvSpPr>
            <p:spPr>
              <a:xfrm>
                <a:off x="5677687" y="5988337"/>
                <a:ext cx="920459" cy="4735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smtClean="0">
                              <a:solidFill>
                                <a:sysClr val="windowText" lastClr="000000"/>
                              </a:solidFill>
                              <a:latin typeface="Cambria Math" panose="02040503050406030204" pitchFamily="18" charset="0"/>
                              <a:ea typeface="Cambria Math" panose="02040503050406030204" pitchFamily="18" charset="0"/>
                            </a:rPr>
                          </m:ctrlPr>
                        </m:sSubSupPr>
                        <m:e>
                          <m:r>
                            <a:rPr lang="en-US" altLang="zh-CN" sz="2400" b="1" i="1">
                              <a:solidFill>
                                <a:sysClr val="windowText" lastClr="000000"/>
                              </a:solidFill>
                              <a:latin typeface="Cambria Math" panose="02040503050406030204" pitchFamily="18" charset="0"/>
                              <a:ea typeface="Cambria Math" panose="02040503050406030204" pitchFamily="18" charset="0"/>
                            </a:rPr>
                            <m:t>𝒚</m:t>
                          </m:r>
                        </m:e>
                        <m:sub>
                          <m:r>
                            <a:rPr lang="en-US" altLang="zh-CN" sz="2400" b="1" i="1" smtClean="0">
                              <a:solidFill>
                                <a:sysClr val="windowText" lastClr="000000"/>
                              </a:solidFill>
                              <a:latin typeface="Cambria Math" panose="02040503050406030204" pitchFamily="18" charset="0"/>
                              <a:ea typeface="Cambria Math" panose="02040503050406030204" pitchFamily="18" charset="0"/>
                            </a:rPr>
                            <m:t>𝟏</m:t>
                          </m:r>
                        </m:sub>
                        <m:sup>
                          <m:r>
                            <a:rPr lang="en-US" altLang="zh-CN" sz="2400" b="1" i="1">
                              <a:solidFill>
                                <a:sysClr val="windowText" lastClr="000000"/>
                              </a:solidFill>
                              <a:latin typeface="Cambria Math" panose="02040503050406030204" pitchFamily="18" charset="0"/>
                              <a:ea typeface="Cambria Math" panose="02040503050406030204" pitchFamily="18" charset="0"/>
                            </a:rPr>
                            <m:t>′</m:t>
                          </m:r>
                        </m:sup>
                      </m:sSubSup>
                    </m:oMath>
                  </m:oMathPara>
                </a14:m>
                <a:endParaRPr lang="zh-CN" altLang="en-US" dirty="0">
                  <a:solidFill>
                    <a:sysClr val="windowText" lastClr="000000"/>
                  </a:solidFill>
                </a:endParaRPr>
              </a:p>
            </p:txBody>
          </p:sp>
        </mc:Choice>
        <mc:Fallback xmlns="">
          <p:sp>
            <p:nvSpPr>
              <p:cNvPr id="89" name="文本框 88">
                <a:extLst>
                  <a:ext uri="{FF2B5EF4-FFF2-40B4-BE49-F238E27FC236}">
                    <a16:creationId xmlns:a16="http://schemas.microsoft.com/office/drawing/2014/main" id="{32D0B661-1C29-497D-A08A-C1DA1A022B20}"/>
                  </a:ext>
                </a:extLst>
              </p:cNvPr>
              <p:cNvSpPr txBox="1">
                <a:spLocks noRot="1" noChangeAspect="1" noMove="1" noResize="1" noEditPoints="1" noAdjustHandles="1" noChangeArrowheads="1" noChangeShapeType="1" noTextEdit="1"/>
              </p:cNvSpPr>
              <p:nvPr/>
            </p:nvSpPr>
            <p:spPr>
              <a:xfrm>
                <a:off x="5677687" y="5988337"/>
                <a:ext cx="920459" cy="473591"/>
              </a:xfrm>
              <a:prstGeom prst="rect">
                <a:avLst/>
              </a:prstGeom>
              <a:blipFill>
                <a:blip r:embed="rId3"/>
                <a:stretch>
                  <a:fillRect b="-64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CF79BE64-08CF-4CED-9BE6-9BA7B7A9B3AA}"/>
                  </a:ext>
                </a:extLst>
              </p:cNvPr>
              <p:cNvSpPr txBox="1"/>
              <p:nvPr/>
            </p:nvSpPr>
            <p:spPr>
              <a:xfrm>
                <a:off x="8344329" y="6021624"/>
                <a:ext cx="920459" cy="4923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smtClean="0">
                              <a:solidFill>
                                <a:sysClr val="windowText" lastClr="000000"/>
                              </a:solidFill>
                              <a:latin typeface="Cambria Math" panose="02040503050406030204" pitchFamily="18" charset="0"/>
                              <a:ea typeface="Cambria Math" panose="02040503050406030204" pitchFamily="18" charset="0"/>
                            </a:rPr>
                          </m:ctrlPr>
                        </m:sSubSupPr>
                        <m:e>
                          <m:r>
                            <a:rPr lang="en-US" altLang="zh-CN" sz="2400" b="1" i="1">
                              <a:solidFill>
                                <a:sysClr val="windowText" lastClr="000000"/>
                              </a:solidFill>
                              <a:latin typeface="Cambria Math" panose="02040503050406030204" pitchFamily="18" charset="0"/>
                              <a:ea typeface="Cambria Math" panose="02040503050406030204" pitchFamily="18" charset="0"/>
                            </a:rPr>
                            <m:t>𝒚</m:t>
                          </m:r>
                        </m:e>
                        <m:sub>
                          <m:sSup>
                            <m:sSupPr>
                              <m:ctrlPr>
                                <a:rPr lang="en-US" altLang="zh-CN" sz="2400" b="1" i="1" kern="100" smtClean="0">
                                  <a:solidFill>
                                    <a:sysClr val="windowText" lastClr="000000"/>
                                  </a:solidFill>
                                  <a:latin typeface="Cambria Math" panose="02040503050406030204" pitchFamily="18" charset="0"/>
                                  <a:ea typeface="MS Mincho" panose="02020609040205080304" pitchFamily="49" charset="-128"/>
                                  <a:cs typeface="Times New Roman" panose="02020603050405020304" pitchFamily="18" charset="0"/>
                                </a:rPr>
                              </m:ctrlPr>
                            </m:sSupPr>
                            <m:e>
                              <m:r>
                                <a:rPr lang="en-US" altLang="zh-CN" sz="2400" b="1" i="1" kern="100">
                                  <a:solidFill>
                                    <a:sysClr val="windowText" lastClr="000000"/>
                                  </a:solidFill>
                                  <a:latin typeface="Cambria Math" panose="02040503050406030204" pitchFamily="18" charset="0"/>
                                  <a:ea typeface="MS Mincho" panose="02020609040205080304" pitchFamily="49" charset="-128"/>
                                  <a:cs typeface="Times New Roman" panose="02020603050405020304" pitchFamily="18" charset="0"/>
                                </a:rPr>
                                <m:t>𝑻</m:t>
                              </m:r>
                            </m:e>
                            <m:sup>
                              <m:r>
                                <a:rPr lang="en-US" altLang="zh-CN" sz="2400" b="1" i="1" kern="100">
                                  <a:solidFill>
                                    <a:sysClr val="windowText" lastClr="000000"/>
                                  </a:solidFill>
                                  <a:latin typeface="Cambria Math" panose="02040503050406030204" pitchFamily="18" charset="0"/>
                                  <a:ea typeface="MS Mincho" panose="02020609040205080304" pitchFamily="49" charset="-128"/>
                                  <a:cs typeface="Times New Roman" panose="02020603050405020304" pitchFamily="18" charset="0"/>
                                </a:rPr>
                                <m:t>′</m:t>
                              </m:r>
                            </m:sup>
                          </m:sSup>
                        </m:sub>
                        <m:sup>
                          <m:r>
                            <a:rPr lang="en-US" altLang="zh-CN" sz="2400" b="1" i="1">
                              <a:solidFill>
                                <a:sysClr val="windowText" lastClr="000000"/>
                              </a:solidFill>
                              <a:latin typeface="Cambria Math" panose="02040503050406030204" pitchFamily="18" charset="0"/>
                              <a:ea typeface="Cambria Math" panose="02040503050406030204" pitchFamily="18" charset="0"/>
                            </a:rPr>
                            <m:t>′</m:t>
                          </m:r>
                        </m:sup>
                      </m:sSubSup>
                    </m:oMath>
                  </m:oMathPara>
                </a14:m>
                <a:endParaRPr lang="zh-CN" altLang="en-US" dirty="0">
                  <a:solidFill>
                    <a:sysClr val="windowText" lastClr="000000"/>
                  </a:solidFill>
                </a:endParaRPr>
              </a:p>
            </p:txBody>
          </p:sp>
        </mc:Choice>
        <mc:Fallback xmlns="">
          <p:sp>
            <p:nvSpPr>
              <p:cNvPr id="111" name="文本框 110">
                <a:extLst>
                  <a:ext uri="{FF2B5EF4-FFF2-40B4-BE49-F238E27FC236}">
                    <a16:creationId xmlns:a16="http://schemas.microsoft.com/office/drawing/2014/main" id="{CF79BE64-08CF-4CED-9BE6-9BA7B7A9B3AA}"/>
                  </a:ext>
                </a:extLst>
              </p:cNvPr>
              <p:cNvSpPr txBox="1">
                <a:spLocks noRot="1" noChangeAspect="1" noMove="1" noResize="1" noEditPoints="1" noAdjustHandles="1" noChangeArrowheads="1" noChangeShapeType="1" noTextEdit="1"/>
              </p:cNvSpPr>
              <p:nvPr/>
            </p:nvSpPr>
            <p:spPr>
              <a:xfrm>
                <a:off x="8344329" y="6021624"/>
                <a:ext cx="920459" cy="492379"/>
              </a:xfrm>
              <a:prstGeom prst="rect">
                <a:avLst/>
              </a:prstGeom>
              <a:blipFill>
                <a:blip r:embed="rId4"/>
                <a:stretch>
                  <a:fillRect b="-4938"/>
                </a:stretch>
              </a:blipFill>
            </p:spPr>
            <p:txBody>
              <a:bodyPr/>
              <a:lstStyle/>
              <a:p>
                <a:r>
                  <a:rPr lang="ja-JP" altLang="en-US">
                    <a:noFill/>
                  </a:rPr>
                  <a:t> </a:t>
                </a:r>
              </a:p>
            </p:txBody>
          </p:sp>
        </mc:Fallback>
      </mc:AlternateContent>
      <p:sp>
        <p:nvSpPr>
          <p:cNvPr id="59" name="文本框 59">
            <a:extLst>
              <a:ext uri="{FF2B5EF4-FFF2-40B4-BE49-F238E27FC236}">
                <a16:creationId xmlns:a16="http://schemas.microsoft.com/office/drawing/2014/main" id="{BCFF34E9-4AA3-4351-82D5-2E55FE944D6B}"/>
              </a:ext>
            </a:extLst>
          </p:cNvPr>
          <p:cNvSpPr txBox="1"/>
          <p:nvPr/>
        </p:nvSpPr>
        <p:spPr>
          <a:xfrm>
            <a:off x="2345796" y="6083579"/>
            <a:ext cx="485976" cy="461665"/>
          </a:xfrm>
          <a:prstGeom prst="rect">
            <a:avLst/>
          </a:prstGeom>
          <a:noFill/>
        </p:spPr>
        <p:txBody>
          <a:bodyPr wrap="square" rtlCol="0">
            <a:spAutoFit/>
          </a:bodyPr>
          <a:lstStyle/>
          <a:p>
            <a:r>
              <a:rPr lang="en-US" altLang="zh-CN" sz="2400" b="1" dirty="0">
                <a:solidFill>
                  <a:sysClr val="windowText" lastClr="000000"/>
                </a:solidFill>
                <a:latin typeface="Times New Roman" panose="02020603050405020304" pitchFamily="18" charset="0"/>
                <a:cs typeface="Times New Roman" panose="02020603050405020304" pitchFamily="18" charset="0"/>
              </a:rPr>
              <a:t>…</a:t>
            </a:r>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p:cxnSp>
        <p:nvCxnSpPr>
          <p:cNvPr id="61" name="直线箭头连接符 76">
            <a:extLst>
              <a:ext uri="{FF2B5EF4-FFF2-40B4-BE49-F238E27FC236}">
                <a16:creationId xmlns:a16="http://schemas.microsoft.com/office/drawing/2014/main" id="{4CBDF308-28D6-4A66-AEEA-8005BA220199}"/>
              </a:ext>
            </a:extLst>
          </p:cNvPr>
          <p:cNvCxnSpPr>
            <a:cxnSpLocks/>
            <a:stCxn id="59" idx="0"/>
            <a:endCxn id="110" idx="2"/>
          </p:cNvCxnSpPr>
          <p:nvPr/>
        </p:nvCxnSpPr>
        <p:spPr>
          <a:xfrm flipH="1" flipV="1">
            <a:off x="2584469" y="5620156"/>
            <a:ext cx="4315" cy="4634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圆角矩形 7">
            <a:extLst>
              <a:ext uri="{FF2B5EF4-FFF2-40B4-BE49-F238E27FC236}">
                <a16:creationId xmlns:a16="http://schemas.microsoft.com/office/drawing/2014/main" id="{8584A632-E706-4D28-A939-E8B322903D5D}"/>
              </a:ext>
            </a:extLst>
          </p:cNvPr>
          <p:cNvSpPr/>
          <p:nvPr/>
        </p:nvSpPr>
        <p:spPr>
          <a:xfrm>
            <a:off x="5645305" y="4532917"/>
            <a:ext cx="3638760" cy="109803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70" name="文本框 41">
            <a:extLst>
              <a:ext uri="{FF2B5EF4-FFF2-40B4-BE49-F238E27FC236}">
                <a16:creationId xmlns:a16="http://schemas.microsoft.com/office/drawing/2014/main" id="{589C1AB4-6BDD-476F-90F7-A548B73DB192}"/>
              </a:ext>
            </a:extLst>
          </p:cNvPr>
          <p:cNvSpPr txBox="1"/>
          <p:nvPr/>
        </p:nvSpPr>
        <p:spPr>
          <a:xfrm>
            <a:off x="6216011" y="4865173"/>
            <a:ext cx="2483136" cy="400110"/>
          </a:xfrm>
          <a:prstGeom prst="rect">
            <a:avLst/>
          </a:prstGeom>
          <a:noFill/>
        </p:spPr>
        <p:txBody>
          <a:bodyPr wrap="square" rtlCol="0">
            <a:spAutoFit/>
          </a:bodyPr>
          <a:lstStyle/>
          <a:p>
            <a:r>
              <a:rPr lang="en-US" altLang="zh-CN" sz="2000" b="1" dirty="0">
                <a:latin typeface="Century" panose="02040604050505020304" pitchFamily="18" charset="0"/>
              </a:rPr>
              <a:t>Pretrained-BERT</a:t>
            </a:r>
            <a:endParaRPr kumimoji="1" lang="zh-CN" altLang="en-US" sz="2000" b="1" dirty="0">
              <a:latin typeface="Century" panose="02040604050505020304" pitchFamily="18" charset="0"/>
            </a:endParaRPr>
          </a:p>
        </p:txBody>
      </p:sp>
      <p:cxnSp>
        <p:nvCxnSpPr>
          <p:cNvPr id="16" name="コネクタ: カギ線 15">
            <a:extLst>
              <a:ext uri="{FF2B5EF4-FFF2-40B4-BE49-F238E27FC236}">
                <a16:creationId xmlns:a16="http://schemas.microsoft.com/office/drawing/2014/main" id="{6806263A-8F29-4F89-BD5F-495C70F13B3D}"/>
              </a:ext>
            </a:extLst>
          </p:cNvPr>
          <p:cNvCxnSpPr>
            <a:cxnSpLocks/>
            <a:stCxn id="110" idx="0"/>
            <a:endCxn id="95" idx="1"/>
          </p:cNvCxnSpPr>
          <p:nvPr/>
        </p:nvCxnSpPr>
        <p:spPr>
          <a:xfrm rot="5400000" flipH="1" flipV="1">
            <a:off x="2888534" y="3092991"/>
            <a:ext cx="1125068" cy="1733198"/>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cxnSp>
        <p:nvCxnSpPr>
          <p:cNvPr id="76" name="コネクタ: カギ線 75">
            <a:extLst>
              <a:ext uri="{FF2B5EF4-FFF2-40B4-BE49-F238E27FC236}">
                <a16:creationId xmlns:a16="http://schemas.microsoft.com/office/drawing/2014/main" id="{302E1FA3-3F91-4876-A255-F0CBBE0C4AA9}"/>
              </a:ext>
            </a:extLst>
          </p:cNvPr>
          <p:cNvCxnSpPr>
            <a:cxnSpLocks/>
            <a:stCxn id="68" idx="0"/>
            <a:endCxn id="95" idx="3"/>
          </p:cNvCxnSpPr>
          <p:nvPr/>
        </p:nvCxnSpPr>
        <p:spPr>
          <a:xfrm rot="16200000" flipV="1">
            <a:off x="6031267" y="3099498"/>
            <a:ext cx="1135861" cy="1730977"/>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4" name="文本框 59">
                <a:extLst>
                  <a:ext uri="{FF2B5EF4-FFF2-40B4-BE49-F238E27FC236}">
                    <a16:creationId xmlns:a16="http://schemas.microsoft.com/office/drawing/2014/main" id="{8FCC535A-2441-4DC5-AFFF-B0AF150A6D4B}"/>
                  </a:ext>
                </a:extLst>
              </p:cNvPr>
              <p:cNvSpPr txBox="1"/>
              <p:nvPr/>
            </p:nvSpPr>
            <p:spPr>
              <a:xfrm>
                <a:off x="980099" y="6075688"/>
                <a:ext cx="485976" cy="461665"/>
              </a:xfrm>
              <a:prstGeom prst="rect">
                <a:avLst/>
              </a:prstGeom>
              <a:noFill/>
            </p:spPr>
            <p:txBody>
              <a:bodyPr wrap="square" rtlCol="0">
                <a:spAutoFit/>
              </a:bodyPr>
              <a:lstStyle/>
              <a:p>
                <a14:m>
                  <m:oMath xmlns:m="http://schemas.openxmlformats.org/officeDocument/2006/math">
                    <m:sSub>
                      <m:sSubPr>
                        <m:ctrlPr>
                          <a:rPr lang="zh-CN" altLang="zh-CN" sz="2400" b="1" i="1">
                            <a:latin typeface="Cambria Math" panose="02040503050406030204" pitchFamily="18" charset="0"/>
                            <a:ea typeface="Cambria Math" panose="02040503050406030204" pitchFamily="18" charset="0"/>
                          </a:rPr>
                        </m:ctrlPr>
                      </m:sSubPr>
                      <m:e>
                        <m:r>
                          <a:rPr lang="en-US" altLang="zh-CN" sz="2400" b="1" i="1" kern="100">
                            <a:latin typeface="Cambria Math" panose="02040503050406030204" pitchFamily="18" charset="0"/>
                            <a:ea typeface="MS Mincho" panose="02020609040205080304" pitchFamily="49" charset="-128"/>
                            <a:cs typeface="Times New Roman" panose="02020603050405020304" pitchFamily="18" charset="0"/>
                          </a:rPr>
                          <m:t>𝒙</m:t>
                        </m:r>
                      </m:e>
                      <m:sub>
                        <m:r>
                          <a:rPr lang="en-US" altLang="zh-CN" sz="2400" b="1" i="1" kern="100">
                            <a:latin typeface="Cambria Math" panose="02040503050406030204" pitchFamily="18" charset="0"/>
                            <a:ea typeface="MS Mincho" panose="02020609040205080304" pitchFamily="49" charset="-128"/>
                            <a:cs typeface="Times New Roman" panose="02020603050405020304" pitchFamily="18" charset="0"/>
                          </a:rPr>
                          <m:t>𝟏</m:t>
                        </m:r>
                      </m:sub>
                    </m:sSub>
                  </m:oMath>
                </a14:m>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84" name="文本框 59">
                <a:extLst>
                  <a:ext uri="{FF2B5EF4-FFF2-40B4-BE49-F238E27FC236}">
                    <a16:creationId xmlns:a16="http://schemas.microsoft.com/office/drawing/2014/main" id="{8FCC535A-2441-4DC5-AFFF-B0AF150A6D4B}"/>
                  </a:ext>
                </a:extLst>
              </p:cNvPr>
              <p:cNvSpPr txBox="1">
                <a:spLocks noRot="1" noChangeAspect="1" noMove="1" noResize="1" noEditPoints="1" noAdjustHandles="1" noChangeArrowheads="1" noChangeShapeType="1" noTextEdit="1"/>
              </p:cNvSpPr>
              <p:nvPr/>
            </p:nvSpPr>
            <p:spPr>
              <a:xfrm>
                <a:off x="980099" y="6075688"/>
                <a:ext cx="485976" cy="461665"/>
              </a:xfrm>
              <a:prstGeom prst="rect">
                <a:avLst/>
              </a:prstGeom>
              <a:blipFill>
                <a:blip r:embed="rId5"/>
                <a:stretch>
                  <a:fillRect b="-2667"/>
                </a:stretch>
              </a:blipFill>
            </p:spPr>
            <p:txBody>
              <a:bodyPr/>
              <a:lstStyle/>
              <a:p>
                <a:r>
                  <a:rPr lang="ja-JP" altLang="en-US">
                    <a:noFill/>
                  </a:rPr>
                  <a:t> </a:t>
                </a:r>
              </a:p>
            </p:txBody>
          </p:sp>
        </mc:Fallback>
      </mc:AlternateContent>
      <p:cxnSp>
        <p:nvCxnSpPr>
          <p:cNvPr id="91" name="直线箭头连接符 21">
            <a:extLst>
              <a:ext uri="{FF2B5EF4-FFF2-40B4-BE49-F238E27FC236}">
                <a16:creationId xmlns:a16="http://schemas.microsoft.com/office/drawing/2014/main" id="{A15B02B0-F7B7-4D18-943E-D17CD7495F3A}"/>
              </a:ext>
            </a:extLst>
          </p:cNvPr>
          <p:cNvCxnSpPr>
            <a:cxnSpLocks/>
            <a:stCxn id="92" idx="0"/>
          </p:cNvCxnSpPr>
          <p:nvPr/>
        </p:nvCxnSpPr>
        <p:spPr>
          <a:xfrm flipH="1" flipV="1">
            <a:off x="3873468" y="5630949"/>
            <a:ext cx="6316" cy="4447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本框 59">
                <a:extLst>
                  <a:ext uri="{FF2B5EF4-FFF2-40B4-BE49-F238E27FC236}">
                    <a16:creationId xmlns:a16="http://schemas.microsoft.com/office/drawing/2014/main" id="{D92F2DCA-1284-485D-A00D-3016006D9936}"/>
                  </a:ext>
                </a:extLst>
              </p:cNvPr>
              <p:cNvSpPr txBox="1"/>
              <p:nvPr/>
            </p:nvSpPr>
            <p:spPr>
              <a:xfrm>
                <a:off x="3636796" y="6075688"/>
                <a:ext cx="485976" cy="461665"/>
              </a:xfrm>
              <a:prstGeom prst="rect">
                <a:avLst/>
              </a:prstGeom>
              <a:noFill/>
            </p:spPr>
            <p:txBody>
              <a:bodyPr wrap="square" rtlCol="0">
                <a:spAutoFit/>
              </a:bodyPr>
              <a:lstStyle/>
              <a:p>
                <a14:m>
                  <m:oMath xmlns:m="http://schemas.openxmlformats.org/officeDocument/2006/math">
                    <m:sSub>
                      <m:sSubPr>
                        <m:ctrlPr>
                          <a:rPr lang="zh-CN" altLang="zh-CN" sz="2400" b="1" i="1" smtClean="0">
                            <a:latin typeface="Cambria Math" panose="02040503050406030204" pitchFamily="18" charset="0"/>
                            <a:ea typeface="Cambria Math" panose="02040503050406030204" pitchFamily="18" charset="0"/>
                          </a:rPr>
                        </m:ctrlPr>
                      </m:sSubPr>
                      <m:e>
                        <m:r>
                          <a:rPr lang="en-US" altLang="zh-CN" sz="2400" b="1" i="1" kern="100">
                            <a:latin typeface="Cambria Math" panose="02040503050406030204" pitchFamily="18" charset="0"/>
                            <a:ea typeface="MS Mincho" panose="02020609040205080304" pitchFamily="49" charset="-128"/>
                            <a:cs typeface="Times New Roman" panose="02020603050405020304" pitchFamily="18" charset="0"/>
                          </a:rPr>
                          <m:t>𝒙</m:t>
                        </m:r>
                      </m:e>
                      <m:sub>
                        <m:r>
                          <a:rPr lang="en-US" altLang="zh-CN" sz="2400" b="1" i="1" kern="100" smtClean="0">
                            <a:latin typeface="Cambria Math" panose="02040503050406030204" pitchFamily="18" charset="0"/>
                            <a:ea typeface="MS Mincho" panose="02020609040205080304" pitchFamily="49" charset="-128"/>
                            <a:cs typeface="Times New Roman" panose="02020603050405020304" pitchFamily="18" charset="0"/>
                          </a:rPr>
                          <m:t>𝑻</m:t>
                        </m:r>
                      </m:sub>
                    </m:sSub>
                  </m:oMath>
                </a14:m>
                <a:r>
                  <a:rPr lang="zh-CN" altLang="zh-CN" sz="2400" b="1" dirty="0">
                    <a:solidFill>
                      <a:sysClr val="windowText" lastClr="000000"/>
                    </a:solidFill>
                    <a:effectLst/>
                    <a:ea typeface="Cambria Math" panose="02040503050406030204" pitchFamily="18" charset="0"/>
                  </a:rPr>
                  <a:t> </a:t>
                </a:r>
                <a:endParaRPr kumimoji="1" lang="zh-CN" altLang="en-US" sz="2800" b="1"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92" name="文本框 59">
                <a:extLst>
                  <a:ext uri="{FF2B5EF4-FFF2-40B4-BE49-F238E27FC236}">
                    <a16:creationId xmlns:a16="http://schemas.microsoft.com/office/drawing/2014/main" id="{D92F2DCA-1284-485D-A00D-3016006D9936}"/>
                  </a:ext>
                </a:extLst>
              </p:cNvPr>
              <p:cNvSpPr txBox="1">
                <a:spLocks noRot="1" noChangeAspect="1" noMove="1" noResize="1" noEditPoints="1" noAdjustHandles="1" noChangeArrowheads="1" noChangeShapeType="1" noTextEdit="1"/>
              </p:cNvSpPr>
              <p:nvPr/>
            </p:nvSpPr>
            <p:spPr>
              <a:xfrm>
                <a:off x="3636796" y="6075688"/>
                <a:ext cx="485976" cy="461665"/>
              </a:xfrm>
              <a:prstGeom prst="rect">
                <a:avLst/>
              </a:prstGeom>
              <a:blipFill>
                <a:blip r:embed="rId6"/>
                <a:stretch>
                  <a:fillRect r="-1266" b="-2667"/>
                </a:stretch>
              </a:blipFill>
            </p:spPr>
            <p:txBody>
              <a:bodyPr/>
              <a:lstStyle/>
              <a:p>
                <a:r>
                  <a:rPr lang="ja-JP" altLang="en-US">
                    <a:noFill/>
                  </a:rPr>
                  <a:t> </a:t>
                </a:r>
              </a:p>
            </p:txBody>
          </p:sp>
        </mc:Fallback>
      </mc:AlternateContent>
      <p:sp>
        <p:nvSpPr>
          <p:cNvPr id="95" name="圆角矩形 7">
            <a:extLst>
              <a:ext uri="{FF2B5EF4-FFF2-40B4-BE49-F238E27FC236}">
                <a16:creationId xmlns:a16="http://schemas.microsoft.com/office/drawing/2014/main" id="{CED4AC0E-BCB8-4B4D-9FAD-7093A8DD4B1B}"/>
              </a:ext>
            </a:extLst>
          </p:cNvPr>
          <p:cNvSpPr/>
          <p:nvPr/>
        </p:nvSpPr>
        <p:spPr>
          <a:xfrm>
            <a:off x="4317667" y="2848040"/>
            <a:ext cx="1416041" cy="1098032"/>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105" name="直线箭头连接符 76">
            <a:extLst>
              <a:ext uri="{FF2B5EF4-FFF2-40B4-BE49-F238E27FC236}">
                <a16:creationId xmlns:a16="http://schemas.microsoft.com/office/drawing/2014/main" id="{03002967-9017-41E0-8D51-5F4986655BCD}"/>
              </a:ext>
            </a:extLst>
          </p:cNvPr>
          <p:cNvCxnSpPr>
            <a:cxnSpLocks/>
            <a:stCxn id="57" idx="0"/>
            <a:endCxn id="68" idx="2"/>
          </p:cNvCxnSpPr>
          <p:nvPr/>
        </p:nvCxnSpPr>
        <p:spPr>
          <a:xfrm flipH="1" flipV="1">
            <a:off x="7464685" y="5630949"/>
            <a:ext cx="10182" cy="4025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21">
            <a:extLst>
              <a:ext uri="{FF2B5EF4-FFF2-40B4-BE49-F238E27FC236}">
                <a16:creationId xmlns:a16="http://schemas.microsoft.com/office/drawing/2014/main" id="{E67C1761-6BA7-4785-8E7B-A42F75D82E16}"/>
              </a:ext>
            </a:extLst>
          </p:cNvPr>
          <p:cNvCxnSpPr>
            <a:cxnSpLocks/>
          </p:cNvCxnSpPr>
          <p:nvPr/>
        </p:nvCxnSpPr>
        <p:spPr>
          <a:xfrm flipV="1">
            <a:off x="8755934" y="5630949"/>
            <a:ext cx="0" cy="4149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线箭头连接符 76">
            <a:extLst>
              <a:ext uri="{FF2B5EF4-FFF2-40B4-BE49-F238E27FC236}">
                <a16:creationId xmlns:a16="http://schemas.microsoft.com/office/drawing/2014/main" id="{453502EF-0590-4C8F-A615-C72D9B77C5F0}"/>
              </a:ext>
            </a:extLst>
          </p:cNvPr>
          <p:cNvCxnSpPr>
            <a:cxnSpLocks/>
          </p:cNvCxnSpPr>
          <p:nvPr/>
        </p:nvCxnSpPr>
        <p:spPr>
          <a:xfrm flipV="1">
            <a:off x="6131473" y="5608361"/>
            <a:ext cx="6443" cy="39738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本框 41">
            <a:extLst>
              <a:ext uri="{FF2B5EF4-FFF2-40B4-BE49-F238E27FC236}">
                <a16:creationId xmlns:a16="http://schemas.microsoft.com/office/drawing/2014/main" id="{260692A5-EF2D-419E-863A-6B8A67EDD5B5}"/>
              </a:ext>
            </a:extLst>
          </p:cNvPr>
          <p:cNvSpPr txBox="1"/>
          <p:nvPr/>
        </p:nvSpPr>
        <p:spPr>
          <a:xfrm>
            <a:off x="4317667" y="3006380"/>
            <a:ext cx="1416041" cy="707886"/>
          </a:xfrm>
          <a:prstGeom prst="rect">
            <a:avLst/>
          </a:prstGeom>
          <a:noFill/>
        </p:spPr>
        <p:txBody>
          <a:bodyPr wrap="square" rtlCol="0">
            <a:spAutoFit/>
          </a:bodyPr>
          <a:lstStyle/>
          <a:p>
            <a:r>
              <a:rPr lang="en-US" altLang="zh-CN" sz="2000" b="1" dirty="0">
                <a:latin typeface="Century" panose="02040604050505020304" pitchFamily="18" charset="0"/>
              </a:rPr>
              <a:t>Cosine</a:t>
            </a:r>
          </a:p>
          <a:p>
            <a:r>
              <a:rPr kumimoji="1" lang="en-US" altLang="zh-CN" sz="2000" b="1" dirty="0">
                <a:latin typeface="Century" panose="02040604050505020304" pitchFamily="18" charset="0"/>
              </a:rPr>
              <a:t>Similarity</a:t>
            </a:r>
            <a:endParaRPr kumimoji="1" lang="zh-CN" altLang="en-US" sz="2000" b="1" dirty="0">
              <a:latin typeface="Century" panose="02040604050505020304" pitchFamily="18" charset="0"/>
            </a:endParaRPr>
          </a:p>
        </p:txBody>
      </p:sp>
      <p:cxnSp>
        <p:nvCxnSpPr>
          <p:cNvPr id="125" name="直线箭头连接符 76">
            <a:extLst>
              <a:ext uri="{FF2B5EF4-FFF2-40B4-BE49-F238E27FC236}">
                <a16:creationId xmlns:a16="http://schemas.microsoft.com/office/drawing/2014/main" id="{BFEE1014-0AAC-4D11-9527-33C1864975CE}"/>
              </a:ext>
            </a:extLst>
          </p:cNvPr>
          <p:cNvCxnSpPr>
            <a:cxnSpLocks/>
            <a:stCxn id="95" idx="0"/>
          </p:cNvCxnSpPr>
          <p:nvPr/>
        </p:nvCxnSpPr>
        <p:spPr>
          <a:xfrm flipH="1" flipV="1">
            <a:off x="5025687" y="2211185"/>
            <a:ext cx="1" cy="636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文本框 41">
            <a:extLst>
              <a:ext uri="{FF2B5EF4-FFF2-40B4-BE49-F238E27FC236}">
                <a16:creationId xmlns:a16="http://schemas.microsoft.com/office/drawing/2014/main" id="{95A2FE15-32B3-4064-8D3F-E697FF909D7A}"/>
              </a:ext>
            </a:extLst>
          </p:cNvPr>
          <p:cNvSpPr txBox="1"/>
          <p:nvPr/>
        </p:nvSpPr>
        <p:spPr>
          <a:xfrm>
            <a:off x="4429750" y="1467784"/>
            <a:ext cx="1416041" cy="707886"/>
          </a:xfrm>
          <a:prstGeom prst="rect">
            <a:avLst/>
          </a:prstGeom>
          <a:noFill/>
        </p:spPr>
        <p:txBody>
          <a:bodyPr wrap="square" rtlCol="0">
            <a:spAutoFit/>
          </a:bodyPr>
          <a:lstStyle/>
          <a:p>
            <a:r>
              <a:rPr lang="en-US" altLang="zh-CN" sz="2000" b="1" dirty="0">
                <a:latin typeface="Century" panose="02040604050505020304" pitchFamily="18" charset="0"/>
              </a:rPr>
              <a:t>Textual</a:t>
            </a:r>
          </a:p>
          <a:p>
            <a:r>
              <a:rPr kumimoji="1" lang="en-US" altLang="zh-CN" sz="2000" b="1" dirty="0">
                <a:latin typeface="Century" panose="02040604050505020304" pitchFamily="18" charset="0"/>
              </a:rPr>
              <a:t>Similarity</a:t>
            </a:r>
            <a:endParaRPr kumimoji="1" lang="zh-CN" altLang="en-US" sz="2000" b="1" dirty="0">
              <a:latin typeface="Century" panose="02040604050505020304" pitchFamily="18" charset="0"/>
            </a:endParaRPr>
          </a:p>
        </p:txBody>
      </p:sp>
    </p:spTree>
    <p:extLst>
      <p:ext uri="{BB962C8B-B14F-4D97-AF65-F5344CB8AC3E}">
        <p14:creationId xmlns:p14="http://schemas.microsoft.com/office/powerpoint/2010/main" val="3320612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77">
            <a:extLst>
              <a:ext uri="{FF2B5EF4-FFF2-40B4-BE49-F238E27FC236}">
                <a16:creationId xmlns:a16="http://schemas.microsoft.com/office/drawing/2014/main" id="{8CE8966A-75F8-40C7-B39D-E8A55EBD3C05}"/>
              </a:ext>
            </a:extLst>
          </p:cNvPr>
          <p:cNvSpPr/>
          <p:nvPr/>
        </p:nvSpPr>
        <p:spPr>
          <a:xfrm>
            <a:off x="2296589" y="908756"/>
            <a:ext cx="7046341" cy="4772759"/>
          </a:xfrm>
          <a:prstGeom prst="roundRect">
            <a:avLst/>
          </a:prstGeom>
          <a:noFill/>
          <a:ln w="57150">
            <a:solidFill>
              <a:schemeClr val="tx1"/>
            </a:solidFill>
            <a:prstDash val="sysDot"/>
            <a:extLst>
              <a:ext uri="{C807C97D-BFC1-408E-A445-0C87EB9F89A2}">
                <ask:lineSketchStyleProps xmlns="" xmlns:ask="http://schemas.microsoft.com/office/drawing/2018/sketchyshapes" sd="981765707">
                  <a:custGeom>
                    <a:avLst/>
                    <a:gdLst>
                      <a:gd name="connsiteX0" fmla="*/ 0 w 4880423"/>
                      <a:gd name="connsiteY0" fmla="*/ 553776 h 3322589"/>
                      <a:gd name="connsiteX1" fmla="*/ 553776 w 4880423"/>
                      <a:gd name="connsiteY1" fmla="*/ 0 h 3322589"/>
                      <a:gd name="connsiteX2" fmla="*/ 4326647 w 4880423"/>
                      <a:gd name="connsiteY2" fmla="*/ 0 h 3322589"/>
                      <a:gd name="connsiteX3" fmla="*/ 4880423 w 4880423"/>
                      <a:gd name="connsiteY3" fmla="*/ 553776 h 3322589"/>
                      <a:gd name="connsiteX4" fmla="*/ 4880423 w 4880423"/>
                      <a:gd name="connsiteY4" fmla="*/ 2768813 h 3322589"/>
                      <a:gd name="connsiteX5" fmla="*/ 4326647 w 4880423"/>
                      <a:gd name="connsiteY5" fmla="*/ 3322589 h 3322589"/>
                      <a:gd name="connsiteX6" fmla="*/ 553776 w 4880423"/>
                      <a:gd name="connsiteY6" fmla="*/ 3322589 h 3322589"/>
                      <a:gd name="connsiteX7" fmla="*/ 0 w 4880423"/>
                      <a:gd name="connsiteY7" fmla="*/ 2768813 h 3322589"/>
                      <a:gd name="connsiteX8" fmla="*/ 0 w 4880423"/>
                      <a:gd name="connsiteY8" fmla="*/ 553776 h 332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423" h="3322589" extrusionOk="0">
                        <a:moveTo>
                          <a:pt x="0" y="553776"/>
                        </a:moveTo>
                        <a:cubicBezTo>
                          <a:pt x="-3271" y="253673"/>
                          <a:pt x="226151" y="-8995"/>
                          <a:pt x="553776" y="0"/>
                        </a:cubicBezTo>
                        <a:cubicBezTo>
                          <a:pt x="1601569" y="-60713"/>
                          <a:pt x="3860430" y="61072"/>
                          <a:pt x="4326647" y="0"/>
                        </a:cubicBezTo>
                        <a:cubicBezTo>
                          <a:pt x="4582435" y="16730"/>
                          <a:pt x="4852382" y="281092"/>
                          <a:pt x="4880423" y="553776"/>
                        </a:cubicBezTo>
                        <a:cubicBezTo>
                          <a:pt x="4904875" y="1248489"/>
                          <a:pt x="4948086" y="2247895"/>
                          <a:pt x="4880423" y="2768813"/>
                        </a:cubicBezTo>
                        <a:cubicBezTo>
                          <a:pt x="4919247" y="3037754"/>
                          <a:pt x="4681205" y="3325804"/>
                          <a:pt x="4326647" y="3322589"/>
                        </a:cubicBezTo>
                        <a:cubicBezTo>
                          <a:pt x="3791417" y="3248818"/>
                          <a:pt x="2431702" y="3166706"/>
                          <a:pt x="553776" y="3322589"/>
                        </a:cubicBezTo>
                        <a:cubicBezTo>
                          <a:pt x="277914" y="3326937"/>
                          <a:pt x="-50593" y="3051566"/>
                          <a:pt x="0" y="2768813"/>
                        </a:cubicBezTo>
                        <a:cubicBezTo>
                          <a:pt x="152408" y="2079402"/>
                          <a:pt x="73868" y="1115049"/>
                          <a:pt x="0" y="55377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48" name="直线箭头连接符 149">
            <a:extLst>
              <a:ext uri="{FF2B5EF4-FFF2-40B4-BE49-F238E27FC236}">
                <a16:creationId xmlns:a16="http://schemas.microsoft.com/office/drawing/2014/main" id="{B8969CA1-EF0C-43AD-B1AC-75E62A9586BF}"/>
              </a:ext>
            </a:extLst>
          </p:cNvPr>
          <p:cNvCxnSpPr>
            <a:cxnSpLocks/>
            <a:stCxn id="154" idx="3"/>
            <a:endCxn id="16" idx="2"/>
          </p:cNvCxnSpPr>
          <p:nvPr/>
        </p:nvCxnSpPr>
        <p:spPr>
          <a:xfrm>
            <a:off x="1955498" y="1514982"/>
            <a:ext cx="4315937" cy="112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EE7660D5-43A2-4D2B-8919-411CDF1549C2}"/>
              </a:ext>
            </a:extLst>
          </p:cNvPr>
          <p:cNvCxnSpPr>
            <a:cxnSpLocks/>
            <a:stCxn id="89" idx="6"/>
            <a:endCxn id="129" idx="2"/>
          </p:cNvCxnSpPr>
          <p:nvPr/>
        </p:nvCxnSpPr>
        <p:spPr>
          <a:xfrm flipV="1">
            <a:off x="3126416" y="4735675"/>
            <a:ext cx="5017482" cy="526030"/>
          </a:xfrm>
          <a:prstGeom prst="bentConnector2">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流程图: 接点 15">
            <a:extLst>
              <a:ext uri="{FF2B5EF4-FFF2-40B4-BE49-F238E27FC236}">
                <a16:creationId xmlns:a16="http://schemas.microsoft.com/office/drawing/2014/main" id="{02737E52-506F-4777-8AEF-3443278AE381}"/>
              </a:ext>
            </a:extLst>
          </p:cNvPr>
          <p:cNvSpPr/>
          <p:nvPr/>
        </p:nvSpPr>
        <p:spPr>
          <a:xfrm>
            <a:off x="6271435" y="1172287"/>
            <a:ext cx="697778" cy="707987"/>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线箭头连接符 149">
            <a:extLst>
              <a:ext uri="{FF2B5EF4-FFF2-40B4-BE49-F238E27FC236}">
                <a16:creationId xmlns:a16="http://schemas.microsoft.com/office/drawing/2014/main" id="{09105DBA-B9B7-4282-8D5E-3E00A6DECBEB}"/>
              </a:ext>
            </a:extLst>
          </p:cNvPr>
          <p:cNvCxnSpPr>
            <a:cxnSpLocks/>
            <a:stCxn id="16" idx="6"/>
            <a:endCxn id="65" idx="2"/>
          </p:cNvCxnSpPr>
          <p:nvPr/>
        </p:nvCxnSpPr>
        <p:spPr>
          <a:xfrm>
            <a:off x="6969213" y="1526281"/>
            <a:ext cx="819056" cy="41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流程图: 接点 64">
            <a:extLst>
              <a:ext uri="{FF2B5EF4-FFF2-40B4-BE49-F238E27FC236}">
                <a16:creationId xmlns:a16="http://schemas.microsoft.com/office/drawing/2014/main" id="{7E55A8B5-4775-4CFC-AE0B-4D9A20708CA8}"/>
              </a:ext>
            </a:extLst>
          </p:cNvPr>
          <p:cNvSpPr/>
          <p:nvPr/>
        </p:nvSpPr>
        <p:spPr>
          <a:xfrm>
            <a:off x="7788269" y="1176485"/>
            <a:ext cx="670691" cy="707987"/>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线箭头连接符 149">
            <a:extLst>
              <a:ext uri="{FF2B5EF4-FFF2-40B4-BE49-F238E27FC236}">
                <a16:creationId xmlns:a16="http://schemas.microsoft.com/office/drawing/2014/main" id="{2331B7E3-B57D-4615-815C-530F371D0F79}"/>
              </a:ext>
            </a:extLst>
          </p:cNvPr>
          <p:cNvCxnSpPr>
            <a:cxnSpLocks/>
            <a:stCxn id="65" idx="6"/>
            <a:endCxn id="185" idx="1"/>
          </p:cNvCxnSpPr>
          <p:nvPr/>
        </p:nvCxnSpPr>
        <p:spPr>
          <a:xfrm flipV="1">
            <a:off x="8458960" y="1514982"/>
            <a:ext cx="1298696" cy="154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F4FFD14-C545-4B5D-9FC4-8281A365A169}"/>
              </a:ext>
            </a:extLst>
          </p:cNvPr>
          <p:cNvCxnSpPr>
            <a:stCxn id="65" idx="0"/>
            <a:endCxn id="65" idx="4"/>
          </p:cNvCxnSpPr>
          <p:nvPr/>
        </p:nvCxnSpPr>
        <p:spPr>
          <a:xfrm>
            <a:off x="8123615" y="1176485"/>
            <a:ext cx="0" cy="707987"/>
          </a:xfrm>
          <a:prstGeom prst="line">
            <a:avLst/>
          </a:prstGeom>
          <a:ln w="38100"/>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F6DFCA42-D527-452A-A205-333D314015B2}"/>
              </a:ext>
            </a:extLst>
          </p:cNvPr>
          <p:cNvCxnSpPr>
            <a:cxnSpLocks/>
            <a:stCxn id="16" idx="1"/>
            <a:endCxn id="16" idx="5"/>
          </p:cNvCxnSpPr>
          <p:nvPr/>
        </p:nvCxnSpPr>
        <p:spPr>
          <a:xfrm>
            <a:off x="6373622" y="1275969"/>
            <a:ext cx="493404" cy="500623"/>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D75A29B5-F635-49B8-B1E4-0C929A485DF0}"/>
              </a:ext>
            </a:extLst>
          </p:cNvPr>
          <p:cNvCxnSpPr>
            <a:cxnSpLocks/>
            <a:stCxn id="16" idx="7"/>
            <a:endCxn id="16" idx="3"/>
          </p:cNvCxnSpPr>
          <p:nvPr/>
        </p:nvCxnSpPr>
        <p:spPr>
          <a:xfrm flipH="1">
            <a:off x="6373622" y="1275969"/>
            <a:ext cx="493404" cy="500623"/>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713909BF-D026-4120-8336-7FECE41CB5B3}"/>
              </a:ext>
            </a:extLst>
          </p:cNvPr>
          <p:cNvCxnSpPr>
            <a:cxnSpLocks/>
            <a:stCxn id="155" idx="4"/>
            <a:endCxn id="180" idx="0"/>
          </p:cNvCxnSpPr>
          <p:nvPr/>
        </p:nvCxnSpPr>
        <p:spPr>
          <a:xfrm>
            <a:off x="3002946" y="1668643"/>
            <a:ext cx="0" cy="4438415"/>
          </a:xfrm>
          <a:prstGeom prst="line">
            <a:avLst/>
          </a:prstGeom>
          <a:ln w="57150"/>
        </p:spPr>
        <p:style>
          <a:lnRef idx="1">
            <a:schemeClr val="dk1"/>
          </a:lnRef>
          <a:fillRef idx="0">
            <a:schemeClr val="dk1"/>
          </a:fillRef>
          <a:effectRef idx="0">
            <a:schemeClr val="dk1"/>
          </a:effectRef>
          <a:fontRef idx="minor">
            <a:schemeClr val="tx1"/>
          </a:fontRef>
        </p:style>
      </p:cxnSp>
      <p:sp>
        <p:nvSpPr>
          <p:cNvPr id="88" name="流程图: 接点 87">
            <a:extLst>
              <a:ext uri="{FF2B5EF4-FFF2-40B4-BE49-F238E27FC236}">
                <a16:creationId xmlns:a16="http://schemas.microsoft.com/office/drawing/2014/main" id="{260D23DC-E4F8-4AEF-B4E3-368CD5FE4ED2}"/>
              </a:ext>
            </a:extLst>
          </p:cNvPr>
          <p:cNvSpPr/>
          <p:nvPr/>
        </p:nvSpPr>
        <p:spPr>
          <a:xfrm>
            <a:off x="2849068" y="4327364"/>
            <a:ext cx="277348" cy="284728"/>
          </a:xfrm>
          <a:prstGeom prst="flowChartConnector">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流程图: 接点 88">
            <a:extLst>
              <a:ext uri="{FF2B5EF4-FFF2-40B4-BE49-F238E27FC236}">
                <a16:creationId xmlns:a16="http://schemas.microsoft.com/office/drawing/2014/main" id="{2411F857-BB19-4A6F-BA9E-03DC629135C7}"/>
              </a:ext>
            </a:extLst>
          </p:cNvPr>
          <p:cNvSpPr/>
          <p:nvPr/>
        </p:nvSpPr>
        <p:spPr>
          <a:xfrm>
            <a:off x="2849068" y="5119341"/>
            <a:ext cx="277348" cy="284728"/>
          </a:xfrm>
          <a:prstGeom prst="flowChartConnector">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线箭头连接符 149">
            <a:extLst>
              <a:ext uri="{FF2B5EF4-FFF2-40B4-BE49-F238E27FC236}">
                <a16:creationId xmlns:a16="http://schemas.microsoft.com/office/drawing/2014/main" id="{EF5ABB73-7BA9-4835-9F1C-DDC2F451DA19}"/>
              </a:ext>
            </a:extLst>
          </p:cNvPr>
          <p:cNvCxnSpPr>
            <a:cxnSpLocks/>
            <a:stCxn id="64" idx="0"/>
            <a:endCxn id="95" idx="0"/>
          </p:cNvCxnSpPr>
          <p:nvPr/>
        </p:nvCxnSpPr>
        <p:spPr>
          <a:xfrm flipH="1">
            <a:off x="3908993" y="4648719"/>
            <a:ext cx="233" cy="4968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流程图: 接点 94">
            <a:extLst>
              <a:ext uri="{FF2B5EF4-FFF2-40B4-BE49-F238E27FC236}">
                <a16:creationId xmlns:a16="http://schemas.microsoft.com/office/drawing/2014/main" id="{2519A799-8047-4718-8FE5-E1DBC3F2C4AA}"/>
              </a:ext>
            </a:extLst>
          </p:cNvPr>
          <p:cNvSpPr/>
          <p:nvPr/>
        </p:nvSpPr>
        <p:spPr>
          <a:xfrm>
            <a:off x="3770319" y="5145600"/>
            <a:ext cx="277348" cy="284728"/>
          </a:xfrm>
          <a:prstGeom prst="flowChartConnector">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流程图: 接点 99">
            <a:extLst>
              <a:ext uri="{FF2B5EF4-FFF2-40B4-BE49-F238E27FC236}">
                <a16:creationId xmlns:a16="http://schemas.microsoft.com/office/drawing/2014/main" id="{481F0C82-AD15-40D2-A0D9-56DAEB9245CB}"/>
              </a:ext>
            </a:extLst>
          </p:cNvPr>
          <p:cNvSpPr/>
          <p:nvPr/>
        </p:nvSpPr>
        <p:spPr>
          <a:xfrm>
            <a:off x="3546249" y="2232502"/>
            <a:ext cx="697778" cy="707987"/>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DF0C25E6-2270-492F-B3A6-33D7C1579F2A}"/>
              </a:ext>
            </a:extLst>
          </p:cNvPr>
          <p:cNvCxnSpPr>
            <a:cxnSpLocks/>
            <a:stCxn id="100" idx="1"/>
            <a:endCxn id="100" idx="5"/>
          </p:cNvCxnSpPr>
          <p:nvPr/>
        </p:nvCxnSpPr>
        <p:spPr>
          <a:xfrm>
            <a:off x="3648436" y="2336184"/>
            <a:ext cx="493404" cy="500623"/>
          </a:xfrm>
          <a:prstGeom prst="line">
            <a:avLst/>
          </a:prstGeom>
          <a:ln w="38100"/>
        </p:spPr>
        <p:style>
          <a:lnRef idx="1">
            <a:schemeClr val="dk1"/>
          </a:lnRef>
          <a:fillRef idx="0">
            <a:schemeClr val="dk1"/>
          </a:fillRef>
          <a:effectRef idx="0">
            <a:schemeClr val="dk1"/>
          </a:effectRef>
          <a:fontRef idx="minor">
            <a:schemeClr val="tx1"/>
          </a:fontRef>
        </p:style>
      </p:cxnSp>
      <p:cxnSp>
        <p:nvCxnSpPr>
          <p:cNvPr id="102" name="直接连接符 101">
            <a:extLst>
              <a:ext uri="{FF2B5EF4-FFF2-40B4-BE49-F238E27FC236}">
                <a16:creationId xmlns:a16="http://schemas.microsoft.com/office/drawing/2014/main" id="{10E1D6B2-D6E0-49FA-B9D4-9EF26E7A9A50}"/>
              </a:ext>
            </a:extLst>
          </p:cNvPr>
          <p:cNvCxnSpPr>
            <a:cxnSpLocks/>
            <a:stCxn id="100" idx="7"/>
            <a:endCxn id="100" idx="3"/>
          </p:cNvCxnSpPr>
          <p:nvPr/>
        </p:nvCxnSpPr>
        <p:spPr>
          <a:xfrm flipH="1">
            <a:off x="3648436" y="2336184"/>
            <a:ext cx="493404" cy="500623"/>
          </a:xfrm>
          <a:prstGeom prst="line">
            <a:avLst/>
          </a:prstGeom>
          <a:ln w="38100"/>
        </p:spPr>
        <p:style>
          <a:lnRef idx="1">
            <a:schemeClr val="dk1"/>
          </a:lnRef>
          <a:fillRef idx="0">
            <a:schemeClr val="dk1"/>
          </a:fillRef>
          <a:effectRef idx="0">
            <a:schemeClr val="dk1"/>
          </a:effectRef>
          <a:fontRef idx="minor">
            <a:schemeClr val="tx1"/>
          </a:fontRef>
        </p:style>
      </p:cxnSp>
      <p:cxnSp>
        <p:nvCxnSpPr>
          <p:cNvPr id="103" name="连接符: 肘形 102">
            <a:extLst>
              <a:ext uri="{FF2B5EF4-FFF2-40B4-BE49-F238E27FC236}">
                <a16:creationId xmlns:a16="http://schemas.microsoft.com/office/drawing/2014/main" id="{AAD060D5-312B-4DB0-807D-BC3C3CE31E03}"/>
              </a:ext>
            </a:extLst>
          </p:cNvPr>
          <p:cNvCxnSpPr>
            <a:cxnSpLocks/>
            <a:stCxn id="88" idx="6"/>
            <a:endCxn id="246" idx="2"/>
          </p:cNvCxnSpPr>
          <p:nvPr/>
        </p:nvCxnSpPr>
        <p:spPr>
          <a:xfrm flipV="1">
            <a:off x="3126416" y="4097754"/>
            <a:ext cx="3499110" cy="371974"/>
          </a:xfrm>
          <a:prstGeom prst="bentConnector2">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4" name="直线箭头连接符 149">
            <a:extLst>
              <a:ext uri="{FF2B5EF4-FFF2-40B4-BE49-F238E27FC236}">
                <a16:creationId xmlns:a16="http://schemas.microsoft.com/office/drawing/2014/main" id="{8FA89A72-5DEA-4142-9A8C-B14D2556591F}"/>
              </a:ext>
            </a:extLst>
          </p:cNvPr>
          <p:cNvCxnSpPr>
            <a:cxnSpLocks/>
            <a:endCxn id="100" idx="0"/>
          </p:cNvCxnSpPr>
          <p:nvPr/>
        </p:nvCxnSpPr>
        <p:spPr>
          <a:xfrm>
            <a:off x="3895138" y="1514982"/>
            <a:ext cx="0" cy="7175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6" name="文本框 245">
            <a:extLst>
              <a:ext uri="{FF2B5EF4-FFF2-40B4-BE49-F238E27FC236}">
                <a16:creationId xmlns:a16="http://schemas.microsoft.com/office/drawing/2014/main" id="{86891316-2DE2-4F00-A6EA-4620630CF957}"/>
              </a:ext>
            </a:extLst>
          </p:cNvPr>
          <p:cNvSpPr txBox="1"/>
          <p:nvPr/>
        </p:nvSpPr>
        <p:spPr>
          <a:xfrm>
            <a:off x="6276639" y="3574534"/>
            <a:ext cx="697774" cy="523220"/>
          </a:xfrm>
          <a:prstGeom prst="rect">
            <a:avLst/>
          </a:prstGeom>
          <a:noFill/>
          <a:ln w="57150">
            <a:solidFill>
              <a:schemeClr val="tx1"/>
            </a:solidFill>
          </a:ln>
        </p:spPr>
        <p:txBody>
          <a:bodyPr wrap="square" rtlCol="0">
            <a:spAutoFit/>
          </a:bodyPr>
          <a:lstStyle/>
          <a:p>
            <a:pPr algn="ctr"/>
            <a:r>
              <a:rPr lang="en-US" altLang="ja-JP" sz="2800" b="1" dirty="0">
                <a:ln w="3175">
                  <a:solidFill>
                    <a:schemeClr val="tx1"/>
                  </a:solidFill>
                </a:ln>
                <a:latin typeface="Century" panose="02040604050505020304" pitchFamily="18" charset="0"/>
              </a:rPr>
              <a:t>σ</a:t>
            </a:r>
            <a:endParaRPr lang="zh-CN" altLang="en-US" sz="2800" b="1" dirty="0">
              <a:ln w="3175">
                <a:solidFill>
                  <a:schemeClr val="tx1"/>
                </a:solidFill>
              </a:ln>
              <a:latin typeface="Century" panose="02040604050505020304" pitchFamily="18" charset="0"/>
            </a:endParaRPr>
          </a:p>
        </p:txBody>
      </p:sp>
      <p:cxnSp>
        <p:nvCxnSpPr>
          <p:cNvPr id="119" name="直线箭头连接符 149">
            <a:extLst>
              <a:ext uri="{FF2B5EF4-FFF2-40B4-BE49-F238E27FC236}">
                <a16:creationId xmlns:a16="http://schemas.microsoft.com/office/drawing/2014/main" id="{A4809A71-5F1C-458F-92DC-C2BE4ED45B9C}"/>
              </a:ext>
            </a:extLst>
          </p:cNvPr>
          <p:cNvCxnSpPr>
            <a:cxnSpLocks/>
            <a:stCxn id="246" idx="0"/>
            <a:endCxn id="125" idx="4"/>
          </p:cNvCxnSpPr>
          <p:nvPr/>
        </p:nvCxnSpPr>
        <p:spPr>
          <a:xfrm flipH="1" flipV="1">
            <a:off x="6625524" y="3155890"/>
            <a:ext cx="2" cy="4186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流程图: 接点 124">
            <a:extLst>
              <a:ext uri="{FF2B5EF4-FFF2-40B4-BE49-F238E27FC236}">
                <a16:creationId xmlns:a16="http://schemas.microsoft.com/office/drawing/2014/main" id="{B26527BA-411C-47A7-8E76-D860BD6FEE25}"/>
              </a:ext>
            </a:extLst>
          </p:cNvPr>
          <p:cNvSpPr/>
          <p:nvPr/>
        </p:nvSpPr>
        <p:spPr>
          <a:xfrm>
            <a:off x="6276635" y="2447903"/>
            <a:ext cx="697778" cy="707987"/>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6" name="直线箭头连接符 149">
            <a:extLst>
              <a:ext uri="{FF2B5EF4-FFF2-40B4-BE49-F238E27FC236}">
                <a16:creationId xmlns:a16="http://schemas.microsoft.com/office/drawing/2014/main" id="{5959A2FF-B7FC-4B78-9D38-0E864733A705}"/>
              </a:ext>
            </a:extLst>
          </p:cNvPr>
          <p:cNvCxnSpPr>
            <a:cxnSpLocks/>
            <a:stCxn id="125" idx="0"/>
            <a:endCxn id="16" idx="4"/>
          </p:cNvCxnSpPr>
          <p:nvPr/>
        </p:nvCxnSpPr>
        <p:spPr>
          <a:xfrm flipH="1" flipV="1">
            <a:off x="6620324" y="1880274"/>
            <a:ext cx="5200" cy="5676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EB2BC74A-A121-4114-8317-1708AA767324}"/>
              </a:ext>
            </a:extLst>
          </p:cNvPr>
          <p:cNvSpPr txBox="1"/>
          <p:nvPr/>
        </p:nvSpPr>
        <p:spPr>
          <a:xfrm>
            <a:off x="6285926" y="2508555"/>
            <a:ext cx="697774" cy="523220"/>
          </a:xfrm>
          <a:prstGeom prst="rect">
            <a:avLst/>
          </a:prstGeom>
          <a:noFill/>
          <a:ln w="57150">
            <a:noFill/>
          </a:ln>
        </p:spPr>
        <p:txBody>
          <a:bodyPr wrap="square" rtlCol="0">
            <a:spAutoFit/>
          </a:bodyPr>
          <a:lstStyle/>
          <a:p>
            <a:pPr algn="ctr"/>
            <a:r>
              <a:rPr lang="en-US" altLang="zh-CN" sz="2800" b="1" dirty="0">
                <a:ln w="3175">
                  <a:solidFill>
                    <a:schemeClr val="tx1"/>
                  </a:solidFill>
                </a:ln>
                <a:latin typeface="Century" panose="02040604050505020304" pitchFamily="18" charset="0"/>
              </a:rPr>
              <a:t>1-</a:t>
            </a:r>
            <a:endParaRPr lang="zh-CN" altLang="en-US" sz="2800" b="1" dirty="0">
              <a:ln w="3175">
                <a:solidFill>
                  <a:schemeClr val="tx1"/>
                </a:solidFill>
              </a:ln>
              <a:latin typeface="Century" panose="02040604050505020304" pitchFamily="18" charset="0"/>
            </a:endParaRPr>
          </a:p>
        </p:txBody>
      </p:sp>
      <p:sp>
        <p:nvSpPr>
          <p:cNvPr id="129" name="文本框 128">
            <a:extLst>
              <a:ext uri="{FF2B5EF4-FFF2-40B4-BE49-F238E27FC236}">
                <a16:creationId xmlns:a16="http://schemas.microsoft.com/office/drawing/2014/main" id="{4DFE62D9-2CFC-4D2B-AFBD-766DE5C6C1CE}"/>
              </a:ext>
            </a:extLst>
          </p:cNvPr>
          <p:cNvSpPr txBox="1"/>
          <p:nvPr/>
        </p:nvSpPr>
        <p:spPr>
          <a:xfrm>
            <a:off x="7611804" y="4212455"/>
            <a:ext cx="1064188" cy="523220"/>
          </a:xfrm>
          <a:prstGeom prst="rect">
            <a:avLst/>
          </a:prstGeom>
          <a:noFill/>
          <a:ln w="57150">
            <a:solidFill>
              <a:schemeClr val="tx1"/>
            </a:solidFill>
          </a:ln>
        </p:spPr>
        <p:txBody>
          <a:bodyPr wrap="square" rtlCol="0">
            <a:spAutoFit/>
          </a:bodyPr>
          <a:lstStyle/>
          <a:p>
            <a:pPr algn="ctr"/>
            <a:r>
              <a:rPr lang="en-US" altLang="zh-CN" sz="2800" b="1" dirty="0">
                <a:ln w="3175">
                  <a:solidFill>
                    <a:schemeClr val="tx1"/>
                  </a:solidFill>
                </a:ln>
                <a:latin typeface="Century" panose="02040604050505020304" pitchFamily="18" charset="0"/>
              </a:rPr>
              <a:t>tanh</a:t>
            </a:r>
            <a:endParaRPr lang="zh-CN" altLang="en-US" sz="2800" b="1" dirty="0">
              <a:ln w="3175">
                <a:solidFill>
                  <a:schemeClr val="tx1"/>
                </a:solidFill>
              </a:ln>
              <a:latin typeface="Century" panose="02040604050505020304" pitchFamily="18" charset="0"/>
            </a:endParaRPr>
          </a:p>
        </p:txBody>
      </p:sp>
      <p:cxnSp>
        <p:nvCxnSpPr>
          <p:cNvPr id="130" name="直线箭头连接符 149">
            <a:extLst>
              <a:ext uri="{FF2B5EF4-FFF2-40B4-BE49-F238E27FC236}">
                <a16:creationId xmlns:a16="http://schemas.microsoft.com/office/drawing/2014/main" id="{1943B8A5-44E6-4753-90CE-3FF106852A84}"/>
              </a:ext>
            </a:extLst>
          </p:cNvPr>
          <p:cNvCxnSpPr>
            <a:cxnSpLocks/>
            <a:stCxn id="129" idx="0"/>
            <a:endCxn id="131" idx="4"/>
          </p:cNvCxnSpPr>
          <p:nvPr/>
        </p:nvCxnSpPr>
        <p:spPr>
          <a:xfrm flipH="1" flipV="1">
            <a:off x="8127487" y="3166314"/>
            <a:ext cx="16411" cy="104614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流程图: 接点 130">
            <a:extLst>
              <a:ext uri="{FF2B5EF4-FFF2-40B4-BE49-F238E27FC236}">
                <a16:creationId xmlns:a16="http://schemas.microsoft.com/office/drawing/2014/main" id="{3F6EB2A3-8301-43D9-83DC-1A34AC5915CD}"/>
              </a:ext>
            </a:extLst>
          </p:cNvPr>
          <p:cNvSpPr/>
          <p:nvPr/>
        </p:nvSpPr>
        <p:spPr>
          <a:xfrm>
            <a:off x="7778598" y="2458327"/>
            <a:ext cx="697778" cy="707987"/>
          </a:xfrm>
          <a:prstGeom prst="flowChartConnector">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2" name="直接连接符 131">
            <a:extLst>
              <a:ext uri="{FF2B5EF4-FFF2-40B4-BE49-F238E27FC236}">
                <a16:creationId xmlns:a16="http://schemas.microsoft.com/office/drawing/2014/main" id="{7472C4BA-2D88-43C5-A3C2-939DA42700DA}"/>
              </a:ext>
            </a:extLst>
          </p:cNvPr>
          <p:cNvCxnSpPr>
            <a:cxnSpLocks/>
            <a:stCxn id="131" idx="1"/>
            <a:endCxn id="131" idx="5"/>
          </p:cNvCxnSpPr>
          <p:nvPr/>
        </p:nvCxnSpPr>
        <p:spPr>
          <a:xfrm>
            <a:off x="7880785" y="2562009"/>
            <a:ext cx="493404" cy="500623"/>
          </a:xfrm>
          <a:prstGeom prst="line">
            <a:avLst/>
          </a:prstGeom>
          <a:ln w="38100"/>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AFF2E9BE-424C-435A-B312-789066988622}"/>
              </a:ext>
            </a:extLst>
          </p:cNvPr>
          <p:cNvCxnSpPr>
            <a:cxnSpLocks/>
            <a:stCxn id="131" idx="7"/>
            <a:endCxn id="131" idx="3"/>
          </p:cNvCxnSpPr>
          <p:nvPr/>
        </p:nvCxnSpPr>
        <p:spPr>
          <a:xfrm flipH="1">
            <a:off x="7880785" y="2562009"/>
            <a:ext cx="493404" cy="500623"/>
          </a:xfrm>
          <a:prstGeom prst="line">
            <a:avLst/>
          </a:prstGeom>
          <a:ln w="38100"/>
        </p:spPr>
        <p:style>
          <a:lnRef idx="1">
            <a:schemeClr val="dk1"/>
          </a:lnRef>
          <a:fillRef idx="0">
            <a:schemeClr val="dk1"/>
          </a:fillRef>
          <a:effectRef idx="0">
            <a:schemeClr val="dk1"/>
          </a:effectRef>
          <a:fontRef idx="minor">
            <a:schemeClr val="tx1"/>
          </a:fontRef>
        </p:style>
      </p:cxnSp>
      <p:cxnSp>
        <p:nvCxnSpPr>
          <p:cNvPr id="135" name="直线箭头连接符 149">
            <a:extLst>
              <a:ext uri="{FF2B5EF4-FFF2-40B4-BE49-F238E27FC236}">
                <a16:creationId xmlns:a16="http://schemas.microsoft.com/office/drawing/2014/main" id="{9EE4B6F3-F08E-4E80-A361-A156BF554A50}"/>
              </a:ext>
            </a:extLst>
          </p:cNvPr>
          <p:cNvCxnSpPr>
            <a:cxnSpLocks/>
            <a:stCxn id="131" idx="0"/>
            <a:endCxn id="65" idx="4"/>
          </p:cNvCxnSpPr>
          <p:nvPr/>
        </p:nvCxnSpPr>
        <p:spPr>
          <a:xfrm flipH="1" flipV="1">
            <a:off x="8123615" y="1884472"/>
            <a:ext cx="3872" cy="573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4CD913F7-17A4-40D1-8C32-86B31586C304}"/>
              </a:ext>
            </a:extLst>
          </p:cNvPr>
          <p:cNvCxnSpPr>
            <a:cxnSpLocks/>
            <a:stCxn id="65" idx="2"/>
            <a:endCxn id="65" idx="6"/>
          </p:cNvCxnSpPr>
          <p:nvPr/>
        </p:nvCxnSpPr>
        <p:spPr>
          <a:xfrm>
            <a:off x="7788269" y="1530479"/>
            <a:ext cx="670691" cy="0"/>
          </a:xfrm>
          <a:prstGeom prst="line">
            <a:avLst/>
          </a:prstGeom>
          <a:ln w="38100"/>
        </p:spPr>
        <p:style>
          <a:lnRef idx="1">
            <a:schemeClr val="dk1"/>
          </a:lnRef>
          <a:fillRef idx="0">
            <a:schemeClr val="dk1"/>
          </a:fillRef>
          <a:effectRef idx="0">
            <a:schemeClr val="dk1"/>
          </a:effectRef>
          <a:fontRef idx="minor">
            <a:schemeClr val="tx1"/>
          </a:fontRef>
        </p:style>
      </p:cxnSp>
      <p:sp>
        <p:nvSpPr>
          <p:cNvPr id="142" name="文本框 141">
            <a:extLst>
              <a:ext uri="{FF2B5EF4-FFF2-40B4-BE49-F238E27FC236}">
                <a16:creationId xmlns:a16="http://schemas.microsoft.com/office/drawing/2014/main" id="{779165E4-739E-4FB7-BB96-DD19546EC421}"/>
              </a:ext>
            </a:extLst>
          </p:cNvPr>
          <p:cNvSpPr txBox="1"/>
          <p:nvPr/>
        </p:nvSpPr>
        <p:spPr>
          <a:xfrm>
            <a:off x="4776777" y="3545303"/>
            <a:ext cx="697774" cy="523220"/>
          </a:xfrm>
          <a:prstGeom prst="rect">
            <a:avLst/>
          </a:prstGeom>
          <a:noFill/>
          <a:ln w="57150">
            <a:solidFill>
              <a:schemeClr val="tx1"/>
            </a:solidFill>
          </a:ln>
        </p:spPr>
        <p:txBody>
          <a:bodyPr wrap="square" rtlCol="0">
            <a:spAutoFit/>
          </a:bodyPr>
          <a:lstStyle/>
          <a:p>
            <a:pPr algn="ctr"/>
            <a:r>
              <a:rPr lang="en-US" altLang="ja-JP" sz="2800" b="1" dirty="0">
                <a:ln w="3175">
                  <a:solidFill>
                    <a:schemeClr val="tx1"/>
                  </a:solidFill>
                </a:ln>
                <a:latin typeface="Century" panose="02040604050505020304" pitchFamily="18" charset="0"/>
              </a:rPr>
              <a:t>σ</a:t>
            </a:r>
            <a:endParaRPr lang="zh-CN" altLang="en-US" sz="2800" b="1" dirty="0">
              <a:ln w="3175">
                <a:solidFill>
                  <a:schemeClr val="tx1"/>
                </a:solidFill>
              </a:ln>
              <a:latin typeface="Century" panose="02040604050505020304" pitchFamily="18" charset="0"/>
            </a:endParaRPr>
          </a:p>
        </p:txBody>
      </p:sp>
      <p:cxnSp>
        <p:nvCxnSpPr>
          <p:cNvPr id="143" name="直线箭头连接符 149">
            <a:extLst>
              <a:ext uri="{FF2B5EF4-FFF2-40B4-BE49-F238E27FC236}">
                <a16:creationId xmlns:a16="http://schemas.microsoft.com/office/drawing/2014/main" id="{7CB2E35E-0715-4A75-BDE7-8A9CBBDB37D2}"/>
              </a:ext>
            </a:extLst>
          </p:cNvPr>
          <p:cNvCxnSpPr>
            <a:cxnSpLocks/>
            <a:endCxn id="142" idx="2"/>
          </p:cNvCxnSpPr>
          <p:nvPr/>
        </p:nvCxnSpPr>
        <p:spPr>
          <a:xfrm flipV="1">
            <a:off x="5125664" y="4068523"/>
            <a:ext cx="0" cy="4012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连接符: 肘形 145">
            <a:extLst>
              <a:ext uri="{FF2B5EF4-FFF2-40B4-BE49-F238E27FC236}">
                <a16:creationId xmlns:a16="http://schemas.microsoft.com/office/drawing/2014/main" id="{0B387A2C-3FEC-4B09-943F-7821D13797CC}"/>
              </a:ext>
            </a:extLst>
          </p:cNvPr>
          <p:cNvCxnSpPr>
            <a:cxnSpLocks/>
            <a:stCxn id="142" idx="0"/>
            <a:endCxn id="100" idx="6"/>
          </p:cNvCxnSpPr>
          <p:nvPr/>
        </p:nvCxnSpPr>
        <p:spPr>
          <a:xfrm rot="16200000" flipV="1">
            <a:off x="4205443" y="2625081"/>
            <a:ext cx="958807" cy="881637"/>
          </a:xfrm>
          <a:prstGeom prst="bentConnector2">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9" name="连接符: 肘形 148">
            <a:extLst>
              <a:ext uri="{FF2B5EF4-FFF2-40B4-BE49-F238E27FC236}">
                <a16:creationId xmlns:a16="http://schemas.microsoft.com/office/drawing/2014/main" id="{0F66EE4E-B3AA-4B83-9ACE-6B17163601D9}"/>
              </a:ext>
            </a:extLst>
          </p:cNvPr>
          <p:cNvCxnSpPr>
            <a:cxnSpLocks/>
            <a:endCxn id="131" idx="2"/>
          </p:cNvCxnSpPr>
          <p:nvPr/>
        </p:nvCxnSpPr>
        <p:spPr>
          <a:xfrm flipV="1">
            <a:off x="6620324" y="2812321"/>
            <a:ext cx="1158274" cy="620454"/>
          </a:xfrm>
          <a:prstGeom prst="bent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1" name="文本框 150">
                <a:extLst>
                  <a:ext uri="{FF2B5EF4-FFF2-40B4-BE49-F238E27FC236}">
                    <a16:creationId xmlns:a16="http://schemas.microsoft.com/office/drawing/2014/main" id="{2F62BD4B-C9FE-4A23-9E96-6F4AC87CC0F8}"/>
                  </a:ext>
                </a:extLst>
              </p:cNvPr>
              <p:cNvSpPr txBox="1"/>
              <p:nvPr/>
            </p:nvSpPr>
            <p:spPr>
              <a:xfrm>
                <a:off x="4436545" y="2911180"/>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𝒓</m:t>
                          </m:r>
                        </m:e>
                        <m:sub>
                          <m:r>
                            <a:rPr lang="en-US" altLang="zh-CN" sz="2800" b="1" i="1" smtClean="0">
                              <a:ln w="3175">
                                <a:solidFill>
                                  <a:schemeClr val="tx1"/>
                                </a:solidFill>
                              </a:ln>
                              <a:latin typeface="Cambria Math" panose="02040503050406030204" pitchFamily="18" charset="0"/>
                            </a:rPr>
                            <m:t>𝒕</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51" name="文本框 150">
                <a:extLst>
                  <a:ext uri="{FF2B5EF4-FFF2-40B4-BE49-F238E27FC236}">
                    <a16:creationId xmlns:a16="http://schemas.microsoft.com/office/drawing/2014/main" id="{2F62BD4B-C9FE-4A23-9E96-6F4AC87CC0F8}"/>
                  </a:ext>
                </a:extLst>
              </p:cNvPr>
              <p:cNvSpPr txBox="1">
                <a:spLocks noRot="1" noChangeAspect="1" noMove="1" noResize="1" noEditPoints="1" noAdjustHandles="1" noChangeArrowheads="1" noChangeShapeType="1" noTextEdit="1"/>
              </p:cNvSpPr>
              <p:nvPr/>
            </p:nvSpPr>
            <p:spPr>
              <a:xfrm>
                <a:off x="4436545" y="2911180"/>
                <a:ext cx="697774" cy="523220"/>
              </a:xfrm>
              <a:prstGeom prst="rect">
                <a:avLst/>
              </a:prstGeom>
              <a:blipFill>
                <a:blip r:embed="rId3"/>
                <a:stretch>
                  <a:fillRect/>
                </a:stretch>
              </a:blipFill>
              <a:ln w="571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85A35351-AB1A-47C0-8202-34DB5D25A0E9}"/>
                  </a:ext>
                </a:extLst>
              </p:cNvPr>
              <p:cNvSpPr txBox="1"/>
              <p:nvPr/>
            </p:nvSpPr>
            <p:spPr>
              <a:xfrm>
                <a:off x="5988133" y="2995585"/>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𝒛</m:t>
                          </m:r>
                        </m:e>
                        <m:sub>
                          <m:r>
                            <a:rPr lang="en-US" altLang="zh-CN" sz="2800" b="1" i="1" smtClean="0">
                              <a:ln w="3175">
                                <a:solidFill>
                                  <a:schemeClr val="tx1"/>
                                </a:solidFill>
                              </a:ln>
                              <a:latin typeface="Cambria Math" panose="02040503050406030204" pitchFamily="18" charset="0"/>
                            </a:rPr>
                            <m:t>𝒕</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52" name="文本框 151">
                <a:extLst>
                  <a:ext uri="{FF2B5EF4-FFF2-40B4-BE49-F238E27FC236}">
                    <a16:creationId xmlns:a16="http://schemas.microsoft.com/office/drawing/2014/main" id="{85A35351-AB1A-47C0-8202-34DB5D25A0E9}"/>
                  </a:ext>
                </a:extLst>
              </p:cNvPr>
              <p:cNvSpPr txBox="1">
                <a:spLocks noRot="1" noChangeAspect="1" noMove="1" noResize="1" noEditPoints="1" noAdjustHandles="1" noChangeArrowheads="1" noChangeShapeType="1" noTextEdit="1"/>
              </p:cNvSpPr>
              <p:nvPr/>
            </p:nvSpPr>
            <p:spPr>
              <a:xfrm>
                <a:off x="5988133" y="2995585"/>
                <a:ext cx="697774" cy="523220"/>
              </a:xfrm>
              <a:prstGeom prst="rect">
                <a:avLst/>
              </a:prstGeom>
              <a:blipFill>
                <a:blip r:embed="rId4"/>
                <a:stretch>
                  <a:fillRect/>
                </a:stretch>
              </a:blipFill>
              <a:ln w="571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47626469-4588-4815-98F1-C904A6BBB8A1}"/>
                  </a:ext>
                </a:extLst>
              </p:cNvPr>
              <p:cNvSpPr txBox="1"/>
              <p:nvPr/>
            </p:nvSpPr>
            <p:spPr>
              <a:xfrm>
                <a:off x="8148667" y="3508515"/>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𝒄</m:t>
                          </m:r>
                        </m:e>
                        <m:sub>
                          <m:r>
                            <a:rPr lang="en-US" altLang="zh-CN" sz="2800" b="1" i="1" smtClean="0">
                              <a:ln w="3175">
                                <a:solidFill>
                                  <a:schemeClr val="tx1"/>
                                </a:solidFill>
                              </a:ln>
                              <a:latin typeface="Cambria Math" panose="02040503050406030204" pitchFamily="18" charset="0"/>
                            </a:rPr>
                            <m:t>𝒕</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53" name="文本框 152">
                <a:extLst>
                  <a:ext uri="{FF2B5EF4-FFF2-40B4-BE49-F238E27FC236}">
                    <a16:creationId xmlns:a16="http://schemas.microsoft.com/office/drawing/2014/main" id="{47626469-4588-4815-98F1-C904A6BBB8A1}"/>
                  </a:ext>
                </a:extLst>
              </p:cNvPr>
              <p:cNvSpPr txBox="1">
                <a:spLocks noRot="1" noChangeAspect="1" noMove="1" noResize="1" noEditPoints="1" noAdjustHandles="1" noChangeArrowheads="1" noChangeShapeType="1" noTextEdit="1"/>
              </p:cNvSpPr>
              <p:nvPr/>
            </p:nvSpPr>
            <p:spPr>
              <a:xfrm>
                <a:off x="8148667" y="3508515"/>
                <a:ext cx="697774" cy="523220"/>
              </a:xfrm>
              <a:prstGeom prst="rect">
                <a:avLst/>
              </a:prstGeom>
              <a:blipFill>
                <a:blip r:embed="rId5"/>
                <a:stretch>
                  <a:fillRect/>
                </a:stretch>
              </a:blipFill>
              <a:ln w="571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文本框 153">
                <a:extLst>
                  <a:ext uri="{FF2B5EF4-FFF2-40B4-BE49-F238E27FC236}">
                    <a16:creationId xmlns:a16="http://schemas.microsoft.com/office/drawing/2014/main" id="{C5EDE225-E7E5-45FD-97D2-8B678A84D66B}"/>
                  </a:ext>
                </a:extLst>
              </p:cNvPr>
              <p:cNvSpPr txBox="1"/>
              <p:nvPr/>
            </p:nvSpPr>
            <p:spPr>
              <a:xfrm>
                <a:off x="1257724" y="1253372"/>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𝒉</m:t>
                          </m:r>
                        </m:e>
                        <m:sub>
                          <m:r>
                            <a:rPr lang="en-US" altLang="zh-CN" sz="2800" b="1" i="1" smtClean="0">
                              <a:ln w="3175">
                                <a:solidFill>
                                  <a:schemeClr val="tx1"/>
                                </a:solidFill>
                              </a:ln>
                              <a:latin typeface="Cambria Math" panose="02040503050406030204" pitchFamily="18" charset="0"/>
                            </a:rPr>
                            <m:t>𝒕</m:t>
                          </m:r>
                          <m:r>
                            <a:rPr lang="en-US" altLang="zh-CN" sz="2800" b="1" i="1" smtClean="0">
                              <a:ln w="3175">
                                <a:solidFill>
                                  <a:schemeClr val="tx1"/>
                                </a:solidFill>
                              </a:ln>
                              <a:latin typeface="Cambria Math" panose="02040503050406030204" pitchFamily="18" charset="0"/>
                            </a:rPr>
                            <m:t>−</m:t>
                          </m:r>
                          <m:r>
                            <a:rPr lang="en-US" altLang="zh-CN" sz="2800" b="1" i="1" smtClean="0">
                              <a:ln w="3175">
                                <a:solidFill>
                                  <a:schemeClr val="tx1"/>
                                </a:solidFill>
                              </a:ln>
                              <a:latin typeface="Cambria Math" panose="02040503050406030204" pitchFamily="18" charset="0"/>
                            </a:rPr>
                            <m:t>𝟏</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54" name="文本框 153">
                <a:extLst>
                  <a:ext uri="{FF2B5EF4-FFF2-40B4-BE49-F238E27FC236}">
                    <a16:creationId xmlns:a16="http://schemas.microsoft.com/office/drawing/2014/main" id="{C5EDE225-E7E5-45FD-97D2-8B678A84D66B}"/>
                  </a:ext>
                </a:extLst>
              </p:cNvPr>
              <p:cNvSpPr txBox="1">
                <a:spLocks noRot="1" noChangeAspect="1" noMove="1" noResize="1" noEditPoints="1" noAdjustHandles="1" noChangeArrowheads="1" noChangeShapeType="1" noTextEdit="1"/>
              </p:cNvSpPr>
              <p:nvPr/>
            </p:nvSpPr>
            <p:spPr>
              <a:xfrm>
                <a:off x="1257724" y="1253372"/>
                <a:ext cx="697774" cy="523220"/>
              </a:xfrm>
              <a:prstGeom prst="rect">
                <a:avLst/>
              </a:prstGeom>
              <a:blipFill>
                <a:blip r:embed="rId6"/>
                <a:stretch>
                  <a:fillRect l="-5217"/>
                </a:stretch>
              </a:blipFill>
              <a:ln w="57150">
                <a:noFill/>
              </a:ln>
            </p:spPr>
            <p:txBody>
              <a:bodyPr/>
              <a:lstStyle/>
              <a:p>
                <a:r>
                  <a:rPr lang="zh-CN" altLang="en-US">
                    <a:noFill/>
                  </a:rPr>
                  <a:t> </a:t>
                </a:r>
              </a:p>
            </p:txBody>
          </p:sp>
        </mc:Fallback>
      </mc:AlternateContent>
      <p:sp>
        <p:nvSpPr>
          <p:cNvPr id="155" name="流程图: 接点 154">
            <a:extLst>
              <a:ext uri="{FF2B5EF4-FFF2-40B4-BE49-F238E27FC236}">
                <a16:creationId xmlns:a16="http://schemas.microsoft.com/office/drawing/2014/main" id="{0A70E641-FAED-46AF-AD1F-E07DE5C8E25C}"/>
              </a:ext>
            </a:extLst>
          </p:cNvPr>
          <p:cNvSpPr/>
          <p:nvPr/>
        </p:nvSpPr>
        <p:spPr>
          <a:xfrm>
            <a:off x="2864272" y="1383915"/>
            <a:ext cx="277348" cy="284728"/>
          </a:xfrm>
          <a:prstGeom prst="flowChartConnector">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弧形 63">
            <a:extLst>
              <a:ext uri="{FF2B5EF4-FFF2-40B4-BE49-F238E27FC236}">
                <a16:creationId xmlns:a16="http://schemas.microsoft.com/office/drawing/2014/main" id="{D0DEFEA4-820A-40FE-99A4-1E20CE12565D}"/>
              </a:ext>
            </a:extLst>
          </p:cNvPr>
          <p:cNvSpPr/>
          <p:nvPr/>
        </p:nvSpPr>
        <p:spPr>
          <a:xfrm rot="13442817">
            <a:off x="3824696" y="4188592"/>
            <a:ext cx="501489" cy="520233"/>
          </a:xfrm>
          <a:prstGeom prst="arc">
            <a:avLst>
              <a:gd name="adj1" fmla="val 15940839"/>
              <a:gd name="adj2" fmla="val 0"/>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60" name="直接连接符 159">
            <a:extLst>
              <a:ext uri="{FF2B5EF4-FFF2-40B4-BE49-F238E27FC236}">
                <a16:creationId xmlns:a16="http://schemas.microsoft.com/office/drawing/2014/main" id="{10836A9F-3370-47CD-A1C4-1469D4334DBA}"/>
              </a:ext>
            </a:extLst>
          </p:cNvPr>
          <p:cNvCxnSpPr>
            <a:cxnSpLocks/>
            <a:stCxn id="100" idx="4"/>
            <a:endCxn id="64" idx="2"/>
          </p:cNvCxnSpPr>
          <p:nvPr/>
        </p:nvCxnSpPr>
        <p:spPr>
          <a:xfrm>
            <a:off x="3895138" y="2940489"/>
            <a:ext cx="75" cy="1333890"/>
          </a:xfrm>
          <a:prstGeom prst="line">
            <a:avLst/>
          </a:prstGeom>
          <a:ln w="571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0" name="文本框 179">
                <a:extLst>
                  <a:ext uri="{FF2B5EF4-FFF2-40B4-BE49-F238E27FC236}">
                    <a16:creationId xmlns:a16="http://schemas.microsoft.com/office/drawing/2014/main" id="{657DDE7A-AA8B-447A-9A58-CF6C35627EA9}"/>
                  </a:ext>
                </a:extLst>
              </p:cNvPr>
              <p:cNvSpPr txBox="1"/>
              <p:nvPr/>
            </p:nvSpPr>
            <p:spPr>
              <a:xfrm>
                <a:off x="2654059" y="6107058"/>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𝒙</m:t>
                          </m:r>
                        </m:e>
                        <m:sub>
                          <m:r>
                            <a:rPr lang="en-US" altLang="zh-CN" sz="2800" b="1" i="1" smtClean="0">
                              <a:ln w="3175">
                                <a:solidFill>
                                  <a:schemeClr val="tx1"/>
                                </a:solidFill>
                              </a:ln>
                              <a:latin typeface="Cambria Math" panose="02040503050406030204" pitchFamily="18" charset="0"/>
                            </a:rPr>
                            <m:t>𝒕</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80" name="文本框 179">
                <a:extLst>
                  <a:ext uri="{FF2B5EF4-FFF2-40B4-BE49-F238E27FC236}">
                    <a16:creationId xmlns:a16="http://schemas.microsoft.com/office/drawing/2014/main" id="{657DDE7A-AA8B-447A-9A58-CF6C35627EA9}"/>
                  </a:ext>
                </a:extLst>
              </p:cNvPr>
              <p:cNvSpPr txBox="1">
                <a:spLocks noRot="1" noChangeAspect="1" noMove="1" noResize="1" noEditPoints="1" noAdjustHandles="1" noChangeArrowheads="1" noChangeShapeType="1" noTextEdit="1"/>
              </p:cNvSpPr>
              <p:nvPr/>
            </p:nvSpPr>
            <p:spPr>
              <a:xfrm>
                <a:off x="2654059" y="6107058"/>
                <a:ext cx="697774" cy="523220"/>
              </a:xfrm>
              <a:prstGeom prst="rect">
                <a:avLst/>
              </a:prstGeom>
              <a:blipFill>
                <a:blip r:embed="rId7"/>
                <a:stretch>
                  <a:fillRect/>
                </a:stretch>
              </a:blipFill>
              <a:ln w="571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文本框 184">
                <a:extLst>
                  <a:ext uri="{FF2B5EF4-FFF2-40B4-BE49-F238E27FC236}">
                    <a16:creationId xmlns:a16="http://schemas.microsoft.com/office/drawing/2014/main" id="{3C68D626-44D6-4A52-A65E-858FAA1A14D7}"/>
                  </a:ext>
                </a:extLst>
              </p:cNvPr>
              <p:cNvSpPr txBox="1"/>
              <p:nvPr/>
            </p:nvSpPr>
            <p:spPr>
              <a:xfrm>
                <a:off x="9757656" y="1253372"/>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𝒉</m:t>
                          </m:r>
                        </m:e>
                        <m:sub>
                          <m:r>
                            <a:rPr lang="en-US" altLang="zh-CN" sz="2800" b="1" i="1" smtClean="0">
                              <a:ln w="3175">
                                <a:solidFill>
                                  <a:schemeClr val="tx1"/>
                                </a:solidFill>
                              </a:ln>
                              <a:latin typeface="Cambria Math" panose="02040503050406030204" pitchFamily="18" charset="0"/>
                            </a:rPr>
                            <m:t>𝒕</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85" name="文本框 184">
                <a:extLst>
                  <a:ext uri="{FF2B5EF4-FFF2-40B4-BE49-F238E27FC236}">
                    <a16:creationId xmlns:a16="http://schemas.microsoft.com/office/drawing/2014/main" id="{3C68D626-44D6-4A52-A65E-858FAA1A14D7}"/>
                  </a:ext>
                </a:extLst>
              </p:cNvPr>
              <p:cNvSpPr txBox="1">
                <a:spLocks noRot="1" noChangeAspect="1" noMove="1" noResize="1" noEditPoints="1" noAdjustHandles="1" noChangeArrowheads="1" noChangeShapeType="1" noTextEdit="1"/>
              </p:cNvSpPr>
              <p:nvPr/>
            </p:nvSpPr>
            <p:spPr>
              <a:xfrm>
                <a:off x="9757656" y="1253372"/>
                <a:ext cx="697774" cy="523220"/>
              </a:xfrm>
              <a:prstGeom prst="rect">
                <a:avLst/>
              </a:prstGeom>
              <a:blipFill>
                <a:blip r:embed="rId8"/>
                <a:stretch>
                  <a:fillRect/>
                </a:stretch>
              </a:blipFill>
              <a:ln w="57150">
                <a:noFill/>
              </a:ln>
            </p:spPr>
            <p:txBody>
              <a:bodyPr/>
              <a:lstStyle/>
              <a:p>
                <a:r>
                  <a:rPr lang="zh-CN" altLang="en-US">
                    <a:noFill/>
                  </a:rPr>
                  <a:t> </a:t>
                </a:r>
              </a:p>
            </p:txBody>
          </p:sp>
        </mc:Fallback>
      </mc:AlternateContent>
      <p:sp>
        <p:nvSpPr>
          <p:cNvPr id="63" name="流程图: 接点 62">
            <a:extLst>
              <a:ext uri="{FF2B5EF4-FFF2-40B4-BE49-F238E27FC236}">
                <a16:creationId xmlns:a16="http://schemas.microsoft.com/office/drawing/2014/main" id="{38313851-AD21-4B3A-A714-7197FF8E7D42}"/>
              </a:ext>
            </a:extLst>
          </p:cNvPr>
          <p:cNvSpPr/>
          <p:nvPr/>
        </p:nvSpPr>
        <p:spPr>
          <a:xfrm>
            <a:off x="3753428" y="1383915"/>
            <a:ext cx="277348" cy="284728"/>
          </a:xfrm>
          <a:prstGeom prst="flowChartConnector">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线箭头连接符 149">
            <a:extLst>
              <a:ext uri="{FF2B5EF4-FFF2-40B4-BE49-F238E27FC236}">
                <a16:creationId xmlns:a16="http://schemas.microsoft.com/office/drawing/2014/main" id="{59A358DC-79AE-4DA1-B584-BE7C17DD2309}"/>
              </a:ext>
            </a:extLst>
          </p:cNvPr>
          <p:cNvCxnSpPr>
            <a:cxnSpLocks/>
          </p:cNvCxnSpPr>
          <p:nvPr/>
        </p:nvCxnSpPr>
        <p:spPr>
          <a:xfrm flipV="1">
            <a:off x="8846441" y="308922"/>
            <a:ext cx="0" cy="11996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流程图: 接点 81">
            <a:extLst>
              <a:ext uri="{FF2B5EF4-FFF2-40B4-BE49-F238E27FC236}">
                <a16:creationId xmlns:a16="http://schemas.microsoft.com/office/drawing/2014/main" id="{B0B027CB-DC1F-4EC7-AECA-9A1A2D31CC0E}"/>
              </a:ext>
            </a:extLst>
          </p:cNvPr>
          <p:cNvSpPr/>
          <p:nvPr/>
        </p:nvSpPr>
        <p:spPr>
          <a:xfrm>
            <a:off x="8715922" y="1363858"/>
            <a:ext cx="277348" cy="284728"/>
          </a:xfrm>
          <a:prstGeom prst="flowChartConnector">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7F66B27B-25C5-4E1F-85E8-36405535355E}"/>
                  </a:ext>
                </a:extLst>
              </p:cNvPr>
              <p:cNvSpPr txBox="1"/>
              <p:nvPr/>
            </p:nvSpPr>
            <p:spPr>
              <a:xfrm>
                <a:off x="8885036" y="135979"/>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𝒉</m:t>
                          </m:r>
                        </m:e>
                        <m:sub>
                          <m:r>
                            <a:rPr lang="en-US" altLang="zh-CN" sz="2800" b="1" i="1" smtClean="0">
                              <a:ln w="3175">
                                <a:solidFill>
                                  <a:schemeClr val="tx1"/>
                                </a:solidFill>
                              </a:ln>
                              <a:latin typeface="Cambria Math" panose="02040503050406030204" pitchFamily="18" charset="0"/>
                            </a:rPr>
                            <m:t>𝒕</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86" name="文本框 85">
                <a:extLst>
                  <a:ext uri="{FF2B5EF4-FFF2-40B4-BE49-F238E27FC236}">
                    <a16:creationId xmlns:a16="http://schemas.microsoft.com/office/drawing/2014/main" id="{7F66B27B-25C5-4E1F-85E8-36405535355E}"/>
                  </a:ext>
                </a:extLst>
              </p:cNvPr>
              <p:cNvSpPr txBox="1">
                <a:spLocks noRot="1" noChangeAspect="1" noMove="1" noResize="1" noEditPoints="1" noAdjustHandles="1" noChangeArrowheads="1" noChangeShapeType="1" noTextEdit="1"/>
              </p:cNvSpPr>
              <p:nvPr/>
            </p:nvSpPr>
            <p:spPr>
              <a:xfrm>
                <a:off x="8885036" y="135979"/>
                <a:ext cx="697774" cy="523220"/>
              </a:xfrm>
              <a:prstGeom prst="rect">
                <a:avLst/>
              </a:prstGeom>
              <a:blipFill>
                <a:blip r:embed="rId9"/>
                <a:stretch>
                  <a:fillRect/>
                </a:stretch>
              </a:blipFill>
              <a:ln w="57150">
                <a:noFill/>
              </a:ln>
            </p:spPr>
            <p:txBody>
              <a:bodyPr/>
              <a:lstStyle/>
              <a:p>
                <a:r>
                  <a:rPr lang="zh-CN" altLang="en-US">
                    <a:noFill/>
                  </a:rPr>
                  <a:t> </a:t>
                </a:r>
              </a:p>
            </p:txBody>
          </p:sp>
        </mc:Fallback>
      </mc:AlternateContent>
    </p:spTree>
    <p:extLst>
      <p:ext uri="{BB962C8B-B14F-4D97-AF65-F5344CB8AC3E}">
        <p14:creationId xmlns:p14="http://schemas.microsoft.com/office/powerpoint/2010/main" val="3859792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7">
            <a:extLst>
              <a:ext uri="{FF2B5EF4-FFF2-40B4-BE49-F238E27FC236}">
                <a16:creationId xmlns:a16="http://schemas.microsoft.com/office/drawing/2014/main" id="{41154CB7-4743-4250-A5BE-D7A407C8EB1F}"/>
              </a:ext>
            </a:extLst>
          </p:cNvPr>
          <p:cNvSpPr/>
          <p:nvPr/>
        </p:nvSpPr>
        <p:spPr>
          <a:xfrm>
            <a:off x="3242889" y="4085891"/>
            <a:ext cx="1463857" cy="797832"/>
          </a:xfrm>
          <a:prstGeom prst="roundRect">
            <a:avLst/>
          </a:prstGeom>
          <a:noFill/>
          <a:ln w="57150">
            <a:solidFill>
              <a:schemeClr val="tx1"/>
            </a:solidFill>
            <a:prstDash val="solid"/>
            <a:extLst>
              <a:ext uri="{C807C97D-BFC1-408E-A445-0C87EB9F89A2}">
                <ask:lineSketchStyleProps xmlns="" xmlns:ask="http://schemas.microsoft.com/office/drawing/2018/sketchyshapes" sd="981765707">
                  <a:custGeom>
                    <a:avLst/>
                    <a:gdLst>
                      <a:gd name="connsiteX0" fmla="*/ 0 w 4880423"/>
                      <a:gd name="connsiteY0" fmla="*/ 553776 h 3322589"/>
                      <a:gd name="connsiteX1" fmla="*/ 553776 w 4880423"/>
                      <a:gd name="connsiteY1" fmla="*/ 0 h 3322589"/>
                      <a:gd name="connsiteX2" fmla="*/ 4326647 w 4880423"/>
                      <a:gd name="connsiteY2" fmla="*/ 0 h 3322589"/>
                      <a:gd name="connsiteX3" fmla="*/ 4880423 w 4880423"/>
                      <a:gd name="connsiteY3" fmla="*/ 553776 h 3322589"/>
                      <a:gd name="connsiteX4" fmla="*/ 4880423 w 4880423"/>
                      <a:gd name="connsiteY4" fmla="*/ 2768813 h 3322589"/>
                      <a:gd name="connsiteX5" fmla="*/ 4326647 w 4880423"/>
                      <a:gd name="connsiteY5" fmla="*/ 3322589 h 3322589"/>
                      <a:gd name="connsiteX6" fmla="*/ 553776 w 4880423"/>
                      <a:gd name="connsiteY6" fmla="*/ 3322589 h 3322589"/>
                      <a:gd name="connsiteX7" fmla="*/ 0 w 4880423"/>
                      <a:gd name="connsiteY7" fmla="*/ 2768813 h 3322589"/>
                      <a:gd name="connsiteX8" fmla="*/ 0 w 4880423"/>
                      <a:gd name="connsiteY8" fmla="*/ 553776 h 332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423" h="3322589" extrusionOk="0">
                        <a:moveTo>
                          <a:pt x="0" y="553776"/>
                        </a:moveTo>
                        <a:cubicBezTo>
                          <a:pt x="-3271" y="253673"/>
                          <a:pt x="226151" y="-8995"/>
                          <a:pt x="553776" y="0"/>
                        </a:cubicBezTo>
                        <a:cubicBezTo>
                          <a:pt x="1601569" y="-60713"/>
                          <a:pt x="3860430" y="61072"/>
                          <a:pt x="4326647" y="0"/>
                        </a:cubicBezTo>
                        <a:cubicBezTo>
                          <a:pt x="4582435" y="16730"/>
                          <a:pt x="4852382" y="281092"/>
                          <a:pt x="4880423" y="553776"/>
                        </a:cubicBezTo>
                        <a:cubicBezTo>
                          <a:pt x="4904875" y="1248489"/>
                          <a:pt x="4948086" y="2247895"/>
                          <a:pt x="4880423" y="2768813"/>
                        </a:cubicBezTo>
                        <a:cubicBezTo>
                          <a:pt x="4919247" y="3037754"/>
                          <a:pt x="4681205" y="3325804"/>
                          <a:pt x="4326647" y="3322589"/>
                        </a:cubicBezTo>
                        <a:cubicBezTo>
                          <a:pt x="3791417" y="3248818"/>
                          <a:pt x="2431702" y="3166706"/>
                          <a:pt x="553776" y="3322589"/>
                        </a:cubicBezTo>
                        <a:cubicBezTo>
                          <a:pt x="277914" y="3326937"/>
                          <a:pt x="-50593" y="3051566"/>
                          <a:pt x="0" y="2768813"/>
                        </a:cubicBezTo>
                        <a:cubicBezTo>
                          <a:pt x="152408" y="2079402"/>
                          <a:pt x="73868" y="1115049"/>
                          <a:pt x="0" y="55377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C7C589A-6135-4D00-9CC5-617FBCA64EB1}"/>
                  </a:ext>
                </a:extLst>
              </p:cNvPr>
              <p:cNvSpPr txBox="1"/>
              <p:nvPr/>
            </p:nvSpPr>
            <p:spPr>
              <a:xfrm>
                <a:off x="3477520" y="4149482"/>
                <a:ext cx="1066801" cy="658065"/>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n w="3175">
                                <a:solidFill>
                                  <a:schemeClr val="tx1"/>
                                </a:solidFill>
                              </a:ln>
                              <a:latin typeface="Cambria Math" panose="02040503050406030204" pitchFamily="18" charset="0"/>
                            </a:rPr>
                          </m:ctrlPr>
                        </m:sSubPr>
                        <m:e>
                          <m:acc>
                            <m:accPr>
                              <m:chr m:val="⃗"/>
                              <m:ctrlPr>
                                <a:rPr lang="en-US" altLang="zh-CN" sz="3200" b="1" i="1" smtClean="0">
                                  <a:ln w="3175">
                                    <a:solidFill>
                                      <a:schemeClr val="tx1"/>
                                    </a:solidFill>
                                  </a:ln>
                                  <a:latin typeface="Cambria Math" panose="02040503050406030204" pitchFamily="18" charset="0"/>
                                </a:rPr>
                              </m:ctrlPr>
                            </m:accPr>
                            <m:e>
                              <m:r>
                                <a:rPr lang="en-US" altLang="zh-CN" sz="3200" b="1" i="1" smtClean="0">
                                  <a:ln w="3175">
                                    <a:solidFill>
                                      <a:schemeClr val="tx1"/>
                                    </a:solidFill>
                                  </a:ln>
                                  <a:latin typeface="Cambria Math" panose="02040503050406030204" pitchFamily="18" charset="0"/>
                                </a:rPr>
                                <m:t>𝒉</m:t>
                              </m:r>
                            </m:e>
                          </m:acc>
                        </m:e>
                        <m:sub>
                          <m:r>
                            <a:rPr lang="en-US" altLang="zh-CN" sz="3200" b="1" i="1" smtClean="0">
                              <a:ln w="3175">
                                <a:solidFill>
                                  <a:schemeClr val="tx1"/>
                                </a:solidFill>
                              </a:ln>
                              <a:latin typeface="Cambria Math" panose="02040503050406030204" pitchFamily="18" charset="0"/>
                            </a:rPr>
                            <m:t>𝒕</m:t>
                          </m:r>
                          <m:r>
                            <a:rPr lang="en-US" altLang="zh-CN" sz="3200" b="1" i="1" smtClean="0">
                              <a:ln w="3175">
                                <a:solidFill>
                                  <a:schemeClr val="tx1"/>
                                </a:solidFill>
                              </a:ln>
                              <a:latin typeface="Cambria Math" panose="02040503050406030204" pitchFamily="18" charset="0"/>
                            </a:rPr>
                            <m:t>−</m:t>
                          </m:r>
                          <m:r>
                            <a:rPr lang="en-US" altLang="zh-CN" sz="3200" b="1" i="1" smtClean="0">
                              <a:ln w="3175">
                                <a:solidFill>
                                  <a:schemeClr val="tx1"/>
                                </a:solidFill>
                              </a:ln>
                              <a:latin typeface="Cambria Math" panose="02040503050406030204" pitchFamily="18" charset="0"/>
                            </a:rPr>
                            <m:t>𝟏</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9" name="文本框 8">
                <a:extLst>
                  <a:ext uri="{FF2B5EF4-FFF2-40B4-BE49-F238E27FC236}">
                    <a16:creationId xmlns:a16="http://schemas.microsoft.com/office/drawing/2014/main" id="{8C7C589A-6135-4D00-9CC5-617FBCA64EB1}"/>
                  </a:ext>
                </a:extLst>
              </p:cNvPr>
              <p:cNvSpPr txBox="1">
                <a:spLocks noRot="1" noChangeAspect="1" noMove="1" noResize="1" noEditPoints="1" noAdjustHandles="1" noChangeArrowheads="1" noChangeShapeType="1" noTextEdit="1"/>
              </p:cNvSpPr>
              <p:nvPr/>
            </p:nvSpPr>
            <p:spPr>
              <a:xfrm>
                <a:off x="3477520" y="4149482"/>
                <a:ext cx="1066801" cy="658065"/>
              </a:xfrm>
              <a:prstGeom prst="rect">
                <a:avLst/>
              </a:prstGeom>
              <a:blipFill>
                <a:blip r:embed="rId3"/>
                <a:stretch>
                  <a:fillRect/>
                </a:stretch>
              </a:blipFill>
              <a:ln w="57150">
                <a:noFill/>
              </a:ln>
            </p:spPr>
            <p:txBody>
              <a:bodyPr/>
              <a:lstStyle/>
              <a:p>
                <a:r>
                  <a:rPr lang="zh-CN" altLang="en-US">
                    <a:noFill/>
                  </a:rPr>
                  <a:t> </a:t>
                </a:r>
              </a:p>
            </p:txBody>
          </p:sp>
        </mc:Fallback>
      </mc:AlternateContent>
      <p:sp>
        <p:nvSpPr>
          <p:cNvPr id="12" name="圆角矩形 77">
            <a:extLst>
              <a:ext uri="{FF2B5EF4-FFF2-40B4-BE49-F238E27FC236}">
                <a16:creationId xmlns:a16="http://schemas.microsoft.com/office/drawing/2014/main" id="{CDADDE49-8C46-4A8B-9D04-B18F884A95A9}"/>
              </a:ext>
            </a:extLst>
          </p:cNvPr>
          <p:cNvSpPr/>
          <p:nvPr/>
        </p:nvSpPr>
        <p:spPr>
          <a:xfrm>
            <a:off x="3233793" y="2228623"/>
            <a:ext cx="1463857" cy="797832"/>
          </a:xfrm>
          <a:prstGeom prst="roundRect">
            <a:avLst/>
          </a:prstGeom>
          <a:noFill/>
          <a:ln w="57150">
            <a:solidFill>
              <a:schemeClr val="tx1"/>
            </a:solidFill>
            <a:prstDash val="solid"/>
            <a:extLst>
              <a:ext uri="{C807C97D-BFC1-408E-A445-0C87EB9F89A2}">
                <ask:lineSketchStyleProps xmlns="" xmlns:ask="http://schemas.microsoft.com/office/drawing/2018/sketchyshapes" sd="981765707">
                  <a:custGeom>
                    <a:avLst/>
                    <a:gdLst>
                      <a:gd name="connsiteX0" fmla="*/ 0 w 4880423"/>
                      <a:gd name="connsiteY0" fmla="*/ 553776 h 3322589"/>
                      <a:gd name="connsiteX1" fmla="*/ 553776 w 4880423"/>
                      <a:gd name="connsiteY1" fmla="*/ 0 h 3322589"/>
                      <a:gd name="connsiteX2" fmla="*/ 4326647 w 4880423"/>
                      <a:gd name="connsiteY2" fmla="*/ 0 h 3322589"/>
                      <a:gd name="connsiteX3" fmla="*/ 4880423 w 4880423"/>
                      <a:gd name="connsiteY3" fmla="*/ 553776 h 3322589"/>
                      <a:gd name="connsiteX4" fmla="*/ 4880423 w 4880423"/>
                      <a:gd name="connsiteY4" fmla="*/ 2768813 h 3322589"/>
                      <a:gd name="connsiteX5" fmla="*/ 4326647 w 4880423"/>
                      <a:gd name="connsiteY5" fmla="*/ 3322589 h 3322589"/>
                      <a:gd name="connsiteX6" fmla="*/ 553776 w 4880423"/>
                      <a:gd name="connsiteY6" fmla="*/ 3322589 h 3322589"/>
                      <a:gd name="connsiteX7" fmla="*/ 0 w 4880423"/>
                      <a:gd name="connsiteY7" fmla="*/ 2768813 h 3322589"/>
                      <a:gd name="connsiteX8" fmla="*/ 0 w 4880423"/>
                      <a:gd name="connsiteY8" fmla="*/ 553776 h 332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423" h="3322589" extrusionOk="0">
                        <a:moveTo>
                          <a:pt x="0" y="553776"/>
                        </a:moveTo>
                        <a:cubicBezTo>
                          <a:pt x="-3271" y="253673"/>
                          <a:pt x="226151" y="-8995"/>
                          <a:pt x="553776" y="0"/>
                        </a:cubicBezTo>
                        <a:cubicBezTo>
                          <a:pt x="1601569" y="-60713"/>
                          <a:pt x="3860430" y="61072"/>
                          <a:pt x="4326647" y="0"/>
                        </a:cubicBezTo>
                        <a:cubicBezTo>
                          <a:pt x="4582435" y="16730"/>
                          <a:pt x="4852382" y="281092"/>
                          <a:pt x="4880423" y="553776"/>
                        </a:cubicBezTo>
                        <a:cubicBezTo>
                          <a:pt x="4904875" y="1248489"/>
                          <a:pt x="4948086" y="2247895"/>
                          <a:pt x="4880423" y="2768813"/>
                        </a:cubicBezTo>
                        <a:cubicBezTo>
                          <a:pt x="4919247" y="3037754"/>
                          <a:pt x="4681205" y="3325804"/>
                          <a:pt x="4326647" y="3322589"/>
                        </a:cubicBezTo>
                        <a:cubicBezTo>
                          <a:pt x="3791417" y="3248818"/>
                          <a:pt x="2431702" y="3166706"/>
                          <a:pt x="553776" y="3322589"/>
                        </a:cubicBezTo>
                        <a:cubicBezTo>
                          <a:pt x="277914" y="3326937"/>
                          <a:pt x="-50593" y="3051566"/>
                          <a:pt x="0" y="2768813"/>
                        </a:cubicBezTo>
                        <a:cubicBezTo>
                          <a:pt x="152408" y="2079402"/>
                          <a:pt x="73868" y="1115049"/>
                          <a:pt x="0" y="55377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35AA593-D8D1-44D1-B085-FE9FCB4FE214}"/>
                  </a:ext>
                </a:extLst>
              </p:cNvPr>
              <p:cNvSpPr txBox="1"/>
              <p:nvPr/>
            </p:nvSpPr>
            <p:spPr>
              <a:xfrm>
                <a:off x="3407197" y="2344634"/>
                <a:ext cx="1170296" cy="658065"/>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n w="3175">
                                <a:solidFill>
                                  <a:schemeClr val="tx1"/>
                                </a:solidFill>
                              </a:ln>
                              <a:latin typeface="Cambria Math" panose="02040503050406030204" pitchFamily="18" charset="0"/>
                            </a:rPr>
                          </m:ctrlPr>
                        </m:sSubPr>
                        <m:e>
                          <m:acc>
                            <m:accPr>
                              <m:chr m:val="⃖"/>
                              <m:ctrlPr>
                                <a:rPr lang="en-US" altLang="zh-CN" sz="3200" b="1" i="1" smtClean="0">
                                  <a:ln w="3175">
                                    <a:solidFill>
                                      <a:schemeClr val="tx1"/>
                                    </a:solidFill>
                                  </a:ln>
                                  <a:latin typeface="Cambria Math" panose="02040503050406030204" pitchFamily="18" charset="0"/>
                                </a:rPr>
                              </m:ctrlPr>
                            </m:accPr>
                            <m:e>
                              <m:r>
                                <a:rPr lang="en-US" altLang="zh-CN" sz="3200" b="1" i="1" smtClean="0">
                                  <a:ln w="3175">
                                    <a:solidFill>
                                      <a:schemeClr val="tx1"/>
                                    </a:solidFill>
                                  </a:ln>
                                  <a:latin typeface="Cambria Math" panose="02040503050406030204" pitchFamily="18" charset="0"/>
                                </a:rPr>
                                <m:t>𝒉</m:t>
                              </m:r>
                            </m:e>
                          </m:acc>
                        </m:e>
                        <m:sub>
                          <m:r>
                            <a:rPr lang="en-US" altLang="zh-CN" sz="3200" b="1" i="1" smtClean="0">
                              <a:ln w="3175">
                                <a:solidFill>
                                  <a:schemeClr val="tx1"/>
                                </a:solidFill>
                              </a:ln>
                              <a:latin typeface="Cambria Math" panose="02040503050406030204" pitchFamily="18" charset="0"/>
                            </a:rPr>
                            <m:t>𝒕</m:t>
                          </m:r>
                          <m:r>
                            <a:rPr lang="en-US" altLang="zh-CN" sz="3200" b="1" i="1" smtClean="0">
                              <a:ln w="3175">
                                <a:solidFill>
                                  <a:schemeClr val="tx1"/>
                                </a:solidFill>
                              </a:ln>
                              <a:latin typeface="Cambria Math" panose="02040503050406030204" pitchFamily="18" charset="0"/>
                            </a:rPr>
                            <m:t>−</m:t>
                          </m:r>
                          <m:r>
                            <a:rPr lang="en-US" altLang="zh-CN" sz="3200" b="1" i="1" smtClean="0">
                              <a:ln w="3175">
                                <a:solidFill>
                                  <a:schemeClr val="tx1"/>
                                </a:solidFill>
                              </a:ln>
                              <a:latin typeface="Cambria Math" panose="02040503050406030204" pitchFamily="18" charset="0"/>
                            </a:rPr>
                            <m:t>𝟏</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3" name="文本框 12">
                <a:extLst>
                  <a:ext uri="{FF2B5EF4-FFF2-40B4-BE49-F238E27FC236}">
                    <a16:creationId xmlns:a16="http://schemas.microsoft.com/office/drawing/2014/main" id="{A35AA593-D8D1-44D1-B085-FE9FCB4FE214}"/>
                  </a:ext>
                </a:extLst>
              </p:cNvPr>
              <p:cNvSpPr txBox="1">
                <a:spLocks noRot="1" noChangeAspect="1" noMove="1" noResize="1" noEditPoints="1" noAdjustHandles="1" noChangeArrowheads="1" noChangeShapeType="1" noTextEdit="1"/>
              </p:cNvSpPr>
              <p:nvPr/>
            </p:nvSpPr>
            <p:spPr>
              <a:xfrm>
                <a:off x="3407197" y="2344634"/>
                <a:ext cx="1170296" cy="658065"/>
              </a:xfrm>
              <a:prstGeom prst="rect">
                <a:avLst/>
              </a:prstGeom>
              <a:blipFill>
                <a:blip r:embed="rId4"/>
                <a:stretch>
                  <a:fillRect/>
                </a:stretch>
              </a:blipFill>
              <a:ln w="57150">
                <a:noFill/>
              </a:ln>
            </p:spPr>
            <p:txBody>
              <a:bodyPr/>
              <a:lstStyle/>
              <a:p>
                <a:r>
                  <a:rPr lang="zh-CN" altLang="en-US">
                    <a:noFill/>
                  </a:rPr>
                  <a:t> </a:t>
                </a:r>
              </a:p>
            </p:txBody>
          </p:sp>
        </mc:Fallback>
      </mc:AlternateContent>
      <p:cxnSp>
        <p:nvCxnSpPr>
          <p:cNvPr id="14" name="直线箭头连接符 149">
            <a:extLst>
              <a:ext uri="{FF2B5EF4-FFF2-40B4-BE49-F238E27FC236}">
                <a16:creationId xmlns:a16="http://schemas.microsoft.com/office/drawing/2014/main" id="{C350D5D2-D84F-4734-BFA4-12C0749CC378}"/>
              </a:ext>
            </a:extLst>
          </p:cNvPr>
          <p:cNvCxnSpPr>
            <a:cxnSpLocks/>
            <a:stCxn id="16" idx="0"/>
            <a:endCxn id="8" idx="2"/>
          </p:cNvCxnSpPr>
          <p:nvPr/>
        </p:nvCxnSpPr>
        <p:spPr>
          <a:xfrm flipV="1">
            <a:off x="3973836" y="4883723"/>
            <a:ext cx="982" cy="9074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06C1D1F-D188-4178-BA9D-72F2A4CA8BDB}"/>
                  </a:ext>
                </a:extLst>
              </p:cNvPr>
              <p:cNvSpPr txBox="1"/>
              <p:nvPr/>
            </p:nvSpPr>
            <p:spPr>
              <a:xfrm>
                <a:off x="3624949" y="5791220"/>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𝒙</m:t>
                          </m:r>
                        </m:e>
                        <m:sub>
                          <m:r>
                            <a:rPr lang="en-US" altLang="zh-CN" sz="2800" b="1" i="1" smtClean="0">
                              <a:ln w="3175">
                                <a:solidFill>
                                  <a:schemeClr val="tx1"/>
                                </a:solidFill>
                              </a:ln>
                              <a:latin typeface="Cambria Math" panose="02040503050406030204" pitchFamily="18" charset="0"/>
                            </a:rPr>
                            <m:t>𝒕</m:t>
                          </m:r>
                          <m:r>
                            <a:rPr lang="en-US" altLang="zh-CN" sz="2800" b="1" i="1" smtClean="0">
                              <a:ln w="3175">
                                <a:solidFill>
                                  <a:schemeClr val="tx1"/>
                                </a:solidFill>
                              </a:ln>
                              <a:latin typeface="Cambria Math" panose="02040503050406030204" pitchFamily="18" charset="0"/>
                            </a:rPr>
                            <m:t>−</m:t>
                          </m:r>
                          <m:r>
                            <a:rPr lang="en-US" altLang="zh-CN" sz="2800" b="1" i="1" smtClean="0">
                              <a:ln w="3175">
                                <a:solidFill>
                                  <a:schemeClr val="tx1"/>
                                </a:solidFill>
                              </a:ln>
                              <a:latin typeface="Cambria Math" panose="02040503050406030204" pitchFamily="18" charset="0"/>
                            </a:rPr>
                            <m:t>𝟏</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6" name="文本框 15">
                <a:extLst>
                  <a:ext uri="{FF2B5EF4-FFF2-40B4-BE49-F238E27FC236}">
                    <a16:creationId xmlns:a16="http://schemas.microsoft.com/office/drawing/2014/main" id="{706C1D1F-D188-4178-BA9D-72F2A4CA8BDB}"/>
                  </a:ext>
                </a:extLst>
              </p:cNvPr>
              <p:cNvSpPr txBox="1">
                <a:spLocks noRot="1" noChangeAspect="1" noMove="1" noResize="1" noEditPoints="1" noAdjustHandles="1" noChangeArrowheads="1" noChangeShapeType="1" noTextEdit="1"/>
              </p:cNvSpPr>
              <p:nvPr/>
            </p:nvSpPr>
            <p:spPr>
              <a:xfrm>
                <a:off x="3624949" y="5791220"/>
                <a:ext cx="697774" cy="523220"/>
              </a:xfrm>
              <a:prstGeom prst="rect">
                <a:avLst/>
              </a:prstGeom>
              <a:blipFill>
                <a:blip r:embed="rId5"/>
                <a:stretch>
                  <a:fillRect l="-6140"/>
                </a:stretch>
              </a:blipFill>
              <a:ln w="57150">
                <a:noFill/>
              </a:ln>
            </p:spPr>
            <p:txBody>
              <a:bodyPr/>
              <a:lstStyle/>
              <a:p>
                <a:r>
                  <a:rPr lang="zh-CN" altLang="en-US">
                    <a:noFill/>
                  </a:rPr>
                  <a:t> </a:t>
                </a:r>
              </a:p>
            </p:txBody>
          </p:sp>
        </mc:Fallback>
      </mc:AlternateContent>
      <p:cxnSp>
        <p:nvCxnSpPr>
          <p:cNvPr id="41" name="直线箭头连接符 149">
            <a:extLst>
              <a:ext uri="{FF2B5EF4-FFF2-40B4-BE49-F238E27FC236}">
                <a16:creationId xmlns:a16="http://schemas.microsoft.com/office/drawing/2014/main" id="{DB484B12-F894-4210-8AF9-FF9660CCE728}"/>
              </a:ext>
            </a:extLst>
          </p:cNvPr>
          <p:cNvCxnSpPr>
            <a:cxnSpLocks/>
            <a:stCxn id="8" idx="3"/>
          </p:cNvCxnSpPr>
          <p:nvPr/>
        </p:nvCxnSpPr>
        <p:spPr>
          <a:xfrm flipV="1">
            <a:off x="4706746" y="4478515"/>
            <a:ext cx="1163293" cy="629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弧形 53">
            <a:extLst>
              <a:ext uri="{FF2B5EF4-FFF2-40B4-BE49-F238E27FC236}">
                <a16:creationId xmlns:a16="http://schemas.microsoft.com/office/drawing/2014/main" id="{78DD443B-96EB-46FF-AB78-4E49F9E9A536}"/>
              </a:ext>
            </a:extLst>
          </p:cNvPr>
          <p:cNvSpPr/>
          <p:nvPr/>
        </p:nvSpPr>
        <p:spPr>
          <a:xfrm rot="13270512">
            <a:off x="3020321" y="2212226"/>
            <a:ext cx="3768436" cy="4156364"/>
          </a:xfrm>
          <a:prstGeom prst="arc">
            <a:avLst>
              <a:gd name="adj1" fmla="val 16200000"/>
              <a:gd name="adj2" fmla="val 21418187"/>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cxnSp>
        <p:nvCxnSpPr>
          <p:cNvPr id="58" name="直线箭头连接符 149">
            <a:extLst>
              <a:ext uri="{FF2B5EF4-FFF2-40B4-BE49-F238E27FC236}">
                <a16:creationId xmlns:a16="http://schemas.microsoft.com/office/drawing/2014/main" id="{DC2076F5-D2A1-4459-89B0-AC7B883445D0}"/>
              </a:ext>
            </a:extLst>
          </p:cNvPr>
          <p:cNvCxnSpPr>
            <a:cxnSpLocks/>
          </p:cNvCxnSpPr>
          <p:nvPr/>
        </p:nvCxnSpPr>
        <p:spPr>
          <a:xfrm flipV="1">
            <a:off x="3337287" y="3013870"/>
            <a:ext cx="140233" cy="2307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弧形 61">
            <a:extLst>
              <a:ext uri="{FF2B5EF4-FFF2-40B4-BE49-F238E27FC236}">
                <a16:creationId xmlns:a16="http://schemas.microsoft.com/office/drawing/2014/main" id="{96C3EA2A-A519-42B4-8CD7-9BAE4964A76A}"/>
              </a:ext>
            </a:extLst>
          </p:cNvPr>
          <p:cNvSpPr/>
          <p:nvPr/>
        </p:nvSpPr>
        <p:spPr>
          <a:xfrm rot="4383530">
            <a:off x="1668641" y="864717"/>
            <a:ext cx="3130303" cy="3909794"/>
          </a:xfrm>
          <a:prstGeom prst="arc">
            <a:avLst>
              <a:gd name="adj1" fmla="val 14033373"/>
              <a:gd name="adj2" fmla="val 20153240"/>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cxnSp>
        <p:nvCxnSpPr>
          <p:cNvPr id="63" name="直线箭头连接符 149">
            <a:extLst>
              <a:ext uri="{FF2B5EF4-FFF2-40B4-BE49-F238E27FC236}">
                <a16:creationId xmlns:a16="http://schemas.microsoft.com/office/drawing/2014/main" id="{3EE86699-4996-40D4-9D35-5BFE3A52142F}"/>
              </a:ext>
            </a:extLst>
          </p:cNvPr>
          <p:cNvCxnSpPr>
            <a:cxnSpLocks/>
            <a:stCxn id="12" idx="0"/>
            <a:endCxn id="71" idx="2"/>
          </p:cNvCxnSpPr>
          <p:nvPr/>
        </p:nvCxnSpPr>
        <p:spPr>
          <a:xfrm flipH="1" flipV="1">
            <a:off x="3965721" y="1283665"/>
            <a:ext cx="1" cy="944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149">
            <a:extLst>
              <a:ext uri="{FF2B5EF4-FFF2-40B4-BE49-F238E27FC236}">
                <a16:creationId xmlns:a16="http://schemas.microsoft.com/office/drawing/2014/main" id="{7B08A7B1-8F18-46D2-AFAD-3A422BB04312}"/>
              </a:ext>
            </a:extLst>
          </p:cNvPr>
          <p:cNvCxnSpPr>
            <a:cxnSpLocks/>
          </p:cNvCxnSpPr>
          <p:nvPr/>
        </p:nvCxnSpPr>
        <p:spPr>
          <a:xfrm flipH="1" flipV="1">
            <a:off x="4130711" y="1283665"/>
            <a:ext cx="384023" cy="2113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440E5EF7-7A3A-4A19-B8C5-65434998DD77}"/>
                  </a:ext>
                </a:extLst>
              </p:cNvPr>
              <p:cNvSpPr txBox="1"/>
              <p:nvPr/>
            </p:nvSpPr>
            <p:spPr>
              <a:xfrm>
                <a:off x="3616834" y="760445"/>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𝒚</m:t>
                          </m:r>
                        </m:e>
                        <m:sub>
                          <m:r>
                            <a:rPr lang="en-US" altLang="zh-CN" sz="2800" b="1" i="1" smtClean="0">
                              <a:ln w="3175">
                                <a:solidFill>
                                  <a:schemeClr val="tx1"/>
                                </a:solidFill>
                              </a:ln>
                              <a:latin typeface="Cambria Math" panose="02040503050406030204" pitchFamily="18" charset="0"/>
                            </a:rPr>
                            <m:t>𝒕</m:t>
                          </m:r>
                          <m:r>
                            <a:rPr lang="en-US" altLang="zh-CN" sz="2800" b="1" i="1" smtClean="0">
                              <a:ln w="3175">
                                <a:solidFill>
                                  <a:schemeClr val="tx1"/>
                                </a:solidFill>
                              </a:ln>
                              <a:latin typeface="Cambria Math" panose="02040503050406030204" pitchFamily="18" charset="0"/>
                            </a:rPr>
                            <m:t>−</m:t>
                          </m:r>
                          <m:r>
                            <a:rPr lang="en-US" altLang="zh-CN" sz="2800" b="1" i="1" smtClean="0">
                              <a:ln w="3175">
                                <a:solidFill>
                                  <a:schemeClr val="tx1"/>
                                </a:solidFill>
                              </a:ln>
                              <a:latin typeface="Cambria Math" panose="02040503050406030204" pitchFamily="18" charset="0"/>
                            </a:rPr>
                            <m:t>𝟏</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71" name="文本框 70">
                <a:extLst>
                  <a:ext uri="{FF2B5EF4-FFF2-40B4-BE49-F238E27FC236}">
                    <a16:creationId xmlns:a16="http://schemas.microsoft.com/office/drawing/2014/main" id="{440E5EF7-7A3A-4A19-B8C5-65434998DD77}"/>
                  </a:ext>
                </a:extLst>
              </p:cNvPr>
              <p:cNvSpPr txBox="1">
                <a:spLocks noRot="1" noChangeAspect="1" noMove="1" noResize="1" noEditPoints="1" noAdjustHandles="1" noChangeArrowheads="1" noChangeShapeType="1" noTextEdit="1"/>
              </p:cNvSpPr>
              <p:nvPr/>
            </p:nvSpPr>
            <p:spPr>
              <a:xfrm>
                <a:off x="3616834" y="760445"/>
                <a:ext cx="697774" cy="523220"/>
              </a:xfrm>
              <a:prstGeom prst="rect">
                <a:avLst/>
              </a:prstGeom>
              <a:blipFill>
                <a:blip r:embed="rId6"/>
                <a:stretch>
                  <a:fillRect l="-6087"/>
                </a:stretch>
              </a:blipFill>
              <a:ln w="57150">
                <a:noFill/>
              </a:ln>
            </p:spPr>
            <p:txBody>
              <a:bodyPr/>
              <a:lstStyle/>
              <a:p>
                <a:r>
                  <a:rPr lang="zh-CN" altLang="en-US">
                    <a:noFill/>
                  </a:rPr>
                  <a:t> </a:t>
                </a:r>
              </a:p>
            </p:txBody>
          </p:sp>
        </mc:Fallback>
      </mc:AlternateContent>
      <p:cxnSp>
        <p:nvCxnSpPr>
          <p:cNvPr id="73" name="直线箭头连接符 149">
            <a:extLst>
              <a:ext uri="{FF2B5EF4-FFF2-40B4-BE49-F238E27FC236}">
                <a16:creationId xmlns:a16="http://schemas.microsoft.com/office/drawing/2014/main" id="{A1F9B36B-A246-4F04-8BEA-296BE9696963}"/>
              </a:ext>
            </a:extLst>
          </p:cNvPr>
          <p:cNvCxnSpPr>
            <a:cxnSpLocks/>
            <a:stCxn id="12" idx="1"/>
          </p:cNvCxnSpPr>
          <p:nvPr/>
        </p:nvCxnSpPr>
        <p:spPr>
          <a:xfrm flipH="1">
            <a:off x="2061405" y="2627539"/>
            <a:ext cx="117238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圆角矩形 77">
            <a:extLst>
              <a:ext uri="{FF2B5EF4-FFF2-40B4-BE49-F238E27FC236}">
                <a16:creationId xmlns:a16="http://schemas.microsoft.com/office/drawing/2014/main" id="{22309319-B955-47CB-B2B1-4CED3DC6410C}"/>
              </a:ext>
            </a:extLst>
          </p:cNvPr>
          <p:cNvSpPr/>
          <p:nvPr/>
        </p:nvSpPr>
        <p:spPr>
          <a:xfrm>
            <a:off x="5896217" y="4095253"/>
            <a:ext cx="1463857" cy="797832"/>
          </a:xfrm>
          <a:prstGeom prst="roundRect">
            <a:avLst/>
          </a:prstGeom>
          <a:noFill/>
          <a:ln w="57150">
            <a:solidFill>
              <a:schemeClr val="tx1"/>
            </a:solidFill>
            <a:prstDash val="solid"/>
            <a:extLst>
              <a:ext uri="{C807C97D-BFC1-408E-A445-0C87EB9F89A2}">
                <ask:lineSketchStyleProps xmlns="" xmlns:ask="http://schemas.microsoft.com/office/drawing/2018/sketchyshapes" sd="981765707">
                  <a:custGeom>
                    <a:avLst/>
                    <a:gdLst>
                      <a:gd name="connsiteX0" fmla="*/ 0 w 4880423"/>
                      <a:gd name="connsiteY0" fmla="*/ 553776 h 3322589"/>
                      <a:gd name="connsiteX1" fmla="*/ 553776 w 4880423"/>
                      <a:gd name="connsiteY1" fmla="*/ 0 h 3322589"/>
                      <a:gd name="connsiteX2" fmla="*/ 4326647 w 4880423"/>
                      <a:gd name="connsiteY2" fmla="*/ 0 h 3322589"/>
                      <a:gd name="connsiteX3" fmla="*/ 4880423 w 4880423"/>
                      <a:gd name="connsiteY3" fmla="*/ 553776 h 3322589"/>
                      <a:gd name="connsiteX4" fmla="*/ 4880423 w 4880423"/>
                      <a:gd name="connsiteY4" fmla="*/ 2768813 h 3322589"/>
                      <a:gd name="connsiteX5" fmla="*/ 4326647 w 4880423"/>
                      <a:gd name="connsiteY5" fmla="*/ 3322589 h 3322589"/>
                      <a:gd name="connsiteX6" fmla="*/ 553776 w 4880423"/>
                      <a:gd name="connsiteY6" fmla="*/ 3322589 h 3322589"/>
                      <a:gd name="connsiteX7" fmla="*/ 0 w 4880423"/>
                      <a:gd name="connsiteY7" fmla="*/ 2768813 h 3322589"/>
                      <a:gd name="connsiteX8" fmla="*/ 0 w 4880423"/>
                      <a:gd name="connsiteY8" fmla="*/ 553776 h 332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423" h="3322589" extrusionOk="0">
                        <a:moveTo>
                          <a:pt x="0" y="553776"/>
                        </a:moveTo>
                        <a:cubicBezTo>
                          <a:pt x="-3271" y="253673"/>
                          <a:pt x="226151" y="-8995"/>
                          <a:pt x="553776" y="0"/>
                        </a:cubicBezTo>
                        <a:cubicBezTo>
                          <a:pt x="1601569" y="-60713"/>
                          <a:pt x="3860430" y="61072"/>
                          <a:pt x="4326647" y="0"/>
                        </a:cubicBezTo>
                        <a:cubicBezTo>
                          <a:pt x="4582435" y="16730"/>
                          <a:pt x="4852382" y="281092"/>
                          <a:pt x="4880423" y="553776"/>
                        </a:cubicBezTo>
                        <a:cubicBezTo>
                          <a:pt x="4904875" y="1248489"/>
                          <a:pt x="4948086" y="2247895"/>
                          <a:pt x="4880423" y="2768813"/>
                        </a:cubicBezTo>
                        <a:cubicBezTo>
                          <a:pt x="4919247" y="3037754"/>
                          <a:pt x="4681205" y="3325804"/>
                          <a:pt x="4326647" y="3322589"/>
                        </a:cubicBezTo>
                        <a:cubicBezTo>
                          <a:pt x="3791417" y="3248818"/>
                          <a:pt x="2431702" y="3166706"/>
                          <a:pt x="553776" y="3322589"/>
                        </a:cubicBezTo>
                        <a:cubicBezTo>
                          <a:pt x="277914" y="3326937"/>
                          <a:pt x="-50593" y="3051566"/>
                          <a:pt x="0" y="2768813"/>
                        </a:cubicBezTo>
                        <a:cubicBezTo>
                          <a:pt x="152408" y="2079402"/>
                          <a:pt x="73868" y="1115049"/>
                          <a:pt x="0" y="55377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3ED8C788-F55B-47A3-BEF5-FBE4365B59A1}"/>
                  </a:ext>
                </a:extLst>
              </p:cNvPr>
              <p:cNvSpPr txBox="1"/>
              <p:nvPr/>
            </p:nvSpPr>
            <p:spPr>
              <a:xfrm>
                <a:off x="6130848" y="4158844"/>
                <a:ext cx="1066801" cy="658065"/>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n w="3175">
                                <a:solidFill>
                                  <a:schemeClr val="tx1"/>
                                </a:solidFill>
                              </a:ln>
                              <a:latin typeface="Cambria Math" panose="02040503050406030204" pitchFamily="18" charset="0"/>
                            </a:rPr>
                          </m:ctrlPr>
                        </m:sSubPr>
                        <m:e>
                          <m:acc>
                            <m:accPr>
                              <m:chr m:val="⃗"/>
                              <m:ctrlPr>
                                <a:rPr lang="en-US" altLang="zh-CN" sz="3200" b="1" i="1" smtClean="0">
                                  <a:ln w="3175">
                                    <a:solidFill>
                                      <a:schemeClr val="tx1"/>
                                    </a:solidFill>
                                  </a:ln>
                                  <a:latin typeface="Cambria Math" panose="02040503050406030204" pitchFamily="18" charset="0"/>
                                </a:rPr>
                              </m:ctrlPr>
                            </m:accPr>
                            <m:e>
                              <m:r>
                                <a:rPr lang="en-US" altLang="zh-CN" sz="3200" b="1" i="1" smtClean="0">
                                  <a:ln w="3175">
                                    <a:solidFill>
                                      <a:schemeClr val="tx1"/>
                                    </a:solidFill>
                                  </a:ln>
                                  <a:latin typeface="Cambria Math" panose="02040503050406030204" pitchFamily="18" charset="0"/>
                                </a:rPr>
                                <m:t>𝒉</m:t>
                              </m:r>
                            </m:e>
                          </m:acc>
                        </m:e>
                        <m:sub>
                          <m:r>
                            <a:rPr lang="en-US" altLang="zh-CN" sz="3200" b="1" i="1" smtClean="0">
                              <a:ln w="3175">
                                <a:solidFill>
                                  <a:schemeClr val="tx1"/>
                                </a:solidFill>
                              </a:ln>
                              <a:latin typeface="Cambria Math" panose="02040503050406030204" pitchFamily="18" charset="0"/>
                            </a:rPr>
                            <m:t>𝒕</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78" name="文本框 77">
                <a:extLst>
                  <a:ext uri="{FF2B5EF4-FFF2-40B4-BE49-F238E27FC236}">
                    <a16:creationId xmlns:a16="http://schemas.microsoft.com/office/drawing/2014/main" id="{3ED8C788-F55B-47A3-BEF5-FBE4365B59A1}"/>
                  </a:ext>
                </a:extLst>
              </p:cNvPr>
              <p:cNvSpPr txBox="1">
                <a:spLocks noRot="1" noChangeAspect="1" noMove="1" noResize="1" noEditPoints="1" noAdjustHandles="1" noChangeArrowheads="1" noChangeShapeType="1" noTextEdit="1"/>
              </p:cNvSpPr>
              <p:nvPr/>
            </p:nvSpPr>
            <p:spPr>
              <a:xfrm>
                <a:off x="6130848" y="4158844"/>
                <a:ext cx="1066801" cy="658065"/>
              </a:xfrm>
              <a:prstGeom prst="rect">
                <a:avLst/>
              </a:prstGeom>
              <a:blipFill>
                <a:blip r:embed="rId7"/>
                <a:stretch>
                  <a:fillRect/>
                </a:stretch>
              </a:blipFill>
              <a:ln w="57150">
                <a:noFill/>
              </a:ln>
            </p:spPr>
            <p:txBody>
              <a:bodyPr/>
              <a:lstStyle/>
              <a:p>
                <a:r>
                  <a:rPr lang="zh-CN" altLang="en-US">
                    <a:noFill/>
                  </a:rPr>
                  <a:t> </a:t>
                </a:r>
              </a:p>
            </p:txBody>
          </p:sp>
        </mc:Fallback>
      </mc:AlternateContent>
      <p:sp>
        <p:nvSpPr>
          <p:cNvPr id="79" name="圆角矩形 77">
            <a:extLst>
              <a:ext uri="{FF2B5EF4-FFF2-40B4-BE49-F238E27FC236}">
                <a16:creationId xmlns:a16="http://schemas.microsoft.com/office/drawing/2014/main" id="{E8FD3BC4-E49F-496A-AF02-19E53B055EE7}"/>
              </a:ext>
            </a:extLst>
          </p:cNvPr>
          <p:cNvSpPr/>
          <p:nvPr/>
        </p:nvSpPr>
        <p:spPr>
          <a:xfrm>
            <a:off x="5887121" y="2237985"/>
            <a:ext cx="1463857" cy="797832"/>
          </a:xfrm>
          <a:prstGeom prst="roundRect">
            <a:avLst/>
          </a:prstGeom>
          <a:noFill/>
          <a:ln w="57150">
            <a:solidFill>
              <a:schemeClr val="tx1"/>
            </a:solidFill>
            <a:prstDash val="solid"/>
            <a:extLst>
              <a:ext uri="{C807C97D-BFC1-408E-A445-0C87EB9F89A2}">
                <ask:lineSketchStyleProps xmlns="" xmlns:ask="http://schemas.microsoft.com/office/drawing/2018/sketchyshapes" sd="981765707">
                  <a:custGeom>
                    <a:avLst/>
                    <a:gdLst>
                      <a:gd name="connsiteX0" fmla="*/ 0 w 4880423"/>
                      <a:gd name="connsiteY0" fmla="*/ 553776 h 3322589"/>
                      <a:gd name="connsiteX1" fmla="*/ 553776 w 4880423"/>
                      <a:gd name="connsiteY1" fmla="*/ 0 h 3322589"/>
                      <a:gd name="connsiteX2" fmla="*/ 4326647 w 4880423"/>
                      <a:gd name="connsiteY2" fmla="*/ 0 h 3322589"/>
                      <a:gd name="connsiteX3" fmla="*/ 4880423 w 4880423"/>
                      <a:gd name="connsiteY3" fmla="*/ 553776 h 3322589"/>
                      <a:gd name="connsiteX4" fmla="*/ 4880423 w 4880423"/>
                      <a:gd name="connsiteY4" fmla="*/ 2768813 h 3322589"/>
                      <a:gd name="connsiteX5" fmla="*/ 4326647 w 4880423"/>
                      <a:gd name="connsiteY5" fmla="*/ 3322589 h 3322589"/>
                      <a:gd name="connsiteX6" fmla="*/ 553776 w 4880423"/>
                      <a:gd name="connsiteY6" fmla="*/ 3322589 h 3322589"/>
                      <a:gd name="connsiteX7" fmla="*/ 0 w 4880423"/>
                      <a:gd name="connsiteY7" fmla="*/ 2768813 h 3322589"/>
                      <a:gd name="connsiteX8" fmla="*/ 0 w 4880423"/>
                      <a:gd name="connsiteY8" fmla="*/ 553776 h 332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423" h="3322589" extrusionOk="0">
                        <a:moveTo>
                          <a:pt x="0" y="553776"/>
                        </a:moveTo>
                        <a:cubicBezTo>
                          <a:pt x="-3271" y="253673"/>
                          <a:pt x="226151" y="-8995"/>
                          <a:pt x="553776" y="0"/>
                        </a:cubicBezTo>
                        <a:cubicBezTo>
                          <a:pt x="1601569" y="-60713"/>
                          <a:pt x="3860430" y="61072"/>
                          <a:pt x="4326647" y="0"/>
                        </a:cubicBezTo>
                        <a:cubicBezTo>
                          <a:pt x="4582435" y="16730"/>
                          <a:pt x="4852382" y="281092"/>
                          <a:pt x="4880423" y="553776"/>
                        </a:cubicBezTo>
                        <a:cubicBezTo>
                          <a:pt x="4904875" y="1248489"/>
                          <a:pt x="4948086" y="2247895"/>
                          <a:pt x="4880423" y="2768813"/>
                        </a:cubicBezTo>
                        <a:cubicBezTo>
                          <a:pt x="4919247" y="3037754"/>
                          <a:pt x="4681205" y="3325804"/>
                          <a:pt x="4326647" y="3322589"/>
                        </a:cubicBezTo>
                        <a:cubicBezTo>
                          <a:pt x="3791417" y="3248818"/>
                          <a:pt x="2431702" y="3166706"/>
                          <a:pt x="553776" y="3322589"/>
                        </a:cubicBezTo>
                        <a:cubicBezTo>
                          <a:pt x="277914" y="3326937"/>
                          <a:pt x="-50593" y="3051566"/>
                          <a:pt x="0" y="2768813"/>
                        </a:cubicBezTo>
                        <a:cubicBezTo>
                          <a:pt x="152408" y="2079402"/>
                          <a:pt x="73868" y="1115049"/>
                          <a:pt x="0" y="55377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A4864717-7938-4272-8A61-F930B82A2AFE}"/>
                  </a:ext>
                </a:extLst>
              </p:cNvPr>
              <p:cNvSpPr txBox="1"/>
              <p:nvPr/>
            </p:nvSpPr>
            <p:spPr>
              <a:xfrm>
                <a:off x="6060525" y="2353996"/>
                <a:ext cx="1170296" cy="658065"/>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n w="3175">
                                <a:solidFill>
                                  <a:schemeClr val="tx1"/>
                                </a:solidFill>
                              </a:ln>
                              <a:latin typeface="Cambria Math" panose="02040503050406030204" pitchFamily="18" charset="0"/>
                            </a:rPr>
                          </m:ctrlPr>
                        </m:sSubPr>
                        <m:e>
                          <m:acc>
                            <m:accPr>
                              <m:chr m:val="⃖"/>
                              <m:ctrlPr>
                                <a:rPr lang="en-US" altLang="zh-CN" sz="3200" b="1" i="1" smtClean="0">
                                  <a:ln w="3175">
                                    <a:solidFill>
                                      <a:schemeClr val="tx1"/>
                                    </a:solidFill>
                                  </a:ln>
                                  <a:latin typeface="Cambria Math" panose="02040503050406030204" pitchFamily="18" charset="0"/>
                                </a:rPr>
                              </m:ctrlPr>
                            </m:accPr>
                            <m:e>
                              <m:r>
                                <a:rPr lang="en-US" altLang="zh-CN" sz="3200" b="1" i="1" smtClean="0">
                                  <a:ln w="3175">
                                    <a:solidFill>
                                      <a:schemeClr val="tx1"/>
                                    </a:solidFill>
                                  </a:ln>
                                  <a:latin typeface="Cambria Math" panose="02040503050406030204" pitchFamily="18" charset="0"/>
                                </a:rPr>
                                <m:t>𝒉</m:t>
                              </m:r>
                            </m:e>
                          </m:acc>
                        </m:e>
                        <m:sub>
                          <m:r>
                            <a:rPr lang="en-US" altLang="zh-CN" sz="3200" b="1" i="1" smtClean="0">
                              <a:ln w="3175">
                                <a:solidFill>
                                  <a:schemeClr val="tx1"/>
                                </a:solidFill>
                              </a:ln>
                              <a:latin typeface="Cambria Math" panose="02040503050406030204" pitchFamily="18" charset="0"/>
                            </a:rPr>
                            <m:t>𝒕</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80" name="文本框 79">
                <a:extLst>
                  <a:ext uri="{FF2B5EF4-FFF2-40B4-BE49-F238E27FC236}">
                    <a16:creationId xmlns:a16="http://schemas.microsoft.com/office/drawing/2014/main" id="{A4864717-7938-4272-8A61-F930B82A2AFE}"/>
                  </a:ext>
                </a:extLst>
              </p:cNvPr>
              <p:cNvSpPr txBox="1">
                <a:spLocks noRot="1" noChangeAspect="1" noMove="1" noResize="1" noEditPoints="1" noAdjustHandles="1" noChangeArrowheads="1" noChangeShapeType="1" noTextEdit="1"/>
              </p:cNvSpPr>
              <p:nvPr/>
            </p:nvSpPr>
            <p:spPr>
              <a:xfrm>
                <a:off x="6060525" y="2353996"/>
                <a:ext cx="1170296" cy="658065"/>
              </a:xfrm>
              <a:prstGeom prst="rect">
                <a:avLst/>
              </a:prstGeom>
              <a:blipFill>
                <a:blip r:embed="rId8"/>
                <a:stretch>
                  <a:fillRect/>
                </a:stretch>
              </a:blipFill>
              <a:ln w="57150">
                <a:noFill/>
              </a:ln>
            </p:spPr>
            <p:txBody>
              <a:bodyPr/>
              <a:lstStyle/>
              <a:p>
                <a:r>
                  <a:rPr lang="zh-CN" altLang="en-US">
                    <a:noFill/>
                  </a:rPr>
                  <a:t> </a:t>
                </a:r>
              </a:p>
            </p:txBody>
          </p:sp>
        </mc:Fallback>
      </mc:AlternateContent>
      <p:cxnSp>
        <p:nvCxnSpPr>
          <p:cNvPr id="81" name="直线箭头连接符 149">
            <a:extLst>
              <a:ext uri="{FF2B5EF4-FFF2-40B4-BE49-F238E27FC236}">
                <a16:creationId xmlns:a16="http://schemas.microsoft.com/office/drawing/2014/main" id="{9215A775-811A-479A-B2F4-F1A3A049AC66}"/>
              </a:ext>
            </a:extLst>
          </p:cNvPr>
          <p:cNvCxnSpPr>
            <a:cxnSpLocks/>
            <a:stCxn id="82" idx="0"/>
            <a:endCxn id="77" idx="2"/>
          </p:cNvCxnSpPr>
          <p:nvPr/>
        </p:nvCxnSpPr>
        <p:spPr>
          <a:xfrm flipV="1">
            <a:off x="6627164" y="4893085"/>
            <a:ext cx="982" cy="9074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9F0920DE-0B9F-4C95-ABC3-DD2A4FBD011F}"/>
                  </a:ext>
                </a:extLst>
              </p:cNvPr>
              <p:cNvSpPr txBox="1"/>
              <p:nvPr/>
            </p:nvSpPr>
            <p:spPr>
              <a:xfrm>
                <a:off x="6278277" y="5800582"/>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𝒙</m:t>
                          </m:r>
                        </m:e>
                        <m:sub>
                          <m:r>
                            <a:rPr lang="en-US" altLang="zh-CN" sz="2800" b="1" i="1" smtClean="0">
                              <a:ln w="3175">
                                <a:solidFill>
                                  <a:schemeClr val="tx1"/>
                                </a:solidFill>
                              </a:ln>
                              <a:latin typeface="Cambria Math" panose="02040503050406030204" pitchFamily="18" charset="0"/>
                            </a:rPr>
                            <m:t>𝒕</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82" name="文本框 81">
                <a:extLst>
                  <a:ext uri="{FF2B5EF4-FFF2-40B4-BE49-F238E27FC236}">
                    <a16:creationId xmlns:a16="http://schemas.microsoft.com/office/drawing/2014/main" id="{9F0920DE-0B9F-4C95-ABC3-DD2A4FBD011F}"/>
                  </a:ext>
                </a:extLst>
              </p:cNvPr>
              <p:cNvSpPr txBox="1">
                <a:spLocks noRot="1" noChangeAspect="1" noMove="1" noResize="1" noEditPoints="1" noAdjustHandles="1" noChangeArrowheads="1" noChangeShapeType="1" noTextEdit="1"/>
              </p:cNvSpPr>
              <p:nvPr/>
            </p:nvSpPr>
            <p:spPr>
              <a:xfrm>
                <a:off x="6278277" y="5800582"/>
                <a:ext cx="697774" cy="523220"/>
              </a:xfrm>
              <a:prstGeom prst="rect">
                <a:avLst/>
              </a:prstGeom>
              <a:blipFill>
                <a:blip r:embed="rId9"/>
                <a:stretch>
                  <a:fillRect/>
                </a:stretch>
              </a:blipFill>
              <a:ln w="57150">
                <a:noFill/>
              </a:ln>
            </p:spPr>
            <p:txBody>
              <a:bodyPr/>
              <a:lstStyle/>
              <a:p>
                <a:r>
                  <a:rPr lang="zh-CN" altLang="en-US">
                    <a:noFill/>
                  </a:rPr>
                  <a:t> </a:t>
                </a:r>
              </a:p>
            </p:txBody>
          </p:sp>
        </mc:Fallback>
      </mc:AlternateContent>
      <p:cxnSp>
        <p:nvCxnSpPr>
          <p:cNvPr id="83" name="直线箭头连接符 149">
            <a:extLst>
              <a:ext uri="{FF2B5EF4-FFF2-40B4-BE49-F238E27FC236}">
                <a16:creationId xmlns:a16="http://schemas.microsoft.com/office/drawing/2014/main" id="{FE2638BF-E8E2-4FA6-9534-AC9FDC37F0FC}"/>
              </a:ext>
            </a:extLst>
          </p:cNvPr>
          <p:cNvCxnSpPr>
            <a:cxnSpLocks/>
            <a:stCxn id="77" idx="3"/>
            <a:endCxn id="99" idx="1"/>
          </p:cNvCxnSpPr>
          <p:nvPr/>
        </p:nvCxnSpPr>
        <p:spPr>
          <a:xfrm flipV="1">
            <a:off x="7360074" y="4481039"/>
            <a:ext cx="1157944" cy="131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弧形 83">
            <a:extLst>
              <a:ext uri="{FF2B5EF4-FFF2-40B4-BE49-F238E27FC236}">
                <a16:creationId xmlns:a16="http://schemas.microsoft.com/office/drawing/2014/main" id="{247FAB66-F92E-4943-B045-BA128CFBA3F2}"/>
              </a:ext>
            </a:extLst>
          </p:cNvPr>
          <p:cNvSpPr/>
          <p:nvPr/>
        </p:nvSpPr>
        <p:spPr>
          <a:xfrm rot="13270512">
            <a:off x="5673649" y="2221588"/>
            <a:ext cx="3768436" cy="4156364"/>
          </a:xfrm>
          <a:prstGeom prst="arc">
            <a:avLst>
              <a:gd name="adj1" fmla="val 16200000"/>
              <a:gd name="adj2" fmla="val 21418187"/>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cxnSp>
        <p:nvCxnSpPr>
          <p:cNvPr id="85" name="直线箭头连接符 149">
            <a:extLst>
              <a:ext uri="{FF2B5EF4-FFF2-40B4-BE49-F238E27FC236}">
                <a16:creationId xmlns:a16="http://schemas.microsoft.com/office/drawing/2014/main" id="{3F6FD5AB-EC3F-40F1-943A-672F61A5C333}"/>
              </a:ext>
            </a:extLst>
          </p:cNvPr>
          <p:cNvCxnSpPr>
            <a:cxnSpLocks/>
          </p:cNvCxnSpPr>
          <p:nvPr/>
        </p:nvCxnSpPr>
        <p:spPr>
          <a:xfrm flipV="1">
            <a:off x="5990615" y="3023232"/>
            <a:ext cx="140233" cy="2307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线箭头连接符 149">
            <a:extLst>
              <a:ext uri="{FF2B5EF4-FFF2-40B4-BE49-F238E27FC236}">
                <a16:creationId xmlns:a16="http://schemas.microsoft.com/office/drawing/2014/main" id="{3B0E5930-7C8D-4BB7-BAE4-DA9E385A9C22}"/>
              </a:ext>
            </a:extLst>
          </p:cNvPr>
          <p:cNvCxnSpPr>
            <a:cxnSpLocks/>
            <a:stCxn id="79" idx="0"/>
            <a:endCxn id="88" idx="2"/>
          </p:cNvCxnSpPr>
          <p:nvPr/>
        </p:nvCxnSpPr>
        <p:spPr>
          <a:xfrm flipH="1" flipV="1">
            <a:off x="6619049" y="1293027"/>
            <a:ext cx="1" cy="944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149">
            <a:extLst>
              <a:ext uri="{FF2B5EF4-FFF2-40B4-BE49-F238E27FC236}">
                <a16:creationId xmlns:a16="http://schemas.microsoft.com/office/drawing/2014/main" id="{CCCDF5B7-3764-4823-82BD-B82B3AD4573D}"/>
              </a:ext>
            </a:extLst>
          </p:cNvPr>
          <p:cNvCxnSpPr>
            <a:cxnSpLocks/>
          </p:cNvCxnSpPr>
          <p:nvPr/>
        </p:nvCxnSpPr>
        <p:spPr>
          <a:xfrm flipH="1" flipV="1">
            <a:off x="6784039" y="1293027"/>
            <a:ext cx="384023" cy="2113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F7C85B5F-D032-4567-9EDD-A1EDBB2EA5FF}"/>
                  </a:ext>
                </a:extLst>
              </p:cNvPr>
              <p:cNvSpPr txBox="1"/>
              <p:nvPr/>
            </p:nvSpPr>
            <p:spPr>
              <a:xfrm>
                <a:off x="6270162" y="769807"/>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𝒚</m:t>
                          </m:r>
                        </m:e>
                        <m:sub>
                          <m:r>
                            <a:rPr lang="en-US" altLang="zh-CN" sz="2800" b="1" i="1" smtClean="0">
                              <a:ln w="3175">
                                <a:solidFill>
                                  <a:schemeClr val="tx1"/>
                                </a:solidFill>
                              </a:ln>
                              <a:latin typeface="Cambria Math" panose="02040503050406030204" pitchFamily="18" charset="0"/>
                            </a:rPr>
                            <m:t>𝒕</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88" name="文本框 87">
                <a:extLst>
                  <a:ext uri="{FF2B5EF4-FFF2-40B4-BE49-F238E27FC236}">
                    <a16:creationId xmlns:a16="http://schemas.microsoft.com/office/drawing/2014/main" id="{F7C85B5F-D032-4567-9EDD-A1EDBB2EA5FF}"/>
                  </a:ext>
                </a:extLst>
              </p:cNvPr>
              <p:cNvSpPr txBox="1">
                <a:spLocks noRot="1" noChangeAspect="1" noMove="1" noResize="1" noEditPoints="1" noAdjustHandles="1" noChangeArrowheads="1" noChangeShapeType="1" noTextEdit="1"/>
              </p:cNvSpPr>
              <p:nvPr/>
            </p:nvSpPr>
            <p:spPr>
              <a:xfrm>
                <a:off x="6270162" y="769807"/>
                <a:ext cx="697774" cy="523220"/>
              </a:xfrm>
              <a:prstGeom prst="rect">
                <a:avLst/>
              </a:prstGeom>
              <a:blipFill>
                <a:blip r:embed="rId10"/>
                <a:stretch>
                  <a:fillRect/>
                </a:stretch>
              </a:blipFill>
              <a:ln w="57150">
                <a:noFill/>
              </a:ln>
            </p:spPr>
            <p:txBody>
              <a:bodyPr/>
              <a:lstStyle/>
              <a:p>
                <a:r>
                  <a:rPr lang="zh-CN" altLang="en-US">
                    <a:noFill/>
                  </a:rPr>
                  <a:t> </a:t>
                </a:r>
              </a:p>
            </p:txBody>
          </p:sp>
        </mc:Fallback>
      </mc:AlternateContent>
      <p:cxnSp>
        <p:nvCxnSpPr>
          <p:cNvPr id="89" name="直线箭头连接符 149">
            <a:extLst>
              <a:ext uri="{FF2B5EF4-FFF2-40B4-BE49-F238E27FC236}">
                <a16:creationId xmlns:a16="http://schemas.microsoft.com/office/drawing/2014/main" id="{1F5B274B-BBCA-4EA9-BE53-591A0BC4CC6C}"/>
              </a:ext>
            </a:extLst>
          </p:cNvPr>
          <p:cNvCxnSpPr>
            <a:cxnSpLocks/>
            <a:stCxn id="79" idx="1"/>
          </p:cNvCxnSpPr>
          <p:nvPr/>
        </p:nvCxnSpPr>
        <p:spPr>
          <a:xfrm flipH="1">
            <a:off x="4714733" y="2636901"/>
            <a:ext cx="117238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149">
            <a:extLst>
              <a:ext uri="{FF2B5EF4-FFF2-40B4-BE49-F238E27FC236}">
                <a16:creationId xmlns:a16="http://schemas.microsoft.com/office/drawing/2014/main" id="{8B519E73-A024-460A-910B-B6975ACB78B1}"/>
              </a:ext>
            </a:extLst>
          </p:cNvPr>
          <p:cNvCxnSpPr>
            <a:cxnSpLocks/>
            <a:endCxn id="8" idx="1"/>
          </p:cNvCxnSpPr>
          <p:nvPr/>
        </p:nvCxnSpPr>
        <p:spPr>
          <a:xfrm>
            <a:off x="2041694" y="4484806"/>
            <a:ext cx="120119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弧形 97">
            <a:extLst>
              <a:ext uri="{FF2B5EF4-FFF2-40B4-BE49-F238E27FC236}">
                <a16:creationId xmlns:a16="http://schemas.microsoft.com/office/drawing/2014/main" id="{98E4C5E2-A055-448F-B28A-D4D27B50D9DF}"/>
              </a:ext>
            </a:extLst>
          </p:cNvPr>
          <p:cNvSpPr/>
          <p:nvPr/>
        </p:nvSpPr>
        <p:spPr>
          <a:xfrm rot="4383530">
            <a:off x="4317366" y="851619"/>
            <a:ext cx="3130303" cy="3909794"/>
          </a:xfrm>
          <a:prstGeom prst="arc">
            <a:avLst>
              <a:gd name="adj1" fmla="val 14033373"/>
              <a:gd name="adj2" fmla="val 20153240"/>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99" name="圆角矩形 77">
            <a:extLst>
              <a:ext uri="{FF2B5EF4-FFF2-40B4-BE49-F238E27FC236}">
                <a16:creationId xmlns:a16="http://schemas.microsoft.com/office/drawing/2014/main" id="{7C9871C3-9724-4B1A-828C-CBD4D31DFD1B}"/>
              </a:ext>
            </a:extLst>
          </p:cNvPr>
          <p:cNvSpPr/>
          <p:nvPr/>
        </p:nvSpPr>
        <p:spPr>
          <a:xfrm>
            <a:off x="8518018" y="4082123"/>
            <a:ext cx="1463857" cy="797832"/>
          </a:xfrm>
          <a:prstGeom prst="roundRect">
            <a:avLst/>
          </a:prstGeom>
          <a:noFill/>
          <a:ln w="57150">
            <a:solidFill>
              <a:schemeClr val="tx1"/>
            </a:solidFill>
            <a:prstDash val="solid"/>
            <a:extLst>
              <a:ext uri="{C807C97D-BFC1-408E-A445-0C87EB9F89A2}">
                <ask:lineSketchStyleProps xmlns="" xmlns:ask="http://schemas.microsoft.com/office/drawing/2018/sketchyshapes" sd="981765707">
                  <a:custGeom>
                    <a:avLst/>
                    <a:gdLst>
                      <a:gd name="connsiteX0" fmla="*/ 0 w 4880423"/>
                      <a:gd name="connsiteY0" fmla="*/ 553776 h 3322589"/>
                      <a:gd name="connsiteX1" fmla="*/ 553776 w 4880423"/>
                      <a:gd name="connsiteY1" fmla="*/ 0 h 3322589"/>
                      <a:gd name="connsiteX2" fmla="*/ 4326647 w 4880423"/>
                      <a:gd name="connsiteY2" fmla="*/ 0 h 3322589"/>
                      <a:gd name="connsiteX3" fmla="*/ 4880423 w 4880423"/>
                      <a:gd name="connsiteY3" fmla="*/ 553776 h 3322589"/>
                      <a:gd name="connsiteX4" fmla="*/ 4880423 w 4880423"/>
                      <a:gd name="connsiteY4" fmla="*/ 2768813 h 3322589"/>
                      <a:gd name="connsiteX5" fmla="*/ 4326647 w 4880423"/>
                      <a:gd name="connsiteY5" fmla="*/ 3322589 h 3322589"/>
                      <a:gd name="connsiteX6" fmla="*/ 553776 w 4880423"/>
                      <a:gd name="connsiteY6" fmla="*/ 3322589 h 3322589"/>
                      <a:gd name="connsiteX7" fmla="*/ 0 w 4880423"/>
                      <a:gd name="connsiteY7" fmla="*/ 2768813 h 3322589"/>
                      <a:gd name="connsiteX8" fmla="*/ 0 w 4880423"/>
                      <a:gd name="connsiteY8" fmla="*/ 553776 h 332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423" h="3322589" extrusionOk="0">
                        <a:moveTo>
                          <a:pt x="0" y="553776"/>
                        </a:moveTo>
                        <a:cubicBezTo>
                          <a:pt x="-3271" y="253673"/>
                          <a:pt x="226151" y="-8995"/>
                          <a:pt x="553776" y="0"/>
                        </a:cubicBezTo>
                        <a:cubicBezTo>
                          <a:pt x="1601569" y="-60713"/>
                          <a:pt x="3860430" y="61072"/>
                          <a:pt x="4326647" y="0"/>
                        </a:cubicBezTo>
                        <a:cubicBezTo>
                          <a:pt x="4582435" y="16730"/>
                          <a:pt x="4852382" y="281092"/>
                          <a:pt x="4880423" y="553776"/>
                        </a:cubicBezTo>
                        <a:cubicBezTo>
                          <a:pt x="4904875" y="1248489"/>
                          <a:pt x="4948086" y="2247895"/>
                          <a:pt x="4880423" y="2768813"/>
                        </a:cubicBezTo>
                        <a:cubicBezTo>
                          <a:pt x="4919247" y="3037754"/>
                          <a:pt x="4681205" y="3325804"/>
                          <a:pt x="4326647" y="3322589"/>
                        </a:cubicBezTo>
                        <a:cubicBezTo>
                          <a:pt x="3791417" y="3248818"/>
                          <a:pt x="2431702" y="3166706"/>
                          <a:pt x="553776" y="3322589"/>
                        </a:cubicBezTo>
                        <a:cubicBezTo>
                          <a:pt x="277914" y="3326937"/>
                          <a:pt x="-50593" y="3051566"/>
                          <a:pt x="0" y="2768813"/>
                        </a:cubicBezTo>
                        <a:cubicBezTo>
                          <a:pt x="152408" y="2079402"/>
                          <a:pt x="73868" y="1115049"/>
                          <a:pt x="0" y="55377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32B9240F-319E-4380-9466-24FF4873476E}"/>
                  </a:ext>
                </a:extLst>
              </p:cNvPr>
              <p:cNvSpPr txBox="1"/>
              <p:nvPr/>
            </p:nvSpPr>
            <p:spPr>
              <a:xfrm>
                <a:off x="8752649" y="4145714"/>
                <a:ext cx="1066801" cy="658065"/>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n w="3175">
                                <a:solidFill>
                                  <a:schemeClr val="tx1"/>
                                </a:solidFill>
                              </a:ln>
                              <a:latin typeface="Cambria Math" panose="02040503050406030204" pitchFamily="18" charset="0"/>
                            </a:rPr>
                          </m:ctrlPr>
                        </m:sSubPr>
                        <m:e>
                          <m:acc>
                            <m:accPr>
                              <m:chr m:val="⃗"/>
                              <m:ctrlPr>
                                <a:rPr lang="en-US" altLang="zh-CN" sz="3200" b="1" i="1" smtClean="0">
                                  <a:ln w="3175">
                                    <a:solidFill>
                                      <a:schemeClr val="tx1"/>
                                    </a:solidFill>
                                  </a:ln>
                                  <a:latin typeface="Cambria Math" panose="02040503050406030204" pitchFamily="18" charset="0"/>
                                </a:rPr>
                              </m:ctrlPr>
                            </m:accPr>
                            <m:e>
                              <m:r>
                                <a:rPr lang="en-US" altLang="zh-CN" sz="3200" b="1" i="1" smtClean="0">
                                  <a:ln w="3175">
                                    <a:solidFill>
                                      <a:schemeClr val="tx1"/>
                                    </a:solidFill>
                                  </a:ln>
                                  <a:latin typeface="Cambria Math" panose="02040503050406030204" pitchFamily="18" charset="0"/>
                                </a:rPr>
                                <m:t>𝒉</m:t>
                              </m:r>
                            </m:e>
                          </m:acc>
                        </m:e>
                        <m:sub>
                          <m:r>
                            <a:rPr lang="en-US" altLang="zh-CN" sz="3200" b="1" i="1" smtClean="0">
                              <a:ln w="3175">
                                <a:solidFill>
                                  <a:schemeClr val="tx1"/>
                                </a:solidFill>
                              </a:ln>
                              <a:latin typeface="Cambria Math" panose="02040503050406030204" pitchFamily="18" charset="0"/>
                            </a:rPr>
                            <m:t>𝒕</m:t>
                          </m:r>
                          <m:r>
                            <a:rPr lang="en-US" altLang="zh-CN" sz="3200" b="1" i="1" smtClean="0">
                              <a:ln w="3175">
                                <a:solidFill>
                                  <a:schemeClr val="tx1"/>
                                </a:solidFill>
                              </a:ln>
                              <a:latin typeface="Cambria Math" panose="02040503050406030204" pitchFamily="18" charset="0"/>
                            </a:rPr>
                            <m:t>+</m:t>
                          </m:r>
                          <m:r>
                            <a:rPr lang="en-US" altLang="zh-CN" sz="3200" b="1" i="1" smtClean="0">
                              <a:ln w="3175">
                                <a:solidFill>
                                  <a:schemeClr val="tx1"/>
                                </a:solidFill>
                              </a:ln>
                              <a:latin typeface="Cambria Math" panose="02040503050406030204" pitchFamily="18" charset="0"/>
                            </a:rPr>
                            <m:t>𝟏</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00" name="文本框 99">
                <a:extLst>
                  <a:ext uri="{FF2B5EF4-FFF2-40B4-BE49-F238E27FC236}">
                    <a16:creationId xmlns:a16="http://schemas.microsoft.com/office/drawing/2014/main" id="{32B9240F-319E-4380-9466-24FF4873476E}"/>
                  </a:ext>
                </a:extLst>
              </p:cNvPr>
              <p:cNvSpPr txBox="1">
                <a:spLocks noRot="1" noChangeAspect="1" noMove="1" noResize="1" noEditPoints="1" noAdjustHandles="1" noChangeArrowheads="1" noChangeShapeType="1" noTextEdit="1"/>
              </p:cNvSpPr>
              <p:nvPr/>
            </p:nvSpPr>
            <p:spPr>
              <a:xfrm>
                <a:off x="8752649" y="4145714"/>
                <a:ext cx="1066801" cy="658065"/>
              </a:xfrm>
              <a:prstGeom prst="rect">
                <a:avLst/>
              </a:prstGeom>
              <a:blipFill>
                <a:blip r:embed="rId11"/>
                <a:stretch>
                  <a:fillRect/>
                </a:stretch>
              </a:blipFill>
              <a:ln w="57150">
                <a:noFill/>
              </a:ln>
            </p:spPr>
            <p:txBody>
              <a:bodyPr/>
              <a:lstStyle/>
              <a:p>
                <a:r>
                  <a:rPr lang="zh-CN" altLang="en-US">
                    <a:noFill/>
                  </a:rPr>
                  <a:t> </a:t>
                </a:r>
              </a:p>
            </p:txBody>
          </p:sp>
        </mc:Fallback>
      </mc:AlternateContent>
      <p:sp>
        <p:nvSpPr>
          <p:cNvPr id="101" name="圆角矩形 77">
            <a:extLst>
              <a:ext uri="{FF2B5EF4-FFF2-40B4-BE49-F238E27FC236}">
                <a16:creationId xmlns:a16="http://schemas.microsoft.com/office/drawing/2014/main" id="{9EFE69B8-4544-41FE-9CD6-D83A047B9302}"/>
              </a:ext>
            </a:extLst>
          </p:cNvPr>
          <p:cNvSpPr/>
          <p:nvPr/>
        </p:nvSpPr>
        <p:spPr>
          <a:xfrm>
            <a:off x="8508922" y="2224855"/>
            <a:ext cx="1463857" cy="797832"/>
          </a:xfrm>
          <a:prstGeom prst="roundRect">
            <a:avLst/>
          </a:prstGeom>
          <a:noFill/>
          <a:ln w="57150">
            <a:solidFill>
              <a:schemeClr val="tx1"/>
            </a:solidFill>
            <a:prstDash val="solid"/>
            <a:extLst>
              <a:ext uri="{C807C97D-BFC1-408E-A445-0C87EB9F89A2}">
                <ask:lineSketchStyleProps xmlns="" xmlns:ask="http://schemas.microsoft.com/office/drawing/2018/sketchyshapes" sd="981765707">
                  <a:custGeom>
                    <a:avLst/>
                    <a:gdLst>
                      <a:gd name="connsiteX0" fmla="*/ 0 w 4880423"/>
                      <a:gd name="connsiteY0" fmla="*/ 553776 h 3322589"/>
                      <a:gd name="connsiteX1" fmla="*/ 553776 w 4880423"/>
                      <a:gd name="connsiteY1" fmla="*/ 0 h 3322589"/>
                      <a:gd name="connsiteX2" fmla="*/ 4326647 w 4880423"/>
                      <a:gd name="connsiteY2" fmla="*/ 0 h 3322589"/>
                      <a:gd name="connsiteX3" fmla="*/ 4880423 w 4880423"/>
                      <a:gd name="connsiteY3" fmla="*/ 553776 h 3322589"/>
                      <a:gd name="connsiteX4" fmla="*/ 4880423 w 4880423"/>
                      <a:gd name="connsiteY4" fmla="*/ 2768813 h 3322589"/>
                      <a:gd name="connsiteX5" fmla="*/ 4326647 w 4880423"/>
                      <a:gd name="connsiteY5" fmla="*/ 3322589 h 3322589"/>
                      <a:gd name="connsiteX6" fmla="*/ 553776 w 4880423"/>
                      <a:gd name="connsiteY6" fmla="*/ 3322589 h 3322589"/>
                      <a:gd name="connsiteX7" fmla="*/ 0 w 4880423"/>
                      <a:gd name="connsiteY7" fmla="*/ 2768813 h 3322589"/>
                      <a:gd name="connsiteX8" fmla="*/ 0 w 4880423"/>
                      <a:gd name="connsiteY8" fmla="*/ 553776 h 332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80423" h="3322589" extrusionOk="0">
                        <a:moveTo>
                          <a:pt x="0" y="553776"/>
                        </a:moveTo>
                        <a:cubicBezTo>
                          <a:pt x="-3271" y="253673"/>
                          <a:pt x="226151" y="-8995"/>
                          <a:pt x="553776" y="0"/>
                        </a:cubicBezTo>
                        <a:cubicBezTo>
                          <a:pt x="1601569" y="-60713"/>
                          <a:pt x="3860430" y="61072"/>
                          <a:pt x="4326647" y="0"/>
                        </a:cubicBezTo>
                        <a:cubicBezTo>
                          <a:pt x="4582435" y="16730"/>
                          <a:pt x="4852382" y="281092"/>
                          <a:pt x="4880423" y="553776"/>
                        </a:cubicBezTo>
                        <a:cubicBezTo>
                          <a:pt x="4904875" y="1248489"/>
                          <a:pt x="4948086" y="2247895"/>
                          <a:pt x="4880423" y="2768813"/>
                        </a:cubicBezTo>
                        <a:cubicBezTo>
                          <a:pt x="4919247" y="3037754"/>
                          <a:pt x="4681205" y="3325804"/>
                          <a:pt x="4326647" y="3322589"/>
                        </a:cubicBezTo>
                        <a:cubicBezTo>
                          <a:pt x="3791417" y="3248818"/>
                          <a:pt x="2431702" y="3166706"/>
                          <a:pt x="553776" y="3322589"/>
                        </a:cubicBezTo>
                        <a:cubicBezTo>
                          <a:pt x="277914" y="3326937"/>
                          <a:pt x="-50593" y="3051566"/>
                          <a:pt x="0" y="2768813"/>
                        </a:cubicBezTo>
                        <a:cubicBezTo>
                          <a:pt x="152408" y="2079402"/>
                          <a:pt x="73868" y="1115049"/>
                          <a:pt x="0" y="55377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37F8372D-2E3C-45C5-91A2-8E25A854EA8C}"/>
                  </a:ext>
                </a:extLst>
              </p:cNvPr>
              <p:cNvSpPr txBox="1"/>
              <p:nvPr/>
            </p:nvSpPr>
            <p:spPr>
              <a:xfrm>
                <a:off x="8682326" y="2340866"/>
                <a:ext cx="1170296" cy="658065"/>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3200" b="1" i="1" smtClean="0">
                              <a:ln w="3175">
                                <a:solidFill>
                                  <a:schemeClr val="tx1"/>
                                </a:solidFill>
                              </a:ln>
                              <a:latin typeface="Cambria Math" panose="02040503050406030204" pitchFamily="18" charset="0"/>
                            </a:rPr>
                          </m:ctrlPr>
                        </m:sSubPr>
                        <m:e>
                          <m:acc>
                            <m:accPr>
                              <m:chr m:val="⃖"/>
                              <m:ctrlPr>
                                <a:rPr lang="en-US" altLang="zh-CN" sz="3200" b="1" i="1" smtClean="0">
                                  <a:ln w="3175">
                                    <a:solidFill>
                                      <a:schemeClr val="tx1"/>
                                    </a:solidFill>
                                  </a:ln>
                                  <a:latin typeface="Cambria Math" panose="02040503050406030204" pitchFamily="18" charset="0"/>
                                </a:rPr>
                              </m:ctrlPr>
                            </m:accPr>
                            <m:e>
                              <m:r>
                                <a:rPr lang="en-US" altLang="zh-CN" sz="3200" b="1" i="1" smtClean="0">
                                  <a:ln w="3175">
                                    <a:solidFill>
                                      <a:schemeClr val="tx1"/>
                                    </a:solidFill>
                                  </a:ln>
                                  <a:latin typeface="Cambria Math" panose="02040503050406030204" pitchFamily="18" charset="0"/>
                                </a:rPr>
                                <m:t>𝒉</m:t>
                              </m:r>
                            </m:e>
                          </m:acc>
                        </m:e>
                        <m:sub>
                          <m:r>
                            <a:rPr lang="en-US" altLang="zh-CN" sz="3200" b="1" i="1" smtClean="0">
                              <a:ln w="3175">
                                <a:solidFill>
                                  <a:schemeClr val="tx1"/>
                                </a:solidFill>
                              </a:ln>
                              <a:latin typeface="Cambria Math" panose="02040503050406030204" pitchFamily="18" charset="0"/>
                            </a:rPr>
                            <m:t>𝒕</m:t>
                          </m:r>
                          <m:r>
                            <a:rPr lang="en-US" altLang="zh-CN" sz="3200" b="1" i="1" smtClean="0">
                              <a:ln w="3175">
                                <a:solidFill>
                                  <a:schemeClr val="tx1"/>
                                </a:solidFill>
                              </a:ln>
                              <a:latin typeface="Cambria Math" panose="02040503050406030204" pitchFamily="18" charset="0"/>
                            </a:rPr>
                            <m:t>+</m:t>
                          </m:r>
                          <m:r>
                            <a:rPr lang="en-US" altLang="zh-CN" sz="3200" b="1" i="1" smtClean="0">
                              <a:ln w="3175">
                                <a:solidFill>
                                  <a:schemeClr val="tx1"/>
                                </a:solidFill>
                              </a:ln>
                              <a:latin typeface="Cambria Math" panose="02040503050406030204" pitchFamily="18" charset="0"/>
                            </a:rPr>
                            <m:t>𝟏</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02" name="文本框 101">
                <a:extLst>
                  <a:ext uri="{FF2B5EF4-FFF2-40B4-BE49-F238E27FC236}">
                    <a16:creationId xmlns:a16="http://schemas.microsoft.com/office/drawing/2014/main" id="{37F8372D-2E3C-45C5-91A2-8E25A854EA8C}"/>
                  </a:ext>
                </a:extLst>
              </p:cNvPr>
              <p:cNvSpPr txBox="1">
                <a:spLocks noRot="1" noChangeAspect="1" noMove="1" noResize="1" noEditPoints="1" noAdjustHandles="1" noChangeArrowheads="1" noChangeShapeType="1" noTextEdit="1"/>
              </p:cNvSpPr>
              <p:nvPr/>
            </p:nvSpPr>
            <p:spPr>
              <a:xfrm>
                <a:off x="8682326" y="2340866"/>
                <a:ext cx="1170296" cy="658065"/>
              </a:xfrm>
              <a:prstGeom prst="rect">
                <a:avLst/>
              </a:prstGeom>
              <a:blipFill>
                <a:blip r:embed="rId12"/>
                <a:stretch>
                  <a:fillRect/>
                </a:stretch>
              </a:blipFill>
              <a:ln w="57150">
                <a:noFill/>
              </a:ln>
            </p:spPr>
            <p:txBody>
              <a:bodyPr/>
              <a:lstStyle/>
              <a:p>
                <a:r>
                  <a:rPr lang="zh-CN" altLang="en-US">
                    <a:noFill/>
                  </a:rPr>
                  <a:t> </a:t>
                </a:r>
              </a:p>
            </p:txBody>
          </p:sp>
        </mc:Fallback>
      </mc:AlternateContent>
      <p:cxnSp>
        <p:nvCxnSpPr>
          <p:cNvPr id="103" name="直线箭头连接符 149">
            <a:extLst>
              <a:ext uri="{FF2B5EF4-FFF2-40B4-BE49-F238E27FC236}">
                <a16:creationId xmlns:a16="http://schemas.microsoft.com/office/drawing/2014/main" id="{9D33A503-2CE8-4F9F-A62F-810C1AA52889}"/>
              </a:ext>
            </a:extLst>
          </p:cNvPr>
          <p:cNvCxnSpPr>
            <a:cxnSpLocks/>
            <a:stCxn id="104" idx="0"/>
            <a:endCxn id="99" idx="2"/>
          </p:cNvCxnSpPr>
          <p:nvPr/>
        </p:nvCxnSpPr>
        <p:spPr>
          <a:xfrm flipV="1">
            <a:off x="9248965" y="4879955"/>
            <a:ext cx="982" cy="9074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3169CEFD-A43D-48A2-A706-20B95A26CED4}"/>
                  </a:ext>
                </a:extLst>
              </p:cNvPr>
              <p:cNvSpPr txBox="1"/>
              <p:nvPr/>
            </p:nvSpPr>
            <p:spPr>
              <a:xfrm>
                <a:off x="8900078" y="5787452"/>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𝒙</m:t>
                          </m:r>
                        </m:e>
                        <m:sub>
                          <m:r>
                            <a:rPr lang="en-US" altLang="zh-CN" sz="2800" b="1" i="1" smtClean="0">
                              <a:ln w="3175">
                                <a:solidFill>
                                  <a:schemeClr val="tx1"/>
                                </a:solidFill>
                              </a:ln>
                              <a:latin typeface="Cambria Math" panose="02040503050406030204" pitchFamily="18" charset="0"/>
                            </a:rPr>
                            <m:t>𝒕</m:t>
                          </m:r>
                          <m:r>
                            <a:rPr lang="en-US" altLang="zh-CN" sz="2800" b="1" i="1" smtClean="0">
                              <a:ln w="3175">
                                <a:solidFill>
                                  <a:schemeClr val="tx1"/>
                                </a:solidFill>
                              </a:ln>
                              <a:latin typeface="Cambria Math" panose="02040503050406030204" pitchFamily="18" charset="0"/>
                            </a:rPr>
                            <m:t>+</m:t>
                          </m:r>
                          <m:r>
                            <a:rPr lang="en-US" altLang="zh-CN" sz="2800" b="1" i="1" smtClean="0">
                              <a:ln w="3175">
                                <a:solidFill>
                                  <a:schemeClr val="tx1"/>
                                </a:solidFill>
                              </a:ln>
                              <a:latin typeface="Cambria Math" panose="02040503050406030204" pitchFamily="18" charset="0"/>
                            </a:rPr>
                            <m:t>𝟏</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04" name="文本框 103">
                <a:extLst>
                  <a:ext uri="{FF2B5EF4-FFF2-40B4-BE49-F238E27FC236}">
                    <a16:creationId xmlns:a16="http://schemas.microsoft.com/office/drawing/2014/main" id="{3169CEFD-A43D-48A2-A706-20B95A26CED4}"/>
                  </a:ext>
                </a:extLst>
              </p:cNvPr>
              <p:cNvSpPr txBox="1">
                <a:spLocks noRot="1" noChangeAspect="1" noMove="1" noResize="1" noEditPoints="1" noAdjustHandles="1" noChangeArrowheads="1" noChangeShapeType="1" noTextEdit="1"/>
              </p:cNvSpPr>
              <p:nvPr/>
            </p:nvSpPr>
            <p:spPr>
              <a:xfrm>
                <a:off x="8900078" y="5787452"/>
                <a:ext cx="697774" cy="523220"/>
              </a:xfrm>
              <a:prstGeom prst="rect">
                <a:avLst/>
              </a:prstGeom>
              <a:blipFill>
                <a:blip r:embed="rId13"/>
                <a:stretch>
                  <a:fillRect l="-5263"/>
                </a:stretch>
              </a:blipFill>
              <a:ln w="57150">
                <a:noFill/>
              </a:ln>
            </p:spPr>
            <p:txBody>
              <a:bodyPr/>
              <a:lstStyle/>
              <a:p>
                <a:r>
                  <a:rPr lang="zh-CN" altLang="en-US">
                    <a:noFill/>
                  </a:rPr>
                  <a:t> </a:t>
                </a:r>
              </a:p>
            </p:txBody>
          </p:sp>
        </mc:Fallback>
      </mc:AlternateContent>
      <p:cxnSp>
        <p:nvCxnSpPr>
          <p:cNvPr id="105" name="直线箭头连接符 149">
            <a:extLst>
              <a:ext uri="{FF2B5EF4-FFF2-40B4-BE49-F238E27FC236}">
                <a16:creationId xmlns:a16="http://schemas.microsoft.com/office/drawing/2014/main" id="{480535C3-8135-4078-A3EB-8CAA3230FFB9}"/>
              </a:ext>
            </a:extLst>
          </p:cNvPr>
          <p:cNvCxnSpPr>
            <a:cxnSpLocks/>
            <a:stCxn id="99" idx="3"/>
          </p:cNvCxnSpPr>
          <p:nvPr/>
        </p:nvCxnSpPr>
        <p:spPr>
          <a:xfrm flipV="1">
            <a:off x="9981875" y="4474747"/>
            <a:ext cx="1163293" cy="629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弧形 105">
            <a:extLst>
              <a:ext uri="{FF2B5EF4-FFF2-40B4-BE49-F238E27FC236}">
                <a16:creationId xmlns:a16="http://schemas.microsoft.com/office/drawing/2014/main" id="{DA28C7BE-0CAF-431F-A6C5-9E1B6D98F2EB}"/>
              </a:ext>
            </a:extLst>
          </p:cNvPr>
          <p:cNvSpPr/>
          <p:nvPr/>
        </p:nvSpPr>
        <p:spPr>
          <a:xfrm rot="13270512">
            <a:off x="8295450" y="2208458"/>
            <a:ext cx="3768436" cy="4156364"/>
          </a:xfrm>
          <a:prstGeom prst="arc">
            <a:avLst>
              <a:gd name="adj1" fmla="val 16200000"/>
              <a:gd name="adj2" fmla="val 21418187"/>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cxnSp>
        <p:nvCxnSpPr>
          <p:cNvPr id="107" name="直线箭头连接符 149">
            <a:extLst>
              <a:ext uri="{FF2B5EF4-FFF2-40B4-BE49-F238E27FC236}">
                <a16:creationId xmlns:a16="http://schemas.microsoft.com/office/drawing/2014/main" id="{5A15DA4F-AF27-4F0A-9B49-6090115F1011}"/>
              </a:ext>
            </a:extLst>
          </p:cNvPr>
          <p:cNvCxnSpPr>
            <a:cxnSpLocks/>
          </p:cNvCxnSpPr>
          <p:nvPr/>
        </p:nvCxnSpPr>
        <p:spPr>
          <a:xfrm flipV="1">
            <a:off x="8612416" y="3010102"/>
            <a:ext cx="140233" cy="2307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线箭头连接符 149">
            <a:extLst>
              <a:ext uri="{FF2B5EF4-FFF2-40B4-BE49-F238E27FC236}">
                <a16:creationId xmlns:a16="http://schemas.microsoft.com/office/drawing/2014/main" id="{185F403A-AE13-4819-9FE5-E67184193C54}"/>
              </a:ext>
            </a:extLst>
          </p:cNvPr>
          <p:cNvCxnSpPr>
            <a:cxnSpLocks/>
            <a:stCxn id="101" idx="0"/>
            <a:endCxn id="110" idx="2"/>
          </p:cNvCxnSpPr>
          <p:nvPr/>
        </p:nvCxnSpPr>
        <p:spPr>
          <a:xfrm flipH="1" flipV="1">
            <a:off x="9240850" y="1279897"/>
            <a:ext cx="1" cy="94495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线箭头连接符 149">
            <a:extLst>
              <a:ext uri="{FF2B5EF4-FFF2-40B4-BE49-F238E27FC236}">
                <a16:creationId xmlns:a16="http://schemas.microsoft.com/office/drawing/2014/main" id="{2567F290-1313-4A2F-B53B-19C56872C81A}"/>
              </a:ext>
            </a:extLst>
          </p:cNvPr>
          <p:cNvCxnSpPr>
            <a:cxnSpLocks/>
          </p:cNvCxnSpPr>
          <p:nvPr/>
        </p:nvCxnSpPr>
        <p:spPr>
          <a:xfrm flipH="1" flipV="1">
            <a:off x="9405840" y="1279897"/>
            <a:ext cx="384023" cy="2113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6A3B44E7-4A82-49CE-820C-06E54B69D93B}"/>
                  </a:ext>
                </a:extLst>
              </p:cNvPr>
              <p:cNvSpPr txBox="1"/>
              <p:nvPr/>
            </p:nvSpPr>
            <p:spPr>
              <a:xfrm>
                <a:off x="8891963" y="756677"/>
                <a:ext cx="697774" cy="523220"/>
              </a:xfrm>
              <a:prstGeom prst="rect">
                <a:avLst/>
              </a:prstGeom>
              <a:noFill/>
              <a:ln w="57150">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800" b="1" i="1" smtClean="0">
                              <a:ln w="3175">
                                <a:solidFill>
                                  <a:schemeClr val="tx1"/>
                                </a:solidFill>
                              </a:ln>
                              <a:latin typeface="Cambria Math" panose="02040503050406030204" pitchFamily="18" charset="0"/>
                            </a:rPr>
                          </m:ctrlPr>
                        </m:sSubPr>
                        <m:e>
                          <m:r>
                            <a:rPr lang="en-US" altLang="zh-CN" sz="2800" b="1" i="1" smtClean="0">
                              <a:ln w="3175">
                                <a:solidFill>
                                  <a:schemeClr val="tx1"/>
                                </a:solidFill>
                              </a:ln>
                              <a:latin typeface="Cambria Math" panose="02040503050406030204" pitchFamily="18" charset="0"/>
                            </a:rPr>
                            <m:t>𝒚</m:t>
                          </m:r>
                        </m:e>
                        <m:sub>
                          <m:r>
                            <a:rPr lang="en-US" altLang="zh-CN" sz="2800" b="1" i="1" smtClean="0">
                              <a:ln w="3175">
                                <a:solidFill>
                                  <a:schemeClr val="tx1"/>
                                </a:solidFill>
                              </a:ln>
                              <a:latin typeface="Cambria Math" panose="02040503050406030204" pitchFamily="18" charset="0"/>
                            </a:rPr>
                            <m:t>𝒕</m:t>
                          </m:r>
                          <m:r>
                            <a:rPr lang="en-US" altLang="zh-CN" sz="2800" b="1" i="1" smtClean="0">
                              <a:ln w="3175">
                                <a:solidFill>
                                  <a:schemeClr val="tx1"/>
                                </a:solidFill>
                              </a:ln>
                              <a:latin typeface="Cambria Math" panose="02040503050406030204" pitchFamily="18" charset="0"/>
                            </a:rPr>
                            <m:t>+</m:t>
                          </m:r>
                          <m:r>
                            <a:rPr lang="en-US" altLang="zh-CN" sz="2800" b="1" i="1" smtClean="0">
                              <a:ln w="3175">
                                <a:solidFill>
                                  <a:schemeClr val="tx1"/>
                                </a:solidFill>
                              </a:ln>
                              <a:latin typeface="Cambria Math" panose="02040503050406030204" pitchFamily="18" charset="0"/>
                            </a:rPr>
                            <m:t>𝟏</m:t>
                          </m:r>
                        </m:sub>
                      </m:sSub>
                    </m:oMath>
                  </m:oMathPara>
                </a14:m>
                <a:endParaRPr lang="zh-CN" altLang="en-US" sz="2800" b="1" dirty="0">
                  <a:ln w="3175">
                    <a:solidFill>
                      <a:schemeClr val="tx1"/>
                    </a:solidFill>
                  </a:ln>
                  <a:latin typeface="Century" panose="02040604050505020304" pitchFamily="18" charset="0"/>
                </a:endParaRPr>
              </a:p>
            </p:txBody>
          </p:sp>
        </mc:Choice>
        <mc:Fallback xmlns="">
          <p:sp>
            <p:nvSpPr>
              <p:cNvPr id="110" name="文本框 109">
                <a:extLst>
                  <a:ext uri="{FF2B5EF4-FFF2-40B4-BE49-F238E27FC236}">
                    <a16:creationId xmlns:a16="http://schemas.microsoft.com/office/drawing/2014/main" id="{6A3B44E7-4A82-49CE-820C-06E54B69D93B}"/>
                  </a:ext>
                </a:extLst>
              </p:cNvPr>
              <p:cNvSpPr txBox="1">
                <a:spLocks noRot="1" noChangeAspect="1" noMove="1" noResize="1" noEditPoints="1" noAdjustHandles="1" noChangeArrowheads="1" noChangeShapeType="1" noTextEdit="1"/>
              </p:cNvSpPr>
              <p:nvPr/>
            </p:nvSpPr>
            <p:spPr>
              <a:xfrm>
                <a:off x="8891963" y="756677"/>
                <a:ext cx="697774" cy="523220"/>
              </a:xfrm>
              <a:prstGeom prst="rect">
                <a:avLst/>
              </a:prstGeom>
              <a:blipFill>
                <a:blip r:embed="rId14"/>
                <a:stretch>
                  <a:fillRect l="-7018"/>
                </a:stretch>
              </a:blipFill>
              <a:ln w="57150">
                <a:noFill/>
              </a:ln>
            </p:spPr>
            <p:txBody>
              <a:bodyPr/>
              <a:lstStyle/>
              <a:p>
                <a:r>
                  <a:rPr lang="zh-CN" altLang="en-US">
                    <a:noFill/>
                  </a:rPr>
                  <a:t> </a:t>
                </a:r>
              </a:p>
            </p:txBody>
          </p:sp>
        </mc:Fallback>
      </mc:AlternateContent>
      <p:cxnSp>
        <p:nvCxnSpPr>
          <p:cNvPr id="111" name="直线箭头连接符 149">
            <a:extLst>
              <a:ext uri="{FF2B5EF4-FFF2-40B4-BE49-F238E27FC236}">
                <a16:creationId xmlns:a16="http://schemas.microsoft.com/office/drawing/2014/main" id="{7E04F725-B3CB-4FDC-989D-80716ECF65F2}"/>
              </a:ext>
            </a:extLst>
          </p:cNvPr>
          <p:cNvCxnSpPr>
            <a:cxnSpLocks/>
            <a:stCxn id="101" idx="1"/>
            <a:endCxn id="79" idx="3"/>
          </p:cNvCxnSpPr>
          <p:nvPr/>
        </p:nvCxnSpPr>
        <p:spPr>
          <a:xfrm flipH="1">
            <a:off x="7350978" y="2623771"/>
            <a:ext cx="1157944" cy="131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49">
            <a:extLst>
              <a:ext uri="{FF2B5EF4-FFF2-40B4-BE49-F238E27FC236}">
                <a16:creationId xmlns:a16="http://schemas.microsoft.com/office/drawing/2014/main" id="{5E345642-9759-4594-B6F7-52B49574D534}"/>
              </a:ext>
            </a:extLst>
          </p:cNvPr>
          <p:cNvCxnSpPr>
            <a:cxnSpLocks/>
          </p:cNvCxnSpPr>
          <p:nvPr/>
        </p:nvCxnSpPr>
        <p:spPr>
          <a:xfrm flipH="1">
            <a:off x="9989862" y="2633133"/>
            <a:ext cx="117238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弧形 125">
            <a:extLst>
              <a:ext uri="{FF2B5EF4-FFF2-40B4-BE49-F238E27FC236}">
                <a16:creationId xmlns:a16="http://schemas.microsoft.com/office/drawing/2014/main" id="{71B1D1CD-FDE3-44D4-8ECD-A7D5EF165865}"/>
              </a:ext>
            </a:extLst>
          </p:cNvPr>
          <p:cNvSpPr/>
          <p:nvPr/>
        </p:nvSpPr>
        <p:spPr>
          <a:xfrm rot="4383530">
            <a:off x="6975298" y="868528"/>
            <a:ext cx="3130303" cy="3909794"/>
          </a:xfrm>
          <a:prstGeom prst="arc">
            <a:avLst>
              <a:gd name="adj1" fmla="val 14033373"/>
              <a:gd name="adj2" fmla="val 20153240"/>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448441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CF05732-DC19-472C-8DA5-D7EAA4695B48}"/>
              </a:ext>
            </a:extLst>
          </p:cNvPr>
          <p:cNvSpPr txBox="1">
            <a:spLocks/>
          </p:cNvSpPr>
          <p:nvPr/>
        </p:nvSpPr>
        <p:spPr>
          <a:xfrm>
            <a:off x="241128" y="119266"/>
            <a:ext cx="11291455" cy="12966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4000" dirty="0">
                <a:latin typeface="MS Gothic" panose="020B0609070205080204" pitchFamily="49" charset="-128"/>
                <a:ea typeface="MS Gothic" panose="020B0609070205080204" pitchFamily="49" charset="-128"/>
              </a:rPr>
              <a:t>Base line train loss</a:t>
            </a:r>
            <a:endParaRPr lang="ja-JP" altLang="en-US" sz="4000" dirty="0">
              <a:latin typeface="MS Gothic" panose="020B0609070205080204" pitchFamily="49" charset="-128"/>
              <a:ea typeface="MS Gothic" panose="020B0609070205080204" pitchFamily="49" charset="-128"/>
            </a:endParaRPr>
          </a:p>
        </p:txBody>
      </p:sp>
      <p:graphicFrame>
        <p:nvGraphicFramePr>
          <p:cNvPr id="7" name="グラフ 6">
            <a:extLst>
              <a:ext uri="{FF2B5EF4-FFF2-40B4-BE49-F238E27FC236}">
                <a16:creationId xmlns:a16="http://schemas.microsoft.com/office/drawing/2014/main" id="{82B85C2D-F44F-4952-B034-022497D1C6EB}"/>
              </a:ext>
            </a:extLst>
          </p:cNvPr>
          <p:cNvGraphicFramePr>
            <a:graphicFrameLocks/>
          </p:cNvGraphicFramePr>
          <p:nvPr>
            <p:extLst>
              <p:ext uri="{D42A27DB-BD31-4B8C-83A1-F6EECF244321}">
                <p14:modId xmlns:p14="http://schemas.microsoft.com/office/powerpoint/2010/main" val="4230683928"/>
              </p:ext>
            </p:extLst>
          </p:nvPr>
        </p:nvGraphicFramePr>
        <p:xfrm>
          <a:off x="2023353" y="1415897"/>
          <a:ext cx="8190690" cy="4362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00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CF05732-DC19-472C-8DA5-D7EAA4695B48}"/>
              </a:ext>
            </a:extLst>
          </p:cNvPr>
          <p:cNvSpPr txBox="1">
            <a:spLocks/>
          </p:cNvSpPr>
          <p:nvPr/>
        </p:nvSpPr>
        <p:spPr>
          <a:xfrm>
            <a:off x="241128" y="119266"/>
            <a:ext cx="11291455" cy="12966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dirty="0">
                <a:latin typeface="MS Gothic" panose="020B0609070205080204" pitchFamily="49" charset="-128"/>
                <a:ea typeface="MS Gothic" panose="020B0609070205080204" pitchFamily="49" charset="-128"/>
              </a:rPr>
              <a:t>提案</a:t>
            </a:r>
            <a:r>
              <a:rPr lang="en-US" altLang="ja-JP" sz="4000" dirty="0">
                <a:latin typeface="MS Gothic" panose="020B0609070205080204" pitchFamily="49" charset="-128"/>
                <a:ea typeface="MS Gothic" panose="020B0609070205080204" pitchFamily="49" charset="-128"/>
              </a:rPr>
              <a:t> train loss</a:t>
            </a:r>
            <a:endParaRPr lang="ja-JP" altLang="en-US" sz="4000" dirty="0">
              <a:latin typeface="MS Gothic" panose="020B0609070205080204" pitchFamily="49" charset="-128"/>
              <a:ea typeface="MS Gothic" panose="020B0609070205080204" pitchFamily="49" charset="-128"/>
            </a:endParaRPr>
          </a:p>
        </p:txBody>
      </p:sp>
      <p:graphicFrame>
        <p:nvGraphicFramePr>
          <p:cNvPr id="4" name="グラフ 3">
            <a:extLst>
              <a:ext uri="{FF2B5EF4-FFF2-40B4-BE49-F238E27FC236}">
                <a16:creationId xmlns:a16="http://schemas.microsoft.com/office/drawing/2014/main" id="{392A93BD-1514-4D2D-8692-412297755280}"/>
              </a:ext>
            </a:extLst>
          </p:cNvPr>
          <p:cNvGraphicFramePr>
            <a:graphicFrameLocks/>
          </p:cNvGraphicFramePr>
          <p:nvPr>
            <p:extLst>
              <p:ext uri="{D42A27DB-BD31-4B8C-83A1-F6EECF244321}">
                <p14:modId xmlns:p14="http://schemas.microsoft.com/office/powerpoint/2010/main" val="3201955077"/>
              </p:ext>
            </p:extLst>
          </p:nvPr>
        </p:nvGraphicFramePr>
        <p:xfrm>
          <a:off x="405875" y="1561735"/>
          <a:ext cx="5310189" cy="31508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a:extLst>
              <a:ext uri="{FF2B5EF4-FFF2-40B4-BE49-F238E27FC236}">
                <a16:creationId xmlns:a16="http://schemas.microsoft.com/office/drawing/2014/main" id="{9E562CB6-C8E9-4138-87CA-B67B69CE9C75}"/>
              </a:ext>
            </a:extLst>
          </p:cNvPr>
          <p:cNvGraphicFramePr>
            <a:graphicFrameLocks/>
          </p:cNvGraphicFramePr>
          <p:nvPr>
            <p:extLst>
              <p:ext uri="{D42A27DB-BD31-4B8C-83A1-F6EECF244321}">
                <p14:modId xmlns:p14="http://schemas.microsoft.com/office/powerpoint/2010/main" val="4267063845"/>
              </p:ext>
            </p:extLst>
          </p:nvPr>
        </p:nvGraphicFramePr>
        <p:xfrm>
          <a:off x="6132227" y="1561735"/>
          <a:ext cx="5310189" cy="31508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0062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
            <a:extLst>
              <a:ext uri="{FF2B5EF4-FFF2-40B4-BE49-F238E27FC236}">
                <a16:creationId xmlns:a16="http://schemas.microsoft.com/office/drawing/2014/main" id="{E2D56DD3-4D6D-42B5-B7F4-F570C988B78D}"/>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3" name="文本框 5">
            <a:extLst>
              <a:ext uri="{FF2B5EF4-FFF2-40B4-BE49-F238E27FC236}">
                <a16:creationId xmlns:a16="http://schemas.microsoft.com/office/drawing/2014/main" id="{09736465-1243-42F2-A410-A4FD0C34AC20}"/>
              </a:ext>
            </a:extLst>
          </p:cNvPr>
          <p:cNvSpPr>
            <a:spLocks noChangeArrowheads="1"/>
          </p:cNvSpPr>
          <p:nvPr/>
        </p:nvSpPr>
        <p:spPr bwMode="auto">
          <a:xfrm>
            <a:off x="320675" y="339725"/>
            <a:ext cx="342754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dirty="0">
                <a:solidFill>
                  <a:srgbClr val="000000"/>
                </a:solidFill>
                <a:latin typeface="MS Gothic" panose="020B0609070205080204" pitchFamily="49" charset="-128"/>
                <a:ea typeface="MS Gothic" panose="020B0609070205080204" pitchFamily="49" charset="-128"/>
                <a:sym typeface="微软雅黑" panose="020B0503020204020204" pitchFamily="34" charset="-122"/>
              </a:rPr>
              <a:t>含意</a:t>
            </a:r>
            <a:r>
              <a:rPr lang="ja-JP" altLang="en-US" sz="3600" b="1">
                <a:solidFill>
                  <a:srgbClr val="000000"/>
                </a:solidFill>
                <a:latin typeface="MS Gothic" panose="020B0609070205080204" pitchFamily="49" charset="-128"/>
                <a:ea typeface="MS Gothic" panose="020B0609070205080204" pitchFamily="49" charset="-128"/>
                <a:sym typeface="微软雅黑" panose="020B0503020204020204" pitchFamily="34" charset="-122"/>
              </a:rPr>
              <a:t>文生成とは</a:t>
            </a:r>
            <a:endParaRPr lang="zh-CN" altLang="en-US" sz="3600" b="1" dirty="0">
              <a:solidFill>
                <a:srgbClr val="000000"/>
              </a:solidFill>
              <a:latin typeface="MS Gothic" panose="020B0609070205080204" pitchFamily="49" charset="-128"/>
              <a:ea typeface="MS Gothic" panose="020B0609070205080204" pitchFamily="49" charset="-128"/>
              <a:sym typeface="微软雅黑" panose="020B0503020204020204" pitchFamily="34" charset="-122"/>
            </a:endParaRPr>
          </a:p>
        </p:txBody>
      </p:sp>
      <p:sp>
        <p:nvSpPr>
          <p:cNvPr id="14" name="文本框 63">
            <a:extLst>
              <a:ext uri="{FF2B5EF4-FFF2-40B4-BE49-F238E27FC236}">
                <a16:creationId xmlns:a16="http://schemas.microsoft.com/office/drawing/2014/main" id="{0804F26D-D99D-4240-A4A9-84111B95ABF9}"/>
              </a:ext>
            </a:extLst>
          </p:cNvPr>
          <p:cNvSpPr>
            <a:spLocks noChangeArrowheads="1"/>
          </p:cNvSpPr>
          <p:nvPr/>
        </p:nvSpPr>
        <p:spPr bwMode="auto">
          <a:xfrm>
            <a:off x="545708" y="1993960"/>
            <a:ext cx="1139449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kern="100" dirty="0">
                <a:effectLst/>
                <a:latin typeface="Times New Roman" panose="02020603050405020304" pitchFamily="18" charset="0"/>
                <a:cs typeface="Times New Roman" panose="02020603050405020304" pitchFamily="18" charset="0"/>
              </a:rPr>
              <a:t>T:</a:t>
            </a:r>
            <a:r>
              <a:rPr lang="ja-JP" altLang="zh-CN" sz="3200" b="1" kern="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ja-JP" altLang="zh-CN"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3200" b="1" kern="100" dirty="0">
                <a:effectLst/>
                <a:latin typeface="Times New Roman" panose="02020603050405020304" pitchFamily="18" charset="0"/>
                <a:cs typeface="Times New Roman" panose="02020603050405020304" pitchFamily="18" charset="0"/>
              </a:rPr>
              <a:t>  </a:t>
            </a:r>
            <a:r>
              <a:rPr lang="en-US" altLang="zh-CN" sz="3200" b="1" kern="100" dirty="0">
                <a:effectLst/>
                <a:latin typeface="Times New Roman" panose="02020603050405020304" pitchFamily="18" charset="0"/>
                <a:ea typeface="Arial Unicode MS" panose="020B0604020202020204" pitchFamily="34" charset="-122"/>
                <a:cs typeface="Times New Roman" panose="02020603050405020304" pitchFamily="18" charset="0"/>
              </a:rPr>
              <a:t>He went to the library again to borrow books.     (</a:t>
            </a:r>
            <a:r>
              <a:rPr lang="ja-JP" altLang="zh-CN" sz="3200" b="1" kern="100" dirty="0">
                <a:effectLst/>
                <a:latin typeface="MS Mincho" panose="02020609040205080304" pitchFamily="49" charset="-128"/>
                <a:ea typeface="MS Mincho" panose="02020609040205080304" pitchFamily="49" charset="-128"/>
                <a:cs typeface="Times New Roman" panose="02020603050405020304" pitchFamily="18" charset="0"/>
              </a:rPr>
              <a:t>前提文</a:t>
            </a:r>
            <a:r>
              <a:rPr lang="en-US" altLang="zh-CN" sz="3200" b="1" kern="100" dirty="0">
                <a:effectLst/>
                <a:latin typeface="Times New Roman" panose="02020603050405020304" pitchFamily="18" charset="0"/>
                <a:ea typeface="Arial Unicode MS" panose="020B0604020202020204" pitchFamily="34" charset="-122"/>
                <a:cs typeface="Times New Roman" panose="02020603050405020304" pitchFamily="18" charset="0"/>
              </a:rPr>
              <a:t>)</a:t>
            </a:r>
          </a:p>
          <a:p>
            <a:pPr eaLnBrk="1" hangingPunct="1">
              <a:lnSpc>
                <a:spcPct val="100000"/>
              </a:lnSpc>
              <a:spcBef>
                <a:spcPct val="0"/>
              </a:spcBef>
              <a:buFont typeface="Arial" panose="020B0604020202020204" pitchFamily="34" charset="0"/>
              <a:buNone/>
            </a:pPr>
            <a:r>
              <a:rPr lang="ja-JP" altLang="en-US" sz="3200" b="1" kern="100" dirty="0">
                <a:latin typeface="Times New Roman" panose="02020603050405020304" pitchFamily="18" charset="0"/>
                <a:ea typeface="Arial Unicode MS" panose="020B0604020202020204" pitchFamily="34" charset="-122"/>
                <a:cs typeface="Times New Roman" panose="02020603050405020304" pitchFamily="18" charset="0"/>
                <a:sym typeface="微软雅黑" panose="020B0503020204020204" pitchFamily="34" charset="-122"/>
              </a:rPr>
              <a:t>　　　　　　　　　</a:t>
            </a:r>
            <a:r>
              <a:rPr lang="ja-JP" altLang="en-US" sz="3200" b="1" kern="100" dirty="0">
                <a:solidFill>
                  <a:schemeClr val="accent6"/>
                </a:solidFill>
                <a:latin typeface="MS Gothic" panose="020B0609070205080204" pitchFamily="49" charset="-128"/>
                <a:ea typeface="MS Gothic" panose="020B0609070205080204" pitchFamily="49" charset="-128"/>
                <a:cs typeface="Times New Roman" panose="02020603050405020304" pitchFamily="18" charset="0"/>
                <a:sym typeface="微软雅黑" panose="020B0503020204020204" pitchFamily="34" charset="-122"/>
              </a:rPr>
              <a:t>入力</a:t>
            </a:r>
            <a:endParaRPr lang="en-US" altLang="ja-JP" sz="3200" b="1" kern="100" dirty="0">
              <a:solidFill>
                <a:schemeClr val="accent6"/>
              </a:solidFill>
              <a:latin typeface="MS Gothic" panose="020B0609070205080204" pitchFamily="49" charset="-128"/>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kern="100" dirty="0">
              <a:latin typeface="Times New Roman" panose="02020603050405020304" pitchFamily="18" charset="0"/>
              <a:ea typeface="Arial Unicode MS" panose="020B0604020202020204" pitchFamily="34" charset="-122"/>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ja-JP" altLang="en-US" sz="3200" b="1" kern="100" dirty="0">
                <a:solidFill>
                  <a:schemeClr val="accent6"/>
                </a:solidFill>
                <a:latin typeface="MS Gothic" panose="020B0609070205080204" pitchFamily="49" charset="-128"/>
                <a:ea typeface="MS Gothic" panose="020B0609070205080204" pitchFamily="49" charset="-128"/>
                <a:cs typeface="Times New Roman" panose="02020603050405020304" pitchFamily="18" charset="0"/>
                <a:sym typeface="微软雅黑" panose="020B0503020204020204" pitchFamily="34" charset="-122"/>
              </a:rPr>
              <a:t>                  出力</a:t>
            </a: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H:</a:t>
            </a:r>
            <a:r>
              <a:rPr lang="ja-JP" altLang="en-US"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　   </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This is not his first visit to the library.                   (</a:t>
            </a:r>
            <a:r>
              <a:rPr lang="ja-JP" altLang="en-US" sz="3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含意文</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a:t>
            </a:r>
          </a:p>
        </p:txBody>
      </p:sp>
      <p:cxnSp>
        <p:nvCxnSpPr>
          <p:cNvPr id="15" name="直接箭头连接符 14">
            <a:extLst>
              <a:ext uri="{FF2B5EF4-FFF2-40B4-BE49-F238E27FC236}">
                <a16:creationId xmlns:a16="http://schemas.microsoft.com/office/drawing/2014/main" id="{51C615DF-6F45-4309-A4E9-9B6960FECF21}"/>
              </a:ext>
            </a:extLst>
          </p:cNvPr>
          <p:cNvCxnSpPr>
            <a:cxnSpLocks/>
          </p:cNvCxnSpPr>
          <p:nvPr/>
        </p:nvCxnSpPr>
        <p:spPr>
          <a:xfrm>
            <a:off x="5205507" y="5098657"/>
            <a:ext cx="0" cy="93433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矩形 15">
            <a:extLst>
              <a:ext uri="{FF2B5EF4-FFF2-40B4-BE49-F238E27FC236}">
                <a16:creationId xmlns:a16="http://schemas.microsoft.com/office/drawing/2014/main" id="{EB401BEC-941F-4C44-9A89-EDC58624E680}"/>
              </a:ext>
            </a:extLst>
          </p:cNvPr>
          <p:cNvSpPr/>
          <p:nvPr/>
        </p:nvSpPr>
        <p:spPr>
          <a:xfrm>
            <a:off x="4020416" y="3575114"/>
            <a:ext cx="2684920" cy="1385455"/>
          </a:xfrm>
          <a:prstGeom prst="rect">
            <a:avLst/>
          </a:prstGeom>
          <a:solidFill>
            <a:schemeClr val="accent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3600" b="1" dirty="0">
                <a:latin typeface="MS Gothic" panose="020B0609070205080204" pitchFamily="49" charset="-128"/>
                <a:ea typeface="MS Gothic" panose="020B0609070205080204" pitchFamily="49" charset="-128"/>
              </a:rPr>
              <a:t>含意文生成システム</a:t>
            </a:r>
            <a:endParaRPr lang="zh-CN" altLang="en-US" sz="3600" b="1" dirty="0">
              <a:latin typeface="MS Gothic" panose="020B0609070205080204" pitchFamily="49" charset="-128"/>
              <a:ea typeface="MS Gothic" panose="020B0609070205080204" pitchFamily="49" charset="-128"/>
            </a:endParaRPr>
          </a:p>
        </p:txBody>
      </p:sp>
      <p:cxnSp>
        <p:nvCxnSpPr>
          <p:cNvPr id="17" name="直接箭头连接符 16">
            <a:extLst>
              <a:ext uri="{FF2B5EF4-FFF2-40B4-BE49-F238E27FC236}">
                <a16:creationId xmlns:a16="http://schemas.microsoft.com/office/drawing/2014/main" id="{8AD50FDB-F913-4507-81F7-E29024A53804}"/>
              </a:ext>
            </a:extLst>
          </p:cNvPr>
          <p:cNvCxnSpPr>
            <a:cxnSpLocks/>
          </p:cNvCxnSpPr>
          <p:nvPr/>
        </p:nvCxnSpPr>
        <p:spPr>
          <a:xfrm>
            <a:off x="5197936" y="2471216"/>
            <a:ext cx="0" cy="102726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8" name="テキスト ボックス 10">
            <a:extLst>
              <a:ext uri="{FF2B5EF4-FFF2-40B4-BE49-F238E27FC236}">
                <a16:creationId xmlns:a16="http://schemas.microsoft.com/office/drawing/2014/main" id="{3F5C7543-270C-4A97-B482-E22DA63240F2}"/>
              </a:ext>
            </a:extLst>
          </p:cNvPr>
          <p:cNvSpPr txBox="1"/>
          <p:nvPr/>
        </p:nvSpPr>
        <p:spPr>
          <a:xfrm>
            <a:off x="447736" y="1259534"/>
            <a:ext cx="8392041" cy="584775"/>
          </a:xfrm>
          <a:prstGeom prst="rect">
            <a:avLst/>
          </a:prstGeom>
          <a:noFill/>
        </p:spPr>
        <p:txBody>
          <a:bodyPr wrap="none" rtlCol="0">
            <a:spAutoFit/>
          </a:bodyPr>
          <a:lstStyle/>
          <a:p>
            <a:r>
              <a:rPr kumimoji="1" lang="ja-JP" altLang="en-US" sz="3200" b="1" dirty="0"/>
              <a:t>含意文生成では前提文から含意文を生成する</a:t>
            </a:r>
          </a:p>
        </p:txBody>
      </p:sp>
    </p:spTree>
    <p:extLst>
      <p:ext uri="{BB962C8B-B14F-4D97-AF65-F5344CB8AC3E}">
        <p14:creationId xmlns:p14="http://schemas.microsoft.com/office/powerpoint/2010/main" val="38329120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B3BB0EF-E6BC-4229-8E81-8DE52A4DAEDF}"/>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 name="文本框 5">
            <a:extLst>
              <a:ext uri="{FF2B5EF4-FFF2-40B4-BE49-F238E27FC236}">
                <a16:creationId xmlns:a16="http://schemas.microsoft.com/office/drawing/2014/main" id="{C35DA9E6-D13E-4ADF-8618-F2E46A10B6E0}"/>
              </a:ext>
            </a:extLst>
          </p:cNvPr>
          <p:cNvSpPr>
            <a:spLocks noChangeArrowheads="1"/>
          </p:cNvSpPr>
          <p:nvPr/>
        </p:nvSpPr>
        <p:spPr bwMode="auto">
          <a:xfrm>
            <a:off x="320675" y="339725"/>
            <a:ext cx="4354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a:solidFill>
                  <a:srgbClr val="000000"/>
                </a:solidFill>
                <a:latin typeface="MS Gothic" panose="020B0609070205080204" pitchFamily="49" charset="-128"/>
                <a:ea typeface="MS Gothic" panose="020B0609070205080204" pitchFamily="49" charset="-128"/>
                <a:sym typeface="微软雅黑" panose="020B0503020204020204" pitchFamily="34" charset="-122"/>
              </a:rPr>
              <a:t>含意文生成の問題点</a:t>
            </a:r>
            <a:endParaRPr lang="zh-CN" altLang="en-US" sz="3600" b="1" dirty="0">
              <a:solidFill>
                <a:srgbClr val="000000"/>
              </a:solidFill>
              <a:latin typeface="MS Gothic" panose="020B0609070205080204" pitchFamily="49" charset="-128"/>
              <a:ea typeface="MS Gothic" panose="020B0609070205080204" pitchFamily="49" charset="-128"/>
              <a:sym typeface="微软雅黑" panose="020B0503020204020204" pitchFamily="34" charset="-122"/>
            </a:endParaRPr>
          </a:p>
        </p:txBody>
      </p:sp>
      <p:sp>
        <p:nvSpPr>
          <p:cNvPr id="7" name="文本框 63">
            <a:extLst>
              <a:ext uri="{FF2B5EF4-FFF2-40B4-BE49-F238E27FC236}">
                <a16:creationId xmlns:a16="http://schemas.microsoft.com/office/drawing/2014/main" id="{CEB91804-6245-435B-8CF5-0E1EC3583008}"/>
              </a:ext>
            </a:extLst>
          </p:cNvPr>
          <p:cNvSpPr>
            <a:spLocks noChangeArrowheads="1"/>
          </p:cNvSpPr>
          <p:nvPr/>
        </p:nvSpPr>
        <p:spPr bwMode="auto">
          <a:xfrm>
            <a:off x="398751" y="1405948"/>
            <a:ext cx="11626994"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kern="100" dirty="0">
                <a:effectLst/>
                <a:latin typeface="Times New Roman" panose="02020603050405020304" pitchFamily="18" charset="0"/>
                <a:cs typeface="Times New Roman" panose="02020603050405020304" pitchFamily="18" charset="0"/>
              </a:rPr>
              <a:t>T:</a:t>
            </a:r>
            <a:r>
              <a:rPr lang="ja-JP" altLang="zh-CN" sz="3200" b="1" kern="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ja-JP" altLang="zh-CN"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3200" b="1" kern="100" dirty="0">
                <a:effectLst/>
                <a:latin typeface="Times New Roman" panose="02020603050405020304" pitchFamily="18" charset="0"/>
                <a:cs typeface="Times New Roman" panose="02020603050405020304" pitchFamily="18" charset="0"/>
              </a:rPr>
              <a:t>  </a:t>
            </a:r>
            <a:r>
              <a:rPr lang="en-US" altLang="zh-CN" sz="3200" b="1" kern="100" dirty="0">
                <a:effectLst/>
                <a:latin typeface="Times New Roman" panose="02020603050405020304" pitchFamily="18" charset="0"/>
                <a:ea typeface="Arial Unicode MS" panose="020B0604020202020204" pitchFamily="34" charset="-122"/>
                <a:cs typeface="Times New Roman" panose="02020603050405020304" pitchFamily="18" charset="0"/>
              </a:rPr>
              <a:t>He went to the library again to borrow books.     (</a:t>
            </a:r>
            <a:r>
              <a:rPr lang="ja-JP" altLang="zh-CN" sz="3200" b="1" kern="100" dirty="0">
                <a:effectLst/>
                <a:latin typeface="MS Mincho" panose="02020609040205080304" pitchFamily="49" charset="-128"/>
                <a:ea typeface="MS Mincho" panose="02020609040205080304" pitchFamily="49" charset="-128"/>
                <a:cs typeface="Times New Roman" panose="02020603050405020304" pitchFamily="18" charset="0"/>
              </a:rPr>
              <a:t>前提文</a:t>
            </a:r>
            <a:r>
              <a:rPr lang="en-US" altLang="zh-CN" sz="3200" b="1" kern="100" dirty="0">
                <a:effectLst/>
                <a:latin typeface="Times New Roman" panose="02020603050405020304" pitchFamily="18" charset="0"/>
                <a:ea typeface="Arial Unicode MS" panose="020B0604020202020204" pitchFamily="34" charset="-122"/>
                <a:cs typeface="Times New Roman" panose="02020603050405020304" pitchFamily="18" charset="0"/>
              </a:rPr>
              <a:t>)</a:t>
            </a:r>
          </a:p>
          <a:p>
            <a:pPr eaLnBrk="1" hangingPunct="1">
              <a:lnSpc>
                <a:spcPct val="100000"/>
              </a:lnSpc>
              <a:spcBef>
                <a:spcPct val="0"/>
              </a:spcBef>
              <a:buFont typeface="Arial" panose="020B0604020202020204" pitchFamily="34" charset="0"/>
              <a:buNone/>
            </a:pPr>
            <a:r>
              <a:rPr lang="ja-JP" altLang="en-US" sz="3200" b="1" kern="100" dirty="0">
                <a:latin typeface="Times New Roman" panose="02020603050405020304" pitchFamily="18" charset="0"/>
                <a:ea typeface="Arial Unicode MS" panose="020B0604020202020204" pitchFamily="34" charset="-122"/>
                <a:cs typeface="Times New Roman" panose="02020603050405020304" pitchFamily="18" charset="0"/>
                <a:sym typeface="微软雅黑" panose="020B0503020204020204" pitchFamily="34" charset="-122"/>
              </a:rPr>
              <a:t>　　　　　　　　　</a:t>
            </a:r>
            <a:endParaRPr lang="en-US" altLang="ja-JP" sz="3200" b="1" kern="100" dirty="0">
              <a:solidFill>
                <a:schemeClr val="accent6"/>
              </a:solidFill>
              <a:latin typeface="MS Gothic" panose="020B0609070205080204" pitchFamily="49" charset="-128"/>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kern="100" dirty="0">
              <a:latin typeface="Times New Roman" panose="02020603050405020304" pitchFamily="18" charset="0"/>
              <a:ea typeface="Arial Unicode MS" panose="020B0604020202020204" pitchFamily="34" charset="-122"/>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a:lnSpc>
                <a:spcPct val="100000"/>
              </a:lnSpc>
              <a:spcBef>
                <a:spcPct val="0"/>
              </a:spcBef>
              <a:buNone/>
            </a:pP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H:</a:t>
            </a:r>
            <a:r>
              <a:rPr lang="ja-JP" altLang="en-US"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　   </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He went to borrow books.                                      (</a:t>
            </a:r>
            <a:r>
              <a:rPr lang="ja-JP" altLang="en-US" sz="3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含意文</a:t>
            </a:r>
            <a:r>
              <a:rPr lang="en-US" altLang="ja-JP" sz="3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1</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a:t>
            </a:r>
          </a:p>
          <a:p>
            <a:pPr>
              <a:lnSpc>
                <a:spcPct val="100000"/>
              </a:lnSpc>
              <a:spcBef>
                <a:spcPct val="0"/>
              </a:spcBef>
              <a:buNone/>
            </a:pPr>
            <a:endParaRPr lang="en-US" altLang="ja-JP" sz="3200" b="1" kern="100"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a:lnSpc>
                <a:spcPct val="100000"/>
              </a:lnSpc>
              <a:spcBef>
                <a:spcPct val="0"/>
              </a:spcBef>
              <a:buNone/>
            </a:pP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H:</a:t>
            </a:r>
            <a:r>
              <a:rPr lang="ja-JP" altLang="en-US"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　   </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This is not his first visit to the library.                  (</a:t>
            </a:r>
            <a:r>
              <a:rPr lang="ja-JP" altLang="en-US" sz="3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含意文</a:t>
            </a:r>
            <a:r>
              <a:rPr lang="en-US" altLang="ja-JP" sz="3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2</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a:t>
            </a:r>
          </a:p>
        </p:txBody>
      </p:sp>
    </p:spTree>
    <p:extLst>
      <p:ext uri="{BB962C8B-B14F-4D97-AF65-F5344CB8AC3E}">
        <p14:creationId xmlns:p14="http://schemas.microsoft.com/office/powerpoint/2010/main" val="270984765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4">
            <a:extLst>
              <a:ext uri="{FF2B5EF4-FFF2-40B4-BE49-F238E27FC236}">
                <a16:creationId xmlns:a16="http://schemas.microsoft.com/office/drawing/2014/main" id="{EE15F3EF-C96A-4B24-AD1C-BFD168A67ADE}"/>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9" name="文本框 5">
            <a:extLst>
              <a:ext uri="{FF2B5EF4-FFF2-40B4-BE49-F238E27FC236}">
                <a16:creationId xmlns:a16="http://schemas.microsoft.com/office/drawing/2014/main" id="{252DDE59-2210-4681-9ABF-51DCAE64BC47}"/>
              </a:ext>
            </a:extLst>
          </p:cNvPr>
          <p:cNvSpPr>
            <a:spLocks noChangeArrowheads="1"/>
          </p:cNvSpPr>
          <p:nvPr/>
        </p:nvSpPr>
        <p:spPr bwMode="auto">
          <a:xfrm>
            <a:off x="320675" y="339725"/>
            <a:ext cx="43540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ja-JP" altLang="en-US" sz="3600" b="1">
                <a:solidFill>
                  <a:srgbClr val="000000"/>
                </a:solidFill>
                <a:latin typeface="MS Gothic" panose="020B0609070205080204" pitchFamily="49" charset="-128"/>
                <a:ea typeface="MS Gothic" panose="020B0609070205080204" pitchFamily="49" charset="-128"/>
                <a:sym typeface="微软雅黑" panose="020B0503020204020204" pitchFamily="34" charset="-122"/>
              </a:rPr>
              <a:t>含意文生成の問題点</a:t>
            </a:r>
            <a:endParaRPr lang="zh-CN" altLang="en-US" sz="3600" b="1" dirty="0">
              <a:solidFill>
                <a:srgbClr val="000000"/>
              </a:solidFill>
              <a:latin typeface="MS Gothic" panose="020B0609070205080204" pitchFamily="49" charset="-128"/>
              <a:ea typeface="MS Gothic" panose="020B0609070205080204" pitchFamily="49" charset="-128"/>
              <a:sym typeface="微软雅黑" panose="020B0503020204020204" pitchFamily="34" charset="-122"/>
            </a:endParaRPr>
          </a:p>
        </p:txBody>
      </p:sp>
      <p:sp>
        <p:nvSpPr>
          <p:cNvPr id="10" name="文本框 63">
            <a:extLst>
              <a:ext uri="{FF2B5EF4-FFF2-40B4-BE49-F238E27FC236}">
                <a16:creationId xmlns:a16="http://schemas.microsoft.com/office/drawing/2014/main" id="{5F66A524-F96F-45AF-930A-988689FBE3A6}"/>
              </a:ext>
            </a:extLst>
          </p:cNvPr>
          <p:cNvSpPr>
            <a:spLocks noChangeArrowheads="1"/>
          </p:cNvSpPr>
          <p:nvPr/>
        </p:nvSpPr>
        <p:spPr bwMode="auto">
          <a:xfrm>
            <a:off x="398751" y="1405948"/>
            <a:ext cx="11626994"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b="1" kern="100" dirty="0">
                <a:effectLst/>
                <a:latin typeface="Times New Roman" panose="02020603050405020304" pitchFamily="18" charset="0"/>
                <a:cs typeface="Times New Roman" panose="02020603050405020304" pitchFamily="18" charset="0"/>
              </a:rPr>
              <a:t>T:</a:t>
            </a:r>
            <a:r>
              <a:rPr lang="ja-JP" altLang="zh-CN" sz="3200" b="1" kern="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ja-JP" altLang="zh-CN"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3200" b="1" kern="100" dirty="0">
                <a:effectLst/>
                <a:latin typeface="Times New Roman" panose="02020603050405020304" pitchFamily="18" charset="0"/>
                <a:cs typeface="Times New Roman" panose="02020603050405020304" pitchFamily="18" charset="0"/>
              </a:rPr>
              <a:t>  </a:t>
            </a:r>
            <a:r>
              <a:rPr lang="en-US" altLang="zh-CN" sz="3200" b="1" kern="100" dirty="0">
                <a:effectLst/>
                <a:latin typeface="Times New Roman" panose="02020603050405020304" pitchFamily="18" charset="0"/>
                <a:ea typeface="Arial Unicode MS" panose="020B0604020202020204" pitchFamily="34" charset="-122"/>
                <a:cs typeface="Times New Roman" panose="02020603050405020304" pitchFamily="18" charset="0"/>
              </a:rPr>
              <a:t>He went to the library again to borrow books.     (</a:t>
            </a:r>
            <a:r>
              <a:rPr lang="ja-JP" altLang="zh-CN" sz="3200" b="1" kern="100" dirty="0">
                <a:effectLst/>
                <a:latin typeface="MS Mincho" panose="02020609040205080304" pitchFamily="49" charset="-128"/>
                <a:ea typeface="MS Mincho" panose="02020609040205080304" pitchFamily="49" charset="-128"/>
                <a:cs typeface="Times New Roman" panose="02020603050405020304" pitchFamily="18" charset="0"/>
              </a:rPr>
              <a:t>前提文</a:t>
            </a:r>
            <a:r>
              <a:rPr lang="en-US" altLang="zh-CN" sz="3200" b="1" kern="100" dirty="0">
                <a:effectLst/>
                <a:latin typeface="Times New Roman" panose="02020603050405020304" pitchFamily="18" charset="0"/>
                <a:ea typeface="Arial Unicode MS" panose="020B0604020202020204" pitchFamily="34" charset="-122"/>
                <a:cs typeface="Times New Roman" panose="02020603050405020304" pitchFamily="18" charset="0"/>
              </a:rPr>
              <a:t>)</a:t>
            </a:r>
          </a:p>
          <a:p>
            <a:pPr eaLnBrk="1" hangingPunct="1">
              <a:lnSpc>
                <a:spcPct val="100000"/>
              </a:lnSpc>
              <a:spcBef>
                <a:spcPct val="0"/>
              </a:spcBef>
              <a:buFont typeface="Arial" panose="020B0604020202020204" pitchFamily="34" charset="0"/>
              <a:buNone/>
            </a:pPr>
            <a:r>
              <a:rPr lang="ja-JP" altLang="en-US" sz="3200" b="1" kern="100" dirty="0">
                <a:latin typeface="Times New Roman" panose="02020603050405020304" pitchFamily="18" charset="0"/>
                <a:ea typeface="Arial Unicode MS" panose="020B0604020202020204" pitchFamily="34" charset="-122"/>
                <a:cs typeface="Times New Roman" panose="02020603050405020304" pitchFamily="18" charset="0"/>
                <a:sym typeface="微软雅黑" panose="020B0503020204020204" pitchFamily="34" charset="-122"/>
              </a:rPr>
              <a:t>　　　　　　　　　</a:t>
            </a:r>
            <a:endParaRPr lang="en-US" altLang="ja-JP" sz="3200" b="1" kern="100" dirty="0">
              <a:solidFill>
                <a:schemeClr val="accent6"/>
              </a:solidFill>
              <a:latin typeface="MS Gothic" panose="020B0609070205080204" pitchFamily="49" charset="-128"/>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kern="100" dirty="0">
              <a:latin typeface="Times New Roman" panose="02020603050405020304" pitchFamily="18" charset="0"/>
              <a:ea typeface="Arial Unicode MS" panose="020B0604020202020204" pitchFamily="34" charset="-122"/>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a:lnSpc>
                <a:spcPct val="100000"/>
              </a:lnSpc>
              <a:spcBef>
                <a:spcPct val="0"/>
              </a:spcBef>
              <a:buNone/>
            </a:pP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H:</a:t>
            </a:r>
            <a:r>
              <a:rPr lang="ja-JP" altLang="en-US"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　   </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He went to borrow books.                                      (</a:t>
            </a:r>
            <a:r>
              <a:rPr lang="ja-JP" altLang="en-US" sz="3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含意文</a:t>
            </a:r>
            <a:r>
              <a:rPr lang="en-US" altLang="ja-JP" sz="3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1</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a:t>
            </a:r>
          </a:p>
          <a:p>
            <a:pPr>
              <a:lnSpc>
                <a:spcPct val="100000"/>
              </a:lnSpc>
              <a:spcBef>
                <a:spcPct val="0"/>
              </a:spcBef>
              <a:buNone/>
            </a:pPr>
            <a:endParaRPr lang="en-US" altLang="ja-JP" sz="3200" b="1" kern="100"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a:lnSpc>
                <a:spcPct val="100000"/>
              </a:lnSpc>
              <a:spcBef>
                <a:spcPct val="0"/>
              </a:spcBef>
              <a:buNone/>
            </a:pP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H:</a:t>
            </a:r>
            <a:r>
              <a:rPr lang="ja-JP" altLang="en-US"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　   </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This is not his first visit to the library.                  (</a:t>
            </a:r>
            <a:r>
              <a:rPr lang="ja-JP" altLang="en-US" sz="3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含意文</a:t>
            </a:r>
            <a:r>
              <a:rPr lang="en-US" altLang="ja-JP" sz="32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2</a:t>
            </a:r>
            <a:r>
              <a:rPr lang="en-US" altLang="ja-JP" sz="32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a:t>
            </a:r>
          </a:p>
        </p:txBody>
      </p:sp>
      <p:sp>
        <p:nvSpPr>
          <p:cNvPr id="14" name="矩形 10">
            <a:extLst>
              <a:ext uri="{FF2B5EF4-FFF2-40B4-BE49-F238E27FC236}">
                <a16:creationId xmlns:a16="http://schemas.microsoft.com/office/drawing/2014/main" id="{E4A47BD5-7930-4FD1-8B1A-49388AFAB810}"/>
              </a:ext>
            </a:extLst>
          </p:cNvPr>
          <p:cNvSpPr/>
          <p:nvPr/>
        </p:nvSpPr>
        <p:spPr>
          <a:xfrm>
            <a:off x="1571178" y="1241265"/>
            <a:ext cx="1960770" cy="646331"/>
          </a:xfrm>
          <a:prstGeom prst="rect">
            <a:avLst/>
          </a:prstGeom>
          <a:solidFill>
            <a:schemeClr val="accent1">
              <a:alpha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5" name="矩形 11">
            <a:extLst>
              <a:ext uri="{FF2B5EF4-FFF2-40B4-BE49-F238E27FC236}">
                <a16:creationId xmlns:a16="http://schemas.microsoft.com/office/drawing/2014/main" id="{77EDECF4-1046-4AD6-AA6B-AA8970C8CEB3}"/>
              </a:ext>
            </a:extLst>
          </p:cNvPr>
          <p:cNvSpPr/>
          <p:nvPr/>
        </p:nvSpPr>
        <p:spPr>
          <a:xfrm>
            <a:off x="6984833" y="1241265"/>
            <a:ext cx="2394693" cy="646331"/>
          </a:xfrm>
          <a:prstGeom prst="rect">
            <a:avLst/>
          </a:prstGeom>
          <a:solidFill>
            <a:schemeClr val="accent1">
              <a:alpha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6" name="矩形 12">
            <a:extLst>
              <a:ext uri="{FF2B5EF4-FFF2-40B4-BE49-F238E27FC236}">
                <a16:creationId xmlns:a16="http://schemas.microsoft.com/office/drawing/2014/main" id="{1FEB39D2-9526-4C57-BF30-4B0C090D4C1F}"/>
              </a:ext>
            </a:extLst>
          </p:cNvPr>
          <p:cNvSpPr/>
          <p:nvPr/>
        </p:nvSpPr>
        <p:spPr>
          <a:xfrm>
            <a:off x="1592482" y="3856657"/>
            <a:ext cx="1960770" cy="646331"/>
          </a:xfrm>
          <a:prstGeom prst="rect">
            <a:avLst/>
          </a:prstGeom>
          <a:solidFill>
            <a:schemeClr val="accent1">
              <a:alpha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7" name="矩形 12">
            <a:extLst>
              <a:ext uri="{FF2B5EF4-FFF2-40B4-BE49-F238E27FC236}">
                <a16:creationId xmlns:a16="http://schemas.microsoft.com/office/drawing/2014/main" id="{94A6CD74-C468-4315-8DF1-0F2C5E2CC7B6}"/>
              </a:ext>
            </a:extLst>
          </p:cNvPr>
          <p:cNvSpPr/>
          <p:nvPr/>
        </p:nvSpPr>
        <p:spPr>
          <a:xfrm>
            <a:off x="3610905" y="3856657"/>
            <a:ext cx="2542747" cy="646331"/>
          </a:xfrm>
          <a:prstGeom prst="rect">
            <a:avLst/>
          </a:prstGeom>
          <a:solidFill>
            <a:schemeClr val="accent1">
              <a:alpha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cxnSp>
        <p:nvCxnSpPr>
          <p:cNvPr id="18" name="直接箭头连接符 9">
            <a:extLst>
              <a:ext uri="{FF2B5EF4-FFF2-40B4-BE49-F238E27FC236}">
                <a16:creationId xmlns:a16="http://schemas.microsoft.com/office/drawing/2014/main" id="{7635246A-C4AF-4120-8336-DD444FCE3D05}"/>
              </a:ext>
            </a:extLst>
          </p:cNvPr>
          <p:cNvCxnSpPr>
            <a:cxnSpLocks/>
          </p:cNvCxnSpPr>
          <p:nvPr/>
        </p:nvCxnSpPr>
        <p:spPr>
          <a:xfrm>
            <a:off x="2601693" y="2014016"/>
            <a:ext cx="0" cy="184264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003058D4-9A41-434E-954F-14E5C5CB760E}"/>
              </a:ext>
            </a:extLst>
          </p:cNvPr>
          <p:cNvCxnSpPr>
            <a:cxnSpLocks/>
          </p:cNvCxnSpPr>
          <p:nvPr/>
        </p:nvCxnSpPr>
        <p:spPr>
          <a:xfrm flipH="1">
            <a:off x="4882278" y="2014016"/>
            <a:ext cx="3124174" cy="184264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テキスト ボックス 3">
            <a:extLst>
              <a:ext uri="{FF2B5EF4-FFF2-40B4-BE49-F238E27FC236}">
                <a16:creationId xmlns:a16="http://schemas.microsoft.com/office/drawing/2014/main" id="{4F9FCF62-0D69-4130-B33A-CBC30A5BDC25}"/>
              </a:ext>
            </a:extLst>
          </p:cNvPr>
          <p:cNvSpPr txBox="1"/>
          <p:nvPr/>
        </p:nvSpPr>
        <p:spPr>
          <a:xfrm>
            <a:off x="653144" y="5825718"/>
            <a:ext cx="10033516" cy="584775"/>
          </a:xfrm>
          <a:prstGeom prst="rect">
            <a:avLst/>
          </a:prstGeom>
          <a:noFill/>
        </p:spPr>
        <p:txBody>
          <a:bodyPr wrap="none" rtlCol="0">
            <a:spAutoFit/>
          </a:bodyPr>
          <a:lstStyle/>
          <a:p>
            <a:r>
              <a:rPr kumimoji="1" lang="ja-JP" altLang="en-US" sz="3200" b="1" dirty="0"/>
              <a:t>異なった単語を使った含意文を作成することを目指す</a:t>
            </a:r>
          </a:p>
        </p:txBody>
      </p:sp>
    </p:spTree>
    <p:extLst>
      <p:ext uri="{BB962C8B-B14F-4D97-AF65-F5344CB8AC3E}">
        <p14:creationId xmlns:p14="http://schemas.microsoft.com/office/powerpoint/2010/main" val="409341499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4">
            <a:extLst>
              <a:ext uri="{FF2B5EF4-FFF2-40B4-BE49-F238E27FC236}">
                <a16:creationId xmlns:a16="http://schemas.microsoft.com/office/drawing/2014/main" id="{F6564267-3C21-49AC-B19E-E30D56809185}"/>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7411" name="文本框 5">
            <a:extLst>
              <a:ext uri="{FF2B5EF4-FFF2-40B4-BE49-F238E27FC236}">
                <a16:creationId xmlns:a16="http://schemas.microsoft.com/office/drawing/2014/main" id="{050A651D-085F-47A2-867E-E5034EF3C641}"/>
              </a:ext>
            </a:extLst>
          </p:cNvPr>
          <p:cNvSpPr>
            <a:spLocks noChangeArrowheads="1"/>
          </p:cNvSpPr>
          <p:nvPr/>
        </p:nvSpPr>
        <p:spPr bwMode="auto">
          <a:xfrm>
            <a:off x="320675" y="339725"/>
            <a:ext cx="1108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zh-CN" altLang="en-US" sz="3600" b="1">
                <a:solidFill>
                  <a:srgbClr val="000000"/>
                </a:solidFill>
                <a:latin typeface="MS Gothic" panose="020B0609070205080204" pitchFamily="49" charset="-128"/>
                <a:ea typeface="MS Gothic" panose="020B0609070205080204" pitchFamily="49" charset="-128"/>
                <a:sym typeface="微软雅黑" panose="020B0503020204020204" pitchFamily="34" charset="-122"/>
              </a:rPr>
              <a:t>目次</a:t>
            </a:r>
          </a:p>
        </p:txBody>
      </p:sp>
      <p:sp>
        <p:nvSpPr>
          <p:cNvPr id="17412" name="文本框 19">
            <a:extLst>
              <a:ext uri="{FF2B5EF4-FFF2-40B4-BE49-F238E27FC236}">
                <a16:creationId xmlns:a16="http://schemas.microsoft.com/office/drawing/2014/main" id="{597AB45D-47F2-4AA1-B154-E001E39FC0D4}"/>
              </a:ext>
            </a:extLst>
          </p:cNvPr>
          <p:cNvSpPr>
            <a:spLocks noChangeArrowheads="1"/>
          </p:cNvSpPr>
          <p:nvPr/>
        </p:nvSpPr>
        <p:spPr bwMode="auto">
          <a:xfrm>
            <a:off x="8258175" y="4938713"/>
            <a:ext cx="158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en-US" altLang="zh-CN"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YOUR TEXT</a:t>
            </a:r>
            <a:endParaRPr lang="zh-CN" altLang="en-US" sz="2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13" name="文本框 63">
            <a:extLst>
              <a:ext uri="{FF2B5EF4-FFF2-40B4-BE49-F238E27FC236}">
                <a16:creationId xmlns:a16="http://schemas.microsoft.com/office/drawing/2014/main" id="{D1839190-06EF-4EEA-BDB0-DC4D2A981FBD}"/>
              </a:ext>
            </a:extLst>
          </p:cNvPr>
          <p:cNvSpPr>
            <a:spLocks noChangeArrowheads="1"/>
          </p:cNvSpPr>
          <p:nvPr/>
        </p:nvSpPr>
        <p:spPr bwMode="auto">
          <a:xfrm>
            <a:off x="1428750" y="1641475"/>
            <a:ext cx="73437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1.</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はじめに</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latin typeface="MS Gothic" panose="020B0609070205080204" pitchFamily="49" charset="-128"/>
                <a:ea typeface="MS Gothic" panose="020B0609070205080204" pitchFamily="49" charset="-128"/>
                <a:sym typeface="微软雅黑" panose="020B0503020204020204" pitchFamily="34" charset="-122"/>
              </a:rPr>
              <a:t>2.</a:t>
            </a:r>
            <a:r>
              <a:rPr lang="ja-JP" altLang="en-US" sz="3600" b="1" dirty="0">
                <a:latin typeface="MS Gothic" panose="020B0609070205080204" pitchFamily="49" charset="-128"/>
                <a:ea typeface="MS Gothic" panose="020B0609070205080204" pitchFamily="49" charset="-128"/>
                <a:sym typeface="微软雅黑" panose="020B0503020204020204" pitchFamily="34" charset="-122"/>
              </a:rPr>
              <a:t>関連研究</a:t>
            </a:r>
            <a:endParaRPr lang="en-US" altLang="zh-CN" sz="3600" b="1" dirty="0">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3.</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提案手法</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4.</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実験</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5.</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結果</a:t>
            </a:r>
            <a:endParaRPr lang="en-US" altLang="zh-CN"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ja-JP"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6.</a:t>
            </a:r>
            <a:r>
              <a:rPr lang="ja-JP" altLang="en-US"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rPr>
              <a:t>おわりに</a:t>
            </a:r>
            <a:endParaRPr lang="en-US" altLang="ja-JP" sz="3600" b="1" dirty="0">
              <a:solidFill>
                <a:schemeClr val="bg1">
                  <a:lumMod val="85000"/>
                </a:schemeClr>
              </a:solidFill>
              <a:latin typeface="MS Gothic" panose="020B0609070205080204" pitchFamily="49" charset="-128"/>
              <a:ea typeface="MS Gothic" panose="020B0609070205080204" pitchFamily="49" charset="-128"/>
              <a:sym typeface="微软雅黑" panose="020B0503020204020204" pitchFamily="34" charset="-122"/>
            </a:endParaRPr>
          </a:p>
          <a:p>
            <a:pPr eaLnBrk="1" hangingPunct="1">
              <a:lnSpc>
                <a:spcPct val="100000"/>
              </a:lnSpc>
              <a:spcBef>
                <a:spcPct val="0"/>
              </a:spcBef>
              <a:buFont typeface="Arial" panose="020B0604020202020204" pitchFamily="34" charset="0"/>
              <a:buNone/>
            </a:pPr>
            <a:endParaRPr lang="en-US" altLang="ja-JP" sz="2400" b="1" dirty="0">
              <a:solidFill>
                <a:srgbClr val="595959"/>
              </a:solidFill>
              <a:latin typeface="MS Gothic" panose="020B0609070205080204" pitchFamily="49" charset="-128"/>
              <a:ea typeface="MS Gothic" panose="020B0609070205080204" pitchFamily="49" charset="-128"/>
              <a:sym typeface="微软雅黑" panose="020B0503020204020204" pitchFamily="34" charset="-122"/>
            </a:endParaRPr>
          </a:p>
        </p:txBody>
      </p:sp>
    </p:spTree>
    <p:extLst>
      <p:ext uri="{BB962C8B-B14F-4D97-AF65-F5344CB8AC3E}">
        <p14:creationId xmlns:p14="http://schemas.microsoft.com/office/powerpoint/2010/main" val="210658416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4">
            <a:extLst>
              <a:ext uri="{FF2B5EF4-FFF2-40B4-BE49-F238E27FC236}">
                <a16:creationId xmlns:a16="http://schemas.microsoft.com/office/drawing/2014/main" id="{4A51C474-634D-4C91-A3E2-EFA694414396}"/>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10" name="文本框 63">
            <a:extLst>
              <a:ext uri="{FF2B5EF4-FFF2-40B4-BE49-F238E27FC236}">
                <a16:creationId xmlns:a16="http://schemas.microsoft.com/office/drawing/2014/main" id="{EF1F3730-7DF0-403E-B64C-8E659951B884}"/>
              </a:ext>
            </a:extLst>
          </p:cNvPr>
          <p:cNvSpPr>
            <a:spLocks noChangeArrowheads="1"/>
          </p:cNvSpPr>
          <p:nvPr/>
        </p:nvSpPr>
        <p:spPr bwMode="auto">
          <a:xfrm>
            <a:off x="528204" y="1849293"/>
            <a:ext cx="1086023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zh-CN" sz="36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1.</a:t>
            </a:r>
            <a:r>
              <a:rPr lang="en-US" altLang="ja-JP" sz="36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Sequence-to-Sequence</a:t>
            </a:r>
            <a:endParaRPr lang="en-US" altLang="zh-CN" sz="36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a:p>
            <a:pPr eaLnBrk="1" hangingPunct="1">
              <a:lnSpc>
                <a:spcPct val="100000"/>
              </a:lnSpc>
              <a:spcBef>
                <a:spcPct val="0"/>
              </a:spcBef>
              <a:buFont typeface="Arial" panose="020B0604020202020204" pitchFamily="34" charset="0"/>
              <a:buNone/>
            </a:pPr>
            <a:r>
              <a:rPr lang="en-US" altLang="zh-CN" sz="36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2.</a:t>
            </a:r>
            <a:r>
              <a:rPr lang="zh-CN" altLang="en-US" sz="36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注意機構</a:t>
            </a:r>
            <a:endParaRPr lang="en-US" altLang="zh-CN" sz="36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endParaRPr>
          </a:p>
          <a:p>
            <a:pPr>
              <a:lnSpc>
                <a:spcPct val="100000"/>
              </a:lnSpc>
              <a:spcBef>
                <a:spcPct val="0"/>
              </a:spcBef>
              <a:buNone/>
            </a:pPr>
            <a:r>
              <a:rPr lang="en-US" altLang="zh-CN" sz="3600" b="1" dirty="0">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3.</a:t>
            </a:r>
            <a:r>
              <a:rPr lang="ja-JP" altLang="en-US" sz="36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rPr>
              <a:t>交差エントロピー誤差</a:t>
            </a:r>
            <a:endParaRPr lang="en-US" altLang="zh-CN" sz="3600" b="1" dirty="0">
              <a:latin typeface="MS Mincho" panose="02020609040205080304" pitchFamily="49" charset="-128"/>
              <a:ea typeface="MS Mincho" panose="02020609040205080304" pitchFamily="49" charset="-128"/>
              <a:cs typeface="Times New Roman" panose="02020603050405020304" pitchFamily="18" charset="0"/>
              <a:sym typeface="微软雅黑" panose="020B0503020204020204" pitchFamily="34" charset="-122"/>
            </a:endParaRPr>
          </a:p>
        </p:txBody>
      </p:sp>
    </p:spTree>
    <p:extLst>
      <p:ext uri="{BB962C8B-B14F-4D97-AF65-F5344CB8AC3E}">
        <p14:creationId xmlns:p14="http://schemas.microsoft.com/office/powerpoint/2010/main" val="19418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矩形: 圆角 109">
            <a:extLst>
              <a:ext uri="{FF2B5EF4-FFF2-40B4-BE49-F238E27FC236}">
                <a16:creationId xmlns:a16="http://schemas.microsoft.com/office/drawing/2014/main" id="{57799C4D-CC78-4A99-8049-1E0D7D1C7B7F}"/>
              </a:ext>
            </a:extLst>
          </p:cNvPr>
          <p:cNvSpPr/>
          <p:nvPr/>
        </p:nvSpPr>
        <p:spPr>
          <a:xfrm>
            <a:off x="5519519" y="986056"/>
            <a:ext cx="5806899" cy="4367187"/>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112" name="矩形: 圆角 111">
            <a:extLst>
              <a:ext uri="{FF2B5EF4-FFF2-40B4-BE49-F238E27FC236}">
                <a16:creationId xmlns:a16="http://schemas.microsoft.com/office/drawing/2014/main" id="{B3D69C87-C794-4E13-AB88-1795DA20BE85}"/>
              </a:ext>
            </a:extLst>
          </p:cNvPr>
          <p:cNvSpPr/>
          <p:nvPr/>
        </p:nvSpPr>
        <p:spPr>
          <a:xfrm>
            <a:off x="1343651" y="2773479"/>
            <a:ext cx="3890411" cy="4084521"/>
          </a:xfrm>
          <a:prstGeom prst="roundRect">
            <a:avLst/>
          </a:prstGeom>
          <a:solidFill>
            <a:schemeClr val="accent3">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3" name="圆角矩形 7">
            <a:extLst>
              <a:ext uri="{FF2B5EF4-FFF2-40B4-BE49-F238E27FC236}">
                <a16:creationId xmlns:a16="http://schemas.microsoft.com/office/drawing/2014/main" id="{FC85F985-FDEA-44E0-9095-0D69870D56DF}"/>
              </a:ext>
            </a:extLst>
          </p:cNvPr>
          <p:cNvSpPr/>
          <p:nvPr/>
        </p:nvSpPr>
        <p:spPr>
          <a:xfrm>
            <a:off x="3175792" y="429521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14" name="圆角矩形 9">
            <a:extLst>
              <a:ext uri="{FF2B5EF4-FFF2-40B4-BE49-F238E27FC236}">
                <a16:creationId xmlns:a16="http://schemas.microsoft.com/office/drawing/2014/main" id="{E08C7842-DF24-45EA-BA43-7FAAC8550D72}"/>
              </a:ext>
            </a:extLst>
          </p:cNvPr>
          <p:cNvSpPr/>
          <p:nvPr/>
        </p:nvSpPr>
        <p:spPr>
          <a:xfrm>
            <a:off x="3905960" y="429521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115" name="直线箭头连接符 11">
            <a:extLst>
              <a:ext uri="{FF2B5EF4-FFF2-40B4-BE49-F238E27FC236}">
                <a16:creationId xmlns:a16="http://schemas.microsoft.com/office/drawing/2014/main" id="{98CDA546-59A9-4A6F-B597-3D5EA20C93E2}"/>
              </a:ext>
            </a:extLst>
          </p:cNvPr>
          <p:cNvCxnSpPr>
            <a:cxnSpLocks/>
            <a:stCxn id="113" idx="3"/>
            <a:endCxn id="114" idx="1"/>
          </p:cNvCxnSpPr>
          <p:nvPr/>
        </p:nvCxnSpPr>
        <p:spPr>
          <a:xfrm>
            <a:off x="3449062" y="4684091"/>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403D61F1-37BC-41B1-8500-548528B69463}"/>
              </a:ext>
            </a:extLst>
          </p:cNvPr>
          <p:cNvSpPr txBox="1"/>
          <p:nvPr/>
        </p:nvSpPr>
        <p:spPr>
          <a:xfrm>
            <a:off x="2599731" y="6153340"/>
            <a:ext cx="1682420" cy="523220"/>
          </a:xfrm>
          <a:prstGeom prst="rect">
            <a:avLst/>
          </a:prstGeom>
          <a:noFill/>
        </p:spPr>
        <p:txBody>
          <a:bodyPr wrap="square" rtlCol="0">
            <a:spAutoFit/>
          </a:bodyPr>
          <a:lstStyle/>
          <a:p>
            <a:r>
              <a:rPr kumimoji="1" lang="en-US" altLang="zh-CN" sz="2800" b="1" dirty="0">
                <a:latin typeface="Century" panose="02040604050505020304" pitchFamily="18" charset="0"/>
              </a:rPr>
              <a:t>Encoder</a:t>
            </a:r>
            <a:endParaRPr kumimoji="1" lang="zh-CN" altLang="en-US" sz="2800" b="1" dirty="0">
              <a:latin typeface="Century" panose="02040604050505020304" pitchFamily="18" charset="0"/>
            </a:endParaRPr>
          </a:p>
        </p:txBody>
      </p:sp>
      <p:sp>
        <p:nvSpPr>
          <p:cNvPr id="117" name="文本框 116">
            <a:extLst>
              <a:ext uri="{FF2B5EF4-FFF2-40B4-BE49-F238E27FC236}">
                <a16:creationId xmlns:a16="http://schemas.microsoft.com/office/drawing/2014/main" id="{950EF3D2-9CA4-4247-8B23-3D8193D1BBA5}"/>
              </a:ext>
            </a:extLst>
          </p:cNvPr>
          <p:cNvSpPr txBox="1"/>
          <p:nvPr/>
        </p:nvSpPr>
        <p:spPr>
          <a:xfrm>
            <a:off x="7663113" y="1222818"/>
            <a:ext cx="1682420" cy="523220"/>
          </a:xfrm>
          <a:prstGeom prst="rect">
            <a:avLst/>
          </a:prstGeom>
          <a:noFill/>
        </p:spPr>
        <p:txBody>
          <a:bodyPr wrap="square" rtlCol="0">
            <a:spAutoFit/>
          </a:bodyPr>
          <a:lstStyle/>
          <a:p>
            <a:r>
              <a:rPr kumimoji="1" lang="en-US" altLang="zh-CN" sz="2800" b="1" dirty="0">
                <a:latin typeface="Century" panose="02040604050505020304" pitchFamily="18" charset="0"/>
              </a:rPr>
              <a:t>Decoder</a:t>
            </a:r>
            <a:endParaRPr kumimoji="1" lang="zh-CN" altLang="en-US" sz="2800" b="1" dirty="0">
              <a:latin typeface="Century" panose="02040604050505020304" pitchFamily="18" charset="0"/>
            </a:endParaRPr>
          </a:p>
        </p:txBody>
      </p:sp>
      <p:sp>
        <p:nvSpPr>
          <p:cNvPr id="119" name="文本框 118">
            <a:extLst>
              <a:ext uri="{FF2B5EF4-FFF2-40B4-BE49-F238E27FC236}">
                <a16:creationId xmlns:a16="http://schemas.microsoft.com/office/drawing/2014/main" id="{0C152260-271E-4382-B173-6C8BF6292498}"/>
              </a:ext>
            </a:extLst>
          </p:cNvPr>
          <p:cNvSpPr txBox="1"/>
          <p:nvPr/>
        </p:nvSpPr>
        <p:spPr>
          <a:xfrm>
            <a:off x="3143003" y="5540684"/>
            <a:ext cx="338848" cy="400110"/>
          </a:xfrm>
          <a:prstGeom prst="rect">
            <a:avLst/>
          </a:prstGeom>
          <a:noFill/>
          <a:ln>
            <a:noFill/>
          </a:ln>
        </p:spPr>
        <p:txBody>
          <a:bodyPr wrap="square" rtlCol="0">
            <a:spAutoFit/>
          </a:bodyPr>
          <a:lstStyle/>
          <a:p>
            <a:r>
              <a:rPr lang="en-US" altLang="zh-CN" sz="2000" b="1" dirty="0">
                <a:latin typeface="Century" panose="02040604050505020304" pitchFamily="18" charset="0"/>
              </a:rPr>
              <a:t>B</a:t>
            </a:r>
            <a:endParaRPr kumimoji="1" lang="zh-CN" altLang="en-US" sz="2000" b="1" dirty="0">
              <a:latin typeface="Century" panose="02040604050505020304" pitchFamily="18" charset="0"/>
            </a:endParaRPr>
          </a:p>
        </p:txBody>
      </p:sp>
      <p:cxnSp>
        <p:nvCxnSpPr>
          <p:cNvPr id="120" name="直线箭头连接符 21">
            <a:extLst>
              <a:ext uri="{FF2B5EF4-FFF2-40B4-BE49-F238E27FC236}">
                <a16:creationId xmlns:a16="http://schemas.microsoft.com/office/drawing/2014/main" id="{C96B6412-21D7-48AE-A493-18369685A415}"/>
              </a:ext>
            </a:extLst>
          </p:cNvPr>
          <p:cNvCxnSpPr>
            <a:cxnSpLocks/>
            <a:stCxn id="119" idx="0"/>
            <a:endCxn id="113" idx="2"/>
          </p:cNvCxnSpPr>
          <p:nvPr/>
        </p:nvCxnSpPr>
        <p:spPr>
          <a:xfrm flipV="1">
            <a:off x="3312427" y="5072966"/>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a16="http://schemas.microsoft.com/office/drawing/2014/main" id="{2EB239FC-682F-4176-8504-7C7E7E468529}"/>
              </a:ext>
            </a:extLst>
          </p:cNvPr>
          <p:cNvSpPr txBox="1"/>
          <p:nvPr/>
        </p:nvSpPr>
        <p:spPr>
          <a:xfrm>
            <a:off x="3873171" y="5540684"/>
            <a:ext cx="338848"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C</a:t>
            </a:r>
            <a:endParaRPr kumimoji="1" lang="zh-CN" altLang="en-US" sz="2000" b="1" dirty="0">
              <a:latin typeface="Century" panose="02040604050505020304" pitchFamily="18" charset="0"/>
            </a:endParaRPr>
          </a:p>
        </p:txBody>
      </p:sp>
      <p:cxnSp>
        <p:nvCxnSpPr>
          <p:cNvPr id="125" name="直线箭头连接符 23">
            <a:extLst>
              <a:ext uri="{FF2B5EF4-FFF2-40B4-BE49-F238E27FC236}">
                <a16:creationId xmlns:a16="http://schemas.microsoft.com/office/drawing/2014/main" id="{60F6C938-3884-45C0-BCBA-C301D0337D9C}"/>
              </a:ext>
            </a:extLst>
          </p:cNvPr>
          <p:cNvCxnSpPr>
            <a:stCxn id="124" idx="0"/>
            <a:endCxn id="114" idx="2"/>
          </p:cNvCxnSpPr>
          <p:nvPr/>
        </p:nvCxnSpPr>
        <p:spPr>
          <a:xfrm flipV="1">
            <a:off x="4042595" y="5072966"/>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圆角矩形 74">
            <a:extLst>
              <a:ext uri="{FF2B5EF4-FFF2-40B4-BE49-F238E27FC236}">
                <a16:creationId xmlns:a16="http://schemas.microsoft.com/office/drawing/2014/main" id="{CD11D954-7F35-4FAD-BA34-30D526DCEABD}"/>
              </a:ext>
            </a:extLst>
          </p:cNvPr>
          <p:cNvSpPr/>
          <p:nvPr/>
        </p:nvSpPr>
        <p:spPr>
          <a:xfrm>
            <a:off x="4657392" y="429521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127" name="直线箭头连接符 76">
            <a:extLst>
              <a:ext uri="{FF2B5EF4-FFF2-40B4-BE49-F238E27FC236}">
                <a16:creationId xmlns:a16="http://schemas.microsoft.com/office/drawing/2014/main" id="{963EC442-75DC-4740-890D-A7F459AEA076}"/>
              </a:ext>
            </a:extLst>
          </p:cNvPr>
          <p:cNvCxnSpPr>
            <a:cxnSpLocks/>
            <a:endCxn id="126" idx="2"/>
          </p:cNvCxnSpPr>
          <p:nvPr/>
        </p:nvCxnSpPr>
        <p:spPr>
          <a:xfrm flipV="1">
            <a:off x="4794027" y="5072966"/>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29">
            <a:extLst>
              <a:ext uri="{FF2B5EF4-FFF2-40B4-BE49-F238E27FC236}">
                <a16:creationId xmlns:a16="http://schemas.microsoft.com/office/drawing/2014/main" id="{DC9BB893-7BEA-41F7-90B0-7CCF8248CDBD}"/>
              </a:ext>
            </a:extLst>
          </p:cNvPr>
          <p:cNvCxnSpPr>
            <a:cxnSpLocks/>
            <a:stCxn id="114" idx="3"/>
            <a:endCxn id="126" idx="1"/>
          </p:cNvCxnSpPr>
          <p:nvPr/>
        </p:nvCxnSpPr>
        <p:spPr>
          <a:xfrm>
            <a:off x="4179230" y="4684091"/>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圆角矩形 77">
            <a:extLst>
              <a:ext uri="{FF2B5EF4-FFF2-40B4-BE49-F238E27FC236}">
                <a16:creationId xmlns:a16="http://schemas.microsoft.com/office/drawing/2014/main" id="{8F2C0ED2-2C27-41C8-8591-99B427F1C96B}"/>
              </a:ext>
            </a:extLst>
          </p:cNvPr>
          <p:cNvSpPr/>
          <p:nvPr/>
        </p:nvSpPr>
        <p:spPr>
          <a:xfrm>
            <a:off x="3174420" y="304974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47" name="圆角矩形 78">
            <a:extLst>
              <a:ext uri="{FF2B5EF4-FFF2-40B4-BE49-F238E27FC236}">
                <a16:creationId xmlns:a16="http://schemas.microsoft.com/office/drawing/2014/main" id="{9D62C0BC-CE7A-461C-A3E4-BA084C2A82E5}"/>
              </a:ext>
            </a:extLst>
          </p:cNvPr>
          <p:cNvSpPr/>
          <p:nvPr/>
        </p:nvSpPr>
        <p:spPr>
          <a:xfrm>
            <a:off x="3904588" y="304974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149" name="直线箭头连接符 79">
            <a:extLst>
              <a:ext uri="{FF2B5EF4-FFF2-40B4-BE49-F238E27FC236}">
                <a16:creationId xmlns:a16="http://schemas.microsoft.com/office/drawing/2014/main" id="{8A008CAA-CE97-4620-8FB5-0796D3E1CEEA}"/>
              </a:ext>
            </a:extLst>
          </p:cNvPr>
          <p:cNvCxnSpPr>
            <a:cxnSpLocks/>
            <a:stCxn id="137" idx="3"/>
            <a:endCxn id="147" idx="1"/>
          </p:cNvCxnSpPr>
          <p:nvPr/>
        </p:nvCxnSpPr>
        <p:spPr>
          <a:xfrm>
            <a:off x="3447690" y="3438623"/>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圆角矩形 82">
            <a:extLst>
              <a:ext uri="{FF2B5EF4-FFF2-40B4-BE49-F238E27FC236}">
                <a16:creationId xmlns:a16="http://schemas.microsoft.com/office/drawing/2014/main" id="{5256F614-951D-4860-9693-061DD0FB813E}"/>
              </a:ext>
            </a:extLst>
          </p:cNvPr>
          <p:cNvSpPr/>
          <p:nvPr/>
        </p:nvSpPr>
        <p:spPr>
          <a:xfrm>
            <a:off x="4656020" y="304974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bg1"/>
              </a:solidFill>
              <a:latin typeface="Century" panose="02040604050505020304" pitchFamily="18" charset="0"/>
            </a:endParaRPr>
          </a:p>
        </p:txBody>
      </p:sp>
      <p:cxnSp>
        <p:nvCxnSpPr>
          <p:cNvPr id="152" name="直线箭头连接符 84">
            <a:extLst>
              <a:ext uri="{FF2B5EF4-FFF2-40B4-BE49-F238E27FC236}">
                <a16:creationId xmlns:a16="http://schemas.microsoft.com/office/drawing/2014/main" id="{3C406380-A585-4000-B8B1-8E0288B8A17A}"/>
              </a:ext>
            </a:extLst>
          </p:cNvPr>
          <p:cNvCxnSpPr>
            <a:cxnSpLocks/>
            <a:stCxn id="147" idx="3"/>
            <a:endCxn id="151" idx="1"/>
          </p:cNvCxnSpPr>
          <p:nvPr/>
        </p:nvCxnSpPr>
        <p:spPr>
          <a:xfrm>
            <a:off x="4177858" y="3438623"/>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线箭头连接符 32">
            <a:extLst>
              <a:ext uri="{FF2B5EF4-FFF2-40B4-BE49-F238E27FC236}">
                <a16:creationId xmlns:a16="http://schemas.microsoft.com/office/drawing/2014/main" id="{3D8230D3-356E-4C69-B095-A01BA1DC116B}"/>
              </a:ext>
            </a:extLst>
          </p:cNvPr>
          <p:cNvCxnSpPr>
            <a:stCxn id="113" idx="0"/>
            <a:endCxn id="137" idx="2"/>
          </p:cNvCxnSpPr>
          <p:nvPr/>
        </p:nvCxnSpPr>
        <p:spPr>
          <a:xfrm flipH="1" flipV="1">
            <a:off x="3311055" y="382749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线箭头连接符 34">
            <a:extLst>
              <a:ext uri="{FF2B5EF4-FFF2-40B4-BE49-F238E27FC236}">
                <a16:creationId xmlns:a16="http://schemas.microsoft.com/office/drawing/2014/main" id="{2DE8989F-5F17-47B0-ABE4-D7902501D9EC}"/>
              </a:ext>
            </a:extLst>
          </p:cNvPr>
          <p:cNvCxnSpPr>
            <a:cxnSpLocks/>
            <a:stCxn id="114" idx="0"/>
            <a:endCxn id="147" idx="2"/>
          </p:cNvCxnSpPr>
          <p:nvPr/>
        </p:nvCxnSpPr>
        <p:spPr>
          <a:xfrm flipH="1" flipV="1">
            <a:off x="4041223" y="382749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线箭头连接符 85">
            <a:extLst>
              <a:ext uri="{FF2B5EF4-FFF2-40B4-BE49-F238E27FC236}">
                <a16:creationId xmlns:a16="http://schemas.microsoft.com/office/drawing/2014/main" id="{EFA33A6A-5EC6-43EF-8BFA-FD4D1FF959F8}"/>
              </a:ext>
            </a:extLst>
          </p:cNvPr>
          <p:cNvCxnSpPr>
            <a:cxnSpLocks/>
            <a:stCxn id="126" idx="0"/>
            <a:endCxn id="151" idx="2"/>
          </p:cNvCxnSpPr>
          <p:nvPr/>
        </p:nvCxnSpPr>
        <p:spPr>
          <a:xfrm flipH="1" flipV="1">
            <a:off x="4792655" y="382749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圆角矩形 127">
            <a:extLst>
              <a:ext uri="{FF2B5EF4-FFF2-40B4-BE49-F238E27FC236}">
                <a16:creationId xmlns:a16="http://schemas.microsoft.com/office/drawing/2014/main" id="{EE41B1AE-61A2-4DA3-8448-E1298CAE853C}"/>
              </a:ext>
            </a:extLst>
          </p:cNvPr>
          <p:cNvSpPr/>
          <p:nvPr/>
        </p:nvSpPr>
        <p:spPr>
          <a:xfrm>
            <a:off x="5868761" y="430047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60" name="圆角矩形 128">
            <a:extLst>
              <a:ext uri="{FF2B5EF4-FFF2-40B4-BE49-F238E27FC236}">
                <a16:creationId xmlns:a16="http://schemas.microsoft.com/office/drawing/2014/main" id="{1511606E-22B6-451F-8558-5B09F2CE6FC4}"/>
              </a:ext>
            </a:extLst>
          </p:cNvPr>
          <p:cNvSpPr/>
          <p:nvPr/>
        </p:nvSpPr>
        <p:spPr>
          <a:xfrm>
            <a:off x="6685938" y="430047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161" name="直线箭头连接符 129">
            <a:extLst>
              <a:ext uri="{FF2B5EF4-FFF2-40B4-BE49-F238E27FC236}">
                <a16:creationId xmlns:a16="http://schemas.microsoft.com/office/drawing/2014/main" id="{AFE7885A-4AED-4232-A613-1B99ABF188FC}"/>
              </a:ext>
            </a:extLst>
          </p:cNvPr>
          <p:cNvCxnSpPr>
            <a:cxnSpLocks/>
            <a:stCxn id="159" idx="3"/>
            <a:endCxn id="160" idx="1"/>
          </p:cNvCxnSpPr>
          <p:nvPr/>
        </p:nvCxnSpPr>
        <p:spPr>
          <a:xfrm>
            <a:off x="6142031" y="4689351"/>
            <a:ext cx="5439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文本框 161">
            <a:extLst>
              <a:ext uri="{FF2B5EF4-FFF2-40B4-BE49-F238E27FC236}">
                <a16:creationId xmlns:a16="http://schemas.microsoft.com/office/drawing/2014/main" id="{01D8C753-F19D-4A13-B478-E15BDC6774FE}"/>
              </a:ext>
            </a:extLst>
          </p:cNvPr>
          <p:cNvSpPr txBox="1"/>
          <p:nvPr/>
        </p:nvSpPr>
        <p:spPr>
          <a:xfrm>
            <a:off x="5519519" y="5530171"/>
            <a:ext cx="985227"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&lt;star&gt;</a:t>
            </a:r>
            <a:endParaRPr kumimoji="1" lang="zh-CN" altLang="en-US" sz="2000" b="1" dirty="0">
              <a:latin typeface="Century" panose="02040604050505020304" pitchFamily="18" charset="0"/>
            </a:endParaRPr>
          </a:p>
        </p:txBody>
      </p:sp>
      <p:cxnSp>
        <p:nvCxnSpPr>
          <p:cNvPr id="163" name="直线箭头连接符 131">
            <a:extLst>
              <a:ext uri="{FF2B5EF4-FFF2-40B4-BE49-F238E27FC236}">
                <a16:creationId xmlns:a16="http://schemas.microsoft.com/office/drawing/2014/main" id="{9612087F-9310-495F-91A7-4317B76F53CD}"/>
              </a:ext>
            </a:extLst>
          </p:cNvPr>
          <p:cNvCxnSpPr>
            <a:cxnSpLocks/>
            <a:stCxn id="162" idx="0"/>
            <a:endCxn id="159" idx="2"/>
          </p:cNvCxnSpPr>
          <p:nvPr/>
        </p:nvCxnSpPr>
        <p:spPr>
          <a:xfrm flipH="1" flipV="1">
            <a:off x="6005396" y="5078226"/>
            <a:ext cx="6737" cy="4519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文本框 164">
            <a:extLst>
              <a:ext uri="{FF2B5EF4-FFF2-40B4-BE49-F238E27FC236}">
                <a16:creationId xmlns:a16="http://schemas.microsoft.com/office/drawing/2014/main" id="{BBFC9B66-D747-4E6F-A0D5-076FA68A35AF}"/>
              </a:ext>
            </a:extLst>
          </p:cNvPr>
          <p:cNvSpPr txBox="1"/>
          <p:nvPr/>
        </p:nvSpPr>
        <p:spPr>
          <a:xfrm>
            <a:off x="6653149" y="5545944"/>
            <a:ext cx="338848"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a</a:t>
            </a:r>
            <a:endParaRPr kumimoji="1" lang="zh-CN" altLang="en-US" sz="2000" b="1" dirty="0">
              <a:latin typeface="Century" panose="02040604050505020304" pitchFamily="18" charset="0"/>
            </a:endParaRPr>
          </a:p>
        </p:txBody>
      </p:sp>
      <p:sp>
        <p:nvSpPr>
          <p:cNvPr id="169" name="圆角矩形 134">
            <a:extLst>
              <a:ext uri="{FF2B5EF4-FFF2-40B4-BE49-F238E27FC236}">
                <a16:creationId xmlns:a16="http://schemas.microsoft.com/office/drawing/2014/main" id="{569D1D0E-D223-473C-A9C0-35927744E3D7}"/>
              </a:ext>
            </a:extLst>
          </p:cNvPr>
          <p:cNvSpPr/>
          <p:nvPr/>
        </p:nvSpPr>
        <p:spPr>
          <a:xfrm>
            <a:off x="7437370" y="430047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198" name="文本框 197">
            <a:extLst>
              <a:ext uri="{FF2B5EF4-FFF2-40B4-BE49-F238E27FC236}">
                <a16:creationId xmlns:a16="http://schemas.microsoft.com/office/drawing/2014/main" id="{2747FD1C-4BDC-4AC1-8033-58DB34C62D5C}"/>
              </a:ext>
            </a:extLst>
          </p:cNvPr>
          <p:cNvSpPr txBox="1"/>
          <p:nvPr/>
        </p:nvSpPr>
        <p:spPr>
          <a:xfrm>
            <a:off x="7404581" y="5545944"/>
            <a:ext cx="338848"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b</a:t>
            </a:r>
            <a:endParaRPr kumimoji="1" lang="zh-CN" altLang="en-US" sz="2000" b="1" dirty="0">
              <a:latin typeface="Century" panose="02040604050505020304" pitchFamily="18" charset="0"/>
            </a:endParaRPr>
          </a:p>
        </p:txBody>
      </p:sp>
      <p:cxnSp>
        <p:nvCxnSpPr>
          <p:cNvPr id="208" name="直线箭头连接符 137">
            <a:extLst>
              <a:ext uri="{FF2B5EF4-FFF2-40B4-BE49-F238E27FC236}">
                <a16:creationId xmlns:a16="http://schemas.microsoft.com/office/drawing/2014/main" id="{74D18A8A-5EC2-4012-8635-265E836D738D}"/>
              </a:ext>
            </a:extLst>
          </p:cNvPr>
          <p:cNvCxnSpPr>
            <a:stCxn id="160" idx="3"/>
            <a:endCxn id="169" idx="1"/>
          </p:cNvCxnSpPr>
          <p:nvPr/>
        </p:nvCxnSpPr>
        <p:spPr>
          <a:xfrm>
            <a:off x="6959208" y="4689351"/>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 name="圆角矩形 138">
            <a:extLst>
              <a:ext uri="{FF2B5EF4-FFF2-40B4-BE49-F238E27FC236}">
                <a16:creationId xmlns:a16="http://schemas.microsoft.com/office/drawing/2014/main" id="{242F74A8-0D83-4E60-865D-835DBE1EADC9}"/>
              </a:ext>
            </a:extLst>
          </p:cNvPr>
          <p:cNvSpPr/>
          <p:nvPr/>
        </p:nvSpPr>
        <p:spPr>
          <a:xfrm>
            <a:off x="5867389" y="305500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210" name="圆角矩形 139">
            <a:extLst>
              <a:ext uri="{FF2B5EF4-FFF2-40B4-BE49-F238E27FC236}">
                <a16:creationId xmlns:a16="http://schemas.microsoft.com/office/drawing/2014/main" id="{8A651BE6-EC9C-4587-9BCF-E597AECB8833}"/>
              </a:ext>
            </a:extLst>
          </p:cNvPr>
          <p:cNvSpPr/>
          <p:nvPr/>
        </p:nvSpPr>
        <p:spPr>
          <a:xfrm>
            <a:off x="6684566" y="305500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211" name="直线箭头连接符 140">
            <a:extLst>
              <a:ext uri="{FF2B5EF4-FFF2-40B4-BE49-F238E27FC236}">
                <a16:creationId xmlns:a16="http://schemas.microsoft.com/office/drawing/2014/main" id="{0517D794-9ACC-42E0-AFB4-F91F367C62C4}"/>
              </a:ext>
            </a:extLst>
          </p:cNvPr>
          <p:cNvCxnSpPr>
            <a:cxnSpLocks/>
            <a:stCxn id="209" idx="3"/>
            <a:endCxn id="210" idx="1"/>
          </p:cNvCxnSpPr>
          <p:nvPr/>
        </p:nvCxnSpPr>
        <p:spPr>
          <a:xfrm>
            <a:off x="6140659" y="3443883"/>
            <a:ext cx="54390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2" name="圆角矩形 141">
            <a:extLst>
              <a:ext uri="{FF2B5EF4-FFF2-40B4-BE49-F238E27FC236}">
                <a16:creationId xmlns:a16="http://schemas.microsoft.com/office/drawing/2014/main" id="{0768626A-DCAF-498F-BE94-B5C129CCACEC}"/>
              </a:ext>
            </a:extLst>
          </p:cNvPr>
          <p:cNvSpPr/>
          <p:nvPr/>
        </p:nvSpPr>
        <p:spPr>
          <a:xfrm>
            <a:off x="7435998" y="305500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213" name="直线箭头连接符 142">
            <a:extLst>
              <a:ext uri="{FF2B5EF4-FFF2-40B4-BE49-F238E27FC236}">
                <a16:creationId xmlns:a16="http://schemas.microsoft.com/office/drawing/2014/main" id="{16AC6125-8985-441E-8E5A-75E8EE48ED39}"/>
              </a:ext>
            </a:extLst>
          </p:cNvPr>
          <p:cNvCxnSpPr>
            <a:stCxn id="210" idx="3"/>
            <a:endCxn id="212" idx="1"/>
          </p:cNvCxnSpPr>
          <p:nvPr/>
        </p:nvCxnSpPr>
        <p:spPr>
          <a:xfrm>
            <a:off x="6957836" y="3443883"/>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线箭头连接符 143">
            <a:extLst>
              <a:ext uri="{FF2B5EF4-FFF2-40B4-BE49-F238E27FC236}">
                <a16:creationId xmlns:a16="http://schemas.microsoft.com/office/drawing/2014/main" id="{0E7CF14F-3387-4864-ACA6-66BB6EF82F92}"/>
              </a:ext>
            </a:extLst>
          </p:cNvPr>
          <p:cNvCxnSpPr>
            <a:cxnSpLocks/>
            <a:stCxn id="159" idx="0"/>
            <a:endCxn id="209" idx="2"/>
          </p:cNvCxnSpPr>
          <p:nvPr/>
        </p:nvCxnSpPr>
        <p:spPr>
          <a:xfrm flipH="1" flipV="1">
            <a:off x="6004024" y="383275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线箭头连接符 144">
            <a:extLst>
              <a:ext uri="{FF2B5EF4-FFF2-40B4-BE49-F238E27FC236}">
                <a16:creationId xmlns:a16="http://schemas.microsoft.com/office/drawing/2014/main" id="{23BE6E04-D780-4209-AF81-291E069068DE}"/>
              </a:ext>
            </a:extLst>
          </p:cNvPr>
          <p:cNvCxnSpPr>
            <a:stCxn id="160" idx="0"/>
            <a:endCxn id="210" idx="2"/>
          </p:cNvCxnSpPr>
          <p:nvPr/>
        </p:nvCxnSpPr>
        <p:spPr>
          <a:xfrm flipH="1" flipV="1">
            <a:off x="6821201" y="383275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直线箭头连接符 145">
            <a:extLst>
              <a:ext uri="{FF2B5EF4-FFF2-40B4-BE49-F238E27FC236}">
                <a16:creationId xmlns:a16="http://schemas.microsoft.com/office/drawing/2014/main" id="{A3E69FA8-D9A3-472B-9C1D-46D6372C96C3}"/>
              </a:ext>
            </a:extLst>
          </p:cNvPr>
          <p:cNvCxnSpPr>
            <a:stCxn id="169" idx="0"/>
            <a:endCxn id="212" idx="2"/>
          </p:cNvCxnSpPr>
          <p:nvPr/>
        </p:nvCxnSpPr>
        <p:spPr>
          <a:xfrm flipH="1" flipV="1">
            <a:off x="7572633" y="383275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直线箭头连接符 147">
            <a:extLst>
              <a:ext uri="{FF2B5EF4-FFF2-40B4-BE49-F238E27FC236}">
                <a16:creationId xmlns:a16="http://schemas.microsoft.com/office/drawing/2014/main" id="{1C9129DA-CF5D-4332-8FD2-EE006AD7D04E}"/>
              </a:ext>
            </a:extLst>
          </p:cNvPr>
          <p:cNvCxnSpPr>
            <a:cxnSpLocks/>
            <a:stCxn id="151" idx="3"/>
            <a:endCxn id="209" idx="1"/>
          </p:cNvCxnSpPr>
          <p:nvPr/>
        </p:nvCxnSpPr>
        <p:spPr>
          <a:xfrm>
            <a:off x="4929290" y="3438623"/>
            <a:ext cx="938099" cy="52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149">
            <a:extLst>
              <a:ext uri="{FF2B5EF4-FFF2-40B4-BE49-F238E27FC236}">
                <a16:creationId xmlns:a16="http://schemas.microsoft.com/office/drawing/2014/main" id="{36BE5FCA-714B-4BE1-95D1-F0689DD2D2D6}"/>
              </a:ext>
            </a:extLst>
          </p:cNvPr>
          <p:cNvCxnSpPr>
            <a:cxnSpLocks/>
            <a:stCxn id="126" idx="3"/>
            <a:endCxn id="159" idx="1"/>
          </p:cNvCxnSpPr>
          <p:nvPr/>
        </p:nvCxnSpPr>
        <p:spPr>
          <a:xfrm>
            <a:off x="4930662" y="4684091"/>
            <a:ext cx="938099" cy="52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文本框 218">
            <a:extLst>
              <a:ext uri="{FF2B5EF4-FFF2-40B4-BE49-F238E27FC236}">
                <a16:creationId xmlns:a16="http://schemas.microsoft.com/office/drawing/2014/main" id="{9B1ABC3B-2F2B-4E83-AE79-869D24832D94}"/>
              </a:ext>
            </a:extLst>
          </p:cNvPr>
          <p:cNvSpPr txBox="1"/>
          <p:nvPr/>
        </p:nvSpPr>
        <p:spPr>
          <a:xfrm>
            <a:off x="5835981" y="2091840"/>
            <a:ext cx="338848"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a</a:t>
            </a:r>
            <a:endParaRPr kumimoji="1" lang="zh-CN" altLang="en-US" sz="2000" b="1" dirty="0">
              <a:latin typeface="Century" panose="02040604050505020304" pitchFamily="18" charset="0"/>
            </a:endParaRPr>
          </a:p>
        </p:txBody>
      </p:sp>
      <p:sp>
        <p:nvSpPr>
          <p:cNvPr id="220" name="文本框 219">
            <a:extLst>
              <a:ext uri="{FF2B5EF4-FFF2-40B4-BE49-F238E27FC236}">
                <a16:creationId xmlns:a16="http://schemas.microsoft.com/office/drawing/2014/main" id="{892EF817-E805-4BCE-8382-DBB910514B90}"/>
              </a:ext>
            </a:extLst>
          </p:cNvPr>
          <p:cNvSpPr txBox="1"/>
          <p:nvPr/>
        </p:nvSpPr>
        <p:spPr>
          <a:xfrm>
            <a:off x="6653158" y="2091840"/>
            <a:ext cx="338848"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b</a:t>
            </a:r>
            <a:endParaRPr kumimoji="1" lang="zh-CN" altLang="en-US" sz="2000" b="1" dirty="0">
              <a:latin typeface="Century" panose="02040604050505020304" pitchFamily="18" charset="0"/>
            </a:endParaRPr>
          </a:p>
        </p:txBody>
      </p:sp>
      <p:sp>
        <p:nvSpPr>
          <p:cNvPr id="221" name="文本框 220">
            <a:extLst>
              <a:ext uri="{FF2B5EF4-FFF2-40B4-BE49-F238E27FC236}">
                <a16:creationId xmlns:a16="http://schemas.microsoft.com/office/drawing/2014/main" id="{2589F542-E2AB-4FE0-9922-1DCE9848CAA7}"/>
              </a:ext>
            </a:extLst>
          </p:cNvPr>
          <p:cNvSpPr txBox="1"/>
          <p:nvPr/>
        </p:nvSpPr>
        <p:spPr>
          <a:xfrm>
            <a:off x="7404590" y="2091840"/>
            <a:ext cx="338848"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c</a:t>
            </a:r>
            <a:endParaRPr kumimoji="1" lang="zh-CN" altLang="en-US" sz="2000" b="1" dirty="0">
              <a:latin typeface="Century" panose="02040604050505020304" pitchFamily="18" charset="0"/>
            </a:endParaRPr>
          </a:p>
        </p:txBody>
      </p:sp>
      <p:sp>
        <p:nvSpPr>
          <p:cNvPr id="222" name="圆角矩形 163">
            <a:extLst>
              <a:ext uri="{FF2B5EF4-FFF2-40B4-BE49-F238E27FC236}">
                <a16:creationId xmlns:a16="http://schemas.microsoft.com/office/drawing/2014/main" id="{C39D8AE6-403C-4991-9D51-8F024D84245D}"/>
              </a:ext>
            </a:extLst>
          </p:cNvPr>
          <p:cNvSpPr/>
          <p:nvPr/>
        </p:nvSpPr>
        <p:spPr>
          <a:xfrm>
            <a:off x="8246723" y="429522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223" name="圆角矩形 165">
            <a:extLst>
              <a:ext uri="{FF2B5EF4-FFF2-40B4-BE49-F238E27FC236}">
                <a16:creationId xmlns:a16="http://schemas.microsoft.com/office/drawing/2014/main" id="{267A53EC-13D0-4FBF-9E49-30D72B5B19F0}"/>
              </a:ext>
            </a:extLst>
          </p:cNvPr>
          <p:cNvSpPr/>
          <p:nvPr/>
        </p:nvSpPr>
        <p:spPr>
          <a:xfrm>
            <a:off x="8998155" y="429522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224" name="直线箭头连接符 166">
            <a:extLst>
              <a:ext uri="{FF2B5EF4-FFF2-40B4-BE49-F238E27FC236}">
                <a16:creationId xmlns:a16="http://schemas.microsoft.com/office/drawing/2014/main" id="{CB48BF2D-6A1F-4A4E-B92B-830975DD9087}"/>
              </a:ext>
            </a:extLst>
          </p:cNvPr>
          <p:cNvCxnSpPr>
            <a:stCxn id="222" idx="3"/>
            <a:endCxn id="223" idx="1"/>
          </p:cNvCxnSpPr>
          <p:nvPr/>
        </p:nvCxnSpPr>
        <p:spPr>
          <a:xfrm>
            <a:off x="8519993" y="4684101"/>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圆角矩形 167">
            <a:extLst>
              <a:ext uri="{FF2B5EF4-FFF2-40B4-BE49-F238E27FC236}">
                <a16:creationId xmlns:a16="http://schemas.microsoft.com/office/drawing/2014/main" id="{2B19C1AA-F10F-41CF-893F-096CD73B08C8}"/>
              </a:ext>
            </a:extLst>
          </p:cNvPr>
          <p:cNvSpPr/>
          <p:nvPr/>
        </p:nvSpPr>
        <p:spPr>
          <a:xfrm>
            <a:off x="8245351" y="304975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226" name="圆角矩形 169">
            <a:extLst>
              <a:ext uri="{FF2B5EF4-FFF2-40B4-BE49-F238E27FC236}">
                <a16:creationId xmlns:a16="http://schemas.microsoft.com/office/drawing/2014/main" id="{711D8E3B-C523-41F3-A1E5-560D0781DDB5}"/>
              </a:ext>
            </a:extLst>
          </p:cNvPr>
          <p:cNvSpPr/>
          <p:nvPr/>
        </p:nvSpPr>
        <p:spPr>
          <a:xfrm>
            <a:off x="8996783" y="304975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227" name="直线箭头连接符 170">
            <a:extLst>
              <a:ext uri="{FF2B5EF4-FFF2-40B4-BE49-F238E27FC236}">
                <a16:creationId xmlns:a16="http://schemas.microsoft.com/office/drawing/2014/main" id="{8E65EBC2-7404-449A-8361-4839CB75408F}"/>
              </a:ext>
            </a:extLst>
          </p:cNvPr>
          <p:cNvCxnSpPr>
            <a:stCxn id="225" idx="3"/>
            <a:endCxn id="226" idx="1"/>
          </p:cNvCxnSpPr>
          <p:nvPr/>
        </p:nvCxnSpPr>
        <p:spPr>
          <a:xfrm>
            <a:off x="8518621" y="3438633"/>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线箭头连接符 171">
            <a:extLst>
              <a:ext uri="{FF2B5EF4-FFF2-40B4-BE49-F238E27FC236}">
                <a16:creationId xmlns:a16="http://schemas.microsoft.com/office/drawing/2014/main" id="{015DEB89-19D5-4750-991C-2A58735FC51F}"/>
              </a:ext>
            </a:extLst>
          </p:cNvPr>
          <p:cNvCxnSpPr>
            <a:stCxn id="222" idx="0"/>
            <a:endCxn id="225" idx="2"/>
          </p:cNvCxnSpPr>
          <p:nvPr/>
        </p:nvCxnSpPr>
        <p:spPr>
          <a:xfrm flipH="1" flipV="1">
            <a:off x="8381986" y="382750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线箭头连接符 172">
            <a:extLst>
              <a:ext uri="{FF2B5EF4-FFF2-40B4-BE49-F238E27FC236}">
                <a16:creationId xmlns:a16="http://schemas.microsoft.com/office/drawing/2014/main" id="{4C78CAC6-AF74-499D-8656-AC3BCF8B9FAC}"/>
              </a:ext>
            </a:extLst>
          </p:cNvPr>
          <p:cNvCxnSpPr>
            <a:stCxn id="223" idx="0"/>
            <a:endCxn id="226" idx="2"/>
          </p:cNvCxnSpPr>
          <p:nvPr/>
        </p:nvCxnSpPr>
        <p:spPr>
          <a:xfrm flipH="1" flipV="1">
            <a:off x="9133418" y="382750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线箭头连接符 174">
            <a:extLst>
              <a:ext uri="{FF2B5EF4-FFF2-40B4-BE49-F238E27FC236}">
                <a16:creationId xmlns:a16="http://schemas.microsoft.com/office/drawing/2014/main" id="{EF9BFAB8-9183-4B3B-A31A-ED60824A376D}"/>
              </a:ext>
            </a:extLst>
          </p:cNvPr>
          <p:cNvCxnSpPr>
            <a:stCxn id="212" idx="3"/>
            <a:endCxn id="225" idx="1"/>
          </p:cNvCxnSpPr>
          <p:nvPr/>
        </p:nvCxnSpPr>
        <p:spPr>
          <a:xfrm flipV="1">
            <a:off x="7709268" y="3438633"/>
            <a:ext cx="536083" cy="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直线箭头连接符 176">
            <a:extLst>
              <a:ext uri="{FF2B5EF4-FFF2-40B4-BE49-F238E27FC236}">
                <a16:creationId xmlns:a16="http://schemas.microsoft.com/office/drawing/2014/main" id="{37DBD1FF-CF00-42D6-8680-1DA55B9F4E1C}"/>
              </a:ext>
            </a:extLst>
          </p:cNvPr>
          <p:cNvCxnSpPr>
            <a:stCxn id="169" idx="3"/>
            <a:endCxn id="222" idx="1"/>
          </p:cNvCxnSpPr>
          <p:nvPr/>
        </p:nvCxnSpPr>
        <p:spPr>
          <a:xfrm flipV="1">
            <a:off x="7710640" y="4684101"/>
            <a:ext cx="536083" cy="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D94BE44A-0E3E-449E-87AE-8690414E2FD1}"/>
              </a:ext>
            </a:extLst>
          </p:cNvPr>
          <p:cNvSpPr txBox="1"/>
          <p:nvPr/>
        </p:nvSpPr>
        <p:spPr>
          <a:xfrm>
            <a:off x="8207308" y="2098976"/>
            <a:ext cx="338848"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d</a:t>
            </a:r>
            <a:endParaRPr kumimoji="1" lang="zh-CN" altLang="en-US" sz="2000" b="1" dirty="0">
              <a:latin typeface="Century" panose="02040604050505020304" pitchFamily="18" charset="0"/>
            </a:endParaRPr>
          </a:p>
        </p:txBody>
      </p:sp>
      <p:sp>
        <p:nvSpPr>
          <p:cNvPr id="233" name="文本框 232">
            <a:extLst>
              <a:ext uri="{FF2B5EF4-FFF2-40B4-BE49-F238E27FC236}">
                <a16:creationId xmlns:a16="http://schemas.microsoft.com/office/drawing/2014/main" id="{3555A8CF-89B0-4D7F-B577-E742375FB46D}"/>
              </a:ext>
            </a:extLst>
          </p:cNvPr>
          <p:cNvSpPr txBox="1"/>
          <p:nvPr/>
        </p:nvSpPr>
        <p:spPr>
          <a:xfrm>
            <a:off x="8519993" y="2109476"/>
            <a:ext cx="1228463"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       e</a:t>
            </a:r>
            <a:endParaRPr kumimoji="1" lang="zh-CN" altLang="en-US" sz="2000" b="1" dirty="0">
              <a:latin typeface="Century" panose="02040604050505020304" pitchFamily="18" charset="0"/>
            </a:endParaRPr>
          </a:p>
        </p:txBody>
      </p:sp>
      <p:cxnSp>
        <p:nvCxnSpPr>
          <p:cNvPr id="234" name="直线箭头连接符 181">
            <a:extLst>
              <a:ext uri="{FF2B5EF4-FFF2-40B4-BE49-F238E27FC236}">
                <a16:creationId xmlns:a16="http://schemas.microsoft.com/office/drawing/2014/main" id="{445FED26-6E38-42E9-B834-925AB2FC2FA1}"/>
              </a:ext>
            </a:extLst>
          </p:cNvPr>
          <p:cNvCxnSpPr>
            <a:stCxn id="209" idx="0"/>
            <a:endCxn id="219" idx="2"/>
          </p:cNvCxnSpPr>
          <p:nvPr/>
        </p:nvCxnSpPr>
        <p:spPr>
          <a:xfrm flipV="1">
            <a:off x="6004024" y="2491950"/>
            <a:ext cx="1381" cy="5630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线箭头连接符 183">
            <a:extLst>
              <a:ext uri="{FF2B5EF4-FFF2-40B4-BE49-F238E27FC236}">
                <a16:creationId xmlns:a16="http://schemas.microsoft.com/office/drawing/2014/main" id="{D3959215-600C-4DC3-91D6-D0D70CB06DC0}"/>
              </a:ext>
            </a:extLst>
          </p:cNvPr>
          <p:cNvCxnSpPr>
            <a:stCxn id="210" idx="0"/>
            <a:endCxn id="220" idx="2"/>
          </p:cNvCxnSpPr>
          <p:nvPr/>
        </p:nvCxnSpPr>
        <p:spPr>
          <a:xfrm flipV="1">
            <a:off x="6821201" y="2491950"/>
            <a:ext cx="1381" cy="5630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线箭头连接符 185">
            <a:extLst>
              <a:ext uri="{FF2B5EF4-FFF2-40B4-BE49-F238E27FC236}">
                <a16:creationId xmlns:a16="http://schemas.microsoft.com/office/drawing/2014/main" id="{8191754B-2120-4BDF-91B7-7B12CC17788B}"/>
              </a:ext>
            </a:extLst>
          </p:cNvPr>
          <p:cNvCxnSpPr>
            <a:stCxn id="212" idx="0"/>
            <a:endCxn id="221" idx="2"/>
          </p:cNvCxnSpPr>
          <p:nvPr/>
        </p:nvCxnSpPr>
        <p:spPr>
          <a:xfrm flipV="1">
            <a:off x="7572633" y="2491950"/>
            <a:ext cx="1381" cy="5630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线箭头连接符 187">
            <a:extLst>
              <a:ext uri="{FF2B5EF4-FFF2-40B4-BE49-F238E27FC236}">
                <a16:creationId xmlns:a16="http://schemas.microsoft.com/office/drawing/2014/main" id="{F6F33642-FBEA-43DD-BB40-FCB4C793604E}"/>
              </a:ext>
            </a:extLst>
          </p:cNvPr>
          <p:cNvCxnSpPr>
            <a:stCxn id="225" idx="0"/>
            <a:endCxn id="232" idx="2"/>
          </p:cNvCxnSpPr>
          <p:nvPr/>
        </p:nvCxnSpPr>
        <p:spPr>
          <a:xfrm flipH="1" flipV="1">
            <a:off x="8376732" y="2499086"/>
            <a:ext cx="5254" cy="5506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直线箭头连接符 189">
            <a:extLst>
              <a:ext uri="{FF2B5EF4-FFF2-40B4-BE49-F238E27FC236}">
                <a16:creationId xmlns:a16="http://schemas.microsoft.com/office/drawing/2014/main" id="{0114F2F0-5422-4284-9DA1-99FCADE116B2}"/>
              </a:ext>
            </a:extLst>
          </p:cNvPr>
          <p:cNvCxnSpPr>
            <a:cxnSpLocks/>
            <a:stCxn id="226" idx="0"/>
            <a:endCxn id="233" idx="2"/>
          </p:cNvCxnSpPr>
          <p:nvPr/>
        </p:nvCxnSpPr>
        <p:spPr>
          <a:xfrm flipV="1">
            <a:off x="9133418" y="2509586"/>
            <a:ext cx="807" cy="5401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9" name="文本框 238">
            <a:extLst>
              <a:ext uri="{FF2B5EF4-FFF2-40B4-BE49-F238E27FC236}">
                <a16:creationId xmlns:a16="http://schemas.microsoft.com/office/drawing/2014/main" id="{F57BC523-F16E-4E84-A165-009E0AF37F7F}"/>
              </a:ext>
            </a:extLst>
          </p:cNvPr>
          <p:cNvSpPr txBox="1"/>
          <p:nvPr/>
        </p:nvSpPr>
        <p:spPr>
          <a:xfrm>
            <a:off x="8207308" y="5530171"/>
            <a:ext cx="338848"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c</a:t>
            </a:r>
            <a:endParaRPr kumimoji="1" lang="zh-CN" altLang="en-US" sz="2000" b="1" dirty="0">
              <a:latin typeface="Century" panose="02040604050505020304" pitchFamily="18" charset="0"/>
            </a:endParaRPr>
          </a:p>
        </p:txBody>
      </p:sp>
      <p:sp>
        <p:nvSpPr>
          <p:cNvPr id="240" name="文本框 239">
            <a:extLst>
              <a:ext uri="{FF2B5EF4-FFF2-40B4-BE49-F238E27FC236}">
                <a16:creationId xmlns:a16="http://schemas.microsoft.com/office/drawing/2014/main" id="{34B2C108-6A09-4F81-87B5-D0234BEF6D61}"/>
              </a:ext>
            </a:extLst>
          </p:cNvPr>
          <p:cNvSpPr txBox="1"/>
          <p:nvPr/>
        </p:nvSpPr>
        <p:spPr>
          <a:xfrm>
            <a:off x="8963993" y="5540684"/>
            <a:ext cx="338848"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d</a:t>
            </a:r>
            <a:endParaRPr kumimoji="1" lang="zh-CN" altLang="en-US" sz="2000" b="1" dirty="0">
              <a:latin typeface="Century" panose="02040604050505020304" pitchFamily="18" charset="0"/>
            </a:endParaRPr>
          </a:p>
        </p:txBody>
      </p:sp>
      <p:cxnSp>
        <p:nvCxnSpPr>
          <p:cNvPr id="241" name="肘形连接符 196">
            <a:extLst>
              <a:ext uri="{FF2B5EF4-FFF2-40B4-BE49-F238E27FC236}">
                <a16:creationId xmlns:a16="http://schemas.microsoft.com/office/drawing/2014/main" id="{353BB2EF-1337-4E55-9A98-08C3FB388609}"/>
              </a:ext>
            </a:extLst>
          </p:cNvPr>
          <p:cNvCxnSpPr>
            <a:stCxn id="219" idx="3"/>
            <a:endCxn id="160" idx="2"/>
          </p:cNvCxnSpPr>
          <p:nvPr/>
        </p:nvCxnSpPr>
        <p:spPr>
          <a:xfrm>
            <a:off x="6174829" y="2291895"/>
            <a:ext cx="647744" cy="2786331"/>
          </a:xfrm>
          <a:prstGeom prst="bentConnector4">
            <a:avLst>
              <a:gd name="adj1" fmla="val 39453"/>
              <a:gd name="adj2" fmla="val 10820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肘形连接符 198">
            <a:extLst>
              <a:ext uri="{FF2B5EF4-FFF2-40B4-BE49-F238E27FC236}">
                <a16:creationId xmlns:a16="http://schemas.microsoft.com/office/drawing/2014/main" id="{D0AC69C2-F7D9-4D4F-82AA-2B78E8851073}"/>
              </a:ext>
            </a:extLst>
          </p:cNvPr>
          <p:cNvCxnSpPr>
            <a:stCxn id="220" idx="3"/>
            <a:endCxn id="169" idx="2"/>
          </p:cNvCxnSpPr>
          <p:nvPr/>
        </p:nvCxnSpPr>
        <p:spPr>
          <a:xfrm>
            <a:off x="6992006" y="2291895"/>
            <a:ext cx="581999" cy="2786331"/>
          </a:xfrm>
          <a:prstGeom prst="bentConnector4">
            <a:avLst>
              <a:gd name="adj1" fmla="val 38262"/>
              <a:gd name="adj2" fmla="val 10820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肘形连接符 200">
            <a:extLst>
              <a:ext uri="{FF2B5EF4-FFF2-40B4-BE49-F238E27FC236}">
                <a16:creationId xmlns:a16="http://schemas.microsoft.com/office/drawing/2014/main" id="{A86FF2B8-D01A-4F37-9F8D-6CD5AFA3D762}"/>
              </a:ext>
            </a:extLst>
          </p:cNvPr>
          <p:cNvCxnSpPr>
            <a:stCxn id="221" idx="3"/>
            <a:endCxn id="222" idx="2"/>
          </p:cNvCxnSpPr>
          <p:nvPr/>
        </p:nvCxnSpPr>
        <p:spPr>
          <a:xfrm>
            <a:off x="7743438" y="2291895"/>
            <a:ext cx="639920" cy="2781081"/>
          </a:xfrm>
          <a:prstGeom prst="bentConnector4">
            <a:avLst>
              <a:gd name="adj1" fmla="val 39324"/>
              <a:gd name="adj2" fmla="val 10822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肘形连接符 204">
            <a:extLst>
              <a:ext uri="{FF2B5EF4-FFF2-40B4-BE49-F238E27FC236}">
                <a16:creationId xmlns:a16="http://schemas.microsoft.com/office/drawing/2014/main" id="{57D7405F-B191-435D-A9CA-8631180EE07B}"/>
              </a:ext>
            </a:extLst>
          </p:cNvPr>
          <p:cNvCxnSpPr>
            <a:stCxn id="232" idx="3"/>
            <a:endCxn id="223" idx="2"/>
          </p:cNvCxnSpPr>
          <p:nvPr/>
        </p:nvCxnSpPr>
        <p:spPr>
          <a:xfrm>
            <a:off x="8546156" y="2299031"/>
            <a:ext cx="588634" cy="2773945"/>
          </a:xfrm>
          <a:prstGeom prst="bentConnector4">
            <a:avLst>
              <a:gd name="adj1" fmla="val 38394"/>
              <a:gd name="adj2" fmla="val 10824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直线箭头连接符 11">
            <a:extLst>
              <a:ext uri="{FF2B5EF4-FFF2-40B4-BE49-F238E27FC236}">
                <a16:creationId xmlns:a16="http://schemas.microsoft.com/office/drawing/2014/main" id="{0D74C53D-BF52-4F4B-BAE3-D79C13269529}"/>
              </a:ext>
            </a:extLst>
          </p:cNvPr>
          <p:cNvCxnSpPr>
            <a:cxnSpLocks/>
          </p:cNvCxnSpPr>
          <p:nvPr/>
        </p:nvCxnSpPr>
        <p:spPr>
          <a:xfrm>
            <a:off x="3460059" y="4685659"/>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线箭头连接符 79">
            <a:extLst>
              <a:ext uri="{FF2B5EF4-FFF2-40B4-BE49-F238E27FC236}">
                <a16:creationId xmlns:a16="http://schemas.microsoft.com/office/drawing/2014/main" id="{30D19227-50A9-41A6-B720-46BB7E29CD2B}"/>
              </a:ext>
            </a:extLst>
          </p:cNvPr>
          <p:cNvCxnSpPr>
            <a:cxnSpLocks/>
          </p:cNvCxnSpPr>
          <p:nvPr/>
        </p:nvCxnSpPr>
        <p:spPr>
          <a:xfrm>
            <a:off x="3458687" y="3440191"/>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7" name="圆角矩形 7">
            <a:extLst>
              <a:ext uri="{FF2B5EF4-FFF2-40B4-BE49-F238E27FC236}">
                <a16:creationId xmlns:a16="http://schemas.microsoft.com/office/drawing/2014/main" id="{C76999AC-5176-438B-8FBA-6F7799479FBD}"/>
              </a:ext>
            </a:extLst>
          </p:cNvPr>
          <p:cNvSpPr/>
          <p:nvPr/>
        </p:nvSpPr>
        <p:spPr>
          <a:xfrm>
            <a:off x="1678119" y="429521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248" name="圆角矩形 9">
            <a:extLst>
              <a:ext uri="{FF2B5EF4-FFF2-40B4-BE49-F238E27FC236}">
                <a16:creationId xmlns:a16="http://schemas.microsoft.com/office/drawing/2014/main" id="{3D88B053-76B5-4B44-AEE9-0296449FB767}"/>
              </a:ext>
            </a:extLst>
          </p:cNvPr>
          <p:cNvSpPr/>
          <p:nvPr/>
        </p:nvSpPr>
        <p:spPr>
          <a:xfrm>
            <a:off x="2408287" y="429521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249" name="直线箭头连接符 11">
            <a:extLst>
              <a:ext uri="{FF2B5EF4-FFF2-40B4-BE49-F238E27FC236}">
                <a16:creationId xmlns:a16="http://schemas.microsoft.com/office/drawing/2014/main" id="{70E7EB24-D75E-4252-8B81-645181A99D75}"/>
              </a:ext>
            </a:extLst>
          </p:cNvPr>
          <p:cNvCxnSpPr>
            <a:cxnSpLocks/>
            <a:stCxn id="247" idx="3"/>
            <a:endCxn id="248" idx="1"/>
          </p:cNvCxnSpPr>
          <p:nvPr/>
        </p:nvCxnSpPr>
        <p:spPr>
          <a:xfrm>
            <a:off x="1951389" y="4684091"/>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直线箭头连接符 21">
            <a:extLst>
              <a:ext uri="{FF2B5EF4-FFF2-40B4-BE49-F238E27FC236}">
                <a16:creationId xmlns:a16="http://schemas.microsoft.com/office/drawing/2014/main" id="{DF6E486D-CB6D-46AE-9070-9E764766B28F}"/>
              </a:ext>
            </a:extLst>
          </p:cNvPr>
          <p:cNvCxnSpPr>
            <a:cxnSpLocks/>
            <a:endCxn id="247" idx="2"/>
          </p:cNvCxnSpPr>
          <p:nvPr/>
        </p:nvCxnSpPr>
        <p:spPr>
          <a:xfrm flipV="1">
            <a:off x="1814754" y="5072966"/>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1" name="文本框 250">
            <a:extLst>
              <a:ext uri="{FF2B5EF4-FFF2-40B4-BE49-F238E27FC236}">
                <a16:creationId xmlns:a16="http://schemas.microsoft.com/office/drawing/2014/main" id="{20911E77-A13F-4488-B3CD-2724D36ACFE7}"/>
              </a:ext>
            </a:extLst>
          </p:cNvPr>
          <p:cNvSpPr txBox="1"/>
          <p:nvPr/>
        </p:nvSpPr>
        <p:spPr>
          <a:xfrm>
            <a:off x="2375498" y="5540684"/>
            <a:ext cx="338848" cy="400110"/>
          </a:xfrm>
          <a:prstGeom prst="rect">
            <a:avLst/>
          </a:prstGeom>
          <a:noFill/>
          <a:ln>
            <a:noFill/>
          </a:ln>
        </p:spPr>
        <p:txBody>
          <a:bodyPr wrap="square" rtlCol="0">
            <a:spAutoFit/>
          </a:bodyPr>
          <a:lstStyle/>
          <a:p>
            <a:r>
              <a:rPr lang="en-US" altLang="zh-CN" sz="2000" b="1" dirty="0">
                <a:latin typeface="Century" panose="02040604050505020304" pitchFamily="18" charset="0"/>
              </a:rPr>
              <a:t>A</a:t>
            </a:r>
            <a:endParaRPr kumimoji="1" lang="zh-CN" altLang="en-US" sz="2000" b="1" dirty="0">
              <a:latin typeface="Century" panose="02040604050505020304" pitchFamily="18" charset="0"/>
            </a:endParaRPr>
          </a:p>
        </p:txBody>
      </p:sp>
      <p:cxnSp>
        <p:nvCxnSpPr>
          <p:cNvPr id="252" name="直线箭头连接符 23">
            <a:extLst>
              <a:ext uri="{FF2B5EF4-FFF2-40B4-BE49-F238E27FC236}">
                <a16:creationId xmlns:a16="http://schemas.microsoft.com/office/drawing/2014/main" id="{F1969919-9366-4D64-8439-E019EADF1D16}"/>
              </a:ext>
            </a:extLst>
          </p:cNvPr>
          <p:cNvCxnSpPr>
            <a:cxnSpLocks/>
            <a:stCxn id="251" idx="0"/>
            <a:endCxn id="248" idx="2"/>
          </p:cNvCxnSpPr>
          <p:nvPr/>
        </p:nvCxnSpPr>
        <p:spPr>
          <a:xfrm flipV="1">
            <a:off x="2544922" y="5072966"/>
            <a:ext cx="0"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直线箭头连接符 29">
            <a:extLst>
              <a:ext uri="{FF2B5EF4-FFF2-40B4-BE49-F238E27FC236}">
                <a16:creationId xmlns:a16="http://schemas.microsoft.com/office/drawing/2014/main" id="{9519FDBB-5CCD-4D28-A7D6-023AA839107E}"/>
              </a:ext>
            </a:extLst>
          </p:cNvPr>
          <p:cNvCxnSpPr>
            <a:cxnSpLocks/>
            <a:stCxn id="248" idx="3"/>
          </p:cNvCxnSpPr>
          <p:nvPr/>
        </p:nvCxnSpPr>
        <p:spPr>
          <a:xfrm>
            <a:off x="2681557" y="4684091"/>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4" name="圆角矩形 77">
            <a:extLst>
              <a:ext uri="{FF2B5EF4-FFF2-40B4-BE49-F238E27FC236}">
                <a16:creationId xmlns:a16="http://schemas.microsoft.com/office/drawing/2014/main" id="{FCD03A37-67FE-411C-A1FB-B242AEC42DCD}"/>
              </a:ext>
            </a:extLst>
          </p:cNvPr>
          <p:cNvSpPr/>
          <p:nvPr/>
        </p:nvSpPr>
        <p:spPr>
          <a:xfrm>
            <a:off x="1676747" y="304974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255" name="圆角矩形 78">
            <a:extLst>
              <a:ext uri="{FF2B5EF4-FFF2-40B4-BE49-F238E27FC236}">
                <a16:creationId xmlns:a16="http://schemas.microsoft.com/office/drawing/2014/main" id="{0EB21E46-36CD-46AB-B56F-A3CC6928AEFF}"/>
              </a:ext>
            </a:extLst>
          </p:cNvPr>
          <p:cNvSpPr/>
          <p:nvPr/>
        </p:nvSpPr>
        <p:spPr>
          <a:xfrm>
            <a:off x="2406915" y="304974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256" name="直线箭头连接符 79">
            <a:extLst>
              <a:ext uri="{FF2B5EF4-FFF2-40B4-BE49-F238E27FC236}">
                <a16:creationId xmlns:a16="http://schemas.microsoft.com/office/drawing/2014/main" id="{5ECEE1A4-7B5B-4672-99E8-DFEE95947EAB}"/>
              </a:ext>
            </a:extLst>
          </p:cNvPr>
          <p:cNvCxnSpPr>
            <a:cxnSpLocks/>
            <a:stCxn id="254" idx="3"/>
            <a:endCxn id="255" idx="1"/>
          </p:cNvCxnSpPr>
          <p:nvPr/>
        </p:nvCxnSpPr>
        <p:spPr>
          <a:xfrm>
            <a:off x="1950017" y="3438623"/>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线箭头连接符 84">
            <a:extLst>
              <a:ext uri="{FF2B5EF4-FFF2-40B4-BE49-F238E27FC236}">
                <a16:creationId xmlns:a16="http://schemas.microsoft.com/office/drawing/2014/main" id="{8B74863B-0E46-498F-ADBA-13EDB28D5C85}"/>
              </a:ext>
            </a:extLst>
          </p:cNvPr>
          <p:cNvCxnSpPr>
            <a:stCxn id="255" idx="3"/>
          </p:cNvCxnSpPr>
          <p:nvPr/>
        </p:nvCxnSpPr>
        <p:spPr>
          <a:xfrm>
            <a:off x="2680185" y="3438623"/>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线箭头连接符 32">
            <a:extLst>
              <a:ext uri="{FF2B5EF4-FFF2-40B4-BE49-F238E27FC236}">
                <a16:creationId xmlns:a16="http://schemas.microsoft.com/office/drawing/2014/main" id="{BB43FA82-2EEC-4FAE-94E5-D354291403F4}"/>
              </a:ext>
            </a:extLst>
          </p:cNvPr>
          <p:cNvCxnSpPr>
            <a:cxnSpLocks/>
            <a:stCxn id="247" idx="0"/>
            <a:endCxn id="254" idx="2"/>
          </p:cNvCxnSpPr>
          <p:nvPr/>
        </p:nvCxnSpPr>
        <p:spPr>
          <a:xfrm flipH="1" flipV="1">
            <a:off x="1813382" y="382749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直线箭头连接符 34">
            <a:extLst>
              <a:ext uri="{FF2B5EF4-FFF2-40B4-BE49-F238E27FC236}">
                <a16:creationId xmlns:a16="http://schemas.microsoft.com/office/drawing/2014/main" id="{7788B9FA-253E-4077-A2F3-1BA37E4DD884}"/>
              </a:ext>
            </a:extLst>
          </p:cNvPr>
          <p:cNvCxnSpPr>
            <a:cxnSpLocks/>
            <a:stCxn id="248" idx="0"/>
            <a:endCxn id="255" idx="2"/>
          </p:cNvCxnSpPr>
          <p:nvPr/>
        </p:nvCxnSpPr>
        <p:spPr>
          <a:xfrm flipH="1" flipV="1">
            <a:off x="2543550" y="382749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线箭头连接符 11">
            <a:extLst>
              <a:ext uri="{FF2B5EF4-FFF2-40B4-BE49-F238E27FC236}">
                <a16:creationId xmlns:a16="http://schemas.microsoft.com/office/drawing/2014/main" id="{CCE5EB61-D5F6-41C6-BDB8-B66D2407B954}"/>
              </a:ext>
            </a:extLst>
          </p:cNvPr>
          <p:cNvCxnSpPr>
            <a:cxnSpLocks/>
          </p:cNvCxnSpPr>
          <p:nvPr/>
        </p:nvCxnSpPr>
        <p:spPr>
          <a:xfrm>
            <a:off x="1962386" y="4685659"/>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线箭头连接符 79">
            <a:extLst>
              <a:ext uri="{FF2B5EF4-FFF2-40B4-BE49-F238E27FC236}">
                <a16:creationId xmlns:a16="http://schemas.microsoft.com/office/drawing/2014/main" id="{E4B42A83-C3D5-4FD7-91E5-410387FF80FD}"/>
              </a:ext>
            </a:extLst>
          </p:cNvPr>
          <p:cNvCxnSpPr>
            <a:cxnSpLocks/>
          </p:cNvCxnSpPr>
          <p:nvPr/>
        </p:nvCxnSpPr>
        <p:spPr>
          <a:xfrm>
            <a:off x="1961014" y="3440191"/>
            <a:ext cx="4568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2" name="文本框 261">
            <a:extLst>
              <a:ext uri="{FF2B5EF4-FFF2-40B4-BE49-F238E27FC236}">
                <a16:creationId xmlns:a16="http://schemas.microsoft.com/office/drawing/2014/main" id="{79CE9E36-E150-4632-A29F-F62DBA4A222A}"/>
              </a:ext>
            </a:extLst>
          </p:cNvPr>
          <p:cNvSpPr txBox="1"/>
          <p:nvPr/>
        </p:nvSpPr>
        <p:spPr>
          <a:xfrm>
            <a:off x="4130819" y="5545943"/>
            <a:ext cx="1228463"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    &lt;end&gt;</a:t>
            </a:r>
            <a:endParaRPr kumimoji="1" lang="zh-CN" altLang="en-US" sz="2000" b="1" dirty="0">
              <a:latin typeface="Century" panose="02040604050505020304" pitchFamily="18" charset="0"/>
            </a:endParaRPr>
          </a:p>
        </p:txBody>
      </p:sp>
      <p:sp>
        <p:nvSpPr>
          <p:cNvPr id="263" name="文本框 262">
            <a:extLst>
              <a:ext uri="{FF2B5EF4-FFF2-40B4-BE49-F238E27FC236}">
                <a16:creationId xmlns:a16="http://schemas.microsoft.com/office/drawing/2014/main" id="{69A3D828-B735-4777-97B9-4CBB3EE3F656}"/>
              </a:ext>
            </a:extLst>
          </p:cNvPr>
          <p:cNvSpPr txBox="1"/>
          <p:nvPr/>
        </p:nvSpPr>
        <p:spPr>
          <a:xfrm>
            <a:off x="1333559" y="5539115"/>
            <a:ext cx="985227"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&lt;star&gt;</a:t>
            </a:r>
            <a:endParaRPr kumimoji="1" lang="zh-CN" altLang="en-US" sz="2000" b="1" dirty="0">
              <a:latin typeface="Century" panose="02040604050505020304" pitchFamily="18" charset="0"/>
            </a:endParaRPr>
          </a:p>
        </p:txBody>
      </p:sp>
      <p:sp>
        <p:nvSpPr>
          <p:cNvPr id="264" name="圆角矩形 163">
            <a:extLst>
              <a:ext uri="{FF2B5EF4-FFF2-40B4-BE49-F238E27FC236}">
                <a16:creationId xmlns:a16="http://schemas.microsoft.com/office/drawing/2014/main" id="{3668E9BB-93AC-42DE-9D40-31DE70AABAC8}"/>
              </a:ext>
            </a:extLst>
          </p:cNvPr>
          <p:cNvSpPr/>
          <p:nvPr/>
        </p:nvSpPr>
        <p:spPr>
          <a:xfrm>
            <a:off x="9824685" y="429521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265" name="圆角矩形 165">
            <a:extLst>
              <a:ext uri="{FF2B5EF4-FFF2-40B4-BE49-F238E27FC236}">
                <a16:creationId xmlns:a16="http://schemas.microsoft.com/office/drawing/2014/main" id="{D054955A-3061-4FBA-A096-9886DB13A8FB}"/>
              </a:ext>
            </a:extLst>
          </p:cNvPr>
          <p:cNvSpPr/>
          <p:nvPr/>
        </p:nvSpPr>
        <p:spPr>
          <a:xfrm>
            <a:off x="10576117" y="4295216"/>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266" name="直线箭头连接符 166">
            <a:extLst>
              <a:ext uri="{FF2B5EF4-FFF2-40B4-BE49-F238E27FC236}">
                <a16:creationId xmlns:a16="http://schemas.microsoft.com/office/drawing/2014/main" id="{13D9F7E5-74F2-40D4-A83E-9FE395E5E82C}"/>
              </a:ext>
            </a:extLst>
          </p:cNvPr>
          <p:cNvCxnSpPr>
            <a:stCxn id="264" idx="3"/>
            <a:endCxn id="265" idx="1"/>
          </p:cNvCxnSpPr>
          <p:nvPr/>
        </p:nvCxnSpPr>
        <p:spPr>
          <a:xfrm>
            <a:off x="10097955" y="4684091"/>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7" name="圆角矩形 167">
            <a:extLst>
              <a:ext uri="{FF2B5EF4-FFF2-40B4-BE49-F238E27FC236}">
                <a16:creationId xmlns:a16="http://schemas.microsoft.com/office/drawing/2014/main" id="{05177BB8-87E2-49C0-A163-DE27F6BE422E}"/>
              </a:ext>
            </a:extLst>
          </p:cNvPr>
          <p:cNvSpPr/>
          <p:nvPr/>
        </p:nvSpPr>
        <p:spPr>
          <a:xfrm>
            <a:off x="9823313" y="304974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sp>
        <p:nvSpPr>
          <p:cNvPr id="268" name="圆角矩形 169">
            <a:extLst>
              <a:ext uri="{FF2B5EF4-FFF2-40B4-BE49-F238E27FC236}">
                <a16:creationId xmlns:a16="http://schemas.microsoft.com/office/drawing/2014/main" id="{38FBD6B4-0802-49D7-A1BC-2E69298A20E0}"/>
              </a:ext>
            </a:extLst>
          </p:cNvPr>
          <p:cNvSpPr/>
          <p:nvPr/>
        </p:nvSpPr>
        <p:spPr>
          <a:xfrm>
            <a:off x="10574745" y="3049748"/>
            <a:ext cx="273270" cy="777750"/>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latin typeface="Century" panose="02040604050505020304" pitchFamily="18" charset="0"/>
            </a:endParaRPr>
          </a:p>
        </p:txBody>
      </p:sp>
      <p:cxnSp>
        <p:nvCxnSpPr>
          <p:cNvPr id="269" name="直线箭头连接符 170">
            <a:extLst>
              <a:ext uri="{FF2B5EF4-FFF2-40B4-BE49-F238E27FC236}">
                <a16:creationId xmlns:a16="http://schemas.microsoft.com/office/drawing/2014/main" id="{494CF49C-6548-4A34-B689-5855ADCC97E2}"/>
              </a:ext>
            </a:extLst>
          </p:cNvPr>
          <p:cNvCxnSpPr>
            <a:stCxn id="267" idx="3"/>
            <a:endCxn id="268" idx="1"/>
          </p:cNvCxnSpPr>
          <p:nvPr/>
        </p:nvCxnSpPr>
        <p:spPr>
          <a:xfrm>
            <a:off x="10096583" y="3438623"/>
            <a:ext cx="4781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直线箭头连接符 171">
            <a:extLst>
              <a:ext uri="{FF2B5EF4-FFF2-40B4-BE49-F238E27FC236}">
                <a16:creationId xmlns:a16="http://schemas.microsoft.com/office/drawing/2014/main" id="{38402A1E-1C52-4264-ADF1-106116024685}"/>
              </a:ext>
            </a:extLst>
          </p:cNvPr>
          <p:cNvCxnSpPr>
            <a:stCxn id="264" idx="0"/>
            <a:endCxn id="267" idx="2"/>
          </p:cNvCxnSpPr>
          <p:nvPr/>
        </p:nvCxnSpPr>
        <p:spPr>
          <a:xfrm flipH="1" flipV="1">
            <a:off x="9959948" y="382749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直线箭头连接符 172">
            <a:extLst>
              <a:ext uri="{FF2B5EF4-FFF2-40B4-BE49-F238E27FC236}">
                <a16:creationId xmlns:a16="http://schemas.microsoft.com/office/drawing/2014/main" id="{A08B1D18-7096-4262-9639-353BFF391EA5}"/>
              </a:ext>
            </a:extLst>
          </p:cNvPr>
          <p:cNvCxnSpPr>
            <a:stCxn id="265" idx="0"/>
            <a:endCxn id="268" idx="2"/>
          </p:cNvCxnSpPr>
          <p:nvPr/>
        </p:nvCxnSpPr>
        <p:spPr>
          <a:xfrm flipH="1" flipV="1">
            <a:off x="10711380" y="3827498"/>
            <a:ext cx="1372" cy="4677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直线箭头连接符 174">
            <a:extLst>
              <a:ext uri="{FF2B5EF4-FFF2-40B4-BE49-F238E27FC236}">
                <a16:creationId xmlns:a16="http://schemas.microsoft.com/office/drawing/2014/main" id="{9E18BD60-C858-4C36-B19B-E008354D0BF0}"/>
              </a:ext>
            </a:extLst>
          </p:cNvPr>
          <p:cNvCxnSpPr>
            <a:cxnSpLocks/>
            <a:endCxn id="267" idx="1"/>
          </p:cNvCxnSpPr>
          <p:nvPr/>
        </p:nvCxnSpPr>
        <p:spPr>
          <a:xfrm flipV="1">
            <a:off x="9287230" y="3438623"/>
            <a:ext cx="536083" cy="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直线箭头连接符 176">
            <a:extLst>
              <a:ext uri="{FF2B5EF4-FFF2-40B4-BE49-F238E27FC236}">
                <a16:creationId xmlns:a16="http://schemas.microsoft.com/office/drawing/2014/main" id="{241A7E07-F204-4445-B1BA-C9828A9B9276}"/>
              </a:ext>
            </a:extLst>
          </p:cNvPr>
          <p:cNvCxnSpPr>
            <a:cxnSpLocks/>
            <a:endCxn id="264" idx="1"/>
          </p:cNvCxnSpPr>
          <p:nvPr/>
        </p:nvCxnSpPr>
        <p:spPr>
          <a:xfrm flipV="1">
            <a:off x="9288602" y="4684091"/>
            <a:ext cx="536083" cy="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文本框 273">
            <a:extLst>
              <a:ext uri="{FF2B5EF4-FFF2-40B4-BE49-F238E27FC236}">
                <a16:creationId xmlns:a16="http://schemas.microsoft.com/office/drawing/2014/main" id="{B3A52251-D8E0-4FD7-A254-EAE4DB496219}"/>
              </a:ext>
            </a:extLst>
          </p:cNvPr>
          <p:cNvSpPr txBox="1"/>
          <p:nvPr/>
        </p:nvSpPr>
        <p:spPr>
          <a:xfrm>
            <a:off x="9785270" y="2098966"/>
            <a:ext cx="338848"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f</a:t>
            </a:r>
            <a:endParaRPr kumimoji="1" lang="zh-CN" altLang="en-US" sz="2000" b="1" dirty="0">
              <a:latin typeface="Century" panose="02040604050505020304" pitchFamily="18" charset="0"/>
            </a:endParaRPr>
          </a:p>
        </p:txBody>
      </p:sp>
      <p:sp>
        <p:nvSpPr>
          <p:cNvPr id="275" name="文本框 274">
            <a:extLst>
              <a:ext uri="{FF2B5EF4-FFF2-40B4-BE49-F238E27FC236}">
                <a16:creationId xmlns:a16="http://schemas.microsoft.com/office/drawing/2014/main" id="{0E6BE959-8428-4EFB-98BA-2DF15F416B60}"/>
              </a:ext>
            </a:extLst>
          </p:cNvPr>
          <p:cNvSpPr txBox="1"/>
          <p:nvPr/>
        </p:nvSpPr>
        <p:spPr>
          <a:xfrm>
            <a:off x="10097955" y="2109466"/>
            <a:ext cx="1228463" cy="400110"/>
          </a:xfrm>
          <a:prstGeom prst="rect">
            <a:avLst/>
          </a:prstGeom>
          <a:noFill/>
          <a:ln>
            <a:noFill/>
          </a:ln>
        </p:spPr>
        <p:txBody>
          <a:bodyPr wrap="square" rtlCol="0">
            <a:spAutoFit/>
          </a:bodyPr>
          <a:lstStyle/>
          <a:p>
            <a:r>
              <a:rPr kumimoji="1" lang="en-US" altLang="zh-CN" sz="2000" b="1" dirty="0">
                <a:latin typeface="Century" panose="02040604050505020304" pitchFamily="18" charset="0"/>
              </a:rPr>
              <a:t>    &lt;end&gt;</a:t>
            </a:r>
            <a:endParaRPr kumimoji="1" lang="zh-CN" altLang="en-US" sz="2000" b="1" dirty="0">
              <a:latin typeface="Century" panose="02040604050505020304" pitchFamily="18" charset="0"/>
            </a:endParaRPr>
          </a:p>
        </p:txBody>
      </p:sp>
      <p:cxnSp>
        <p:nvCxnSpPr>
          <p:cNvPr id="276" name="直线箭头连接符 187">
            <a:extLst>
              <a:ext uri="{FF2B5EF4-FFF2-40B4-BE49-F238E27FC236}">
                <a16:creationId xmlns:a16="http://schemas.microsoft.com/office/drawing/2014/main" id="{8CCF93AC-00BF-499E-BDED-0C9700678F9C}"/>
              </a:ext>
            </a:extLst>
          </p:cNvPr>
          <p:cNvCxnSpPr>
            <a:cxnSpLocks/>
            <a:stCxn id="267" idx="0"/>
            <a:endCxn id="274" idx="2"/>
          </p:cNvCxnSpPr>
          <p:nvPr/>
        </p:nvCxnSpPr>
        <p:spPr>
          <a:xfrm flipH="1" flipV="1">
            <a:off x="9954694" y="2499076"/>
            <a:ext cx="5254" cy="5506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直线箭头连接符 189">
            <a:extLst>
              <a:ext uri="{FF2B5EF4-FFF2-40B4-BE49-F238E27FC236}">
                <a16:creationId xmlns:a16="http://schemas.microsoft.com/office/drawing/2014/main" id="{98A97777-9AED-4995-A60B-809D169F44D4}"/>
              </a:ext>
            </a:extLst>
          </p:cNvPr>
          <p:cNvCxnSpPr>
            <a:cxnSpLocks/>
            <a:stCxn id="268" idx="0"/>
            <a:endCxn id="275" idx="2"/>
          </p:cNvCxnSpPr>
          <p:nvPr/>
        </p:nvCxnSpPr>
        <p:spPr>
          <a:xfrm flipV="1">
            <a:off x="10711380" y="2509576"/>
            <a:ext cx="807" cy="5401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8" name="文本框 277">
            <a:extLst>
              <a:ext uri="{FF2B5EF4-FFF2-40B4-BE49-F238E27FC236}">
                <a16:creationId xmlns:a16="http://schemas.microsoft.com/office/drawing/2014/main" id="{5266AD42-56DF-43D1-B435-B9AFE82656A6}"/>
              </a:ext>
            </a:extLst>
          </p:cNvPr>
          <p:cNvSpPr txBox="1"/>
          <p:nvPr/>
        </p:nvSpPr>
        <p:spPr>
          <a:xfrm>
            <a:off x="9785270" y="5530161"/>
            <a:ext cx="338848" cy="400110"/>
          </a:xfrm>
          <a:prstGeom prst="rect">
            <a:avLst/>
          </a:prstGeom>
          <a:noFill/>
          <a:ln>
            <a:noFill/>
          </a:ln>
        </p:spPr>
        <p:txBody>
          <a:bodyPr wrap="square" rtlCol="0">
            <a:spAutoFit/>
          </a:bodyPr>
          <a:lstStyle/>
          <a:p>
            <a:r>
              <a:rPr lang="en-US" altLang="zh-CN" sz="2000" b="1" dirty="0">
                <a:latin typeface="Century" panose="02040604050505020304" pitchFamily="18" charset="0"/>
              </a:rPr>
              <a:t>e</a:t>
            </a:r>
            <a:endParaRPr kumimoji="1" lang="zh-CN" altLang="en-US" sz="2000" b="1" dirty="0">
              <a:latin typeface="Century" panose="02040604050505020304" pitchFamily="18" charset="0"/>
            </a:endParaRPr>
          </a:p>
        </p:txBody>
      </p:sp>
      <p:sp>
        <p:nvSpPr>
          <p:cNvPr id="279" name="文本框 278">
            <a:extLst>
              <a:ext uri="{FF2B5EF4-FFF2-40B4-BE49-F238E27FC236}">
                <a16:creationId xmlns:a16="http://schemas.microsoft.com/office/drawing/2014/main" id="{A582DFC2-93FD-4FBB-BB71-631EE01B9941}"/>
              </a:ext>
            </a:extLst>
          </p:cNvPr>
          <p:cNvSpPr txBox="1"/>
          <p:nvPr/>
        </p:nvSpPr>
        <p:spPr>
          <a:xfrm>
            <a:off x="10541955" y="5540674"/>
            <a:ext cx="338848" cy="400110"/>
          </a:xfrm>
          <a:prstGeom prst="rect">
            <a:avLst/>
          </a:prstGeom>
          <a:noFill/>
          <a:ln>
            <a:noFill/>
          </a:ln>
        </p:spPr>
        <p:txBody>
          <a:bodyPr wrap="square" rtlCol="0">
            <a:spAutoFit/>
          </a:bodyPr>
          <a:lstStyle/>
          <a:p>
            <a:r>
              <a:rPr lang="en-US" altLang="zh-CN" sz="2000" b="1" dirty="0">
                <a:latin typeface="Century" panose="02040604050505020304" pitchFamily="18" charset="0"/>
              </a:rPr>
              <a:t>f</a:t>
            </a:r>
            <a:endParaRPr kumimoji="1" lang="zh-CN" altLang="en-US" sz="2000" b="1" dirty="0">
              <a:latin typeface="Century" panose="02040604050505020304" pitchFamily="18" charset="0"/>
            </a:endParaRPr>
          </a:p>
        </p:txBody>
      </p:sp>
      <p:cxnSp>
        <p:nvCxnSpPr>
          <p:cNvPr id="280" name="肘形连接符 200">
            <a:extLst>
              <a:ext uri="{FF2B5EF4-FFF2-40B4-BE49-F238E27FC236}">
                <a16:creationId xmlns:a16="http://schemas.microsoft.com/office/drawing/2014/main" id="{FCAEC22B-0918-4226-8996-EDB2F06B8A16}"/>
              </a:ext>
            </a:extLst>
          </p:cNvPr>
          <p:cNvCxnSpPr>
            <a:cxnSpLocks/>
            <a:endCxn id="264" idx="2"/>
          </p:cNvCxnSpPr>
          <p:nvPr/>
        </p:nvCxnSpPr>
        <p:spPr>
          <a:xfrm>
            <a:off x="9321400" y="2276496"/>
            <a:ext cx="639920" cy="2796470"/>
          </a:xfrm>
          <a:prstGeom prst="bentConnector4">
            <a:avLst>
              <a:gd name="adj1" fmla="val 39324"/>
              <a:gd name="adj2" fmla="val 10817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肘形连接符 204">
            <a:extLst>
              <a:ext uri="{FF2B5EF4-FFF2-40B4-BE49-F238E27FC236}">
                <a16:creationId xmlns:a16="http://schemas.microsoft.com/office/drawing/2014/main" id="{FE9B814F-4757-4E6D-AC05-24DBAF6DB042}"/>
              </a:ext>
            </a:extLst>
          </p:cNvPr>
          <p:cNvCxnSpPr>
            <a:cxnSpLocks/>
            <a:stCxn id="274" idx="3"/>
            <a:endCxn id="265" idx="2"/>
          </p:cNvCxnSpPr>
          <p:nvPr/>
        </p:nvCxnSpPr>
        <p:spPr>
          <a:xfrm>
            <a:off x="10124118" y="2299021"/>
            <a:ext cx="588634" cy="2773945"/>
          </a:xfrm>
          <a:prstGeom prst="bentConnector4">
            <a:avLst>
              <a:gd name="adj1" fmla="val 38394"/>
              <a:gd name="adj2" fmla="val 10824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2" name="矩形 4">
            <a:extLst>
              <a:ext uri="{FF2B5EF4-FFF2-40B4-BE49-F238E27FC236}">
                <a16:creationId xmlns:a16="http://schemas.microsoft.com/office/drawing/2014/main" id="{4F784220-7FBF-4F3D-89D7-A6FD1F722A99}"/>
              </a:ext>
            </a:extLst>
          </p:cNvPr>
          <p:cNvSpPr>
            <a:spLocks noChangeArrowheads="1"/>
          </p:cNvSpPr>
          <p:nvPr/>
        </p:nvSpPr>
        <p:spPr bwMode="auto">
          <a:xfrm>
            <a:off x="0" y="314325"/>
            <a:ext cx="228600" cy="685800"/>
          </a:xfrm>
          <a:prstGeom prst="rect">
            <a:avLst/>
          </a:prstGeom>
          <a:solidFill>
            <a:srgbClr val="59595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3" name="文本框 5">
            <a:extLst>
              <a:ext uri="{FF2B5EF4-FFF2-40B4-BE49-F238E27FC236}">
                <a16:creationId xmlns:a16="http://schemas.microsoft.com/office/drawing/2014/main" id="{1B339839-0B10-4036-BA34-C84DDF616C7D}"/>
              </a:ext>
            </a:extLst>
          </p:cNvPr>
          <p:cNvSpPr>
            <a:spLocks noChangeArrowheads="1"/>
          </p:cNvSpPr>
          <p:nvPr/>
        </p:nvSpPr>
        <p:spPr bwMode="auto">
          <a:xfrm>
            <a:off x="320675" y="339725"/>
            <a:ext cx="59602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r>
              <a:rPr lang="en-US" altLang="zh-CN"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Sequence-to-Sequence</a:t>
            </a:r>
            <a:r>
              <a:rPr lang="ja-JP" altLang="en-US" sz="3600" b="1">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rPr>
              <a:t>モデル</a:t>
            </a:r>
            <a:endParaRPr lang="zh-CN" altLang="en-US" sz="3600" b="1" dirty="0">
              <a:solidFill>
                <a:srgbClr val="000000"/>
              </a:solidFill>
              <a:latin typeface="Times New Roman" panose="02020603050405020304" pitchFamily="18" charset="0"/>
              <a:ea typeface="MS Gothic" panose="020B0609070205080204" pitchFamily="49" charset="-128"/>
              <a:cs typeface="Times New Roman" panose="02020603050405020304" pitchFamily="18" charset="0"/>
              <a:sym typeface="微软雅黑" panose="020B0503020204020204" pitchFamily="34" charset="-122"/>
            </a:endParaRPr>
          </a:p>
        </p:txBody>
      </p:sp>
      <p:sp>
        <p:nvSpPr>
          <p:cNvPr id="284" name="テキスト ボックス 109">
            <a:extLst>
              <a:ext uri="{FF2B5EF4-FFF2-40B4-BE49-F238E27FC236}">
                <a16:creationId xmlns:a16="http://schemas.microsoft.com/office/drawing/2014/main" id="{23FDCAEE-8344-4498-BE03-D71A077879B7}"/>
              </a:ext>
            </a:extLst>
          </p:cNvPr>
          <p:cNvSpPr txBox="1"/>
          <p:nvPr/>
        </p:nvSpPr>
        <p:spPr>
          <a:xfrm>
            <a:off x="447736" y="1259534"/>
            <a:ext cx="5109091" cy="1077218"/>
          </a:xfrm>
          <a:prstGeom prst="rect">
            <a:avLst/>
          </a:prstGeom>
          <a:noFill/>
        </p:spPr>
        <p:txBody>
          <a:bodyPr wrap="none" rtlCol="0">
            <a:spAutoFit/>
          </a:bodyPr>
          <a:lstStyle/>
          <a:p>
            <a:r>
              <a:rPr kumimoji="1" lang="ja-JP" altLang="en-US" sz="3200" b="1"/>
              <a:t>機械翻訳などで用いられる</a:t>
            </a:r>
            <a:endParaRPr kumimoji="1" lang="en-US" altLang="ja-JP" sz="3200" b="1" dirty="0"/>
          </a:p>
          <a:p>
            <a:r>
              <a:rPr lang="ja-JP" altLang="en-US" sz="3200" b="1"/>
              <a:t>テキスト生成モデル</a:t>
            </a:r>
            <a:endParaRPr kumimoji="1" lang="ja-JP" altLang="en-US" sz="3200" b="1"/>
          </a:p>
        </p:txBody>
      </p:sp>
    </p:spTree>
    <p:extLst>
      <p:ext uri="{BB962C8B-B14F-4D97-AF65-F5344CB8AC3E}">
        <p14:creationId xmlns:p14="http://schemas.microsoft.com/office/powerpoint/2010/main" val="39598268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3172</TotalTime>
  <Words>2353</Words>
  <Application>Microsoft Office PowerPoint</Application>
  <PresentationFormat>ワイド画面</PresentationFormat>
  <Paragraphs>448</Paragraphs>
  <Slides>35</Slides>
  <Notes>29</Notes>
  <HiddenSlides>0</HiddenSlides>
  <MMClips>0</MMClips>
  <ScaleCrop>false</ScaleCrop>
  <HeadingPairs>
    <vt:vector size="6" baseType="variant">
      <vt:variant>
        <vt:lpstr>使用されているフォント</vt:lpstr>
      </vt:variant>
      <vt:variant>
        <vt:i4>16</vt:i4>
      </vt:variant>
      <vt:variant>
        <vt:lpstr>テーマ</vt:lpstr>
      </vt:variant>
      <vt:variant>
        <vt:i4>1</vt:i4>
      </vt:variant>
      <vt:variant>
        <vt:lpstr>スライド タイトル</vt:lpstr>
      </vt:variant>
      <vt:variant>
        <vt:i4>35</vt:i4>
      </vt:variant>
    </vt:vector>
  </HeadingPairs>
  <TitlesOfParts>
    <vt:vector size="52" baseType="lpstr">
      <vt:lpstr>Arial Unicode MS</vt:lpstr>
      <vt:lpstr>等线</vt:lpstr>
      <vt:lpstr>等线 Light</vt:lpstr>
      <vt:lpstr>微软雅黑</vt:lpstr>
      <vt:lpstr>MS Gothic</vt:lpstr>
      <vt:lpstr>MS Mincho</vt:lpstr>
      <vt:lpstr>MS Mincho</vt:lpstr>
      <vt:lpstr>宋体</vt:lpstr>
      <vt:lpstr>游ゴシック</vt:lpstr>
      <vt:lpstr>游ゴシック Light</vt:lpstr>
      <vt:lpstr>Arial</vt:lpstr>
      <vt:lpstr>Calibri</vt:lpstr>
      <vt:lpstr>Cambria Math</vt:lpstr>
      <vt:lpstr>Century</vt:lpstr>
      <vt:lpstr>Times</vt:lpstr>
      <vt:lpstr>Times New Roman</vt:lpstr>
      <vt:lpstr>Office テーマ</vt:lpstr>
      <vt:lpstr>ニューラルネットワーク言語モデルを用いた 含意文生成システム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ご清聴どうもありがとうございました</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類似度を控えた含意文生成</dc:title>
  <dc:creator>gengopu</dc:creator>
  <cp:lastModifiedBy>gengopu</cp:lastModifiedBy>
  <cp:revision>129</cp:revision>
  <dcterms:created xsi:type="dcterms:W3CDTF">2021-01-05T08:57:46Z</dcterms:created>
  <dcterms:modified xsi:type="dcterms:W3CDTF">2021-03-04T12:49:23Z</dcterms:modified>
</cp:coreProperties>
</file>