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64" r:id="rId2"/>
    <p:sldId id="539" r:id="rId3"/>
    <p:sldId id="324" r:id="rId4"/>
    <p:sldId id="549" r:id="rId5"/>
    <p:sldId id="566" r:id="rId6"/>
    <p:sldId id="558" r:id="rId7"/>
    <p:sldId id="560" r:id="rId8"/>
    <p:sldId id="567" r:id="rId9"/>
    <p:sldId id="568" r:id="rId10"/>
    <p:sldId id="561" r:id="rId11"/>
    <p:sldId id="563" r:id="rId12"/>
    <p:sldId id="570" r:id="rId13"/>
    <p:sldId id="569" r:id="rId14"/>
    <p:sldId id="351" r:id="rId15"/>
    <p:sldId id="312" r:id="rId16"/>
  </p:sldIdLst>
  <p:sldSz cx="23039388" cy="12960350"/>
  <p:notesSz cx="6858000" cy="914400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64"/>
            <p14:sldId id="539"/>
            <p14:sldId id="324"/>
            <p14:sldId id="549"/>
            <p14:sldId id="566"/>
            <p14:sldId id="558"/>
            <p14:sldId id="560"/>
            <p14:sldId id="567"/>
            <p14:sldId id="568"/>
            <p14:sldId id="561"/>
            <p14:sldId id="563"/>
            <p14:sldId id="570"/>
            <p14:sldId id="569"/>
            <p14:sldId id="351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pos="4599" userDrawn="1">
          <p15:clr>
            <a:srgbClr val="A4A3A4"/>
          </p15:clr>
        </p15:guide>
        <p15:guide id="4" pos="9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822"/>
    <a:srgbClr val="C9C9C9"/>
    <a:srgbClr val="FF3300"/>
    <a:srgbClr val="BC300D"/>
    <a:srgbClr val="113A78"/>
    <a:srgbClr val="1577BA"/>
    <a:srgbClr val="6F7378"/>
    <a:srgbClr val="1475B2"/>
    <a:srgbClr val="00236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6340" autoAdjust="0"/>
  </p:normalViewPr>
  <p:slideViewPr>
    <p:cSldViewPr>
      <p:cViewPr varScale="1">
        <p:scale>
          <a:sx n="63" d="100"/>
          <a:sy n="63" d="100"/>
        </p:scale>
        <p:origin x="66" y="144"/>
      </p:cViewPr>
      <p:guideLst>
        <p:guide orient="horz" pos="3816"/>
        <p:guide pos="7256"/>
        <p:guide pos="4599"/>
        <p:guide pos="9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E4CA55F-9739-43C3-A825-A134A524E5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404" y="8306"/>
            <a:ext cx="23039471" cy="11922850"/>
          </a:xfrm>
          <a:prstGeom prst="rect">
            <a:avLst/>
          </a:prstGeom>
        </p:spPr>
      </p:pic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7A2D8E61-D0FC-47F9-8C11-8CB3D51B95F9}"/>
              </a:ext>
            </a:extLst>
          </p:cNvPr>
          <p:cNvSpPr/>
          <p:nvPr userDrawn="1"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212AFB2-6545-4568-BD86-6B1983B49465}"/>
              </a:ext>
            </a:extLst>
          </p:cNvPr>
          <p:cNvGrpSpPr/>
          <p:nvPr userDrawn="1"/>
        </p:nvGrpSpPr>
        <p:grpSpPr>
          <a:xfrm>
            <a:off x="701975" y="12150175"/>
            <a:ext cx="4697719" cy="415832"/>
            <a:chOff x="7733871" y="10770757"/>
            <a:chExt cx="6896570" cy="610470"/>
          </a:xfrm>
        </p:grpSpPr>
        <p:pic>
          <p:nvPicPr>
            <p:cNvPr id="6" name="网易云课堂logo.png" descr="网易云课堂logo.png">
              <a:extLst>
                <a:ext uri="{FF2B5EF4-FFF2-40B4-BE49-F238E27FC236}">
                  <a16:creationId xmlns:a16="http://schemas.microsoft.com/office/drawing/2014/main" id="{DBE05E54-699D-4E84-BBEA-3970E079D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733871" y="10770757"/>
              <a:ext cx="3730635" cy="61047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" name="线条">
              <a:extLst>
                <a:ext uri="{FF2B5EF4-FFF2-40B4-BE49-F238E27FC236}">
                  <a16:creationId xmlns:a16="http://schemas.microsoft.com/office/drawing/2014/main" id="{C7814494-1433-40EE-83EE-D8A4EE7C31F9}"/>
                </a:ext>
              </a:extLst>
            </p:cNvPr>
            <p:cNvSpPr/>
            <p:nvPr/>
          </p:nvSpPr>
          <p:spPr>
            <a:xfrm flipV="1">
              <a:off x="11963469" y="10834162"/>
              <a:ext cx="2" cy="483664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3971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942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1913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883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854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3825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96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767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" name="图片 7" descr="图片 2">
              <a:extLst>
                <a:ext uri="{FF2B5EF4-FFF2-40B4-BE49-F238E27FC236}">
                  <a16:creationId xmlns:a16="http://schemas.microsoft.com/office/drawing/2014/main" id="{C1AAB4F0-F6C6-4DB5-B776-3555E67C9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431590" y="10834162"/>
              <a:ext cx="2198851" cy="5079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31FA6CDF-8CED-4FE7-A688-0098C4E67C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25978" y="4095175"/>
            <a:ext cx="15586706" cy="1575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 marL="0" indent="0" algn="ctr">
              <a:buNone/>
              <a:defRPr lang="zh-CN" altLang="en-US" sz="8000" b="1" dirty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</a:defRPr>
            </a:lvl1pPr>
          </a:lstStyle>
          <a:p>
            <a:pPr marL="0" lvl="0" algn="ctr" defTabSz="1219170">
              <a:lnSpc>
                <a:spcPct val="105000"/>
              </a:lnSpc>
            </a:pPr>
            <a:r>
              <a:rPr lang="zh-CN" altLang="en-US" dirty="0"/>
              <a:t>编辑标题文本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67C6E9EB-A47D-4615-91DC-D824C0BE0A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81528" y="6003173"/>
            <a:ext cx="15075606" cy="13410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0" indent="0" algn="ctr">
              <a:buNone/>
              <a:defRPr lang="zh-CN" altLang="en-US" sz="6050" dirty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defRPr>
            </a:lvl1pPr>
          </a:lstStyle>
          <a:p>
            <a:pPr marL="0" lvl="0" algn="ctr" defTabSz="1219170"/>
            <a:r>
              <a:rPr lang="zh-CN" altLang="en-US" dirty="0"/>
              <a:t>编辑副标题文本</a:t>
            </a:r>
          </a:p>
        </p:txBody>
      </p:sp>
    </p:spTree>
    <p:extLst>
      <p:ext uri="{BB962C8B-B14F-4D97-AF65-F5344CB8AC3E}">
        <p14:creationId xmlns:p14="http://schemas.microsoft.com/office/powerpoint/2010/main" val="136459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>
            <a:extLst>
              <a:ext uri="{FF2B5EF4-FFF2-40B4-BE49-F238E27FC236}">
                <a16:creationId xmlns:a16="http://schemas.microsoft.com/office/drawing/2014/main" id="{CAB2867E-9B5C-4ECA-A4A6-981C127840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BB117A-7A32-4734-96D9-311F2E8D4167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6C09CD-D4C8-4449-9375-B14FAEA58BE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0" name="文本占位符 8">
            <a:extLst>
              <a:ext uri="{FF2B5EF4-FFF2-40B4-BE49-F238E27FC236}">
                <a16:creationId xmlns:a16="http://schemas.microsoft.com/office/drawing/2014/main" id="{546CA23A-C8B4-4D01-89D3-6C019BD81C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9837" y="57600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585" indent="-609585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585" indent="-609585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3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3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C1A25A41-C8A4-415C-B20B-D701BB5AD9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9837" y="74376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585" indent="-609585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585" indent="-609585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3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3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8" name="文本占位符 8">
            <a:extLst>
              <a:ext uri="{FF2B5EF4-FFF2-40B4-BE49-F238E27FC236}">
                <a16:creationId xmlns:a16="http://schemas.microsoft.com/office/drawing/2014/main" id="{BEA69160-7C75-4900-8381-D99C6BAD57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79837" y="40788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585" indent="-609585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585" indent="-609585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3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3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21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节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25FC87A2-50F7-49CD-BC95-57A6C8AE6A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24559" y="7733109"/>
            <a:ext cx="8190269" cy="13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ctr">
              <a:buNone/>
              <a:defRPr lang="zh-CN" altLang="en-US" sz="6000" dirty="0"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pPr marL="0" lvl="0" algn="ctr" defTabSz="1219170"/>
            <a:r>
              <a:rPr lang="zh-CN" altLang="en-US" dirty="0"/>
              <a:t>点击编辑小节标题</a:t>
            </a:r>
          </a:p>
        </p:txBody>
      </p:sp>
      <p:sp>
        <p:nvSpPr>
          <p:cNvPr id="3" name="Oval 5">
            <a:extLst>
              <a:ext uri="{FF2B5EF4-FFF2-40B4-BE49-F238E27FC236}">
                <a16:creationId xmlns:a16="http://schemas.microsoft.com/office/drawing/2014/main" id="{53BB81F4-4FD9-4FA9-862E-E761407242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CDDE9BC8-0616-49F7-BFAE-2BADD4FD35BE}"/>
              </a:ext>
            </a:extLst>
          </p:cNvPr>
          <p:cNvSpPr/>
          <p:nvPr userDrawn="1"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DD3E640C-F295-48BA-9A92-8002506DB6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0">
            <a:extLst>
              <a:ext uri="{FF2B5EF4-FFF2-40B4-BE49-F238E27FC236}">
                <a16:creationId xmlns:a16="http://schemas.microsoft.com/office/drawing/2014/main" id="{AA61C3E7-406A-4941-8473-2CF8B63ED7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5">
            <a:extLst>
              <a:ext uri="{FF2B5EF4-FFF2-40B4-BE49-F238E27FC236}">
                <a16:creationId xmlns:a16="http://schemas.microsoft.com/office/drawing/2014/main" id="{F100A95F-33C9-4843-935E-18B40154900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F7B74D16-7210-4451-AA97-0FB8487D8182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207E5A8C-5A43-4E29-9DEC-6CAB2C3AB7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48620" y="2179687"/>
            <a:ext cx="2948243" cy="399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 algn="ctr">
              <a:buNone/>
              <a:defRPr lang="zh-CN" alt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0" lvl="0" defTabSz="1219170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17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B2ACB2B-1903-44A0-84E5-3FF920F9DC66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BC0E6AFA-BE06-4A56-B047-70A6D6CA60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5662" y="2232004"/>
            <a:ext cx="19648063" cy="9828172"/>
          </a:xfrm>
          <a:prstGeom prst="rect">
            <a:avLst/>
          </a:prstGeom>
        </p:spPr>
        <p:txBody>
          <a:bodyPr/>
          <a:lstStyle>
            <a:lvl1pPr marL="863578" indent="-863578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4800"/>
            </a:lvl2pPr>
          </a:lstStyle>
          <a:p>
            <a:pPr marL="863578" lvl="0" indent="-863578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平衡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1E07D668-9210-479A-B0E4-037C210B52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29694" y="2565174"/>
            <a:ext cx="6024632" cy="9325112"/>
          </a:xfrm>
          <a:prstGeom prst="rect">
            <a:avLst/>
          </a:prstGeom>
        </p:spPr>
        <p:txBody>
          <a:bodyPr/>
          <a:lstStyle>
            <a:lvl1pPr marL="863578" indent="-863578"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4800"/>
            </a:lvl2pPr>
          </a:lstStyle>
          <a:p>
            <a:pPr marL="863578" lvl="0" indent="-863578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CAB2867E-9B5C-4ECA-A4A6-981C127840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BB117A-7A32-4734-96D9-311F2E8D4167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6C09CD-D4C8-4449-9375-B14FAEA58BE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8BE14DE9-A25D-4339-ACE2-0F82AE58BB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774326" y="2566988"/>
            <a:ext cx="6023730" cy="9323298"/>
          </a:xfrm>
          <a:prstGeom prst="rect">
            <a:avLst/>
          </a:prstGeom>
        </p:spPr>
        <p:txBody>
          <a:bodyPr/>
          <a:lstStyle>
            <a:lvl1pPr marL="863578" indent="-863578"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4800"/>
            </a:lvl2pPr>
          </a:lstStyle>
          <a:p>
            <a:pPr marL="863578" lvl="0" indent="-863578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D4948CA5-5C16-41AE-8E1C-1DA29260DD48}"/>
              </a:ext>
            </a:extLst>
          </p:cNvPr>
          <p:cNvSpPr/>
          <p:nvPr userDrawn="1"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AA536A-767A-4EDC-A78B-2FF14A4EB4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22B1AF27-A059-44B2-9EF8-E230255A8B1A}"/>
              </a:ext>
            </a:extLst>
          </p:cNvPr>
          <p:cNvSpPr/>
          <p:nvPr userDrawn="1"/>
        </p:nvSpPr>
        <p:spPr>
          <a:xfrm>
            <a:off x="1" y="17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BC0FE5-4AFA-4E34-8EE1-5891EADEC13F}"/>
              </a:ext>
            </a:extLst>
          </p:cNvPr>
          <p:cNvSpPr/>
          <p:nvPr userDrawn="1"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14">
            <a:extLst>
              <a:ext uri="{FF2B5EF4-FFF2-40B4-BE49-F238E27FC236}">
                <a16:creationId xmlns:a16="http://schemas.microsoft.com/office/drawing/2014/main" id="{68A9C55E-0BFB-460E-8F25-FD0B1F7F8A93}"/>
              </a:ext>
            </a:extLst>
          </p:cNvPr>
          <p:cNvCxnSpPr/>
          <p:nvPr userDrawn="1"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278D5601-B2CE-40A9-B5B5-75CCA3E4C778}"/>
              </a:ext>
            </a:extLst>
          </p:cNvPr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894" y="12060175"/>
            <a:ext cx="4089600" cy="360000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2873B6DF-FBC4-4A83-9ECC-82C9AB0368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4388" y="4081347"/>
            <a:ext cx="11250613" cy="276814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92277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3" r:id="rId3"/>
    <p:sldLayoutId id="2147483649" r:id="rId4"/>
    <p:sldLayoutId id="2147483650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hf sldNum="0" hdr="0" dt="0"/>
  <p:txStyles>
    <p:titleStyle>
      <a:lvl1pPr algn="l" defTabSz="2303722" rtl="0" eaLnBrk="1" latinLnBrk="0" hangingPunct="1">
        <a:spcBef>
          <a:spcPct val="0"/>
        </a:spcBef>
        <a:buNone/>
        <a:defRPr sz="6600" kern="1200">
          <a:solidFill>
            <a:srgbClr val="1475B2"/>
          </a:solidFill>
          <a:latin typeface="思源黑体 CN Bold" panose="020B0800000000000000" charset="-122"/>
          <a:ea typeface="思源黑体 CN Bold" panose="020B0800000000000000" charset="-122"/>
          <a:cs typeface="+mj-cs"/>
        </a:defRPr>
      </a:lvl1pPr>
    </p:titleStyle>
    <p:bodyStyle>
      <a:lvl1pPr marL="863578" indent="-863578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•"/>
        <a:defRPr sz="6047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1871933" indent="-719649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–"/>
        <a:defRPr sz="4533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2880288" indent="-575719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•"/>
        <a:defRPr sz="4533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4031726" indent="-575719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–"/>
        <a:defRPr sz="4533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5184010" indent="-575719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»"/>
        <a:defRPr sz="4533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6335448" indent="-575719" algn="l" defTabSz="2303722" rtl="0" eaLnBrk="1" latinLnBrk="0" hangingPunct="1">
        <a:spcBef>
          <a:spcPts val="247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487733" indent="-575719" algn="l" defTabSz="2303722" rtl="0" eaLnBrk="1" latinLnBrk="0" hangingPunct="1">
        <a:spcBef>
          <a:spcPts val="247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640017" indent="-575719" algn="l" defTabSz="2303722" rtl="0" eaLnBrk="1" latinLnBrk="0" hangingPunct="1">
        <a:spcBef>
          <a:spcPts val="247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9791455" indent="-575719" algn="l" defTabSz="2303722" rtl="0" eaLnBrk="1" latinLnBrk="0" hangingPunct="1">
        <a:spcBef>
          <a:spcPts val="247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1pPr>
      <a:lvl2pPr marL="1152285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2pPr>
      <a:lvl3pPr marL="2303722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3pPr>
      <a:lvl4pPr marL="3456007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4pPr>
      <a:lvl5pPr marL="4608291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5pPr>
      <a:lvl6pPr marL="5759729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6pPr>
      <a:lvl7pPr marL="6912014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7pPr>
      <a:lvl8pPr marL="8063452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8pPr>
      <a:lvl9pPr marL="9215736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8C5E892-D689-4757-A262-EF90F1C775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提高可扩展性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4A9890-4674-4D0F-8809-336B91D5F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93293" y="6003173"/>
            <a:ext cx="16852803" cy="1341008"/>
          </a:xfrm>
        </p:spPr>
        <p:txBody>
          <a:bodyPr/>
          <a:lstStyle/>
          <a:p>
            <a:r>
              <a:rPr lang="zh-CN" altLang="en-US" dirty="0" smtClean="0"/>
              <a:t>设计模式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896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214694" y="3246253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dirty="0" smtClean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</a:t>
            </a:r>
            <a:r>
              <a:rPr lang="en-US" altLang="zh-CN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4560" y="7733109"/>
            <a:ext cx="8190269" cy="1330749"/>
          </a:xfrm>
        </p:spPr>
        <p:txBody>
          <a:bodyPr/>
          <a:lstStyle/>
          <a:p>
            <a:r>
              <a:rPr lang="zh-CN" altLang="en-US" dirty="0" smtClean="0"/>
              <a:t>应用示例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7D59D1-518F-430B-B5D8-3112FDE77D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57898" y="2179687"/>
            <a:ext cx="729687" cy="3993273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43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观察者模式的示例</a:t>
            </a:r>
            <a:endParaRPr lang="zh-CN" altLang="en-US" dirty="0"/>
          </a:p>
        </p:txBody>
      </p:sp>
      <p:sp>
        <p:nvSpPr>
          <p:cNvPr id="31" name="îsḷîḓè">
            <a:extLst>
              <a:ext uri="{FF2B5EF4-FFF2-40B4-BE49-F238E27FC236}">
                <a16:creationId xmlns:a16="http://schemas.microsoft.com/office/drawing/2014/main" id="{78EB24BD-F37F-4E7C-B5C3-BEA6276DA6C1}"/>
              </a:ext>
            </a:extLst>
          </p:cNvPr>
          <p:cNvSpPr/>
          <p:nvPr/>
        </p:nvSpPr>
        <p:spPr>
          <a:xfrm>
            <a:off x="12464694" y="2340175"/>
            <a:ext cx="9203803" cy="8996667"/>
          </a:xfrm>
          <a:prstGeom prst="roundRect">
            <a:avLst>
              <a:gd name="adj" fmla="val 4016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061279" anchor="t" anchorCtr="1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887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文本框 10">
            <a:extLst>
              <a:ext uri="{FF2B5EF4-FFF2-40B4-BE49-F238E27FC236}">
                <a16:creationId xmlns:a16="http://schemas.microsoft.com/office/drawing/2014/main" id="{FD83416E-A1BC-4197-86F5-5D63C5FBD833}"/>
              </a:ext>
            </a:extLst>
          </p:cNvPr>
          <p:cNvSpPr txBox="1"/>
          <p:nvPr/>
        </p:nvSpPr>
        <p:spPr>
          <a:xfrm>
            <a:off x="13193506" y="3729089"/>
            <a:ext cx="7668654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914400">
              <a:lnSpc>
                <a:spcPct val="200000"/>
              </a:lnSpc>
              <a:buSzPct val="100000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需求：有一个转盘应用，每转一圈，速度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加快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标题文案">
            <a:extLst>
              <a:ext uri="{FF2B5EF4-FFF2-40B4-BE49-F238E27FC236}">
                <a16:creationId xmlns:a16="http://schemas.microsoft.com/office/drawing/2014/main" id="{927C9726-9D2C-488C-947D-B3661320D6C1}"/>
              </a:ext>
            </a:extLst>
          </p:cNvPr>
          <p:cNvSpPr txBox="1"/>
          <p:nvPr/>
        </p:nvSpPr>
        <p:spPr>
          <a:xfrm>
            <a:off x="13193506" y="2854176"/>
            <a:ext cx="2598462" cy="874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7466" tIns="67466" rIns="67466" bIns="67466" anchor="ctr">
            <a:spAutoFit/>
          </a:bodyPr>
          <a:lstStyle>
            <a:lvl1pPr>
              <a:defRPr sz="4200">
                <a:solidFill>
                  <a:srgbClr val="F7541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zh-CN" altLang="en-US" sz="4800" dirty="0" smtClean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一个转盘</a:t>
            </a:r>
            <a:endParaRPr sz="4800" dirty="0">
              <a:solidFill>
                <a:srgbClr val="218DD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" name="îsḷîḓè">
            <a:extLst>
              <a:ext uri="{FF2B5EF4-FFF2-40B4-BE49-F238E27FC236}">
                <a16:creationId xmlns:a16="http://schemas.microsoft.com/office/drawing/2014/main" id="{4DB67109-71F6-414D-8FCD-46C58880E9EC}"/>
              </a:ext>
            </a:extLst>
          </p:cNvPr>
          <p:cNvSpPr/>
          <p:nvPr/>
        </p:nvSpPr>
        <p:spPr>
          <a:xfrm>
            <a:off x="1484694" y="2340174"/>
            <a:ext cx="9203803" cy="8996668"/>
          </a:xfrm>
          <a:prstGeom prst="roundRect">
            <a:avLst>
              <a:gd name="adj" fmla="val 4016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061279" anchor="t" anchorCtr="1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887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标题文案">
            <a:extLst>
              <a:ext uri="{FF2B5EF4-FFF2-40B4-BE49-F238E27FC236}">
                <a16:creationId xmlns:a16="http://schemas.microsoft.com/office/drawing/2014/main" id="{4B9705F9-3CB8-4B72-B571-1EE76EB301FB}"/>
              </a:ext>
            </a:extLst>
          </p:cNvPr>
          <p:cNvSpPr txBox="1"/>
          <p:nvPr/>
        </p:nvSpPr>
        <p:spPr>
          <a:xfrm>
            <a:off x="2176669" y="2854175"/>
            <a:ext cx="4445122" cy="874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7466" tIns="67466" rIns="67466" bIns="67466" anchor="ctr">
            <a:spAutoFit/>
          </a:bodyPr>
          <a:lstStyle>
            <a:lvl1pPr>
              <a:defRPr sz="4200">
                <a:solidFill>
                  <a:srgbClr val="F7541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zh-CN" altLang="en-US" sz="4800" dirty="0" smtClean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多人合作的问题</a:t>
            </a:r>
            <a:endParaRPr lang="en-US" altLang="zh-CN" sz="4800" dirty="0">
              <a:solidFill>
                <a:srgbClr val="218DD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0FA7410-D843-4E11-9FEA-1BBB69CD97E2}"/>
              </a:ext>
            </a:extLst>
          </p:cNvPr>
          <p:cNvSpPr txBox="1"/>
          <p:nvPr/>
        </p:nvSpPr>
        <p:spPr>
          <a:xfrm>
            <a:off x="2176669" y="3727157"/>
            <a:ext cx="8033549" cy="3416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algn="just" defTabSz="9144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需求：现在假设</a:t>
            </a: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工程师写了首页模块，然后</a:t>
            </a: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工程师写了评论模块。现在要把评论展示在首页</a:t>
            </a: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159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职责链模式的示例</a:t>
            </a:r>
            <a:endParaRPr lang="zh-CN" altLang="en-US" dirty="0"/>
          </a:p>
        </p:txBody>
      </p:sp>
      <p:sp>
        <p:nvSpPr>
          <p:cNvPr id="31" name="îsḷîḓè">
            <a:extLst>
              <a:ext uri="{FF2B5EF4-FFF2-40B4-BE49-F238E27FC236}">
                <a16:creationId xmlns:a16="http://schemas.microsoft.com/office/drawing/2014/main" id="{78EB24BD-F37F-4E7C-B5C3-BEA6276DA6C1}"/>
              </a:ext>
            </a:extLst>
          </p:cNvPr>
          <p:cNvSpPr/>
          <p:nvPr/>
        </p:nvSpPr>
        <p:spPr>
          <a:xfrm>
            <a:off x="1619694" y="2475175"/>
            <a:ext cx="9203803" cy="8996667"/>
          </a:xfrm>
          <a:prstGeom prst="roundRect">
            <a:avLst>
              <a:gd name="adj" fmla="val 4016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061279" anchor="t" anchorCtr="1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887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îsḷîḓè">
            <a:extLst>
              <a:ext uri="{FF2B5EF4-FFF2-40B4-BE49-F238E27FC236}">
                <a16:creationId xmlns:a16="http://schemas.microsoft.com/office/drawing/2014/main" id="{4DB67109-71F6-414D-8FCD-46C58880E9EC}"/>
              </a:ext>
            </a:extLst>
          </p:cNvPr>
          <p:cNvSpPr/>
          <p:nvPr/>
        </p:nvSpPr>
        <p:spPr>
          <a:xfrm>
            <a:off x="11978300" y="2475175"/>
            <a:ext cx="9203803" cy="8996668"/>
          </a:xfrm>
          <a:prstGeom prst="roundRect">
            <a:avLst>
              <a:gd name="adj" fmla="val 4016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061279" anchor="t" anchorCtr="1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887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文本框 10">
            <a:extLst>
              <a:ext uri="{FF2B5EF4-FFF2-40B4-BE49-F238E27FC236}">
                <a16:creationId xmlns:a16="http://schemas.microsoft.com/office/drawing/2014/main" id="{FD83416E-A1BC-4197-86F5-5D63C5FBD833}"/>
              </a:ext>
            </a:extLst>
          </p:cNvPr>
          <p:cNvSpPr txBox="1"/>
          <p:nvPr/>
        </p:nvSpPr>
        <p:spPr>
          <a:xfrm>
            <a:off x="2348506" y="3864089"/>
            <a:ext cx="7668654" cy="3416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914400">
              <a:lnSpc>
                <a:spcPct val="200000"/>
              </a:lnSpc>
              <a:buSzPct val="100000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需求：</a:t>
            </a:r>
            <a:r>
              <a:rPr lang="en-US" altLang="zh-CN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axios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拦截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器的设计，大家可以看成一个用给职责链的思想去处理请求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标题文案">
            <a:extLst>
              <a:ext uri="{FF2B5EF4-FFF2-40B4-BE49-F238E27FC236}">
                <a16:creationId xmlns:a16="http://schemas.microsoft.com/office/drawing/2014/main" id="{927C9726-9D2C-488C-947D-B3661320D6C1}"/>
              </a:ext>
            </a:extLst>
          </p:cNvPr>
          <p:cNvSpPr txBox="1"/>
          <p:nvPr/>
        </p:nvSpPr>
        <p:spPr>
          <a:xfrm>
            <a:off x="2348506" y="2989176"/>
            <a:ext cx="4149400" cy="874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7466" tIns="67466" rIns="67466" bIns="67466" anchor="ctr">
            <a:spAutoFit/>
          </a:bodyPr>
          <a:lstStyle>
            <a:lvl1pPr>
              <a:defRPr sz="4200">
                <a:solidFill>
                  <a:srgbClr val="F7541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en-US" altLang="zh-CN" sz="4800" dirty="0" err="1" smtClean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Axios</a:t>
            </a:r>
            <a:r>
              <a:rPr lang="zh-CN" altLang="en-US" sz="4800" dirty="0" smtClean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的拦截器</a:t>
            </a:r>
            <a:endParaRPr sz="4800" dirty="0">
              <a:solidFill>
                <a:srgbClr val="218DD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5" name="标题文案">
            <a:extLst>
              <a:ext uri="{FF2B5EF4-FFF2-40B4-BE49-F238E27FC236}">
                <a16:creationId xmlns:a16="http://schemas.microsoft.com/office/drawing/2014/main" id="{4B9705F9-3CB8-4B72-B571-1EE76EB301FB}"/>
              </a:ext>
            </a:extLst>
          </p:cNvPr>
          <p:cNvSpPr txBox="1"/>
          <p:nvPr/>
        </p:nvSpPr>
        <p:spPr>
          <a:xfrm>
            <a:off x="12670275" y="2989176"/>
            <a:ext cx="8138440" cy="874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7466" tIns="67466" rIns="67466" bIns="67466" anchor="ctr">
            <a:spAutoFit/>
          </a:bodyPr>
          <a:lstStyle>
            <a:lvl1pPr>
              <a:defRPr sz="4200">
                <a:solidFill>
                  <a:srgbClr val="F7541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zh-CN" altLang="en-US" sz="4800" dirty="0" smtClean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利用职责链组织一个表单验证</a:t>
            </a:r>
            <a:endParaRPr lang="en-US" altLang="zh-CN" sz="4800" dirty="0">
              <a:solidFill>
                <a:srgbClr val="218DD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6" name="文本框 10">
            <a:extLst>
              <a:ext uri="{FF2B5EF4-FFF2-40B4-BE49-F238E27FC236}">
                <a16:creationId xmlns:a16="http://schemas.microsoft.com/office/drawing/2014/main" id="{50FA7410-D843-4E11-9FEA-1BBB69CD97E2}"/>
              </a:ext>
            </a:extLst>
          </p:cNvPr>
          <p:cNvSpPr txBox="1"/>
          <p:nvPr/>
        </p:nvSpPr>
        <p:spPr>
          <a:xfrm>
            <a:off x="12670275" y="3862158"/>
            <a:ext cx="8033549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algn="just" defTabSz="9144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需求：有一个表单，需要先前台校验，在后端校验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5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访问者模式的示例</a:t>
            </a:r>
            <a:endParaRPr lang="zh-CN" altLang="en-US" dirty="0"/>
          </a:p>
        </p:txBody>
      </p:sp>
      <p:sp>
        <p:nvSpPr>
          <p:cNvPr id="31" name="îsḷîḓè">
            <a:extLst>
              <a:ext uri="{FF2B5EF4-FFF2-40B4-BE49-F238E27FC236}">
                <a16:creationId xmlns:a16="http://schemas.microsoft.com/office/drawing/2014/main" id="{78EB24BD-F37F-4E7C-B5C3-BEA6276DA6C1}"/>
              </a:ext>
            </a:extLst>
          </p:cNvPr>
          <p:cNvSpPr/>
          <p:nvPr/>
        </p:nvSpPr>
        <p:spPr>
          <a:xfrm>
            <a:off x="1619694" y="2475175"/>
            <a:ext cx="9203803" cy="8996667"/>
          </a:xfrm>
          <a:prstGeom prst="roundRect">
            <a:avLst>
              <a:gd name="adj" fmla="val 4016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061279" anchor="t" anchorCtr="1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887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îsḷîḓè">
            <a:extLst>
              <a:ext uri="{FF2B5EF4-FFF2-40B4-BE49-F238E27FC236}">
                <a16:creationId xmlns:a16="http://schemas.microsoft.com/office/drawing/2014/main" id="{4DB67109-71F6-414D-8FCD-46C58880E9EC}"/>
              </a:ext>
            </a:extLst>
          </p:cNvPr>
          <p:cNvSpPr/>
          <p:nvPr/>
        </p:nvSpPr>
        <p:spPr>
          <a:xfrm>
            <a:off x="11978300" y="2475175"/>
            <a:ext cx="9203803" cy="8996668"/>
          </a:xfrm>
          <a:prstGeom prst="roundRect">
            <a:avLst>
              <a:gd name="adj" fmla="val 4016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061279" anchor="t" anchorCtr="1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887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文本框 10">
            <a:extLst>
              <a:ext uri="{FF2B5EF4-FFF2-40B4-BE49-F238E27FC236}">
                <a16:creationId xmlns:a16="http://schemas.microsoft.com/office/drawing/2014/main" id="{FD83416E-A1BC-4197-86F5-5D63C5FBD833}"/>
              </a:ext>
            </a:extLst>
          </p:cNvPr>
          <p:cNvSpPr txBox="1"/>
          <p:nvPr/>
        </p:nvSpPr>
        <p:spPr>
          <a:xfrm>
            <a:off x="2348506" y="3864089"/>
            <a:ext cx="7668654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914400">
              <a:lnSpc>
                <a:spcPct val="200000"/>
              </a:lnSpc>
              <a:buSzPct val="100000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需求：假设有一个公司的财务报表。财务关心支出和收入，老板关心盈利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标题文案">
            <a:extLst>
              <a:ext uri="{FF2B5EF4-FFF2-40B4-BE49-F238E27FC236}">
                <a16:creationId xmlns:a16="http://schemas.microsoft.com/office/drawing/2014/main" id="{927C9726-9D2C-488C-947D-B3661320D6C1}"/>
              </a:ext>
            </a:extLst>
          </p:cNvPr>
          <p:cNvSpPr txBox="1"/>
          <p:nvPr/>
        </p:nvSpPr>
        <p:spPr>
          <a:xfrm>
            <a:off x="2348506" y="2989176"/>
            <a:ext cx="5060675" cy="874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7466" tIns="67466" rIns="67466" bIns="67466" anchor="ctr">
            <a:spAutoFit/>
          </a:bodyPr>
          <a:lstStyle>
            <a:lvl1pPr>
              <a:defRPr sz="4200">
                <a:solidFill>
                  <a:srgbClr val="F7541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zh-CN" altLang="en-US" sz="4800" dirty="0" smtClean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不同角色访问数据</a:t>
            </a:r>
            <a:endParaRPr sz="4800" dirty="0">
              <a:solidFill>
                <a:srgbClr val="218DD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5" name="标题文案">
            <a:extLst>
              <a:ext uri="{FF2B5EF4-FFF2-40B4-BE49-F238E27FC236}">
                <a16:creationId xmlns:a16="http://schemas.microsoft.com/office/drawing/2014/main" id="{4B9705F9-3CB8-4B72-B571-1EE76EB301FB}"/>
              </a:ext>
            </a:extLst>
          </p:cNvPr>
          <p:cNvSpPr txBox="1"/>
          <p:nvPr/>
        </p:nvSpPr>
        <p:spPr>
          <a:xfrm>
            <a:off x="12670275" y="2989176"/>
            <a:ext cx="2598462" cy="874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7466" tIns="67466" rIns="67466" bIns="67466" anchor="ctr">
            <a:spAutoFit/>
          </a:bodyPr>
          <a:lstStyle>
            <a:lvl1pPr>
              <a:defRPr sz="4200">
                <a:solidFill>
                  <a:srgbClr val="F7541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zh-CN" altLang="en-US" sz="4800" dirty="0" smtClean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表格操作</a:t>
            </a:r>
            <a:endParaRPr lang="en-US" altLang="zh-CN" sz="4800" dirty="0">
              <a:solidFill>
                <a:srgbClr val="218DD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6" name="文本框 10">
            <a:extLst>
              <a:ext uri="{FF2B5EF4-FFF2-40B4-BE49-F238E27FC236}">
                <a16:creationId xmlns:a16="http://schemas.microsoft.com/office/drawing/2014/main" id="{50FA7410-D843-4E11-9FEA-1BBB69CD97E2}"/>
              </a:ext>
            </a:extLst>
          </p:cNvPr>
          <p:cNvSpPr txBox="1"/>
          <p:nvPr/>
        </p:nvSpPr>
        <p:spPr>
          <a:xfrm>
            <a:off x="12670275" y="3862158"/>
            <a:ext cx="8033549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algn="just" defTabSz="9144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需求：一个可以新增，删除的表格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36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/>
        </p:nvSpPr>
        <p:spPr>
          <a:xfrm>
            <a:off x="1578748" y="402534"/>
            <a:ext cx="21599655" cy="1100941"/>
          </a:xfrm>
          <a:prstGeom prst="rect">
            <a:avLst/>
          </a:prstGeom>
        </p:spPr>
        <p:txBody>
          <a:bodyPr vert="horz" lIns="121917" tIns="60959" rIns="121917" bIns="60959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5333" b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课程小结</a:t>
            </a:r>
          </a:p>
        </p:txBody>
      </p:sp>
      <p:sp>
        <p:nvSpPr>
          <p:cNvPr id="28" name="îsḷîḓè"/>
          <p:cNvSpPr/>
          <p:nvPr/>
        </p:nvSpPr>
        <p:spPr>
          <a:xfrm>
            <a:off x="5039694" y="3150175"/>
            <a:ext cx="4001743" cy="6674675"/>
          </a:xfrm>
          <a:prstGeom prst="roundRect">
            <a:avLst>
              <a:gd name="adj" fmla="val 401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061279" anchor="t" anchorCtr="1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887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íś1ïḍé"/>
          <p:cNvSpPr/>
          <p:nvPr/>
        </p:nvSpPr>
        <p:spPr>
          <a:xfrm>
            <a:off x="5039694" y="8514853"/>
            <a:ext cx="4001743" cy="806285"/>
          </a:xfrm>
          <a:prstGeom prst="rect">
            <a:avLst/>
          </a:prstGeom>
          <a:solidFill>
            <a:srgbClr val="4E4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267" b="1" dirty="0">
              <a:solidFill>
                <a:srgbClr val="4E4E4E"/>
              </a:solidFill>
            </a:endParaRPr>
          </a:p>
        </p:txBody>
      </p:sp>
      <p:sp>
        <p:nvSpPr>
          <p:cNvPr id="30" name="îṡľîḍe"/>
          <p:cNvSpPr/>
          <p:nvPr/>
        </p:nvSpPr>
        <p:spPr>
          <a:xfrm>
            <a:off x="6402831" y="3909279"/>
            <a:ext cx="1275467" cy="1264423"/>
          </a:xfrm>
          <a:custGeom>
            <a:avLst/>
            <a:gdLst/>
            <a:ahLst/>
            <a:cxnLst/>
            <a:rect l="l" t="t" r="r" b="b"/>
            <a:pathLst>
              <a:path w="206276" h="204490">
                <a:moveTo>
                  <a:pt x="97334" y="133052"/>
                </a:moveTo>
                <a:lnTo>
                  <a:pt x="119212" y="133052"/>
                </a:lnTo>
                <a:cubicBezTo>
                  <a:pt x="121593" y="133052"/>
                  <a:pt x="122783" y="134094"/>
                  <a:pt x="122783" y="136178"/>
                </a:cubicBezTo>
                <a:cubicBezTo>
                  <a:pt x="122783" y="138559"/>
                  <a:pt x="121593" y="139750"/>
                  <a:pt x="119212" y="139750"/>
                </a:cubicBezTo>
                <a:lnTo>
                  <a:pt x="97334" y="139750"/>
                </a:lnTo>
                <a:cubicBezTo>
                  <a:pt x="95250" y="139750"/>
                  <a:pt x="94208" y="138559"/>
                  <a:pt x="94208" y="136178"/>
                </a:cubicBezTo>
                <a:cubicBezTo>
                  <a:pt x="94208" y="134094"/>
                  <a:pt x="95250" y="133052"/>
                  <a:pt x="97334" y="133052"/>
                </a:cubicBezTo>
                <a:close/>
                <a:moveTo>
                  <a:pt x="71884" y="133052"/>
                </a:moveTo>
                <a:lnTo>
                  <a:pt x="84386" y="133052"/>
                </a:lnTo>
                <a:cubicBezTo>
                  <a:pt x="86469" y="133052"/>
                  <a:pt x="87511" y="134094"/>
                  <a:pt x="87511" y="136178"/>
                </a:cubicBezTo>
                <a:cubicBezTo>
                  <a:pt x="87511" y="138559"/>
                  <a:pt x="86469" y="139750"/>
                  <a:pt x="84386" y="139750"/>
                </a:cubicBezTo>
                <a:lnTo>
                  <a:pt x="71884" y="139750"/>
                </a:lnTo>
                <a:cubicBezTo>
                  <a:pt x="69801" y="139750"/>
                  <a:pt x="68759" y="138559"/>
                  <a:pt x="68759" y="136178"/>
                </a:cubicBezTo>
                <a:cubicBezTo>
                  <a:pt x="68759" y="134094"/>
                  <a:pt x="69801" y="133052"/>
                  <a:pt x="71884" y="133052"/>
                </a:cubicBezTo>
                <a:close/>
                <a:moveTo>
                  <a:pt x="160735" y="117426"/>
                </a:moveTo>
                <a:lnTo>
                  <a:pt x="166985" y="117426"/>
                </a:lnTo>
                <a:cubicBezTo>
                  <a:pt x="169069" y="117426"/>
                  <a:pt x="170111" y="118467"/>
                  <a:pt x="170111" y="120551"/>
                </a:cubicBezTo>
                <a:cubicBezTo>
                  <a:pt x="170111" y="122634"/>
                  <a:pt x="169069" y="123676"/>
                  <a:pt x="166985" y="123676"/>
                </a:cubicBezTo>
                <a:lnTo>
                  <a:pt x="160735" y="123676"/>
                </a:lnTo>
                <a:cubicBezTo>
                  <a:pt x="158651" y="123676"/>
                  <a:pt x="157609" y="122634"/>
                  <a:pt x="157609" y="120551"/>
                </a:cubicBezTo>
                <a:cubicBezTo>
                  <a:pt x="157609" y="118467"/>
                  <a:pt x="158651" y="117426"/>
                  <a:pt x="160735" y="117426"/>
                </a:cubicBezTo>
                <a:close/>
                <a:moveTo>
                  <a:pt x="116086" y="117426"/>
                </a:moveTo>
                <a:lnTo>
                  <a:pt x="147787" y="117426"/>
                </a:lnTo>
                <a:cubicBezTo>
                  <a:pt x="150168" y="117426"/>
                  <a:pt x="151358" y="118467"/>
                  <a:pt x="151358" y="120551"/>
                </a:cubicBezTo>
                <a:cubicBezTo>
                  <a:pt x="151358" y="122634"/>
                  <a:pt x="150168" y="123676"/>
                  <a:pt x="147787" y="123676"/>
                </a:cubicBezTo>
                <a:lnTo>
                  <a:pt x="116086" y="123676"/>
                </a:lnTo>
                <a:cubicBezTo>
                  <a:pt x="114003" y="123676"/>
                  <a:pt x="112961" y="122634"/>
                  <a:pt x="112961" y="120551"/>
                </a:cubicBezTo>
                <a:cubicBezTo>
                  <a:pt x="112961" y="118467"/>
                  <a:pt x="114003" y="117426"/>
                  <a:pt x="116086" y="117426"/>
                </a:cubicBezTo>
                <a:close/>
                <a:moveTo>
                  <a:pt x="71884" y="117426"/>
                </a:moveTo>
                <a:lnTo>
                  <a:pt x="103585" y="117426"/>
                </a:lnTo>
                <a:cubicBezTo>
                  <a:pt x="105668" y="117426"/>
                  <a:pt x="106710" y="118467"/>
                  <a:pt x="106710" y="120551"/>
                </a:cubicBezTo>
                <a:cubicBezTo>
                  <a:pt x="106710" y="122634"/>
                  <a:pt x="105668" y="123676"/>
                  <a:pt x="103585" y="123676"/>
                </a:cubicBezTo>
                <a:lnTo>
                  <a:pt x="71884" y="123676"/>
                </a:lnTo>
                <a:cubicBezTo>
                  <a:pt x="69801" y="123676"/>
                  <a:pt x="68759" y="122634"/>
                  <a:pt x="68759" y="120551"/>
                </a:cubicBezTo>
                <a:cubicBezTo>
                  <a:pt x="68759" y="118467"/>
                  <a:pt x="69801" y="117426"/>
                  <a:pt x="71884" y="117426"/>
                </a:cubicBezTo>
                <a:close/>
                <a:moveTo>
                  <a:pt x="135285" y="98227"/>
                </a:moveTo>
                <a:lnTo>
                  <a:pt x="166985" y="98227"/>
                </a:lnTo>
                <a:cubicBezTo>
                  <a:pt x="169069" y="98227"/>
                  <a:pt x="170111" y="99268"/>
                  <a:pt x="170111" y="101352"/>
                </a:cubicBezTo>
                <a:cubicBezTo>
                  <a:pt x="170111" y="103436"/>
                  <a:pt x="169069" y="104477"/>
                  <a:pt x="166985" y="104477"/>
                </a:cubicBezTo>
                <a:lnTo>
                  <a:pt x="135285" y="104477"/>
                </a:lnTo>
                <a:cubicBezTo>
                  <a:pt x="133201" y="104477"/>
                  <a:pt x="132160" y="103436"/>
                  <a:pt x="132160" y="101352"/>
                </a:cubicBezTo>
                <a:cubicBezTo>
                  <a:pt x="132160" y="99268"/>
                  <a:pt x="133201" y="98227"/>
                  <a:pt x="135285" y="98227"/>
                </a:cubicBezTo>
                <a:close/>
                <a:moveTo>
                  <a:pt x="97334" y="98227"/>
                </a:moveTo>
                <a:lnTo>
                  <a:pt x="122783" y="98227"/>
                </a:lnTo>
                <a:cubicBezTo>
                  <a:pt x="124867" y="98227"/>
                  <a:pt x="125909" y="99268"/>
                  <a:pt x="125909" y="101352"/>
                </a:cubicBezTo>
                <a:cubicBezTo>
                  <a:pt x="125909" y="103436"/>
                  <a:pt x="124867" y="104477"/>
                  <a:pt x="122783" y="104477"/>
                </a:cubicBezTo>
                <a:lnTo>
                  <a:pt x="97334" y="104477"/>
                </a:lnTo>
                <a:cubicBezTo>
                  <a:pt x="95250" y="104477"/>
                  <a:pt x="94208" y="103436"/>
                  <a:pt x="94208" y="101352"/>
                </a:cubicBezTo>
                <a:cubicBezTo>
                  <a:pt x="94208" y="99268"/>
                  <a:pt x="95250" y="98227"/>
                  <a:pt x="97334" y="98227"/>
                </a:cubicBezTo>
                <a:close/>
                <a:moveTo>
                  <a:pt x="71884" y="98227"/>
                </a:moveTo>
                <a:lnTo>
                  <a:pt x="84386" y="98227"/>
                </a:lnTo>
                <a:cubicBezTo>
                  <a:pt x="86469" y="98227"/>
                  <a:pt x="87511" y="99268"/>
                  <a:pt x="87511" y="101352"/>
                </a:cubicBezTo>
                <a:cubicBezTo>
                  <a:pt x="87511" y="103436"/>
                  <a:pt x="86469" y="104477"/>
                  <a:pt x="84386" y="104477"/>
                </a:cubicBezTo>
                <a:lnTo>
                  <a:pt x="71884" y="104477"/>
                </a:lnTo>
                <a:cubicBezTo>
                  <a:pt x="69801" y="104477"/>
                  <a:pt x="68759" y="103436"/>
                  <a:pt x="68759" y="101352"/>
                </a:cubicBezTo>
                <a:cubicBezTo>
                  <a:pt x="68759" y="99268"/>
                  <a:pt x="69801" y="98227"/>
                  <a:pt x="71884" y="98227"/>
                </a:cubicBezTo>
                <a:close/>
                <a:moveTo>
                  <a:pt x="154484" y="82600"/>
                </a:moveTo>
                <a:lnTo>
                  <a:pt x="166985" y="82600"/>
                </a:lnTo>
                <a:cubicBezTo>
                  <a:pt x="169069" y="82600"/>
                  <a:pt x="170111" y="83642"/>
                  <a:pt x="170111" y="85725"/>
                </a:cubicBezTo>
                <a:cubicBezTo>
                  <a:pt x="170111" y="87809"/>
                  <a:pt x="169069" y="88851"/>
                  <a:pt x="166985" y="88851"/>
                </a:cubicBezTo>
                <a:lnTo>
                  <a:pt x="154484" y="88851"/>
                </a:lnTo>
                <a:cubicBezTo>
                  <a:pt x="152400" y="88851"/>
                  <a:pt x="151358" y="87809"/>
                  <a:pt x="151358" y="85725"/>
                </a:cubicBezTo>
                <a:cubicBezTo>
                  <a:pt x="151358" y="83642"/>
                  <a:pt x="152400" y="82600"/>
                  <a:pt x="154484" y="82600"/>
                </a:cubicBezTo>
                <a:close/>
                <a:moveTo>
                  <a:pt x="109835" y="82600"/>
                </a:moveTo>
                <a:lnTo>
                  <a:pt x="141536" y="82600"/>
                </a:lnTo>
                <a:cubicBezTo>
                  <a:pt x="143619" y="82600"/>
                  <a:pt x="144661" y="83642"/>
                  <a:pt x="144661" y="85725"/>
                </a:cubicBezTo>
                <a:cubicBezTo>
                  <a:pt x="144661" y="87809"/>
                  <a:pt x="143619" y="88851"/>
                  <a:pt x="141536" y="88851"/>
                </a:cubicBezTo>
                <a:lnTo>
                  <a:pt x="109835" y="88851"/>
                </a:lnTo>
                <a:cubicBezTo>
                  <a:pt x="107752" y="88851"/>
                  <a:pt x="106710" y="87809"/>
                  <a:pt x="106710" y="85725"/>
                </a:cubicBezTo>
                <a:cubicBezTo>
                  <a:pt x="106710" y="83642"/>
                  <a:pt x="107752" y="82600"/>
                  <a:pt x="109835" y="82600"/>
                </a:cubicBezTo>
                <a:close/>
                <a:moveTo>
                  <a:pt x="71884" y="82600"/>
                </a:moveTo>
                <a:lnTo>
                  <a:pt x="97334" y="82600"/>
                </a:lnTo>
                <a:cubicBezTo>
                  <a:pt x="99417" y="82600"/>
                  <a:pt x="100459" y="83642"/>
                  <a:pt x="100459" y="85725"/>
                </a:cubicBezTo>
                <a:cubicBezTo>
                  <a:pt x="100459" y="87809"/>
                  <a:pt x="99417" y="88851"/>
                  <a:pt x="97334" y="88851"/>
                </a:cubicBezTo>
                <a:lnTo>
                  <a:pt x="71884" y="88851"/>
                </a:lnTo>
                <a:cubicBezTo>
                  <a:pt x="69801" y="88851"/>
                  <a:pt x="68759" y="87809"/>
                  <a:pt x="68759" y="85725"/>
                </a:cubicBezTo>
                <a:cubicBezTo>
                  <a:pt x="68759" y="83642"/>
                  <a:pt x="69801" y="82600"/>
                  <a:pt x="71884" y="82600"/>
                </a:cubicBezTo>
                <a:close/>
                <a:moveTo>
                  <a:pt x="55811" y="60276"/>
                </a:moveTo>
                <a:cubicBezTo>
                  <a:pt x="50453" y="60276"/>
                  <a:pt x="47774" y="63252"/>
                  <a:pt x="47774" y="69205"/>
                </a:cubicBezTo>
                <a:lnTo>
                  <a:pt x="47774" y="152251"/>
                </a:lnTo>
                <a:cubicBezTo>
                  <a:pt x="47774" y="158502"/>
                  <a:pt x="50453" y="161627"/>
                  <a:pt x="55811" y="161627"/>
                </a:cubicBezTo>
                <a:lnTo>
                  <a:pt x="78135" y="161627"/>
                </a:lnTo>
                <a:cubicBezTo>
                  <a:pt x="79623" y="161627"/>
                  <a:pt x="81112" y="162372"/>
                  <a:pt x="82600" y="163860"/>
                </a:cubicBezTo>
                <a:cubicBezTo>
                  <a:pt x="83790" y="164753"/>
                  <a:pt x="84386" y="166241"/>
                  <a:pt x="84386" y="168325"/>
                </a:cubicBezTo>
                <a:lnTo>
                  <a:pt x="83939" y="185738"/>
                </a:lnTo>
                <a:lnTo>
                  <a:pt x="115640" y="162967"/>
                </a:lnTo>
                <a:cubicBezTo>
                  <a:pt x="116830" y="162074"/>
                  <a:pt x="118021" y="161627"/>
                  <a:pt x="119212" y="161627"/>
                </a:cubicBezTo>
                <a:lnTo>
                  <a:pt x="183059" y="161627"/>
                </a:lnTo>
                <a:cubicBezTo>
                  <a:pt x="185738" y="161627"/>
                  <a:pt x="188193" y="160734"/>
                  <a:pt x="190426" y="158949"/>
                </a:cubicBezTo>
                <a:cubicBezTo>
                  <a:pt x="192658" y="157163"/>
                  <a:pt x="193774" y="154930"/>
                  <a:pt x="193774" y="152251"/>
                </a:cubicBezTo>
                <a:lnTo>
                  <a:pt x="193774" y="69205"/>
                </a:lnTo>
                <a:cubicBezTo>
                  <a:pt x="193774" y="66824"/>
                  <a:pt x="192658" y="64740"/>
                  <a:pt x="190426" y="62954"/>
                </a:cubicBezTo>
                <a:cubicBezTo>
                  <a:pt x="188193" y="61168"/>
                  <a:pt x="185738" y="60276"/>
                  <a:pt x="183059" y="60276"/>
                </a:cubicBezTo>
                <a:close/>
                <a:moveTo>
                  <a:pt x="55811" y="47327"/>
                </a:moveTo>
                <a:lnTo>
                  <a:pt x="183059" y="47327"/>
                </a:lnTo>
                <a:cubicBezTo>
                  <a:pt x="189310" y="47327"/>
                  <a:pt x="194742" y="49485"/>
                  <a:pt x="199355" y="53801"/>
                </a:cubicBezTo>
                <a:cubicBezTo>
                  <a:pt x="203969" y="58117"/>
                  <a:pt x="206276" y="63252"/>
                  <a:pt x="206276" y="69205"/>
                </a:cubicBezTo>
                <a:lnTo>
                  <a:pt x="206276" y="152251"/>
                </a:lnTo>
                <a:cubicBezTo>
                  <a:pt x="206276" y="158204"/>
                  <a:pt x="203895" y="163413"/>
                  <a:pt x="199132" y="167878"/>
                </a:cubicBezTo>
                <a:cubicBezTo>
                  <a:pt x="194370" y="172343"/>
                  <a:pt x="189012" y="174576"/>
                  <a:pt x="183059" y="174576"/>
                </a:cubicBezTo>
                <a:lnTo>
                  <a:pt x="121444" y="174576"/>
                </a:lnTo>
                <a:lnTo>
                  <a:pt x="80814" y="203597"/>
                </a:lnTo>
                <a:cubicBezTo>
                  <a:pt x="79623" y="204192"/>
                  <a:pt x="78433" y="204490"/>
                  <a:pt x="77242" y="204490"/>
                </a:cubicBezTo>
                <a:cubicBezTo>
                  <a:pt x="76051" y="204490"/>
                  <a:pt x="75158" y="204341"/>
                  <a:pt x="74563" y="204044"/>
                </a:cubicBezTo>
                <a:cubicBezTo>
                  <a:pt x="72182" y="202555"/>
                  <a:pt x="70991" y="200620"/>
                  <a:pt x="70991" y="198239"/>
                </a:cubicBezTo>
                <a:lnTo>
                  <a:pt x="71438" y="174576"/>
                </a:lnTo>
                <a:lnTo>
                  <a:pt x="55811" y="174576"/>
                </a:lnTo>
                <a:cubicBezTo>
                  <a:pt x="49858" y="174576"/>
                  <a:pt x="44872" y="172418"/>
                  <a:pt x="40854" y="168102"/>
                </a:cubicBezTo>
                <a:cubicBezTo>
                  <a:pt x="36835" y="163785"/>
                  <a:pt x="34826" y="158502"/>
                  <a:pt x="34826" y="152251"/>
                </a:cubicBezTo>
                <a:lnTo>
                  <a:pt x="34826" y="69205"/>
                </a:lnTo>
                <a:cubicBezTo>
                  <a:pt x="34826" y="63252"/>
                  <a:pt x="36835" y="58117"/>
                  <a:pt x="40854" y="53801"/>
                </a:cubicBezTo>
                <a:cubicBezTo>
                  <a:pt x="44872" y="49485"/>
                  <a:pt x="49858" y="47327"/>
                  <a:pt x="55811" y="47327"/>
                </a:cubicBezTo>
                <a:close/>
                <a:moveTo>
                  <a:pt x="20538" y="0"/>
                </a:moveTo>
                <a:lnTo>
                  <a:pt x="148233" y="0"/>
                </a:lnTo>
                <a:cubicBezTo>
                  <a:pt x="154484" y="0"/>
                  <a:pt x="159916" y="2084"/>
                  <a:pt x="164530" y="6251"/>
                </a:cubicBezTo>
                <a:cubicBezTo>
                  <a:pt x="169143" y="10418"/>
                  <a:pt x="171450" y="15478"/>
                  <a:pt x="171450" y="21431"/>
                </a:cubicBezTo>
                <a:lnTo>
                  <a:pt x="171450" y="25450"/>
                </a:lnTo>
                <a:cubicBezTo>
                  <a:pt x="171450" y="26938"/>
                  <a:pt x="170855" y="28352"/>
                  <a:pt x="169664" y="29691"/>
                </a:cubicBezTo>
                <a:cubicBezTo>
                  <a:pt x="168474" y="31031"/>
                  <a:pt x="166985" y="31701"/>
                  <a:pt x="165199" y="31701"/>
                </a:cubicBezTo>
                <a:cubicBezTo>
                  <a:pt x="163413" y="31701"/>
                  <a:pt x="161851" y="31031"/>
                  <a:pt x="160511" y="29691"/>
                </a:cubicBezTo>
                <a:cubicBezTo>
                  <a:pt x="159172" y="28352"/>
                  <a:pt x="158502" y="26938"/>
                  <a:pt x="158502" y="25450"/>
                </a:cubicBezTo>
                <a:lnTo>
                  <a:pt x="158502" y="21431"/>
                </a:lnTo>
                <a:cubicBezTo>
                  <a:pt x="158502" y="19050"/>
                  <a:pt x="157460" y="16967"/>
                  <a:pt x="155377" y="15181"/>
                </a:cubicBezTo>
                <a:cubicBezTo>
                  <a:pt x="153293" y="13395"/>
                  <a:pt x="150912" y="12502"/>
                  <a:pt x="148233" y="12502"/>
                </a:cubicBezTo>
                <a:lnTo>
                  <a:pt x="20538" y="12502"/>
                </a:lnTo>
                <a:cubicBezTo>
                  <a:pt x="15181" y="12502"/>
                  <a:pt x="12502" y="15478"/>
                  <a:pt x="12502" y="21431"/>
                </a:cubicBezTo>
                <a:lnTo>
                  <a:pt x="12502" y="104477"/>
                </a:lnTo>
                <a:cubicBezTo>
                  <a:pt x="12502" y="107156"/>
                  <a:pt x="13246" y="109240"/>
                  <a:pt x="14734" y="110728"/>
                </a:cubicBezTo>
                <a:cubicBezTo>
                  <a:pt x="17711" y="113407"/>
                  <a:pt x="17860" y="116384"/>
                  <a:pt x="15181" y="119658"/>
                </a:cubicBezTo>
                <a:cubicBezTo>
                  <a:pt x="13692" y="121146"/>
                  <a:pt x="12055" y="121890"/>
                  <a:pt x="10269" y="121890"/>
                </a:cubicBezTo>
                <a:cubicBezTo>
                  <a:pt x="8781" y="121890"/>
                  <a:pt x="7442" y="121295"/>
                  <a:pt x="6251" y="120104"/>
                </a:cubicBezTo>
                <a:cubicBezTo>
                  <a:pt x="2084" y="116235"/>
                  <a:pt x="0" y="111026"/>
                  <a:pt x="0" y="104477"/>
                </a:cubicBezTo>
                <a:lnTo>
                  <a:pt x="0" y="21431"/>
                </a:lnTo>
                <a:cubicBezTo>
                  <a:pt x="0" y="15478"/>
                  <a:pt x="1935" y="10418"/>
                  <a:pt x="5804" y="6251"/>
                </a:cubicBezTo>
                <a:cubicBezTo>
                  <a:pt x="9674" y="2084"/>
                  <a:pt x="14585" y="0"/>
                  <a:pt x="20538" y="0"/>
                </a:cubicBezTo>
                <a:close/>
              </a:path>
            </a:pathLst>
          </a:custGeom>
          <a:solidFill>
            <a:srgbClr val="4E4B49"/>
          </a:solidFill>
          <a:ln>
            <a:noFill/>
          </a:ln>
          <a:effectLst/>
        </p:spPr>
        <p:txBody>
          <a:bodyPr anchor="ctr"/>
          <a:lstStyle>
            <a:defPPr>
              <a:defRPr lang="zh-CN"/>
            </a:defPPr>
            <a:lvl1pPr marL="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3027">
              <a:solidFill>
                <a:srgbClr val="4E4E4E"/>
              </a:solidFill>
            </a:endParaRPr>
          </a:p>
        </p:txBody>
      </p:sp>
      <p:sp>
        <p:nvSpPr>
          <p:cNvPr id="31" name="文本框 19"/>
          <p:cNvSpPr txBox="1"/>
          <p:nvPr/>
        </p:nvSpPr>
        <p:spPr>
          <a:xfrm>
            <a:off x="5159069" y="8606224"/>
            <a:ext cx="376298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观察者模式</a:t>
            </a:r>
          </a:p>
        </p:txBody>
      </p:sp>
      <p:sp>
        <p:nvSpPr>
          <p:cNvPr id="32" name="文本框 23"/>
          <p:cNvSpPr txBox="1"/>
          <p:nvPr/>
        </p:nvSpPr>
        <p:spPr>
          <a:xfrm>
            <a:off x="5159068" y="5683804"/>
            <a:ext cx="3762988" cy="102810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zh-CN" altLang="en-US" sz="2667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适用于不适合直接沟通的模块之间的组织</a:t>
            </a:r>
            <a:endParaRPr lang="en-US" altLang="zh-CN" sz="2667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ï$1iḋè"/>
          <p:cNvSpPr/>
          <p:nvPr/>
        </p:nvSpPr>
        <p:spPr>
          <a:xfrm>
            <a:off x="9497792" y="3150175"/>
            <a:ext cx="4001743" cy="6674675"/>
          </a:xfrm>
          <a:prstGeom prst="roundRect">
            <a:avLst>
              <a:gd name="adj" fmla="val 401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061279" anchor="t" anchorCtr="1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887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îṥľïḋé"/>
          <p:cNvSpPr/>
          <p:nvPr/>
        </p:nvSpPr>
        <p:spPr>
          <a:xfrm>
            <a:off x="9497792" y="8514853"/>
            <a:ext cx="4001743" cy="806285"/>
          </a:xfrm>
          <a:prstGeom prst="rect">
            <a:avLst/>
          </a:prstGeom>
          <a:solidFill>
            <a:srgbClr val="1577BA"/>
          </a:solidFill>
          <a:ln>
            <a:solidFill>
              <a:srgbClr val="157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267" b="1" dirty="0">
              <a:solidFill>
                <a:srgbClr val="1475B2"/>
              </a:solidFill>
            </a:endParaRPr>
          </a:p>
        </p:txBody>
      </p:sp>
      <p:sp>
        <p:nvSpPr>
          <p:cNvPr id="25" name="íşḻídé"/>
          <p:cNvSpPr/>
          <p:nvPr/>
        </p:nvSpPr>
        <p:spPr>
          <a:xfrm>
            <a:off x="10864665" y="3905707"/>
            <a:ext cx="1267996" cy="1267996"/>
          </a:xfrm>
          <a:custGeom>
            <a:avLst/>
            <a:gdLst/>
            <a:ahLst/>
            <a:cxnLst/>
            <a:rect l="l" t="t" r="r" b="b"/>
            <a:pathLst>
              <a:path w="203597" h="203597">
                <a:moveTo>
                  <a:pt x="30249" y="120104"/>
                </a:moveTo>
                <a:cubicBezTo>
                  <a:pt x="30919" y="120402"/>
                  <a:pt x="31402" y="121146"/>
                  <a:pt x="31700" y="122336"/>
                </a:cubicBezTo>
                <a:cubicBezTo>
                  <a:pt x="36165" y="136029"/>
                  <a:pt x="44202" y="147339"/>
                  <a:pt x="55810" y="156269"/>
                </a:cubicBezTo>
                <a:cubicBezTo>
                  <a:pt x="57596" y="157460"/>
                  <a:pt x="57894" y="158948"/>
                  <a:pt x="56703" y="160734"/>
                </a:cubicBezTo>
                <a:cubicBezTo>
                  <a:pt x="55810" y="161627"/>
                  <a:pt x="54917" y="162073"/>
                  <a:pt x="54024" y="162073"/>
                </a:cubicBezTo>
                <a:cubicBezTo>
                  <a:pt x="53429" y="162073"/>
                  <a:pt x="52834" y="161776"/>
                  <a:pt x="52238" y="161180"/>
                </a:cubicBezTo>
                <a:cubicBezTo>
                  <a:pt x="39141" y="151358"/>
                  <a:pt x="30361" y="139005"/>
                  <a:pt x="25896" y="124122"/>
                </a:cubicBezTo>
                <a:cubicBezTo>
                  <a:pt x="24705" y="122336"/>
                  <a:pt x="25300" y="121146"/>
                  <a:pt x="27682" y="120550"/>
                </a:cubicBezTo>
                <a:cubicBezTo>
                  <a:pt x="28724" y="119955"/>
                  <a:pt x="29579" y="119806"/>
                  <a:pt x="30249" y="120104"/>
                </a:cubicBezTo>
                <a:close/>
                <a:moveTo>
                  <a:pt x="25449" y="98673"/>
                </a:moveTo>
                <a:cubicBezTo>
                  <a:pt x="27533" y="98673"/>
                  <a:pt x="28575" y="99714"/>
                  <a:pt x="28575" y="101798"/>
                </a:cubicBezTo>
                <a:cubicBezTo>
                  <a:pt x="28575" y="104179"/>
                  <a:pt x="28724" y="106114"/>
                  <a:pt x="29021" y="107602"/>
                </a:cubicBezTo>
                <a:cubicBezTo>
                  <a:pt x="29021" y="109686"/>
                  <a:pt x="27979" y="110728"/>
                  <a:pt x="25896" y="110728"/>
                </a:cubicBezTo>
                <a:lnTo>
                  <a:pt x="25449" y="110728"/>
                </a:lnTo>
                <a:cubicBezTo>
                  <a:pt x="23961" y="110728"/>
                  <a:pt x="22919" y="109835"/>
                  <a:pt x="22324" y="108049"/>
                </a:cubicBezTo>
                <a:lnTo>
                  <a:pt x="22324" y="101798"/>
                </a:lnTo>
                <a:cubicBezTo>
                  <a:pt x="22324" y="99714"/>
                  <a:pt x="23366" y="98673"/>
                  <a:pt x="25449" y="98673"/>
                </a:cubicBezTo>
                <a:close/>
                <a:moveTo>
                  <a:pt x="36611" y="41076"/>
                </a:moveTo>
                <a:cubicBezTo>
                  <a:pt x="20538" y="58043"/>
                  <a:pt x="12501" y="78283"/>
                  <a:pt x="12501" y="101798"/>
                </a:cubicBezTo>
                <a:cubicBezTo>
                  <a:pt x="12501" y="126206"/>
                  <a:pt x="21282" y="147191"/>
                  <a:pt x="38844" y="164752"/>
                </a:cubicBezTo>
                <a:cubicBezTo>
                  <a:pt x="56406" y="182314"/>
                  <a:pt x="77390" y="191095"/>
                  <a:pt x="101798" y="191095"/>
                </a:cubicBezTo>
                <a:cubicBezTo>
                  <a:pt x="125313" y="191095"/>
                  <a:pt x="145628" y="183058"/>
                  <a:pt x="162743" y="166985"/>
                </a:cubicBezTo>
                <a:cubicBezTo>
                  <a:pt x="179858" y="150911"/>
                  <a:pt x="189160" y="131117"/>
                  <a:pt x="190649" y="107602"/>
                </a:cubicBezTo>
                <a:cubicBezTo>
                  <a:pt x="190946" y="106709"/>
                  <a:pt x="191095" y="104923"/>
                  <a:pt x="191095" y="102245"/>
                </a:cubicBezTo>
                <a:lnTo>
                  <a:pt x="101798" y="104923"/>
                </a:lnTo>
                <a:lnTo>
                  <a:pt x="100459" y="104923"/>
                </a:lnTo>
                <a:lnTo>
                  <a:pt x="100459" y="104477"/>
                </a:lnTo>
                <a:cubicBezTo>
                  <a:pt x="100161" y="104477"/>
                  <a:pt x="99863" y="104328"/>
                  <a:pt x="99566" y="104030"/>
                </a:cubicBezTo>
                <a:close/>
                <a:moveTo>
                  <a:pt x="165199" y="39290"/>
                </a:moveTo>
                <a:lnTo>
                  <a:pt x="109388" y="98226"/>
                </a:lnTo>
                <a:lnTo>
                  <a:pt x="190649" y="95994"/>
                </a:lnTo>
                <a:cubicBezTo>
                  <a:pt x="189160" y="73670"/>
                  <a:pt x="180677" y="54768"/>
                  <a:pt x="165199" y="39290"/>
                </a:cubicBezTo>
                <a:close/>
                <a:moveTo>
                  <a:pt x="101798" y="12501"/>
                </a:moveTo>
                <a:cubicBezTo>
                  <a:pt x="78283" y="12501"/>
                  <a:pt x="58043" y="20538"/>
                  <a:pt x="41076" y="36611"/>
                </a:cubicBezTo>
                <a:lnTo>
                  <a:pt x="101798" y="97333"/>
                </a:lnTo>
                <a:lnTo>
                  <a:pt x="160734" y="34825"/>
                </a:lnTo>
                <a:cubicBezTo>
                  <a:pt x="156567" y="31551"/>
                  <a:pt x="153590" y="29319"/>
                  <a:pt x="151804" y="28128"/>
                </a:cubicBezTo>
                <a:cubicBezTo>
                  <a:pt x="136922" y="17710"/>
                  <a:pt x="120253" y="12501"/>
                  <a:pt x="101798" y="12501"/>
                </a:cubicBezTo>
                <a:close/>
                <a:moveTo>
                  <a:pt x="101798" y="0"/>
                </a:moveTo>
                <a:cubicBezTo>
                  <a:pt x="122932" y="0"/>
                  <a:pt x="141982" y="5804"/>
                  <a:pt x="158948" y="17412"/>
                </a:cubicBezTo>
                <a:cubicBezTo>
                  <a:pt x="172938" y="26937"/>
                  <a:pt x="183877" y="39141"/>
                  <a:pt x="191765" y="54024"/>
                </a:cubicBezTo>
                <a:cubicBezTo>
                  <a:pt x="199653" y="68907"/>
                  <a:pt x="203597" y="84832"/>
                  <a:pt x="203597" y="101798"/>
                </a:cubicBezTo>
                <a:lnTo>
                  <a:pt x="203597" y="108942"/>
                </a:lnTo>
                <a:cubicBezTo>
                  <a:pt x="201811" y="135433"/>
                  <a:pt x="191095" y="157832"/>
                  <a:pt x="171450" y="176138"/>
                </a:cubicBezTo>
                <a:cubicBezTo>
                  <a:pt x="151804" y="194444"/>
                  <a:pt x="128587" y="203597"/>
                  <a:pt x="101798" y="203597"/>
                </a:cubicBezTo>
                <a:cubicBezTo>
                  <a:pt x="73818" y="203597"/>
                  <a:pt x="49857" y="193625"/>
                  <a:pt x="29914" y="173682"/>
                </a:cubicBezTo>
                <a:cubicBezTo>
                  <a:pt x="9971" y="153739"/>
                  <a:pt x="0" y="129778"/>
                  <a:pt x="0" y="101798"/>
                </a:cubicBezTo>
                <a:cubicBezTo>
                  <a:pt x="0" y="73818"/>
                  <a:pt x="9971" y="49857"/>
                  <a:pt x="29914" y="29914"/>
                </a:cubicBezTo>
                <a:cubicBezTo>
                  <a:pt x="49857" y="9971"/>
                  <a:pt x="73818" y="0"/>
                  <a:pt x="101798" y="0"/>
                </a:cubicBezTo>
                <a:close/>
              </a:path>
            </a:pathLst>
          </a:custGeom>
          <a:solidFill>
            <a:srgbClr val="1577BA"/>
          </a:solidFill>
          <a:ln>
            <a:noFill/>
          </a:ln>
          <a:effectLst/>
        </p:spPr>
        <p:txBody>
          <a:bodyPr anchor="ctr"/>
          <a:lstStyle>
            <a:defPPr>
              <a:defRPr lang="zh-CN"/>
            </a:defPPr>
            <a:lvl1pPr marL="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3027"/>
          </a:p>
        </p:txBody>
      </p:sp>
      <p:sp>
        <p:nvSpPr>
          <p:cNvPr id="26" name="文本框 20"/>
          <p:cNvSpPr txBox="1"/>
          <p:nvPr/>
        </p:nvSpPr>
        <p:spPr>
          <a:xfrm>
            <a:off x="9617167" y="8606224"/>
            <a:ext cx="3762988" cy="584775"/>
          </a:xfrm>
          <a:prstGeom prst="rect">
            <a:avLst/>
          </a:prstGeom>
          <a:solidFill>
            <a:srgbClr val="1577BA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职责链模式</a:t>
            </a:r>
            <a:endParaRPr lang="zh-CN" altLang="en-US" sz="32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7" name="文本框 24"/>
          <p:cNvSpPr txBox="1"/>
          <p:nvPr/>
        </p:nvSpPr>
        <p:spPr>
          <a:xfrm>
            <a:off x="9617165" y="5683804"/>
            <a:ext cx="3762988" cy="14959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zh-CN" altLang="en-US" sz="2667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组织同步模块，把要做的事情划分为模块，要做的事情依次传递</a:t>
            </a:r>
            <a:endParaRPr lang="en-US" altLang="zh-CN" sz="2667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îṡḻïḑê"/>
          <p:cNvSpPr/>
          <p:nvPr/>
        </p:nvSpPr>
        <p:spPr>
          <a:xfrm>
            <a:off x="13955889" y="3150175"/>
            <a:ext cx="4001743" cy="6674675"/>
          </a:xfrm>
          <a:prstGeom prst="roundRect">
            <a:avLst>
              <a:gd name="adj" fmla="val 401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061279" anchor="t" anchorCtr="1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887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íSḷîďé"/>
          <p:cNvSpPr/>
          <p:nvPr/>
        </p:nvSpPr>
        <p:spPr>
          <a:xfrm>
            <a:off x="13955889" y="8514853"/>
            <a:ext cx="4001743" cy="806285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267" b="1" dirty="0"/>
          </a:p>
        </p:txBody>
      </p:sp>
      <p:sp>
        <p:nvSpPr>
          <p:cNvPr id="19" name="ís1ídé"/>
          <p:cNvSpPr/>
          <p:nvPr/>
        </p:nvSpPr>
        <p:spPr>
          <a:xfrm>
            <a:off x="15325152" y="3891847"/>
            <a:ext cx="1263218" cy="1267996"/>
          </a:xfrm>
          <a:custGeom>
            <a:avLst/>
            <a:gdLst/>
            <a:ahLst/>
            <a:cxnLst/>
            <a:rect l="l" t="t" r="r" b="b"/>
            <a:pathLst>
              <a:path w="204608" h="205382">
                <a:moveTo>
                  <a:pt x="46881" y="32147"/>
                </a:moveTo>
                <a:cubicBezTo>
                  <a:pt x="48667" y="31254"/>
                  <a:pt x="50155" y="31551"/>
                  <a:pt x="51346" y="33039"/>
                </a:cubicBezTo>
                <a:cubicBezTo>
                  <a:pt x="52536" y="34825"/>
                  <a:pt x="52239" y="36314"/>
                  <a:pt x="50453" y="37504"/>
                </a:cubicBezTo>
                <a:cubicBezTo>
                  <a:pt x="37356" y="45541"/>
                  <a:pt x="30807" y="57298"/>
                  <a:pt x="30807" y="72777"/>
                </a:cubicBezTo>
                <a:cubicBezTo>
                  <a:pt x="30807" y="74860"/>
                  <a:pt x="29766" y="75902"/>
                  <a:pt x="27682" y="75902"/>
                </a:cubicBezTo>
                <a:cubicBezTo>
                  <a:pt x="25599" y="75902"/>
                  <a:pt x="24557" y="74860"/>
                  <a:pt x="24557" y="72777"/>
                </a:cubicBezTo>
                <a:cubicBezTo>
                  <a:pt x="24557" y="54917"/>
                  <a:pt x="31998" y="41374"/>
                  <a:pt x="46881" y="32147"/>
                </a:cubicBezTo>
                <a:close/>
                <a:moveTo>
                  <a:pt x="61168" y="25896"/>
                </a:moveTo>
                <a:cubicBezTo>
                  <a:pt x="63252" y="25300"/>
                  <a:pt x="64591" y="26045"/>
                  <a:pt x="65187" y="28128"/>
                </a:cubicBezTo>
                <a:cubicBezTo>
                  <a:pt x="65782" y="30212"/>
                  <a:pt x="65038" y="31551"/>
                  <a:pt x="62954" y="32147"/>
                </a:cubicBezTo>
                <a:cubicBezTo>
                  <a:pt x="62657" y="32147"/>
                  <a:pt x="62136" y="32221"/>
                  <a:pt x="61392" y="32370"/>
                </a:cubicBezTo>
                <a:cubicBezTo>
                  <a:pt x="60648" y="32519"/>
                  <a:pt x="60127" y="32742"/>
                  <a:pt x="59829" y="33039"/>
                </a:cubicBezTo>
                <a:lnTo>
                  <a:pt x="58936" y="33039"/>
                </a:lnTo>
                <a:cubicBezTo>
                  <a:pt x="57448" y="33039"/>
                  <a:pt x="56406" y="32295"/>
                  <a:pt x="55811" y="30807"/>
                </a:cubicBezTo>
                <a:cubicBezTo>
                  <a:pt x="55215" y="29319"/>
                  <a:pt x="55811" y="27979"/>
                  <a:pt x="57597" y="26789"/>
                </a:cubicBezTo>
                <a:cubicBezTo>
                  <a:pt x="58787" y="26789"/>
                  <a:pt x="59978" y="26491"/>
                  <a:pt x="61168" y="25896"/>
                </a:cubicBezTo>
                <a:close/>
                <a:moveTo>
                  <a:pt x="72331" y="12948"/>
                </a:moveTo>
                <a:cubicBezTo>
                  <a:pt x="55959" y="12948"/>
                  <a:pt x="41895" y="18752"/>
                  <a:pt x="30138" y="30361"/>
                </a:cubicBezTo>
                <a:cubicBezTo>
                  <a:pt x="18380" y="41969"/>
                  <a:pt x="12502" y="55959"/>
                  <a:pt x="12502" y="72330"/>
                </a:cubicBezTo>
                <a:cubicBezTo>
                  <a:pt x="12502" y="88999"/>
                  <a:pt x="18380" y="103138"/>
                  <a:pt x="30138" y="114746"/>
                </a:cubicBezTo>
                <a:cubicBezTo>
                  <a:pt x="41895" y="126355"/>
                  <a:pt x="55959" y="132159"/>
                  <a:pt x="72331" y="132159"/>
                </a:cubicBezTo>
                <a:cubicBezTo>
                  <a:pt x="82451" y="132159"/>
                  <a:pt x="91678" y="129778"/>
                  <a:pt x="100013" y="125015"/>
                </a:cubicBezTo>
                <a:cubicBezTo>
                  <a:pt x="102691" y="123527"/>
                  <a:pt x="105222" y="123973"/>
                  <a:pt x="107603" y="126355"/>
                </a:cubicBezTo>
                <a:lnTo>
                  <a:pt x="132606" y="151358"/>
                </a:lnTo>
                <a:lnTo>
                  <a:pt x="134838" y="149572"/>
                </a:lnTo>
                <a:cubicBezTo>
                  <a:pt x="137517" y="148084"/>
                  <a:pt x="140047" y="148232"/>
                  <a:pt x="142429" y="150018"/>
                </a:cubicBezTo>
                <a:lnTo>
                  <a:pt x="150912" y="157162"/>
                </a:lnTo>
                <a:cubicBezTo>
                  <a:pt x="153293" y="159543"/>
                  <a:pt x="153740" y="161925"/>
                  <a:pt x="152251" y="164306"/>
                </a:cubicBezTo>
                <a:lnTo>
                  <a:pt x="150465" y="169217"/>
                </a:lnTo>
                <a:lnTo>
                  <a:pt x="157609" y="176361"/>
                </a:lnTo>
                <a:lnTo>
                  <a:pt x="167878" y="177254"/>
                </a:lnTo>
                <a:cubicBezTo>
                  <a:pt x="170259" y="177254"/>
                  <a:pt x="172045" y="178593"/>
                  <a:pt x="173236" y="181272"/>
                </a:cubicBezTo>
                <a:lnTo>
                  <a:pt x="176808" y="191541"/>
                </a:lnTo>
                <a:lnTo>
                  <a:pt x="191542" y="187970"/>
                </a:lnTo>
                <a:lnTo>
                  <a:pt x="189309" y="169217"/>
                </a:lnTo>
                <a:lnTo>
                  <a:pt x="126802" y="106263"/>
                </a:lnTo>
                <a:cubicBezTo>
                  <a:pt x="124420" y="103882"/>
                  <a:pt x="123974" y="101500"/>
                  <a:pt x="125462" y="99119"/>
                </a:cubicBezTo>
                <a:cubicBezTo>
                  <a:pt x="129629" y="91082"/>
                  <a:pt x="131713" y="82153"/>
                  <a:pt x="131713" y="72330"/>
                </a:cubicBezTo>
                <a:cubicBezTo>
                  <a:pt x="131713" y="55959"/>
                  <a:pt x="125909" y="41969"/>
                  <a:pt x="114300" y="30361"/>
                </a:cubicBezTo>
                <a:cubicBezTo>
                  <a:pt x="102691" y="18752"/>
                  <a:pt x="88702" y="12948"/>
                  <a:pt x="72331" y="12948"/>
                </a:cubicBezTo>
                <a:close/>
                <a:moveTo>
                  <a:pt x="72331" y="0"/>
                </a:moveTo>
                <a:cubicBezTo>
                  <a:pt x="92274" y="0"/>
                  <a:pt x="109314" y="7069"/>
                  <a:pt x="123453" y="21208"/>
                </a:cubicBezTo>
                <a:cubicBezTo>
                  <a:pt x="137592" y="35346"/>
                  <a:pt x="144661" y="52387"/>
                  <a:pt x="144661" y="72330"/>
                </a:cubicBezTo>
                <a:cubicBezTo>
                  <a:pt x="144661" y="81260"/>
                  <a:pt x="142726" y="90636"/>
                  <a:pt x="138857" y="100459"/>
                </a:cubicBezTo>
                <a:lnTo>
                  <a:pt x="200025" y="161627"/>
                </a:lnTo>
                <a:cubicBezTo>
                  <a:pt x="201216" y="162818"/>
                  <a:pt x="201811" y="164157"/>
                  <a:pt x="201811" y="165645"/>
                </a:cubicBezTo>
                <a:lnTo>
                  <a:pt x="204490" y="192434"/>
                </a:lnTo>
                <a:cubicBezTo>
                  <a:pt x="205085" y="196304"/>
                  <a:pt x="203448" y="198536"/>
                  <a:pt x="199579" y="199132"/>
                </a:cubicBezTo>
                <a:lnTo>
                  <a:pt x="174129" y="204936"/>
                </a:lnTo>
                <a:cubicBezTo>
                  <a:pt x="173831" y="205234"/>
                  <a:pt x="173385" y="205382"/>
                  <a:pt x="172790" y="205382"/>
                </a:cubicBezTo>
                <a:cubicBezTo>
                  <a:pt x="169515" y="205382"/>
                  <a:pt x="167432" y="203894"/>
                  <a:pt x="166539" y="200918"/>
                </a:cubicBezTo>
                <a:lnTo>
                  <a:pt x="162967" y="189309"/>
                </a:lnTo>
                <a:lnTo>
                  <a:pt x="154484" y="188863"/>
                </a:lnTo>
                <a:cubicBezTo>
                  <a:pt x="152698" y="188863"/>
                  <a:pt x="151358" y="188267"/>
                  <a:pt x="150465" y="187077"/>
                </a:cubicBezTo>
                <a:lnTo>
                  <a:pt x="138410" y="175022"/>
                </a:lnTo>
                <a:cubicBezTo>
                  <a:pt x="136624" y="173236"/>
                  <a:pt x="136178" y="170854"/>
                  <a:pt x="137071" y="167878"/>
                </a:cubicBezTo>
                <a:lnTo>
                  <a:pt x="138857" y="163859"/>
                </a:lnTo>
                <a:lnTo>
                  <a:pt x="137964" y="162966"/>
                </a:lnTo>
                <a:lnTo>
                  <a:pt x="135731" y="164752"/>
                </a:lnTo>
                <a:cubicBezTo>
                  <a:pt x="132755" y="166538"/>
                  <a:pt x="129927" y="166390"/>
                  <a:pt x="127248" y="164306"/>
                </a:cubicBezTo>
                <a:lnTo>
                  <a:pt x="101799" y="138410"/>
                </a:lnTo>
                <a:cubicBezTo>
                  <a:pt x="91976" y="142577"/>
                  <a:pt x="82153" y="144661"/>
                  <a:pt x="72331" y="144661"/>
                </a:cubicBezTo>
                <a:cubicBezTo>
                  <a:pt x="52388" y="144661"/>
                  <a:pt x="35347" y="137666"/>
                  <a:pt x="21208" y="123676"/>
                </a:cubicBezTo>
                <a:cubicBezTo>
                  <a:pt x="7069" y="109686"/>
                  <a:pt x="0" y="92571"/>
                  <a:pt x="0" y="72330"/>
                </a:cubicBezTo>
                <a:cubicBezTo>
                  <a:pt x="0" y="52387"/>
                  <a:pt x="7069" y="35346"/>
                  <a:pt x="21208" y="21208"/>
                </a:cubicBezTo>
                <a:cubicBezTo>
                  <a:pt x="35347" y="7069"/>
                  <a:pt x="52388" y="0"/>
                  <a:pt x="72331" y="0"/>
                </a:cubicBezTo>
                <a:close/>
              </a:path>
            </a:pathLst>
          </a:custGeom>
          <a:solidFill>
            <a:srgbClr val="4E4E4E"/>
          </a:solidFill>
          <a:ln>
            <a:noFill/>
          </a:ln>
          <a:effectLst/>
        </p:spPr>
        <p:txBody>
          <a:bodyPr anchor="ctr"/>
          <a:lstStyle>
            <a:defPPr>
              <a:defRPr lang="zh-CN"/>
            </a:defPPr>
            <a:lvl1pPr marL="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3027"/>
          </a:p>
        </p:txBody>
      </p:sp>
      <p:sp>
        <p:nvSpPr>
          <p:cNvPr id="20" name="文本框 21"/>
          <p:cNvSpPr txBox="1"/>
          <p:nvPr/>
        </p:nvSpPr>
        <p:spPr>
          <a:xfrm>
            <a:off x="14075264" y="8606224"/>
            <a:ext cx="376298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访问者</a:t>
            </a:r>
            <a:r>
              <a:rPr lang="zh-CN" altLang="en-US" sz="3200" b="1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模式</a:t>
            </a:r>
            <a:endParaRPr lang="zh-CN" altLang="en-US" sz="32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1" name="文本框 25"/>
          <p:cNvSpPr txBox="1"/>
          <p:nvPr/>
        </p:nvSpPr>
        <p:spPr>
          <a:xfrm>
            <a:off x="14075264" y="5683804"/>
            <a:ext cx="3762988" cy="102810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770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60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373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977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81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35805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140" algn="l" defTabSz="1296035" rtl="0" eaLnBrk="1" latinLnBrk="0" hangingPunct="1"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zh-CN" altLang="en-US" sz="2667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解耦数据操作与数据结构</a:t>
            </a:r>
            <a:endParaRPr lang="en-US" altLang="zh-CN" sz="2667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课程小结</a:t>
            </a:r>
          </a:p>
        </p:txBody>
      </p:sp>
    </p:spTree>
    <p:extLst>
      <p:ext uri="{BB962C8B-B14F-4D97-AF65-F5344CB8AC3E}">
        <p14:creationId xmlns:p14="http://schemas.microsoft.com/office/powerpoint/2010/main" val="1685824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D72C969-8832-466D-ABC0-5DB957318E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/>
          <p:cNvSpPr/>
          <p:nvPr/>
        </p:nvSpPr>
        <p:spPr>
          <a:xfrm>
            <a:off x="1" y="8132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矩形 10"/>
          <p:cNvSpPr/>
          <p:nvPr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5" name="直线连接符 14"/>
          <p:cNvCxnSpPr/>
          <p:nvPr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谢谢观看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B2ACB2B-1903-44A0-84E5-3FF920F9DC6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894" y="12060175"/>
            <a:ext cx="4089600" cy="360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74CC0-6D43-4C24-987D-5D70B257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提高整体项目可扩展性的核心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1DAAE9-1A35-45F4-BB02-79C60D7EE1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良好</a:t>
            </a:r>
            <a:r>
              <a:rPr lang="zh-CN" altLang="en-US" dirty="0" smtClean="0"/>
              <a:t>的组织沟通方式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7BE910-FE23-485F-8B10-4CD4F88EF5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低耦合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26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3172139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4560" y="7733109"/>
            <a:ext cx="8190269" cy="2862322"/>
          </a:xfrm>
        </p:spPr>
        <p:txBody>
          <a:bodyPr/>
          <a:lstStyle/>
          <a:p>
            <a:r>
              <a:rPr lang="zh-CN" altLang="en-US" dirty="0" smtClean="0"/>
              <a:t>提高可扩展性的设计模式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7D59D1-518F-430B-B5D8-3112FDE77D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应对需求上的变更</a:t>
            </a:r>
            <a:endParaRPr lang="zh-CN" altLang="en-US" dirty="0"/>
          </a:p>
        </p:txBody>
      </p:sp>
      <p:sp>
        <p:nvSpPr>
          <p:cNvPr id="18" name="圆角矩形">
            <a:extLst>
              <a:ext uri="{FF2B5EF4-FFF2-40B4-BE49-F238E27FC236}">
                <a16:creationId xmlns:a16="http://schemas.microsoft.com/office/drawing/2014/main" id="{26AF8EEF-2EA4-4D71-89A1-9EE841153794}"/>
              </a:ext>
            </a:extLst>
          </p:cNvPr>
          <p:cNvSpPr/>
          <p:nvPr/>
        </p:nvSpPr>
        <p:spPr>
          <a:xfrm>
            <a:off x="1478624" y="4070854"/>
            <a:ext cx="19361314" cy="2030925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1439694" y="3150175"/>
            <a:ext cx="18403567" cy="835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3600" dirty="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观察者</a:t>
            </a:r>
            <a:r>
              <a:rPr lang="zh-CN" altLang="en-US" sz="3600" dirty="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</a:t>
            </a:r>
            <a:endParaRPr lang="en-US" altLang="zh-CN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94A4F83-1BFF-4DD3-A7DF-B2CFAA5AE421}"/>
              </a:ext>
            </a:extLst>
          </p:cNvPr>
          <p:cNvSpPr txBox="1"/>
          <p:nvPr/>
        </p:nvSpPr>
        <p:spPr>
          <a:xfrm>
            <a:off x="1925028" y="4138294"/>
            <a:ext cx="18403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观察者模式</a:t>
            </a:r>
            <a:r>
              <a:rPr lang="zh-CN" altLang="en-US" sz="3600" dirty="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的目的：减少对象间的耦合，来提高扩展性</a:t>
            </a:r>
            <a:endParaRPr lang="en-US" altLang="zh-CN" sz="3600" dirty="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观察者模式</a:t>
            </a:r>
            <a:r>
              <a:rPr lang="zh-CN" altLang="en-US" sz="3600" dirty="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的应用场景：当两个模块直接沟通会增加他们的耦合性时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圆角矩形">
            <a:extLst>
              <a:ext uri="{FF2B5EF4-FFF2-40B4-BE49-F238E27FC236}">
                <a16:creationId xmlns:a16="http://schemas.microsoft.com/office/drawing/2014/main" id="{26AF8EEF-2EA4-4D71-89A1-9EE841153794}"/>
              </a:ext>
            </a:extLst>
          </p:cNvPr>
          <p:cNvSpPr/>
          <p:nvPr/>
        </p:nvSpPr>
        <p:spPr>
          <a:xfrm>
            <a:off x="1439694" y="7783294"/>
            <a:ext cx="19361314" cy="2081797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1441019" y="6862615"/>
            <a:ext cx="18403567" cy="835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3600" dirty="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职责链模式</a:t>
            </a:r>
            <a:endParaRPr lang="en-US" altLang="zh-CN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94A4F83-1BFF-4DD3-A7DF-B2CFAA5AE421}"/>
              </a:ext>
            </a:extLst>
          </p:cNvPr>
          <p:cNvSpPr txBox="1"/>
          <p:nvPr/>
        </p:nvSpPr>
        <p:spPr>
          <a:xfrm>
            <a:off x="1886097" y="7980928"/>
            <a:ext cx="18403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职责链模式的目的</a:t>
            </a:r>
            <a:r>
              <a:rPr lang="zh-CN" altLang="en-US" sz="36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：为了避免请求发送者与多个请求处理者耦合在</a:t>
            </a:r>
            <a:r>
              <a:rPr lang="zh-CN" altLang="en-US" sz="3600" dirty="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一起，形成一个链条 </a:t>
            </a:r>
            <a:endParaRPr lang="en-US" altLang="zh-CN" sz="3600" dirty="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职责链</a:t>
            </a:r>
            <a:r>
              <a:rPr lang="zh-CN" altLang="en-US" sz="3600" dirty="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模式的应用场景：把操作分割成一系列模块，每个模块只处理自己的事情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178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应对需求上的变更（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7" name="圆角矩形">
            <a:extLst>
              <a:ext uri="{FF2B5EF4-FFF2-40B4-BE49-F238E27FC236}">
                <a16:creationId xmlns:a16="http://schemas.microsoft.com/office/drawing/2014/main" id="{26AF8EEF-2EA4-4D71-89A1-9EE841153794}"/>
              </a:ext>
            </a:extLst>
          </p:cNvPr>
          <p:cNvSpPr/>
          <p:nvPr/>
        </p:nvSpPr>
        <p:spPr>
          <a:xfrm>
            <a:off x="1258369" y="5870854"/>
            <a:ext cx="19361314" cy="2267634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1259694" y="4950175"/>
            <a:ext cx="18403567" cy="835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3600" dirty="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访问者模式</a:t>
            </a:r>
            <a:endParaRPr lang="en-US" altLang="zh-CN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94A4F83-1BFF-4DD3-A7DF-B2CFAA5AE421}"/>
              </a:ext>
            </a:extLst>
          </p:cNvPr>
          <p:cNvSpPr txBox="1"/>
          <p:nvPr/>
        </p:nvSpPr>
        <p:spPr>
          <a:xfrm>
            <a:off x="1704772" y="6068488"/>
            <a:ext cx="18403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访问者</a:t>
            </a:r>
            <a:r>
              <a:rPr lang="zh-CN" altLang="en-US" sz="3600" dirty="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模式的目的：解耦数据结构与数据的操作</a:t>
            </a:r>
            <a:endParaRPr lang="en-US" altLang="zh-CN" sz="3600" dirty="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访问者模式的应用场景：数据结构不希望与操作有关联 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105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214694" y="3246253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dirty="0" smtClean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</a:t>
            </a:r>
            <a:r>
              <a:rPr lang="en-US" altLang="zh-CN" sz="18900" dirty="0" smtClean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4560" y="7733109"/>
            <a:ext cx="8190269" cy="1330749"/>
          </a:xfrm>
        </p:spPr>
        <p:txBody>
          <a:bodyPr/>
          <a:lstStyle/>
          <a:p>
            <a:r>
              <a:rPr lang="zh-CN" altLang="en-US" dirty="0" smtClean="0"/>
              <a:t>基本结构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7D59D1-518F-430B-B5D8-3112FDE77D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57898" y="2179687"/>
            <a:ext cx="729687" cy="3993273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07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观察者模式的基本结构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C115680-B283-4F0D-8FAB-16C24DEA3D48}"/>
              </a:ext>
            </a:extLst>
          </p:cNvPr>
          <p:cNvSpPr/>
          <p:nvPr/>
        </p:nvSpPr>
        <p:spPr>
          <a:xfrm>
            <a:off x="2930373" y="8814549"/>
            <a:ext cx="17178642" cy="3123890"/>
          </a:xfrm>
          <a:prstGeom prst="rect">
            <a:avLst/>
          </a:prstGeom>
          <a:solidFill>
            <a:srgbClr val="157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统计每日学习时长…">
            <a:extLst>
              <a:ext uri="{FF2B5EF4-FFF2-40B4-BE49-F238E27FC236}">
                <a16:creationId xmlns:a16="http://schemas.microsoft.com/office/drawing/2014/main" id="{2A438058-9625-422A-8F1B-63D2D81603E5}"/>
              </a:ext>
            </a:extLst>
          </p:cNvPr>
          <p:cNvSpPr txBox="1"/>
          <p:nvPr/>
        </p:nvSpPr>
        <p:spPr>
          <a:xfrm>
            <a:off x="3282205" y="9499023"/>
            <a:ext cx="16826809" cy="1304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21" tIns="45721" rIns="45721" bIns="45721">
            <a:spAutoFit/>
          </a:bodyPr>
          <a:lstStyle>
            <a:lvl1pPr algn="l" defTabSz="457200">
              <a:lnSpc>
                <a:spcPct val="120000"/>
              </a:lnSpc>
              <a:defRPr sz="2800">
                <a:solidFill>
                  <a:srgbClr val="535353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457200" indent="-457200" defTabSz="914400">
              <a:buFont typeface="Wingdings" charset="2"/>
              <a:buChar char="l"/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定义一个中转观察者，两个模块之间不直接沟通，而是通过观察者。一般适用于不方便直接沟通，或者异步操作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D4663EC-2B6E-484A-8652-B4D4FE5658C8}"/>
              </a:ext>
            </a:extLst>
          </p:cNvPr>
          <p:cNvSpPr/>
          <p:nvPr/>
        </p:nvSpPr>
        <p:spPr>
          <a:xfrm>
            <a:off x="2930372" y="2295174"/>
            <a:ext cx="17178642" cy="6519375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1" lang="en-US" altLang="zh-CN" sz="2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function observe(){</a:t>
            </a:r>
          </a:p>
          <a:p>
            <a:pPr lvl="1"/>
            <a:r>
              <a:rPr kumimoji="1" lang="en-US" altLang="zh-CN" sz="2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kumimoji="1" lang="en-US" altLang="zh-CN" sz="2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this.message</a:t>
            </a:r>
            <a:r>
              <a:rPr kumimoji="1" lang="en-US" altLang="zh-CN" sz="2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={};</a:t>
            </a:r>
          </a:p>
          <a:p>
            <a:pPr lvl="1"/>
            <a:r>
              <a:rPr kumimoji="1" lang="en-US" altLang="zh-CN" sz="2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lvl="1"/>
            <a:r>
              <a:rPr kumimoji="1" lang="en-US" altLang="zh-CN" sz="2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observe.prototype.regist</a:t>
            </a:r>
            <a:r>
              <a:rPr kumimoji="1" lang="en-US" altLang="zh-CN" sz="2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=function(</a:t>
            </a:r>
            <a:r>
              <a:rPr kumimoji="1" lang="en-US" altLang="zh-CN" sz="2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type,fn</a:t>
            </a:r>
            <a:r>
              <a:rPr kumimoji="1" lang="en-US" altLang="zh-CN" sz="2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){</a:t>
            </a:r>
          </a:p>
          <a:p>
            <a:pPr lvl="1"/>
            <a:r>
              <a:rPr kumimoji="1" lang="en-US" altLang="zh-CN" sz="2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</a:t>
            </a:r>
            <a:r>
              <a:rPr kumimoji="1" lang="en-US" altLang="zh-CN" sz="2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this.message</a:t>
            </a:r>
            <a:r>
              <a:rPr kumimoji="1" lang="en-US" altLang="zh-CN" sz="2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[type]=</a:t>
            </a:r>
            <a:r>
              <a:rPr kumimoji="1" lang="en-US" altLang="zh-CN" sz="2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fn</a:t>
            </a:r>
            <a:r>
              <a:rPr kumimoji="1" lang="en-US" altLang="zh-CN" sz="2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pPr lvl="1"/>
            <a:r>
              <a:rPr kumimoji="1" lang="en-US" altLang="zh-CN" sz="2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lvl="1"/>
            <a:r>
              <a:rPr kumimoji="1" lang="en-US" altLang="zh-CN" sz="2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observe.prototype.fire</a:t>
            </a:r>
            <a:r>
              <a:rPr kumimoji="1" lang="en-US" altLang="zh-CN" sz="2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=function(type){</a:t>
            </a:r>
          </a:p>
          <a:p>
            <a:pPr lvl="1"/>
            <a:r>
              <a:rPr kumimoji="1" lang="en-US" altLang="zh-CN" sz="2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</a:t>
            </a:r>
            <a:r>
              <a:rPr kumimoji="1" lang="en-US" altLang="zh-CN" sz="2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this.message</a:t>
            </a:r>
            <a:r>
              <a:rPr kumimoji="1" lang="en-US" altLang="zh-CN" sz="2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[type]();</a:t>
            </a:r>
          </a:p>
          <a:p>
            <a:pPr lvl="1"/>
            <a:r>
              <a:rPr kumimoji="1" lang="en-US" altLang="zh-CN" sz="2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lvl="1"/>
            <a:r>
              <a:rPr kumimoji="1" lang="en-US" altLang="zh-CN" sz="2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observe.prototype.remove</a:t>
            </a:r>
            <a:r>
              <a:rPr kumimoji="1" lang="en-US" altLang="zh-CN" sz="2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=function(type){</a:t>
            </a:r>
          </a:p>
          <a:p>
            <a:pPr lvl="1"/>
            <a:r>
              <a:rPr kumimoji="1" lang="en-US" altLang="zh-CN" sz="2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</a:t>
            </a:r>
            <a:r>
              <a:rPr kumimoji="1" lang="en-US" altLang="zh-CN" sz="2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this.message</a:t>
            </a:r>
            <a:r>
              <a:rPr kumimoji="1" lang="en-US" altLang="zh-CN" sz="2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[type]=null;</a:t>
            </a:r>
          </a:p>
          <a:p>
            <a:pPr lvl="1"/>
            <a:r>
              <a:rPr kumimoji="1" lang="en-US" altLang="zh-CN" sz="2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694" y="1406391"/>
            <a:ext cx="15500712" cy="759378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596" y="1423148"/>
            <a:ext cx="15466505" cy="75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0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职责链</a:t>
            </a:r>
            <a:r>
              <a:rPr lang="zh-CN" altLang="en-US" dirty="0" smtClean="0"/>
              <a:t>模式的基本结构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C115680-B283-4F0D-8FAB-16C24DEA3D48}"/>
              </a:ext>
            </a:extLst>
          </p:cNvPr>
          <p:cNvSpPr/>
          <p:nvPr/>
        </p:nvSpPr>
        <p:spPr>
          <a:xfrm>
            <a:off x="2930373" y="8814549"/>
            <a:ext cx="17178642" cy="3123890"/>
          </a:xfrm>
          <a:prstGeom prst="rect">
            <a:avLst/>
          </a:prstGeom>
          <a:solidFill>
            <a:srgbClr val="157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统计每日学习时长…">
            <a:extLst>
              <a:ext uri="{FF2B5EF4-FFF2-40B4-BE49-F238E27FC236}">
                <a16:creationId xmlns:a16="http://schemas.microsoft.com/office/drawing/2014/main" id="{2A438058-9625-422A-8F1B-63D2D81603E5}"/>
              </a:ext>
            </a:extLst>
          </p:cNvPr>
          <p:cNvSpPr txBox="1"/>
          <p:nvPr/>
        </p:nvSpPr>
        <p:spPr>
          <a:xfrm>
            <a:off x="3269779" y="9489756"/>
            <a:ext cx="16826809" cy="1348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21" tIns="45721" rIns="45721" bIns="45721">
            <a:spAutoFit/>
          </a:bodyPr>
          <a:lstStyle>
            <a:lvl1pPr algn="l" defTabSz="457200">
              <a:lnSpc>
                <a:spcPct val="120000"/>
              </a:lnSpc>
              <a:defRPr sz="2800">
                <a:solidFill>
                  <a:srgbClr val="535353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457200" indent="-457200" defTabSz="914400">
              <a:buFont typeface="Wingdings" charset="2"/>
              <a:buChar char="l"/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把要做的事情组织为一条有序的链条，通过再这条链条传递消息来完成 功能。适用于不涉及到复杂异步的操作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D4663EC-2B6E-484A-8652-B4D4FE5658C8}"/>
              </a:ext>
            </a:extLst>
          </p:cNvPr>
          <p:cNvSpPr/>
          <p:nvPr/>
        </p:nvSpPr>
        <p:spPr>
          <a:xfrm>
            <a:off x="2930372" y="2295174"/>
            <a:ext cx="17178642" cy="6519375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1" lang="en-US" altLang="zh-CN" sz="2800" smtClean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endParaRPr kumimoji="1" lang="en-US" altLang="zh-CN" sz="2200" dirty="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694" y="1409396"/>
            <a:ext cx="15087600" cy="706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3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访问者模式的基本结构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C115680-B283-4F0D-8FAB-16C24DEA3D48}"/>
              </a:ext>
            </a:extLst>
          </p:cNvPr>
          <p:cNvSpPr/>
          <p:nvPr/>
        </p:nvSpPr>
        <p:spPr>
          <a:xfrm>
            <a:off x="2930373" y="8814549"/>
            <a:ext cx="17178642" cy="3123890"/>
          </a:xfrm>
          <a:prstGeom prst="rect">
            <a:avLst/>
          </a:prstGeom>
          <a:solidFill>
            <a:srgbClr val="157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统计每日学习时长…">
            <a:extLst>
              <a:ext uri="{FF2B5EF4-FFF2-40B4-BE49-F238E27FC236}">
                <a16:creationId xmlns:a16="http://schemas.microsoft.com/office/drawing/2014/main" id="{2A438058-9625-422A-8F1B-63D2D81603E5}"/>
              </a:ext>
            </a:extLst>
          </p:cNvPr>
          <p:cNvSpPr txBox="1"/>
          <p:nvPr/>
        </p:nvSpPr>
        <p:spPr>
          <a:xfrm>
            <a:off x="3282205" y="9724391"/>
            <a:ext cx="16826809" cy="720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21" tIns="45721" rIns="45721" bIns="45721">
            <a:spAutoFit/>
          </a:bodyPr>
          <a:lstStyle>
            <a:lvl1pPr algn="l" defTabSz="457200">
              <a:lnSpc>
                <a:spcPct val="120000"/>
              </a:lnSpc>
              <a:defRPr sz="2800">
                <a:solidFill>
                  <a:srgbClr val="535353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457200" indent="-457200" defTabSz="914400">
              <a:buFont typeface="Wingdings" charset="2"/>
              <a:buChar char="l"/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通过定义一个访问者，代替直接访问对象， 来减少两个对象之间的耦合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D4663EC-2B6E-484A-8652-B4D4FE5658C8}"/>
              </a:ext>
            </a:extLst>
          </p:cNvPr>
          <p:cNvSpPr/>
          <p:nvPr/>
        </p:nvSpPr>
        <p:spPr>
          <a:xfrm>
            <a:off x="2930372" y="2295174"/>
            <a:ext cx="17178642" cy="6519375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 </a:t>
            </a:r>
            <a:r>
              <a:rPr lang="en-US" altLang="zh-CN" dirty="0" err="1"/>
              <a:t>var</a:t>
            </a:r>
            <a:r>
              <a:rPr lang="en-US" altLang="zh-CN" dirty="0"/>
              <a:t> data=[];</a:t>
            </a:r>
          </a:p>
          <a:p>
            <a:r>
              <a:rPr lang="en-US" altLang="zh-CN" dirty="0"/>
              <a:t> </a:t>
            </a:r>
            <a:r>
              <a:rPr lang="en-US" altLang="zh-CN" dirty="0" err="1"/>
              <a:t>var</a:t>
            </a:r>
            <a:r>
              <a:rPr lang="en-US" altLang="zh-CN" dirty="0"/>
              <a:t> handler=function(){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}</a:t>
            </a:r>
          </a:p>
          <a:p>
            <a:r>
              <a:rPr lang="en-US" altLang="zh-CN" dirty="0"/>
              <a:t> </a:t>
            </a:r>
            <a:r>
              <a:rPr lang="en-US" altLang="zh-CN" dirty="0" err="1"/>
              <a:t>handler.prototype.get</a:t>
            </a:r>
            <a:r>
              <a:rPr lang="en-US" altLang="zh-CN" dirty="0"/>
              <a:t>=function(){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}</a:t>
            </a:r>
          </a:p>
          <a:p>
            <a:r>
              <a:rPr lang="en-US" altLang="zh-CN" dirty="0"/>
              <a:t> </a:t>
            </a:r>
            <a:r>
              <a:rPr lang="en-US" altLang="zh-CN" dirty="0" err="1"/>
              <a:t>var</a:t>
            </a:r>
            <a:r>
              <a:rPr lang="en-US" altLang="zh-CN" dirty="0"/>
              <a:t> </a:t>
            </a:r>
            <a:r>
              <a:rPr lang="en-US" altLang="zh-CN" dirty="0" err="1"/>
              <a:t>vistor</a:t>
            </a:r>
            <a:r>
              <a:rPr lang="en-US" altLang="zh-CN" dirty="0"/>
              <a:t>=function(</a:t>
            </a:r>
            <a:r>
              <a:rPr lang="en-US" altLang="zh-CN" dirty="0" err="1"/>
              <a:t>handler,data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   </a:t>
            </a:r>
            <a:r>
              <a:rPr lang="en-US" altLang="zh-CN" dirty="0" err="1"/>
              <a:t>handler.get</a:t>
            </a:r>
            <a:r>
              <a:rPr lang="en-US" altLang="zh-CN" dirty="0"/>
              <a:t>(data); </a:t>
            </a:r>
          </a:p>
          <a:p>
            <a:r>
              <a:rPr lang="en-US" altLang="zh-CN" dirty="0"/>
              <a:t> }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694" y="1395642"/>
            <a:ext cx="150876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1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《成为前端开发工程师》走进高校">
  <a:themeElements>
    <a:clrScheme name="自定义 1">
      <a:dk1>
        <a:srgbClr val="000000"/>
      </a:dk1>
      <a:lt1>
        <a:sysClr val="window" lastClr="FFFFFF"/>
      </a:lt1>
      <a:dk2>
        <a:srgbClr val="4D4D4D"/>
      </a:dk2>
      <a:lt2>
        <a:srgbClr val="F1F1F1"/>
      </a:lt2>
      <a:accent1>
        <a:srgbClr val="1B1B1B"/>
      </a:accent1>
      <a:accent2>
        <a:srgbClr val="6F7378"/>
      </a:accent2>
      <a:accent3>
        <a:srgbClr val="C9C9C9"/>
      </a:accent3>
      <a:accent4>
        <a:srgbClr val="002368"/>
      </a:accent4>
      <a:accent5>
        <a:srgbClr val="0070C0"/>
      </a:accent5>
      <a:accent6>
        <a:srgbClr val="5CD3FF"/>
      </a:accent6>
      <a:hlink>
        <a:srgbClr val="E9E9E9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安卓高级开发工程师课件模板-0109最新</Template>
  <TotalTime>6375</TotalTime>
  <Words>491</Words>
  <Application>Microsoft Office PowerPoint</Application>
  <PresentationFormat>自定义</PresentationFormat>
  <Paragraphs>75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Calibri</vt:lpstr>
      <vt:lpstr>DejaVu Sans Mono</vt:lpstr>
      <vt:lpstr>Helvetica Neue Medium</vt:lpstr>
      <vt:lpstr>Noto Sans CJK SC Medium</vt:lpstr>
      <vt:lpstr>Source Han Sans CN Medium</vt:lpstr>
      <vt:lpstr>Source Han Sans CN Normal</vt:lpstr>
      <vt:lpstr>思源黑体 CN Bold</vt:lpstr>
      <vt:lpstr>思源黑体 CN Heavy</vt:lpstr>
      <vt:lpstr>思源黑体 CN Medium</vt:lpstr>
      <vt:lpstr>思源黑体 CN Normal</vt:lpstr>
      <vt:lpstr>宋体</vt:lpstr>
      <vt:lpstr>微软雅黑</vt:lpstr>
      <vt:lpstr>Arial</vt:lpstr>
      <vt:lpstr>Times New Roman</vt:lpstr>
      <vt:lpstr>Wingdings</vt:lpstr>
      <vt:lpstr>《成为前端开发工程师》走进高校</vt:lpstr>
      <vt:lpstr>PowerPoint 演示文稿</vt:lpstr>
      <vt:lpstr>提高整体项目可扩展性的核心</vt:lpstr>
      <vt:lpstr>PowerPoint 演示文稿</vt:lpstr>
      <vt:lpstr>应对需求上的变更</vt:lpstr>
      <vt:lpstr>应对需求上的变更（2）</vt:lpstr>
      <vt:lpstr>PowerPoint 演示文稿</vt:lpstr>
      <vt:lpstr>观察者模式的基本结构</vt:lpstr>
      <vt:lpstr>职责链模式的基本结构</vt:lpstr>
      <vt:lpstr>访问者模式的基本结构</vt:lpstr>
      <vt:lpstr>PowerPoint 演示文稿</vt:lpstr>
      <vt:lpstr>观察者模式的示例</vt:lpstr>
      <vt:lpstr>职责链模式的示例</vt:lpstr>
      <vt:lpstr>访问者模式的示例</vt:lpstr>
      <vt:lpstr>课程小结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2012dnd.com</cp:lastModifiedBy>
  <cp:revision>1079</cp:revision>
  <dcterms:created xsi:type="dcterms:W3CDTF">2014-06-24T08:28:00Z</dcterms:created>
  <dcterms:modified xsi:type="dcterms:W3CDTF">2020-04-26T14:32:41Z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