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9" r:id="rId4"/>
  </p:sldMasterIdLst>
  <p:notesMasterIdLst>
    <p:notesMasterId r:id="rId24"/>
  </p:notesMasterIdLst>
  <p:handoutMasterIdLst>
    <p:handoutMasterId r:id="rId25"/>
  </p:handoutMasterIdLst>
  <p:sldIdLst>
    <p:sldId id="283" r:id="rId5"/>
    <p:sldId id="300" r:id="rId6"/>
    <p:sldId id="284" r:id="rId7"/>
    <p:sldId id="295" r:id="rId8"/>
    <p:sldId id="296" r:id="rId9"/>
    <p:sldId id="288" r:id="rId10"/>
    <p:sldId id="289" r:id="rId11"/>
    <p:sldId id="290" r:id="rId12"/>
    <p:sldId id="291" r:id="rId13"/>
    <p:sldId id="297" r:id="rId14"/>
    <p:sldId id="298" r:id="rId15"/>
    <p:sldId id="294" r:id="rId16"/>
    <p:sldId id="303" r:id="rId17"/>
    <p:sldId id="305" r:id="rId18"/>
    <p:sldId id="306" r:id="rId19"/>
    <p:sldId id="301" r:id="rId20"/>
    <p:sldId id="308" r:id="rId21"/>
    <p:sldId id="282" r:id="rId22"/>
    <p:sldId id="307" r:id="rId23"/>
  </p:sldIdLst>
  <p:sldSz cx="9144000" cy="6858000" type="screen4x3"/>
  <p:notesSz cx="6797675" cy="9926638"/>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1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8505" autoAdjust="0"/>
  </p:normalViewPr>
  <p:slideViewPr>
    <p:cSldViewPr>
      <p:cViewPr varScale="1">
        <p:scale>
          <a:sx n="69" d="100"/>
          <a:sy n="69" d="100"/>
        </p:scale>
        <p:origin x="1608" y="45"/>
      </p:cViewPr>
      <p:guideLst>
        <p:guide orient="horz" pos="2160"/>
        <p:guide pos="2880"/>
      </p:guideLst>
    </p:cSldViewPr>
  </p:slideViewPr>
  <p:notesTextViewPr>
    <p:cViewPr>
      <p:scale>
        <a:sx n="150" d="100"/>
        <a:sy n="150" d="100"/>
      </p:scale>
      <p:origin x="0" y="0"/>
    </p:cViewPr>
  </p:notesTextViewPr>
  <p:notesViewPr>
    <p:cSldViewPr>
      <p:cViewPr varScale="1">
        <p:scale>
          <a:sx n="61" d="100"/>
          <a:sy n="61" d="100"/>
        </p:scale>
        <p:origin x="2964" y="51"/>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pPr>
              <a:defRPr/>
            </a:pPr>
            <a:endParaRPr lang="de-DE"/>
          </a:p>
        </p:txBody>
      </p:sp>
      <p:sp>
        <p:nvSpPr>
          <p:cNvPr id="3" name="Datumsplatzhalt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pPr>
              <a:defRPr/>
            </a:pPr>
            <a:fld id="{AEF75E3A-1F19-43A9-9939-533220CF0D61}" type="datetime1">
              <a:rPr lang="de-DE" smtClean="0"/>
              <a:t>21.01.2025</a:t>
            </a:fld>
            <a:endParaRPr lang="de-DE"/>
          </a:p>
        </p:txBody>
      </p:sp>
      <p:sp>
        <p:nvSpPr>
          <p:cNvPr id="4" name="Fußzeilenplatzhalt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pPr>
              <a:defRPr/>
            </a:pPr>
            <a:r>
              <a:rPr lang="de-DE"/>
              <a:t>Huang</a:t>
            </a:r>
          </a:p>
        </p:txBody>
      </p:sp>
      <p:sp>
        <p:nvSpPr>
          <p:cNvPr id="5" name="Foliennummernplatzhalt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pPr>
              <a:defRPr/>
            </a:pPr>
            <a:fld id="{3F41E754-C66F-43B3-B227-2B269D66F79B}" type="slidenum">
              <a:rPr lang="de-DE"/>
              <a:pPr>
                <a:defRPr/>
              </a:pPr>
              <a:t>‹#›</a:t>
            </a:fld>
            <a:endParaRPr lang="de-DE"/>
          </a:p>
        </p:txBody>
      </p:sp>
    </p:spTree>
    <p:extLst>
      <p:ext uri="{BB962C8B-B14F-4D97-AF65-F5344CB8AC3E}">
        <p14:creationId xmlns:p14="http://schemas.microsoft.com/office/powerpoint/2010/main" val="266766789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pPr>
              <a:defRPr/>
            </a:pPr>
            <a:endParaRPr lang="de-DE"/>
          </a:p>
        </p:txBody>
      </p:sp>
      <p:sp>
        <p:nvSpPr>
          <p:cNvPr id="3" name="Datumsplatzhalt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pPr>
              <a:defRPr/>
            </a:pPr>
            <a:fld id="{D912A2DF-36C8-46C1-974F-967D800C5B5E}" type="datetime1">
              <a:rPr lang="de-DE" smtClean="0"/>
              <a:t>21.01.2025</a:t>
            </a:fld>
            <a:endParaRPr lang="de-DE"/>
          </a:p>
        </p:txBody>
      </p:sp>
      <p:sp>
        <p:nvSpPr>
          <p:cNvPr id="4" name="Folienbildplatzhalter 3"/>
          <p:cNvSpPr>
            <a:spLocks noGrp="1" noRot="1" noChangeAspect="1"/>
          </p:cNvSpPr>
          <p:nvPr>
            <p:ph type="sldImg" idx="2"/>
          </p:nvPr>
        </p:nvSpPr>
        <p:spPr>
          <a:xfrm>
            <a:off x="915988" y="744538"/>
            <a:ext cx="4965700" cy="3722687"/>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a:defRPr sz="1200"/>
            </a:lvl1pPr>
          </a:lstStyle>
          <a:p>
            <a:pPr>
              <a:defRPr/>
            </a:pPr>
            <a:r>
              <a:rPr lang="de-DE"/>
              <a:t>Huang</a:t>
            </a:r>
          </a:p>
        </p:txBody>
      </p:sp>
      <p:sp>
        <p:nvSpPr>
          <p:cNvPr id="7" name="Foliennummernplatzhalt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a:defRPr sz="1200"/>
            </a:lvl1pPr>
          </a:lstStyle>
          <a:p>
            <a:pPr>
              <a:defRPr/>
            </a:pPr>
            <a:fld id="{E40E8B08-72E8-4E49-A194-6FC03B41BF06}" type="slidenum">
              <a:rPr lang="de-DE"/>
              <a:pPr>
                <a:defRPr/>
              </a:pPr>
              <a:t>‹#›</a:t>
            </a:fld>
            <a:endParaRPr lang="de-DE"/>
          </a:p>
        </p:txBody>
      </p:sp>
    </p:spTree>
    <p:extLst>
      <p:ext uri="{BB962C8B-B14F-4D97-AF65-F5344CB8AC3E}">
        <p14:creationId xmlns:p14="http://schemas.microsoft.com/office/powerpoint/2010/main" val="279553364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a:t>Guten Tag, mein Name ist Xiaomeng Huang. </a:t>
            </a:r>
          </a:p>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a:t>Heute stelle ich mein Projekt vor: Qualitätsprüfung von Gussprodukten mit Hilfe von Bilddaten. </a:t>
            </a:r>
          </a:p>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a:t>Ich freue mich, euch die wichtigsten Ergebnisse und Herausforderungen zu präsentieren. </a:t>
            </a:r>
          </a:p>
        </p:txBody>
      </p:sp>
    </p:spTree>
    <p:extLst>
      <p:ext uri="{BB962C8B-B14F-4D97-AF65-F5344CB8AC3E}">
        <p14:creationId xmlns:p14="http://schemas.microsoft.com/office/powerpoint/2010/main" val="3988342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de-DE" b="0" i="0" dirty="0">
                <a:effectLst/>
                <a:latin typeface="Inter"/>
              </a:rPr>
              <a:t>Es stellte sich heraus, dass ResNet18 in der Konvergenzphase </a:t>
            </a:r>
            <a:r>
              <a:rPr lang="de-DE" b="0" i="0">
                <a:effectLst/>
                <a:latin typeface="Inter"/>
              </a:rPr>
              <a:t>von Training </a:t>
            </a:r>
            <a:r>
              <a:rPr lang="de-DE" b="0" i="0" dirty="0">
                <a:effectLst/>
                <a:latin typeface="Inter"/>
              </a:rPr>
              <a:t>eine bessere Leistung als </a:t>
            </a:r>
            <a:r>
              <a:rPr lang="de-DE" b="0" i="0">
                <a:effectLst/>
                <a:latin typeface="Inter"/>
              </a:rPr>
              <a:t>ResNet50 zeigt. </a:t>
            </a:r>
            <a:endParaRPr lang="de-DE" dirty="0"/>
          </a:p>
        </p:txBody>
      </p:sp>
    </p:spTree>
    <p:extLst>
      <p:ext uri="{BB962C8B-B14F-4D97-AF65-F5344CB8AC3E}">
        <p14:creationId xmlns:p14="http://schemas.microsoft.com/office/powerpoint/2010/main" val="2465561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de-DE" b="0" i="0" dirty="0">
                <a:effectLst/>
                <a:latin typeface="Inter"/>
              </a:rPr>
              <a:t>aber in der Validierung waren die Leistungen beider Modelle fast gleich. </a:t>
            </a:r>
            <a:endParaRPr lang="de-DE" dirty="0"/>
          </a:p>
        </p:txBody>
      </p:sp>
    </p:spTree>
    <p:extLst>
      <p:ext uri="{BB962C8B-B14F-4D97-AF65-F5344CB8AC3E}">
        <p14:creationId xmlns:p14="http://schemas.microsoft.com/office/powerpoint/2010/main" val="1467126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de-DE" b="0" i="0" dirty="0">
                <a:effectLst/>
                <a:latin typeface="Inter"/>
              </a:rPr>
              <a:t>Am Ende habe ich die Modelle evaluiert. Dazu habe ich verschiedene Metriken wie </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noProof="0" dirty="0"/>
              <a:t>True Positive (TP), </a:t>
            </a:r>
            <a:r>
              <a:rPr lang="de-DE" noProof="0" dirty="0" err="1"/>
              <a:t>False</a:t>
            </a:r>
            <a:r>
              <a:rPr lang="de-DE" noProof="0" dirty="0"/>
              <a:t> Positive (FP), </a:t>
            </a:r>
            <a:r>
              <a:rPr lang="de-DE" noProof="0" dirty="0" err="1"/>
              <a:t>False</a:t>
            </a:r>
            <a:r>
              <a:rPr lang="de-DE" noProof="0" dirty="0"/>
              <a:t> Negative (FN) </a:t>
            </a:r>
            <a:endParaRPr lang="de-DE" b="0" i="0" dirty="0">
              <a:effectLst/>
              <a:latin typeface="Inter"/>
            </a:endParaRPr>
          </a:p>
          <a:p>
            <a:pPr marL="171450" indent="-171450">
              <a:buFont typeface="Arial" panose="020B0604020202020204" pitchFamily="34" charset="0"/>
              <a:buChar char="•"/>
            </a:pPr>
            <a:r>
              <a:rPr lang="de-DE" b="0" i="0" dirty="0">
                <a:effectLst/>
                <a:latin typeface="Inter"/>
              </a:rPr>
              <a:t>Precision und Recall </a:t>
            </a:r>
          </a:p>
          <a:p>
            <a:pPr marL="0" indent="0">
              <a:buFont typeface="Arial" panose="020B0604020202020204" pitchFamily="34" charset="0"/>
              <a:buNone/>
            </a:pPr>
            <a:r>
              <a:rPr lang="de-DE" b="0" i="0" dirty="0">
                <a:effectLst/>
                <a:latin typeface="Inter"/>
              </a:rPr>
              <a:t>verwendet. </a:t>
            </a:r>
            <a:endParaRPr lang="de-DE" dirty="0"/>
          </a:p>
        </p:txBody>
      </p:sp>
    </p:spTree>
    <p:extLst>
      <p:ext uri="{BB962C8B-B14F-4D97-AF65-F5344CB8AC3E}">
        <p14:creationId xmlns:p14="http://schemas.microsoft.com/office/powerpoint/2010/main" val="24040322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096C16-B496-9962-9BD0-4CDC7B4231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85FD5A-9160-578E-452D-6F730246949D}"/>
              </a:ext>
            </a:extLst>
          </p:cNvPr>
          <p:cNvSpPr>
            <a:spLocks noGrp="1" noRot="1" noChangeAspect="1"/>
          </p:cNvSpPr>
          <p:nvPr>
            <p:ph type="sldImg"/>
          </p:nvPr>
        </p:nvSpPr>
        <p:spPr>
          <a:xfrm>
            <a:off x="917575" y="744538"/>
            <a:ext cx="4962525" cy="3722687"/>
          </a:xfrm>
        </p:spPr>
      </p:sp>
      <p:sp>
        <p:nvSpPr>
          <p:cNvPr id="3" name="Notes Placeholder 2">
            <a:extLst>
              <a:ext uri="{FF2B5EF4-FFF2-40B4-BE49-F238E27FC236}">
                <a16:creationId xmlns:a16="http://schemas.microsoft.com/office/drawing/2014/main" id="{23732ADF-B20D-ABA9-EBF0-EA70AD9A7DBD}"/>
              </a:ext>
            </a:extLst>
          </p:cNvPr>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199689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77C6B8-2307-FC08-A0C3-DE3784EF66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80AD63-1EE7-4138-F53A-27B468191001}"/>
              </a:ext>
            </a:extLst>
          </p:cNvPr>
          <p:cNvSpPr>
            <a:spLocks noGrp="1" noRot="1" noChangeAspect="1"/>
          </p:cNvSpPr>
          <p:nvPr>
            <p:ph type="sldImg"/>
          </p:nvPr>
        </p:nvSpPr>
        <p:spPr>
          <a:xfrm>
            <a:off x="917575" y="744538"/>
            <a:ext cx="4962525" cy="3722687"/>
          </a:xfrm>
        </p:spPr>
      </p:sp>
      <p:sp>
        <p:nvSpPr>
          <p:cNvPr id="3" name="Notes Placeholder 2">
            <a:extLst>
              <a:ext uri="{FF2B5EF4-FFF2-40B4-BE49-F238E27FC236}">
                <a16:creationId xmlns:a16="http://schemas.microsoft.com/office/drawing/2014/main" id="{50C271BD-73EB-7113-F079-7631B29500E1}"/>
              </a:ext>
            </a:extLst>
          </p:cNvPr>
          <p:cNvSpPr>
            <a:spLocks noGrp="1"/>
          </p:cNvSpPr>
          <p:nvPr>
            <p:ph type="body" idx="1"/>
          </p:nvPr>
        </p:nvSpPr>
        <p:spPr/>
        <p:txBody>
          <a:bodyPr/>
          <a:lstStyle/>
          <a:p>
            <a:r>
              <a:rPr lang="de-DE" b="0" i="0" dirty="0">
                <a:effectLst/>
                <a:latin typeface="Inter"/>
              </a:rPr>
              <a:t>Durch die Matrizen kann man die Precision und Recall berechnen. </a:t>
            </a:r>
          </a:p>
          <a:p>
            <a:pPr marL="171450" indent="-171450">
              <a:buFont typeface="Arial" panose="020B0604020202020204" pitchFamily="34" charset="0"/>
              <a:buChar char="•"/>
            </a:pPr>
            <a:r>
              <a:rPr lang="de-DE" b="0" i="0" dirty="0">
                <a:effectLst/>
                <a:latin typeface="Inter"/>
              </a:rPr>
              <a:t>Die Ergebnisse zeigen, dass ResNet18 eine ausgewogene und präzise Leistung aufwiest. </a:t>
            </a:r>
          </a:p>
          <a:p>
            <a:pPr marL="171450" indent="-171450">
              <a:buFont typeface="Arial" panose="020B0604020202020204" pitchFamily="34" charset="0"/>
              <a:buChar char="•"/>
            </a:pPr>
            <a:r>
              <a:rPr lang="de-DE" b="0" i="0" dirty="0">
                <a:effectLst/>
                <a:latin typeface="Inter"/>
              </a:rPr>
              <a:t>Bei ResNet50 war die Precision für die Klasse "ok" zwar sehr hoch, aber der Recall lag etwas niedriger. Dies könnte bedeuten, dass ResNet50 zu streng bei der Erkennung von fehlerfreien Produkten ist und manche tatsächlich fehlerfreien Produkte übersieht. </a:t>
            </a:r>
            <a:endParaRPr lang="de-DE" dirty="0"/>
          </a:p>
        </p:txBody>
      </p:sp>
    </p:spTree>
    <p:extLst>
      <p:ext uri="{BB962C8B-B14F-4D97-AF65-F5344CB8AC3E}">
        <p14:creationId xmlns:p14="http://schemas.microsoft.com/office/powerpoint/2010/main" val="2374707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de-DE" b="0" i="0" dirty="0">
                <a:effectLst/>
                <a:latin typeface="Inter"/>
              </a:rPr>
              <a:t>Zusammenfassend kann ich sagen, dass das Projekt erfolgreich war. </a:t>
            </a:r>
          </a:p>
          <a:p>
            <a:pPr marL="171450" indent="-171450">
              <a:buFont typeface="Arial" panose="020B0604020202020204" pitchFamily="34" charset="0"/>
              <a:buChar char="•"/>
            </a:pPr>
            <a:r>
              <a:rPr lang="de-DE" b="0" i="0" dirty="0">
                <a:effectLst/>
                <a:latin typeface="Inter"/>
              </a:rPr>
              <a:t>Ich habe mithilfe des Transfer-Learning ein eigenes CNN-Modell entwickelt </a:t>
            </a:r>
          </a:p>
          <a:p>
            <a:pPr marL="171450" indent="-171450">
              <a:buFont typeface="Arial" panose="020B0604020202020204" pitchFamily="34" charset="0"/>
              <a:buChar char="•"/>
            </a:pPr>
            <a:r>
              <a:rPr lang="de-DE" b="0" i="0" dirty="0">
                <a:effectLst/>
                <a:latin typeface="Inter"/>
              </a:rPr>
              <a:t>und die Parameter des Modells so angepasst, dass es auf die spezifischen Anforderungen zugeschnitten ist. </a:t>
            </a:r>
          </a:p>
          <a:p>
            <a:pPr marL="171450" indent="-171450">
              <a:buFont typeface="Arial" panose="020B0604020202020204" pitchFamily="34" charset="0"/>
              <a:buChar char="•"/>
            </a:pPr>
            <a:r>
              <a:rPr lang="de-DE" b="0" i="0" dirty="0">
                <a:effectLst/>
                <a:latin typeface="Inter"/>
              </a:rPr>
              <a:t>Die Leistung der beiden Modelle wurde anhand mehrerer Aspekte bewertet, </a:t>
            </a:r>
          </a:p>
          <a:p>
            <a:pPr marL="171450" indent="-171450">
              <a:buFont typeface="Arial" panose="020B0604020202020204" pitchFamily="34" charset="0"/>
              <a:buChar char="•"/>
            </a:pPr>
            <a:r>
              <a:rPr lang="de-DE" b="0" i="0" dirty="0">
                <a:effectLst/>
                <a:latin typeface="Inter"/>
              </a:rPr>
              <a:t>und die Ergebnisse zeigen, dass beide Modelle eine hohe Genauigkeit bei der Qualitätsprüfung von Gussprodukten erreichen können.</a:t>
            </a:r>
            <a:endParaRPr lang="de-DE" dirty="0"/>
          </a:p>
        </p:txBody>
      </p:sp>
    </p:spTree>
    <p:extLst>
      <p:ext uri="{BB962C8B-B14F-4D97-AF65-F5344CB8AC3E}">
        <p14:creationId xmlns:p14="http://schemas.microsoft.com/office/powerpoint/2010/main" val="18546257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de-DE" b="0" i="0" dirty="0">
                <a:effectLst/>
                <a:latin typeface="Inter"/>
              </a:rPr>
              <a:t>Dennoch gibt es noch Raum für Verbesserungen. </a:t>
            </a:r>
          </a:p>
          <a:p>
            <a:pPr marL="171450" indent="-171450">
              <a:buFont typeface="Arial" panose="020B0604020202020204" pitchFamily="34" charset="0"/>
              <a:buChar char="•"/>
            </a:pPr>
            <a:r>
              <a:rPr lang="de-DE" b="0" i="0" dirty="0">
                <a:effectLst/>
                <a:latin typeface="Inter"/>
              </a:rPr>
              <a:t>Derzeit wurden die Daten unter idealen Bedingungen gesammelt, aber in einer realen Produktionslinie kann es zu mehr Rauschen und Variationen in der Form der Teile kommen. </a:t>
            </a:r>
          </a:p>
          <a:p>
            <a:pPr marL="171450" indent="-171450">
              <a:buFont typeface="Arial" panose="020B0604020202020204" pitchFamily="34" charset="0"/>
              <a:buChar char="•"/>
            </a:pPr>
            <a:r>
              <a:rPr lang="de-DE" b="0" i="0" dirty="0">
                <a:effectLst/>
                <a:latin typeface="Inter"/>
              </a:rPr>
              <a:t>In zukünftigen Arbeiten sollte man diese Faktoren berücksichtigen, um noch bessere Modelle zu entwickeln. </a:t>
            </a:r>
          </a:p>
          <a:p>
            <a:pPr marL="171450" indent="-171450">
              <a:buFont typeface="Arial" panose="020B0604020202020204" pitchFamily="34" charset="0"/>
              <a:buChar char="•"/>
            </a:pPr>
            <a:r>
              <a:rPr lang="de-DE" b="0" i="0" dirty="0">
                <a:effectLst/>
                <a:latin typeface="Inter"/>
              </a:rPr>
              <a:t>(Ich hoffe, dass meine Ergebnisse auch anderen helfen können, die sich mit der Qualitätsprüfung von Produkten beschäftigen.) </a:t>
            </a:r>
            <a:endParaRPr lang="de-DE" dirty="0"/>
          </a:p>
        </p:txBody>
      </p:sp>
    </p:spTree>
    <p:extLst>
      <p:ext uri="{BB962C8B-B14F-4D97-AF65-F5344CB8AC3E}">
        <p14:creationId xmlns:p14="http://schemas.microsoft.com/office/powerpoint/2010/main" val="41189418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de-DE" b="0" i="0" dirty="0">
                <a:effectLst/>
                <a:latin typeface="Inter"/>
              </a:rPr>
              <a:t>Vielen Dank für Eure Aufmerksamkeit! Ich bin gerne bereit, Eure Fragen zu beantworten. </a:t>
            </a:r>
            <a:endParaRPr lang="de-DE" dirty="0"/>
          </a:p>
        </p:txBody>
      </p:sp>
    </p:spTree>
    <p:extLst>
      <p:ext uri="{BB962C8B-B14F-4D97-AF65-F5344CB8AC3E}">
        <p14:creationId xmlns:p14="http://schemas.microsoft.com/office/powerpoint/2010/main" val="4227214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de-DE" dirty="0"/>
              <a:t>Hier ist die Agenda meiner Präsentation. </a:t>
            </a:r>
          </a:p>
          <a:p>
            <a:pPr marL="171450" indent="-171450">
              <a:buFont typeface="Arial" panose="020B0604020202020204" pitchFamily="34" charset="0"/>
              <a:buChar char="•"/>
            </a:pPr>
            <a:r>
              <a:rPr lang="de-DE" dirty="0"/>
              <a:t>Zuerst erkläre ich die Motivation und den Hintergrund meines Projekts </a:t>
            </a:r>
          </a:p>
          <a:p>
            <a:pPr marL="171450" indent="-171450">
              <a:buFont typeface="Arial" panose="020B0604020202020204" pitchFamily="34" charset="0"/>
              <a:buChar char="•"/>
            </a:pPr>
            <a:r>
              <a:rPr lang="de-DE" dirty="0"/>
              <a:t>dann zeige ich einige Datenbeispiele und erläutere die Implementierungsschritte. </a:t>
            </a:r>
          </a:p>
          <a:p>
            <a:pPr marL="171450" indent="-171450">
              <a:buFont typeface="Arial" panose="020B0604020202020204" pitchFamily="34" charset="0"/>
              <a:buChar char="•"/>
            </a:pPr>
            <a:r>
              <a:rPr lang="de-DE" dirty="0"/>
              <a:t>Zum Schluss gehe ich auf die Ergebnisse, mein Fazit und einen kurzen Ausblick ein. </a:t>
            </a:r>
          </a:p>
        </p:txBody>
      </p:sp>
    </p:spTree>
    <p:extLst>
      <p:ext uri="{BB962C8B-B14F-4D97-AF65-F5344CB8AC3E}">
        <p14:creationId xmlns:p14="http://schemas.microsoft.com/office/powerpoint/2010/main" val="3096866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b="0" i="0" dirty="0">
                <a:effectLst/>
                <a:latin typeface="Inter"/>
              </a:rPr>
              <a:t>Die Idee für dieses Projekt stammt aus der Idee-Liste von 3DBV: </a:t>
            </a:r>
            <a:r>
              <a:rPr lang="de-DE" noProof="0" dirty="0"/>
              <a:t>Maschinelles Sehen für Qualitätskontrolle </a:t>
            </a:r>
            <a:endParaRPr lang="de-DE" b="0" i="0" dirty="0">
              <a:effectLst/>
              <a:latin typeface="Inter"/>
            </a:endParaRPr>
          </a:p>
          <a:p>
            <a:pPr marL="171450" indent="-171450">
              <a:buFont typeface="Arial" panose="020B0604020202020204" pitchFamily="34" charset="0"/>
              <a:buChar char="•"/>
            </a:pPr>
            <a:r>
              <a:rPr lang="de-DE" b="0" i="0" dirty="0">
                <a:effectLst/>
                <a:latin typeface="Inter"/>
              </a:rPr>
              <a:t>In der heutigen Industrie spielt KI bzw. </a:t>
            </a:r>
            <a:r>
              <a:rPr lang="de-DE" b="0" i="0" dirty="0" err="1">
                <a:effectLst/>
                <a:latin typeface="Inter"/>
              </a:rPr>
              <a:t>Machine</a:t>
            </a:r>
            <a:r>
              <a:rPr lang="de-DE" b="0" i="0" dirty="0">
                <a:effectLst/>
                <a:latin typeface="Inter"/>
              </a:rPr>
              <a:t> Learning eine immer größere Rolle. So haben Unternehmen wie Amazon auf der Messe Hannover gezeigt, dass KI bei der Qualitätskontrolle von Produkten wie E-Bikes eingesetzt werden kann. </a:t>
            </a:r>
          </a:p>
          <a:p>
            <a:pPr marL="171450" indent="-171450">
              <a:buFont typeface="Arial" panose="020B0604020202020204" pitchFamily="34" charset="0"/>
              <a:buChar char="•"/>
            </a:pPr>
            <a:r>
              <a:rPr lang="de-DE" b="0" i="0" dirty="0">
                <a:effectLst/>
                <a:latin typeface="Inter"/>
              </a:rPr>
              <a:t>Ich habe mich entschieden, </a:t>
            </a:r>
            <a:r>
              <a:rPr lang="de-DE" dirty="0"/>
              <a:t>dieses Konzept </a:t>
            </a:r>
            <a:r>
              <a:rPr lang="de-DE" b="0" i="0" dirty="0">
                <a:effectLst/>
                <a:latin typeface="Inter"/>
              </a:rPr>
              <a:t>auf die Qualitätsprüfung von Gussprodukten anzuwenden, um zu sehen, wie effektiv das ist. </a:t>
            </a:r>
            <a:endParaRPr lang="de-DE" dirty="0"/>
          </a:p>
        </p:txBody>
      </p:sp>
    </p:spTree>
    <p:extLst>
      <p:ext uri="{BB962C8B-B14F-4D97-AF65-F5344CB8AC3E}">
        <p14:creationId xmlns:p14="http://schemas.microsoft.com/office/powerpoint/2010/main" val="2282243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dirty="0"/>
              <a:t>Als Datengrundlage habe ich ein öffentliches Dataset von </a:t>
            </a:r>
            <a:r>
              <a:rPr lang="de-DE" dirty="0" err="1"/>
              <a:t>Kaggle</a:t>
            </a:r>
            <a:r>
              <a:rPr lang="de-DE" dirty="0"/>
              <a:t> verwendet. </a:t>
            </a:r>
          </a:p>
          <a:p>
            <a:pPr marL="171450" indent="-171450">
              <a:buFont typeface="Arial" panose="020B0604020202020204" pitchFamily="34" charset="0"/>
              <a:buChar char="•"/>
            </a:pPr>
            <a:r>
              <a:rPr lang="de-DE" dirty="0"/>
              <a:t>Die Daten enthalten insgesamt 7348 Bilder. Sie wurden in zwei Klassen eingeteilt: „</a:t>
            </a:r>
            <a:r>
              <a:rPr lang="de-DE" dirty="0" err="1"/>
              <a:t>ok“und</a:t>
            </a:r>
            <a:r>
              <a:rPr lang="de-DE" dirty="0"/>
              <a:t> „</a:t>
            </a:r>
            <a:r>
              <a:rPr lang="de-DE" dirty="0" err="1"/>
              <a:t>deffective</a:t>
            </a:r>
            <a:r>
              <a:rPr lang="de-DE" dirty="0"/>
              <a:t>“. </a:t>
            </a:r>
          </a:p>
          <a:p>
            <a:pPr marL="171450" indent="-171450">
              <a:buFont typeface="Arial" panose="020B0604020202020204" pitchFamily="34" charset="0"/>
              <a:buChar char="•"/>
            </a:pPr>
            <a:r>
              <a:rPr lang="de-DE" dirty="0"/>
              <a:t>Das Training wurde auch auf </a:t>
            </a:r>
            <a:r>
              <a:rPr lang="de-DE" dirty="0" err="1"/>
              <a:t>kaggle</a:t>
            </a:r>
            <a:r>
              <a:rPr lang="de-DE" dirty="0"/>
              <a:t> durchgeführt. </a:t>
            </a:r>
          </a:p>
        </p:txBody>
      </p:sp>
    </p:spTree>
    <p:extLst>
      <p:ext uri="{BB962C8B-B14F-4D97-AF65-F5344CB8AC3E}">
        <p14:creationId xmlns:p14="http://schemas.microsoft.com/office/powerpoint/2010/main" val="2579369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170A00-951B-AEB9-0C9F-439875F099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C6EF2A-EE9A-905A-F6E0-F3DD201E6AE0}"/>
              </a:ext>
            </a:extLst>
          </p:cNvPr>
          <p:cNvSpPr>
            <a:spLocks noGrp="1" noRot="1" noChangeAspect="1"/>
          </p:cNvSpPr>
          <p:nvPr>
            <p:ph type="sldImg"/>
          </p:nvPr>
        </p:nvSpPr>
        <p:spPr>
          <a:xfrm>
            <a:off x="917575" y="744538"/>
            <a:ext cx="4962525" cy="3722687"/>
          </a:xfrm>
        </p:spPr>
      </p:sp>
      <p:sp>
        <p:nvSpPr>
          <p:cNvPr id="3" name="Notes Placeholder 2">
            <a:extLst>
              <a:ext uri="{FF2B5EF4-FFF2-40B4-BE49-F238E27FC236}">
                <a16:creationId xmlns:a16="http://schemas.microsoft.com/office/drawing/2014/main" id="{27E5612B-6E92-BCC1-0E9E-A57CBB7F7E05}"/>
              </a:ext>
            </a:extLst>
          </p:cNvPr>
          <p:cNvSpPr>
            <a:spLocks noGrp="1"/>
          </p:cNvSpPr>
          <p:nvPr>
            <p:ph type="body" idx="1"/>
          </p:nvPr>
        </p:nvSpPr>
        <p:spPr/>
        <p:txBody>
          <a:bodyPr/>
          <a:lstStyle/>
          <a:p>
            <a:r>
              <a:rPr lang="de-DE" dirty="0"/>
              <a:t>Hier sehen wir Beispiele aus dem Dataset. Links sehen wir eine fehlerfreie Probe, rechts 4 defekte Bauteile. </a:t>
            </a:r>
          </a:p>
          <a:p>
            <a:r>
              <a:rPr lang="de-DE" dirty="0"/>
              <a:t>Diese klaren Unterschiede erleichtern die Klassifikation</a:t>
            </a:r>
            <a:r>
              <a:rPr lang="de-DE"/>
              <a:t>, aber stellen </a:t>
            </a:r>
            <a:r>
              <a:rPr lang="de-DE" dirty="0"/>
              <a:t>auch die Frage, wie robust das Modell mit schwierigeren Daten umgehen kann. </a:t>
            </a:r>
          </a:p>
        </p:txBody>
      </p:sp>
    </p:spTree>
    <p:extLst>
      <p:ext uri="{BB962C8B-B14F-4D97-AF65-F5344CB8AC3E}">
        <p14:creationId xmlns:p14="http://schemas.microsoft.com/office/powerpoint/2010/main" val="1006219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de-DE" dirty="0"/>
              <a:t>Mein Projekt lässt sich in vier Hauptschritte unterteilen: Datenvorbereitung, Aufbau eines neuronalen Netzwerks, Modelltraining und die Evaluierung. </a:t>
            </a:r>
          </a:p>
        </p:txBody>
      </p:sp>
    </p:spTree>
    <p:extLst>
      <p:ext uri="{BB962C8B-B14F-4D97-AF65-F5344CB8AC3E}">
        <p14:creationId xmlns:p14="http://schemas.microsoft.com/office/powerpoint/2010/main" val="743100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de-DE" b="0" i="0" dirty="0">
                <a:effectLst/>
                <a:latin typeface="Inter"/>
              </a:rPr>
              <a:t>Zunächst musste ich die Daten vorbereiten. </a:t>
            </a:r>
          </a:p>
          <a:p>
            <a:r>
              <a:rPr lang="de-DE" b="0" i="0" dirty="0">
                <a:effectLst/>
                <a:latin typeface="Inter"/>
              </a:rPr>
              <a:t>Ursprünglich waren die Daten nicht aufgeteilt. Ich habe sie dann in Training-, Validierungs- und Testdaten im Verhältnis 6:2:2 aufgeteilt. </a:t>
            </a:r>
            <a:endParaRPr lang="de-DE" dirty="0"/>
          </a:p>
        </p:txBody>
      </p:sp>
    </p:spTree>
    <p:extLst>
      <p:ext uri="{BB962C8B-B14F-4D97-AF65-F5344CB8AC3E}">
        <p14:creationId xmlns:p14="http://schemas.microsoft.com/office/powerpoint/2010/main" val="2566979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de-DE" b="0" i="0" dirty="0">
                <a:effectLst/>
                <a:latin typeface="Inter"/>
              </a:rPr>
              <a:t>Als nächstes habe ich ein CNN aufgebaut. </a:t>
            </a:r>
          </a:p>
          <a:p>
            <a:r>
              <a:rPr lang="de-DE" b="0" i="0" dirty="0">
                <a:effectLst/>
                <a:latin typeface="Inter"/>
              </a:rPr>
              <a:t>Dabei habe ich das Prinzip des Transfer-Lernens angewandt und vordefinierte Modelle wie ResNet18 und ResNet50 genutzt. </a:t>
            </a:r>
            <a:endParaRPr lang="de-DE" dirty="0"/>
          </a:p>
        </p:txBody>
      </p:sp>
    </p:spTree>
    <p:extLst>
      <p:ext uri="{BB962C8B-B14F-4D97-AF65-F5344CB8AC3E}">
        <p14:creationId xmlns:p14="http://schemas.microsoft.com/office/powerpoint/2010/main" val="1925165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de-DE" b="0" i="0" dirty="0">
                <a:effectLst/>
                <a:latin typeface="Inter"/>
              </a:rPr>
              <a:t>Während des Trainings ist es möglich, </a:t>
            </a:r>
            <a:r>
              <a:rPr lang="de-DE" b="0" i="0" dirty="0" err="1">
                <a:effectLst/>
                <a:latin typeface="Inter"/>
              </a:rPr>
              <a:t>Accuracy</a:t>
            </a:r>
            <a:r>
              <a:rPr lang="de-DE" b="0" i="0" dirty="0">
                <a:effectLst/>
                <a:latin typeface="Inter"/>
              </a:rPr>
              <a:t> und Loss im Verlauf von </a:t>
            </a:r>
            <a:r>
              <a:rPr lang="de-DE" b="0" i="0" dirty="0" err="1">
                <a:effectLst/>
                <a:latin typeface="Inter"/>
              </a:rPr>
              <a:t>Epochs</a:t>
            </a:r>
            <a:r>
              <a:rPr lang="de-DE" b="0" i="0" dirty="0">
                <a:effectLst/>
                <a:latin typeface="Inter"/>
              </a:rPr>
              <a:t> durch </a:t>
            </a:r>
            <a:r>
              <a:rPr lang="de-DE" b="0" i="0" dirty="0" err="1">
                <a:effectLst/>
                <a:latin typeface="Inter"/>
              </a:rPr>
              <a:t>Tensorboard</a:t>
            </a:r>
            <a:r>
              <a:rPr lang="de-DE" b="0" i="0" dirty="0">
                <a:effectLst/>
                <a:latin typeface="Inter"/>
              </a:rPr>
              <a:t> zu überwachen. </a:t>
            </a:r>
            <a:endParaRPr lang="de-DE" dirty="0"/>
          </a:p>
        </p:txBody>
      </p:sp>
    </p:spTree>
    <p:extLst>
      <p:ext uri="{BB962C8B-B14F-4D97-AF65-F5344CB8AC3E}">
        <p14:creationId xmlns:p14="http://schemas.microsoft.com/office/powerpoint/2010/main" val="14578685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elfolie">
    <p:spTree>
      <p:nvGrpSpPr>
        <p:cNvPr id="1" name=""/>
        <p:cNvGrpSpPr/>
        <p:nvPr/>
      </p:nvGrpSpPr>
      <p:grpSpPr>
        <a:xfrm>
          <a:off x="0" y="0"/>
          <a:ext cx="0" cy="0"/>
          <a:chOff x="0" y="0"/>
          <a:chExt cx="0" cy="0"/>
        </a:xfrm>
      </p:grpSpPr>
      <p:cxnSp>
        <p:nvCxnSpPr>
          <p:cNvPr id="4" name="Gerade Verbindung 3"/>
          <p:cNvCxnSpPr/>
          <p:nvPr/>
        </p:nvCxnSpPr>
        <p:spPr>
          <a:xfrm>
            <a:off x="287338" y="6516688"/>
            <a:ext cx="8064500" cy="158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Gerade Verbindung 4"/>
          <p:cNvCxnSpPr/>
          <p:nvPr/>
        </p:nvCxnSpPr>
        <p:spPr>
          <a:xfrm>
            <a:off x="287338" y="6516688"/>
            <a:ext cx="8064500" cy="15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Grafik 8" descr="FHAAC_RGB_oBL-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64563" y="287338"/>
            <a:ext cx="579437"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Untertitel 2"/>
          <p:cNvSpPr>
            <a:spLocks noGrp="1"/>
          </p:cNvSpPr>
          <p:nvPr>
            <p:ph type="subTitle" idx="1" hasCustomPrompt="1"/>
          </p:nvPr>
        </p:nvSpPr>
        <p:spPr>
          <a:xfrm>
            <a:off x="376238" y="4608000"/>
            <a:ext cx="7975762" cy="1440000"/>
          </a:xfrm>
        </p:spPr>
        <p:txBody>
          <a:bodyPr anchor="ctr"/>
          <a:lstStyle>
            <a:lvl1pPr marL="0" indent="0" algn="ctr">
              <a:lnSpc>
                <a:spcPct val="150000"/>
              </a:lnSpc>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noProof="0" dirty="0"/>
              <a:t>Xiaomeng Huang</a:t>
            </a:r>
          </a:p>
          <a:p>
            <a:r>
              <a:rPr lang="de-DE" noProof="0" dirty="0"/>
              <a:t>13. Januar 2025</a:t>
            </a:r>
          </a:p>
        </p:txBody>
      </p:sp>
      <p:sp>
        <p:nvSpPr>
          <p:cNvPr id="21" name="Title 20">
            <a:extLst>
              <a:ext uri="{FF2B5EF4-FFF2-40B4-BE49-F238E27FC236}">
                <a16:creationId xmlns:a16="http://schemas.microsoft.com/office/drawing/2014/main" id="{0A819846-39DD-4F9D-DF2F-1303BB7A0C16}"/>
              </a:ext>
            </a:extLst>
          </p:cNvPr>
          <p:cNvSpPr>
            <a:spLocks noGrp="1"/>
          </p:cNvSpPr>
          <p:nvPr>
            <p:ph type="title" hasCustomPrompt="1"/>
          </p:nvPr>
        </p:nvSpPr>
        <p:spPr>
          <a:xfrm>
            <a:off x="376238" y="1600200"/>
            <a:ext cx="7975600" cy="2895600"/>
          </a:xfrm>
        </p:spPr>
        <p:txBody>
          <a:bodyPr>
            <a:noAutofit/>
          </a:bodyPr>
          <a:lstStyle>
            <a:lvl1pPr algn="ctr">
              <a:lnSpc>
                <a:spcPct val="150000"/>
              </a:lnSpc>
              <a:defRPr sz="5000">
                <a:solidFill>
                  <a:srgbClr val="00B1AC"/>
                </a:solidFill>
                <a:latin typeface="Arial" panose="020B0604020202020204" pitchFamily="34" charset="0"/>
                <a:cs typeface="Arial" panose="020B0604020202020204" pitchFamily="34" charset="0"/>
              </a:defRPr>
            </a:lvl1pPr>
          </a:lstStyle>
          <a:p>
            <a:r>
              <a:rPr lang="de-DE" noProof="0" dirty="0"/>
              <a:t>Titel</a:t>
            </a:r>
          </a:p>
        </p:txBody>
      </p:sp>
      <p:sp>
        <p:nvSpPr>
          <p:cNvPr id="13" name="Textfeld 5">
            <a:extLst>
              <a:ext uri="{FF2B5EF4-FFF2-40B4-BE49-F238E27FC236}">
                <a16:creationId xmlns:a16="http://schemas.microsoft.com/office/drawing/2014/main" id="{B6280A55-073F-4FCF-C435-77F635B32A8B}"/>
              </a:ext>
            </a:extLst>
          </p:cNvPr>
          <p:cNvSpPr txBox="1"/>
          <p:nvPr userDrawn="1"/>
        </p:nvSpPr>
        <p:spPr>
          <a:xfrm>
            <a:off x="287338" y="6551613"/>
            <a:ext cx="8280400" cy="123111"/>
          </a:xfrm>
          <a:prstGeom prst="rect">
            <a:avLst/>
          </a:prstGeom>
          <a:noFill/>
        </p:spPr>
        <p:txBody>
          <a:bodyPr lIns="0" tIns="0" rIns="0" bIns="0">
            <a:spAutoFit/>
          </a:bodyPr>
          <a:lstStyle/>
          <a:p>
            <a:pPr>
              <a:tabLst>
                <a:tab pos="8077200" algn="r"/>
              </a:tabLst>
              <a:defRPr/>
            </a:pPr>
            <a:r>
              <a:rPr lang="de-DE" sz="800" b="1" dirty="0">
                <a:latin typeface="Arial" panose="020B0604020202020204" pitchFamily="34" charset="0"/>
                <a:cs typeface="Arial" panose="020B0604020202020204" pitchFamily="34" charset="0"/>
              </a:rPr>
              <a:t>© FH AACHEN </a:t>
            </a:r>
            <a:r>
              <a:rPr lang="de-DE" sz="800" dirty="0">
                <a:latin typeface="Arial" panose="020B0604020202020204" pitchFamily="34" charset="0"/>
                <a:cs typeface="Arial" panose="020B0604020202020204" pitchFamily="34" charset="0"/>
              </a:rPr>
              <a:t>UNIVERSITY OF APPLIED SCIENCES | DLACV WS2425 | Qualitätsprüfung von Gussprodukten mit Hilfe von Bilddaten | Xiaomeng Huang 	</a:t>
            </a:r>
            <a:fld id="{AA97D40F-9F3F-4063-9F86-F11BB4DC706F}" type="datetime4">
              <a:rPr lang="de-DE" sz="800" smtClean="0">
                <a:latin typeface="Arial" panose="020B0604020202020204" pitchFamily="34" charset="0"/>
                <a:cs typeface="Arial" panose="020B0604020202020204" pitchFamily="34" charset="0"/>
              </a:rPr>
              <a:pPr>
                <a:tabLst>
                  <a:tab pos="8077200" algn="r"/>
                </a:tabLst>
                <a:defRPr/>
              </a:pPr>
              <a:t>21. Januar 2025</a:t>
            </a:fld>
            <a:r>
              <a:rPr lang="de-DE" sz="800" dirty="0">
                <a:latin typeface="Arial" panose="020B0604020202020204" pitchFamily="34" charset="0"/>
                <a:cs typeface="Arial" panose="020B0604020202020204" pitchFamily="34" charset="0"/>
              </a:rPr>
              <a:t>  |  </a:t>
            </a:r>
            <a:fld id="{8E565612-6B0B-47BA-9A27-C8BC7F68E94A}" type="slidenum">
              <a:rPr lang="de-DE" sz="800">
                <a:latin typeface="Arial" panose="020B0604020202020204" pitchFamily="34" charset="0"/>
                <a:cs typeface="Arial" panose="020B0604020202020204" pitchFamily="34" charset="0"/>
              </a:rPr>
              <a:pPr>
                <a:tabLst>
                  <a:tab pos="8077200" algn="r"/>
                </a:tabLst>
                <a:defRPr/>
              </a:pPr>
              <a:t>‹#›</a:t>
            </a:fld>
            <a:endParaRPr lang="de-DE"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9502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 einspaltig">
    <p:spTree>
      <p:nvGrpSpPr>
        <p:cNvPr id="1" name=""/>
        <p:cNvGrpSpPr/>
        <p:nvPr/>
      </p:nvGrpSpPr>
      <p:grpSpPr>
        <a:xfrm>
          <a:off x="0" y="0"/>
          <a:ext cx="0" cy="0"/>
          <a:chOff x="0" y="0"/>
          <a:chExt cx="0" cy="0"/>
        </a:xfrm>
      </p:grpSpPr>
      <p:cxnSp>
        <p:nvCxnSpPr>
          <p:cNvPr id="4" name="Gerade Verbindung 3"/>
          <p:cNvCxnSpPr/>
          <p:nvPr/>
        </p:nvCxnSpPr>
        <p:spPr>
          <a:xfrm>
            <a:off x="285750" y="1152525"/>
            <a:ext cx="80645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Gerade Verbindung 4"/>
          <p:cNvCxnSpPr/>
          <p:nvPr/>
        </p:nvCxnSpPr>
        <p:spPr>
          <a:xfrm>
            <a:off x="287338" y="6516688"/>
            <a:ext cx="8064500" cy="15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Grafik 9" descr="FHAAC_RGB_oBL-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64563" y="287338"/>
            <a:ext cx="579437"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Inhaltsplatzhalter 2"/>
          <p:cNvSpPr>
            <a:spLocks noGrp="1"/>
          </p:cNvSpPr>
          <p:nvPr>
            <p:ph idx="1"/>
          </p:nvPr>
        </p:nvSpPr>
        <p:spPr>
          <a:xfrm>
            <a:off x="288000" y="1295999"/>
            <a:ext cx="8064000" cy="5040000"/>
          </a:xfrm>
        </p:spPr>
        <p:txBody>
          <a:bodyPr>
            <a:normAutofit/>
          </a:bodyPr>
          <a:lstStyle>
            <a:lvl1pPr marL="0" indent="0">
              <a:lnSpc>
                <a:spcPct val="150000"/>
              </a:lnSpc>
              <a:spcBef>
                <a:spcPts val="0"/>
              </a:spcBef>
              <a:spcAft>
                <a:spcPts val="0"/>
              </a:spcAft>
              <a:buFontTx/>
              <a:buNone/>
              <a:defRPr sz="1800">
                <a:solidFill>
                  <a:schemeClr val="tx1"/>
                </a:solidFill>
                <a:latin typeface="Arial" panose="020B0604020202020204" pitchFamily="34" charset="0"/>
                <a:cs typeface="Arial" panose="020B0604020202020204" pitchFamily="34" charset="0"/>
              </a:defRPr>
            </a:lvl1pPr>
            <a:lvl2pPr marL="0" indent="0">
              <a:lnSpc>
                <a:spcPct val="150000"/>
              </a:lnSpc>
              <a:spcBef>
                <a:spcPts val="2000"/>
              </a:spcBef>
              <a:buNone/>
              <a:defRPr sz="1800">
                <a:solidFill>
                  <a:schemeClr val="tx1"/>
                </a:solidFill>
                <a:latin typeface="Arial" panose="020B0604020202020204" pitchFamily="34" charset="0"/>
                <a:cs typeface="Arial" panose="020B0604020202020204" pitchFamily="34" charset="0"/>
              </a:defRPr>
            </a:lvl2pPr>
            <a:lvl3pPr marL="723900" indent="-368300">
              <a:lnSpc>
                <a:spcPct val="150000"/>
              </a:lnSpc>
              <a:buFont typeface="Verdana" pitchFamily="34" charset="0"/>
              <a:buChar char="&gt;"/>
              <a:defRPr sz="1800">
                <a:solidFill>
                  <a:schemeClr val="tx1"/>
                </a:solidFill>
                <a:latin typeface="Arial" panose="020B0604020202020204" pitchFamily="34" charset="0"/>
                <a:cs typeface="Arial" panose="020B0604020202020204" pitchFamily="34" charset="0"/>
              </a:defRPr>
            </a:lvl3pPr>
            <a:lvl4pPr marL="0" indent="0">
              <a:lnSpc>
                <a:spcPct val="150000"/>
              </a:lnSpc>
              <a:spcBef>
                <a:spcPts val="1600"/>
              </a:spcBef>
              <a:buFontTx/>
              <a:buNone/>
              <a:defRPr sz="1800">
                <a:solidFill>
                  <a:schemeClr val="tx1"/>
                </a:solidFill>
                <a:latin typeface="Arial" panose="020B0604020202020204" pitchFamily="34" charset="0"/>
                <a:cs typeface="Arial" panose="020B0604020202020204" pitchFamily="34" charset="0"/>
              </a:defRPr>
            </a:lvl4pPr>
            <a:lvl5pPr marL="723900" indent="-368300">
              <a:lnSpc>
                <a:spcPct val="150000"/>
              </a:lnSpc>
              <a:buFont typeface="Verdana" pitchFamily="34" charset="0"/>
              <a:buChar char="&gt;"/>
              <a:defRPr sz="1800">
                <a:solidFill>
                  <a:schemeClr val="tx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15" name="Titel 1">
            <a:extLst>
              <a:ext uri="{FF2B5EF4-FFF2-40B4-BE49-F238E27FC236}">
                <a16:creationId xmlns:a16="http://schemas.microsoft.com/office/drawing/2014/main" id="{493A8924-A8C8-843A-904D-DD90E50BF0FD}"/>
              </a:ext>
            </a:extLst>
          </p:cNvPr>
          <p:cNvSpPr>
            <a:spLocks noGrp="1"/>
          </p:cNvSpPr>
          <p:nvPr>
            <p:ph type="title"/>
          </p:nvPr>
        </p:nvSpPr>
        <p:spPr>
          <a:xfrm>
            <a:off x="288000" y="288000"/>
            <a:ext cx="8064000" cy="861348"/>
          </a:xfrm>
        </p:spPr>
        <p:txBody>
          <a:bodyPr>
            <a:normAutofit/>
          </a:bodyPr>
          <a:lstStyle>
            <a:lvl1pPr algn="l">
              <a:defRPr sz="4000">
                <a:solidFill>
                  <a:schemeClr val="tx1"/>
                </a:solidFill>
                <a:latin typeface="Arial" panose="020B0604020202020204" pitchFamily="34" charset="0"/>
                <a:cs typeface="Arial" panose="020B0604020202020204" pitchFamily="34" charset="0"/>
              </a:defRPr>
            </a:lvl1pPr>
          </a:lstStyle>
          <a:p>
            <a:r>
              <a:rPr lang="en-US" dirty="0"/>
              <a:t>Click to edit Master title style</a:t>
            </a:r>
            <a:endParaRPr lang="de-DE" dirty="0"/>
          </a:p>
        </p:txBody>
      </p:sp>
      <p:sp>
        <p:nvSpPr>
          <p:cNvPr id="2" name="Textfeld 5">
            <a:extLst>
              <a:ext uri="{FF2B5EF4-FFF2-40B4-BE49-F238E27FC236}">
                <a16:creationId xmlns:a16="http://schemas.microsoft.com/office/drawing/2014/main" id="{64452AE9-EFE3-F8EA-EB43-C4252603DBC9}"/>
              </a:ext>
            </a:extLst>
          </p:cNvPr>
          <p:cNvSpPr txBox="1"/>
          <p:nvPr userDrawn="1"/>
        </p:nvSpPr>
        <p:spPr>
          <a:xfrm>
            <a:off x="287338" y="6551613"/>
            <a:ext cx="8280400" cy="123111"/>
          </a:xfrm>
          <a:prstGeom prst="rect">
            <a:avLst/>
          </a:prstGeom>
          <a:noFill/>
        </p:spPr>
        <p:txBody>
          <a:bodyPr lIns="0" tIns="0" rIns="0" bIns="0">
            <a:spAutoFit/>
          </a:bodyPr>
          <a:lstStyle/>
          <a:p>
            <a:pPr>
              <a:tabLst>
                <a:tab pos="8077200" algn="r"/>
              </a:tabLst>
              <a:defRPr/>
            </a:pPr>
            <a:r>
              <a:rPr lang="de-DE" sz="800" b="1" dirty="0">
                <a:latin typeface="Arial" panose="020B0604020202020204" pitchFamily="34" charset="0"/>
                <a:cs typeface="Arial" panose="020B0604020202020204" pitchFamily="34" charset="0"/>
              </a:rPr>
              <a:t>© FH AACHEN </a:t>
            </a:r>
            <a:r>
              <a:rPr lang="de-DE" sz="800" dirty="0">
                <a:latin typeface="Arial" panose="020B0604020202020204" pitchFamily="34" charset="0"/>
                <a:cs typeface="Arial" panose="020B0604020202020204" pitchFamily="34" charset="0"/>
              </a:rPr>
              <a:t>UNIVERSITY OF APPLIED SCIENCES | DLACV WS2425 | Qualitätsprüfung von Gussprodukten mit Hilfe von Bilddaten | Xiaomeng Huang 	</a:t>
            </a:r>
            <a:fld id="{AA97D40F-9F3F-4063-9F86-F11BB4DC706F}" type="datetime4">
              <a:rPr lang="de-DE" sz="800" smtClean="0">
                <a:latin typeface="Arial" panose="020B0604020202020204" pitchFamily="34" charset="0"/>
                <a:cs typeface="Arial" panose="020B0604020202020204" pitchFamily="34" charset="0"/>
              </a:rPr>
              <a:pPr>
                <a:tabLst>
                  <a:tab pos="8077200" algn="r"/>
                </a:tabLst>
                <a:defRPr/>
              </a:pPr>
              <a:t>21. Januar 2025</a:t>
            </a:fld>
            <a:r>
              <a:rPr lang="de-DE" sz="800" dirty="0">
                <a:latin typeface="Arial" panose="020B0604020202020204" pitchFamily="34" charset="0"/>
                <a:cs typeface="Arial" panose="020B0604020202020204" pitchFamily="34" charset="0"/>
              </a:rPr>
              <a:t>  |  </a:t>
            </a:r>
            <a:fld id="{8E565612-6B0B-47BA-9A27-C8BC7F68E94A}" type="slidenum">
              <a:rPr lang="de-DE" sz="800">
                <a:latin typeface="Arial" panose="020B0604020202020204" pitchFamily="34" charset="0"/>
                <a:cs typeface="Arial" panose="020B0604020202020204" pitchFamily="34" charset="0"/>
              </a:rPr>
              <a:pPr>
                <a:tabLst>
                  <a:tab pos="8077200" algn="r"/>
                </a:tabLst>
                <a:defRPr/>
              </a:pPr>
              <a:t>‹#›</a:t>
            </a:fld>
            <a:endParaRPr lang="de-DE"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0931705"/>
      </p:ext>
    </p:extLst>
  </p:cSld>
  <p:clrMapOvr>
    <a:masterClrMapping/>
  </p:clrMapOvr>
  <p:hf sldNum="0" hd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EBDC79-119D-0E9E-CCFE-D650FB49F15C}"/>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9FFE4576-F463-24AE-EB1D-A3DC3129313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4" name="Date Placeholder 3">
            <a:extLst>
              <a:ext uri="{FF2B5EF4-FFF2-40B4-BE49-F238E27FC236}">
                <a16:creationId xmlns:a16="http://schemas.microsoft.com/office/drawing/2014/main" id="{D56543E1-844F-7F8B-A06B-7F3F2E07FC11}"/>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82000"/>
                  </a:schemeClr>
                </a:solidFill>
                <a:latin typeface="Arial" panose="020B0604020202020204" pitchFamily="34" charset="0"/>
                <a:cs typeface="Arial" panose="020B0604020202020204" pitchFamily="34" charset="0"/>
              </a:defRPr>
            </a:lvl1pPr>
          </a:lstStyle>
          <a:p>
            <a:fld id="{B9F52D3D-D76C-4F02-91ED-970A990775F6}" type="datetime1">
              <a:rPr lang="de-DE" smtClean="0"/>
              <a:t>21.01.2025</a:t>
            </a:fld>
            <a:endParaRPr lang="de-DE"/>
          </a:p>
        </p:txBody>
      </p:sp>
      <p:sp>
        <p:nvSpPr>
          <p:cNvPr id="5" name="Footer Placeholder 4">
            <a:extLst>
              <a:ext uri="{FF2B5EF4-FFF2-40B4-BE49-F238E27FC236}">
                <a16:creationId xmlns:a16="http://schemas.microsoft.com/office/drawing/2014/main" id="{AEF2E731-658B-19C2-F182-EA9B1CDC4852}"/>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82000"/>
                  </a:schemeClr>
                </a:solidFill>
                <a:latin typeface="Arial" panose="020B0604020202020204" pitchFamily="34" charset="0"/>
                <a:cs typeface="Arial" panose="020B0604020202020204" pitchFamily="34" charset="0"/>
              </a:defRPr>
            </a:lvl1pPr>
          </a:lstStyle>
          <a:p>
            <a:r>
              <a:rPr lang="de-DE" dirty="0"/>
              <a:t>Xiaomeng Huang</a:t>
            </a:r>
          </a:p>
        </p:txBody>
      </p:sp>
      <p:sp>
        <p:nvSpPr>
          <p:cNvPr id="6" name="Slide Number Placeholder 5">
            <a:extLst>
              <a:ext uri="{FF2B5EF4-FFF2-40B4-BE49-F238E27FC236}">
                <a16:creationId xmlns:a16="http://schemas.microsoft.com/office/drawing/2014/main" id="{87B2E37A-EDEE-1B6A-6CA1-F03103D38265}"/>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82000"/>
                  </a:schemeClr>
                </a:solidFill>
                <a:latin typeface="Arial" panose="020B0604020202020204" pitchFamily="34" charset="0"/>
                <a:cs typeface="Arial" panose="020B0604020202020204" pitchFamily="34" charset="0"/>
              </a:defRPr>
            </a:lvl1pPr>
          </a:lstStyle>
          <a:p>
            <a:fld id="{EA72B83B-728B-4D9A-B8A1-31AEA77C4E38}" type="slidenum">
              <a:rPr lang="de-DE" smtClean="0"/>
              <a:pPr/>
              <a:t>‹#›</a:t>
            </a:fld>
            <a:endParaRPr lang="de-DE"/>
          </a:p>
        </p:txBody>
      </p:sp>
    </p:spTree>
    <p:extLst>
      <p:ext uri="{BB962C8B-B14F-4D97-AF65-F5344CB8AC3E}">
        <p14:creationId xmlns:p14="http://schemas.microsoft.com/office/powerpoint/2010/main" val="2104945081"/>
      </p:ext>
    </p:extLst>
  </p:cSld>
  <p:clrMap bg1="lt1" tx1="dk1" bg2="lt2" tx2="dk2" accent1="accent1" accent2="accent2" accent3="accent3" accent4="accent4" accent5="accent5" accent6="accent6" hlink="hlink" folHlink="folHlink"/>
  <p:sldLayoutIdLst>
    <p:sldLayoutId id="2147483861" r:id="rId1"/>
    <p:sldLayoutId id="2147483862" r:id="rId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5.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kaggle.com/datasets/ravirajsinh45/real-life-industrial-dataset-of-casting-product/data"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viso.ai/deep-learning/imagenet/" TargetMode="External"/><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kaggle.com/datasets/ravirajsinh45/real-life-industrial-dataset-of-casting-product/data"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kaggle.com/datasets/ravirajsinh45/real-life-industrial-dataset-of-casting-product/data" TargetMode="External"/><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C81A7223-5D92-9B85-1FEB-37DD08468EB2}"/>
              </a:ext>
            </a:extLst>
          </p:cNvPr>
          <p:cNvSpPr>
            <a:spLocks noGrp="1"/>
          </p:cNvSpPr>
          <p:nvPr>
            <p:ph type="subTitle" idx="1"/>
          </p:nvPr>
        </p:nvSpPr>
        <p:spPr/>
        <p:txBody>
          <a:bodyPr/>
          <a:lstStyle/>
          <a:p>
            <a:pPr>
              <a:lnSpc>
                <a:spcPct val="100000"/>
              </a:lnSpc>
            </a:pPr>
            <a:r>
              <a:rPr lang="de-DE" noProof="0" dirty="0"/>
              <a:t>Xiaomeng Huang</a:t>
            </a:r>
          </a:p>
          <a:p>
            <a:pPr>
              <a:lnSpc>
                <a:spcPct val="100000"/>
              </a:lnSpc>
            </a:pPr>
            <a:fld id="{1CDD462A-3895-496B-A69C-34A069791800}" type="datetime4">
              <a:rPr lang="de-DE" noProof="0" smtClean="0"/>
              <a:t>21. Januar 2025</a:t>
            </a:fld>
            <a:endParaRPr lang="de-DE" noProof="0" dirty="0"/>
          </a:p>
        </p:txBody>
      </p:sp>
      <p:sp>
        <p:nvSpPr>
          <p:cNvPr id="4" name="Title 3">
            <a:extLst>
              <a:ext uri="{FF2B5EF4-FFF2-40B4-BE49-F238E27FC236}">
                <a16:creationId xmlns:a16="http://schemas.microsoft.com/office/drawing/2014/main" id="{F9D147C6-7FCC-C5FE-927B-6CDF89FB3E00}"/>
              </a:ext>
            </a:extLst>
          </p:cNvPr>
          <p:cNvSpPr>
            <a:spLocks noGrp="1"/>
          </p:cNvSpPr>
          <p:nvPr>
            <p:ph type="title"/>
          </p:nvPr>
        </p:nvSpPr>
        <p:spPr/>
        <p:txBody>
          <a:bodyPr/>
          <a:lstStyle/>
          <a:p>
            <a:pPr>
              <a:lnSpc>
                <a:spcPct val="100000"/>
              </a:lnSpc>
            </a:pPr>
            <a:r>
              <a:rPr lang="de-DE" noProof="0" dirty="0"/>
              <a:t>Qualitätsprüfung von Gussprodukten mit Hilfe von Bilddaten </a:t>
            </a:r>
          </a:p>
        </p:txBody>
      </p:sp>
    </p:spTree>
    <p:extLst>
      <p:ext uri="{BB962C8B-B14F-4D97-AF65-F5344CB8AC3E}">
        <p14:creationId xmlns:p14="http://schemas.microsoft.com/office/powerpoint/2010/main" val="4000674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28DC5C-8A64-012A-ABC3-5636553AA954}"/>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3A0E30-3E25-2B70-F3B8-3771702401D7}"/>
              </a:ext>
            </a:extLst>
          </p:cNvPr>
          <p:cNvSpPr>
            <a:spLocks noGrp="1"/>
          </p:cNvSpPr>
          <p:nvPr>
            <p:ph idx="1"/>
          </p:nvPr>
        </p:nvSpPr>
        <p:spPr>
          <a:xfrm>
            <a:off x="288000" y="1295999"/>
            <a:ext cx="8064000" cy="990001"/>
          </a:xfrm>
        </p:spPr>
        <p:txBody>
          <a:bodyPr>
            <a:normAutofit/>
          </a:bodyPr>
          <a:lstStyle/>
          <a:p>
            <a:pPr marL="342900" indent="-342900">
              <a:buFont typeface="+mj-lt"/>
              <a:buAutoNum type="arabicPeriod" startAt="3"/>
            </a:pPr>
            <a:r>
              <a:rPr lang="de-DE" noProof="0" dirty="0"/>
              <a:t>Modell-Training</a:t>
            </a:r>
            <a:r>
              <a:rPr lang="de-DE" noProof="0" dirty="0">
                <a:sym typeface="Wingdings" panose="05000000000000000000" pitchFamily="2" charset="2"/>
              </a:rPr>
              <a:t> </a:t>
            </a:r>
            <a:r>
              <a:rPr lang="de-DE" b="0" i="0" noProof="0" dirty="0">
                <a:solidFill>
                  <a:srgbClr val="FF0000"/>
                </a:solidFill>
                <a:effectLst/>
                <a:latin typeface="Google Sans"/>
              </a:rPr>
              <a:t>✔</a:t>
            </a:r>
            <a:r>
              <a:rPr lang="de-DE" b="0" i="0" noProof="0" dirty="0">
                <a:solidFill>
                  <a:srgbClr val="040C28"/>
                </a:solidFill>
                <a:effectLst/>
                <a:latin typeface="Google Sans"/>
              </a:rPr>
              <a:t> </a:t>
            </a:r>
          </a:p>
          <a:p>
            <a:pPr marL="1009650" lvl="2" indent="-285750">
              <a:buFont typeface="Arial" panose="020B0604020202020204" pitchFamily="34" charset="0"/>
              <a:buChar char="•"/>
            </a:pPr>
            <a:r>
              <a:rPr lang="de-DE" noProof="0" dirty="0">
                <a:solidFill>
                  <a:srgbClr val="040C28"/>
                </a:solidFill>
                <a:latin typeface="Google Sans"/>
              </a:rPr>
              <a:t>Training </a:t>
            </a:r>
          </a:p>
        </p:txBody>
      </p:sp>
      <p:sp>
        <p:nvSpPr>
          <p:cNvPr id="3" name="Title 2">
            <a:extLst>
              <a:ext uri="{FF2B5EF4-FFF2-40B4-BE49-F238E27FC236}">
                <a16:creationId xmlns:a16="http://schemas.microsoft.com/office/drawing/2014/main" id="{0353F4F2-B1BA-20DD-AB01-B7B1C748B2A6}"/>
              </a:ext>
            </a:extLst>
          </p:cNvPr>
          <p:cNvSpPr>
            <a:spLocks noGrp="1"/>
          </p:cNvSpPr>
          <p:nvPr>
            <p:ph type="title"/>
          </p:nvPr>
        </p:nvSpPr>
        <p:spPr/>
        <p:txBody>
          <a:bodyPr>
            <a:normAutofit/>
          </a:bodyPr>
          <a:lstStyle/>
          <a:p>
            <a:r>
              <a:rPr lang="de-DE" sz="4000" noProof="0" dirty="0"/>
              <a:t>Implementierungsschritte </a:t>
            </a:r>
            <a:endParaRPr lang="de-DE" noProof="0" dirty="0"/>
          </a:p>
        </p:txBody>
      </p:sp>
      <p:pic>
        <p:nvPicPr>
          <p:cNvPr id="6" name="Picture 5">
            <a:extLst>
              <a:ext uri="{FF2B5EF4-FFF2-40B4-BE49-F238E27FC236}">
                <a16:creationId xmlns:a16="http://schemas.microsoft.com/office/drawing/2014/main" id="{DAF730C5-AA99-AEEE-145E-9D8CF859389E}"/>
              </a:ext>
            </a:extLst>
          </p:cNvPr>
          <p:cNvPicPr>
            <a:picLocks noChangeAspect="1"/>
          </p:cNvPicPr>
          <p:nvPr/>
        </p:nvPicPr>
        <p:blipFill>
          <a:blip r:embed="rId3"/>
          <a:stretch>
            <a:fillRect/>
          </a:stretch>
        </p:blipFill>
        <p:spPr>
          <a:xfrm>
            <a:off x="1203525" y="3489325"/>
            <a:ext cx="3384150" cy="2286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D8752420-CCA4-2781-69A1-74C3322D50C2}"/>
              </a:ext>
            </a:extLst>
          </p:cNvPr>
          <p:cNvPicPr>
            <a:picLocks noChangeAspect="1"/>
          </p:cNvPicPr>
          <p:nvPr/>
        </p:nvPicPr>
        <p:blipFill>
          <a:blip r:embed="rId4"/>
          <a:stretch>
            <a:fillRect/>
          </a:stretch>
        </p:blipFill>
        <p:spPr>
          <a:xfrm>
            <a:off x="5003187" y="3489325"/>
            <a:ext cx="3348813" cy="2286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id="{C4D33B5C-5B28-8789-960F-4FAEDF1760A4}"/>
              </a:ext>
            </a:extLst>
          </p:cNvPr>
          <p:cNvSpPr txBox="1"/>
          <p:nvPr/>
        </p:nvSpPr>
        <p:spPr>
          <a:xfrm>
            <a:off x="288000" y="5835650"/>
            <a:ext cx="8064000" cy="646331"/>
          </a:xfrm>
          <a:prstGeom prst="rect">
            <a:avLst/>
          </a:prstGeom>
          <a:noFill/>
        </p:spPr>
        <p:txBody>
          <a:bodyPr wrap="square" rtlCol="0">
            <a:spAutoFit/>
          </a:bodyPr>
          <a:lstStyle/>
          <a:p>
            <a:pPr marL="285750" indent="-285750">
              <a:buFont typeface="Wingdings" panose="05000000000000000000" pitchFamily="2" charset="2"/>
              <a:buChar char="à"/>
            </a:pPr>
            <a:r>
              <a:rPr lang="de-DE" noProof="0" dirty="0"/>
              <a:t>In der Konvergenzphase: </a:t>
            </a:r>
            <a:br>
              <a:rPr lang="de-DE" dirty="0"/>
            </a:br>
            <a:r>
              <a:rPr lang="de-DE" noProof="0" dirty="0"/>
              <a:t>ResNet18 zeigt eine bessere Leistung als ResNet50. </a:t>
            </a:r>
          </a:p>
        </p:txBody>
      </p:sp>
      <p:pic>
        <p:nvPicPr>
          <p:cNvPr id="5" name="Picture 4">
            <a:extLst>
              <a:ext uri="{FF2B5EF4-FFF2-40B4-BE49-F238E27FC236}">
                <a16:creationId xmlns:a16="http://schemas.microsoft.com/office/drawing/2014/main" id="{75A737AF-9263-A335-11AC-5A01E50BE426}"/>
              </a:ext>
            </a:extLst>
          </p:cNvPr>
          <p:cNvPicPr>
            <a:picLocks noChangeAspect="1"/>
          </p:cNvPicPr>
          <p:nvPr/>
        </p:nvPicPr>
        <p:blipFill>
          <a:blip r:embed="rId5"/>
          <a:stretch>
            <a:fillRect/>
          </a:stretch>
        </p:blipFill>
        <p:spPr>
          <a:xfrm>
            <a:off x="6858000" y="1288742"/>
            <a:ext cx="1494000" cy="638063"/>
          </a:xfrm>
          <a:prstGeom prst="rect">
            <a:avLst/>
          </a:prstGeom>
        </p:spPr>
      </p:pic>
      <p:pic>
        <p:nvPicPr>
          <p:cNvPr id="10" name="Picture 9">
            <a:extLst>
              <a:ext uri="{FF2B5EF4-FFF2-40B4-BE49-F238E27FC236}">
                <a16:creationId xmlns:a16="http://schemas.microsoft.com/office/drawing/2014/main" id="{5696860E-DEEE-8133-61D9-6A47342FFB90}"/>
              </a:ext>
            </a:extLst>
          </p:cNvPr>
          <p:cNvPicPr>
            <a:picLocks noChangeAspect="1"/>
          </p:cNvPicPr>
          <p:nvPr/>
        </p:nvPicPr>
        <p:blipFill>
          <a:blip r:embed="rId6"/>
          <a:stretch>
            <a:fillRect/>
          </a:stretch>
        </p:blipFill>
        <p:spPr>
          <a:xfrm>
            <a:off x="1780987" y="2736853"/>
            <a:ext cx="2791013" cy="541048"/>
          </a:xfrm>
          <a:prstGeom prst="rect">
            <a:avLst/>
          </a:prstGeom>
          <a:ln>
            <a:noFill/>
          </a:ln>
          <a:effectLst>
            <a:outerShdw blurRad="292100" dist="139700" dir="2700000" algn="tl" rotWithShape="0">
              <a:srgbClr val="333333">
                <a:alpha val="65000"/>
              </a:srgbClr>
            </a:outerShdw>
          </a:effectLst>
        </p:spPr>
      </p:pic>
      <p:sp>
        <p:nvSpPr>
          <p:cNvPr id="11" name="Rectangle 10">
            <a:extLst>
              <a:ext uri="{FF2B5EF4-FFF2-40B4-BE49-F238E27FC236}">
                <a16:creationId xmlns:a16="http://schemas.microsoft.com/office/drawing/2014/main" id="{62372D1B-AE53-45C3-1DBA-87166A7CF7BA}"/>
              </a:ext>
            </a:extLst>
          </p:cNvPr>
          <p:cNvSpPr/>
          <p:nvPr/>
        </p:nvSpPr>
        <p:spPr>
          <a:xfrm>
            <a:off x="2960950" y="3659479"/>
            <a:ext cx="1601325"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solidFill>
                <a:srgbClr val="FF0000"/>
              </a:solidFill>
            </a:endParaRPr>
          </a:p>
        </p:txBody>
      </p:sp>
      <p:cxnSp>
        <p:nvCxnSpPr>
          <p:cNvPr id="13" name="Straight Arrow Connector 12">
            <a:extLst>
              <a:ext uri="{FF2B5EF4-FFF2-40B4-BE49-F238E27FC236}">
                <a16:creationId xmlns:a16="http://schemas.microsoft.com/office/drawing/2014/main" id="{C23A8D1A-2AA4-8BBD-C462-D6502C95E7D7}"/>
              </a:ext>
            </a:extLst>
          </p:cNvPr>
          <p:cNvCxnSpPr>
            <a:cxnSpLocks/>
            <a:stCxn id="11" idx="0"/>
          </p:cNvCxnSpPr>
          <p:nvPr/>
        </p:nvCxnSpPr>
        <p:spPr>
          <a:xfrm flipH="1" flipV="1">
            <a:off x="3609314" y="3277900"/>
            <a:ext cx="152299" cy="381579"/>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15" name="Picture 14">
            <a:extLst>
              <a:ext uri="{FF2B5EF4-FFF2-40B4-BE49-F238E27FC236}">
                <a16:creationId xmlns:a16="http://schemas.microsoft.com/office/drawing/2014/main" id="{EBE315C1-AFFD-D5EE-2B64-BC8DFF60B072}"/>
              </a:ext>
            </a:extLst>
          </p:cNvPr>
          <p:cNvPicPr>
            <a:picLocks noChangeAspect="1"/>
          </p:cNvPicPr>
          <p:nvPr/>
        </p:nvPicPr>
        <p:blipFill>
          <a:blip r:embed="rId7"/>
          <a:srcRect l="4516" t="2542"/>
          <a:stretch/>
        </p:blipFill>
        <p:spPr>
          <a:xfrm>
            <a:off x="5589940" y="2731539"/>
            <a:ext cx="2791014" cy="542001"/>
          </a:xfrm>
          <a:prstGeom prst="rect">
            <a:avLst/>
          </a:prstGeom>
          <a:ln>
            <a:noFill/>
          </a:ln>
          <a:effectLst>
            <a:outerShdw blurRad="292100" dist="139700" dir="2700000" algn="tl" rotWithShape="0">
              <a:srgbClr val="333333">
                <a:alpha val="65000"/>
              </a:srgbClr>
            </a:outerShdw>
          </a:effectLst>
        </p:spPr>
      </p:pic>
      <p:sp>
        <p:nvSpPr>
          <p:cNvPr id="16" name="Rectangle 15">
            <a:extLst>
              <a:ext uri="{FF2B5EF4-FFF2-40B4-BE49-F238E27FC236}">
                <a16:creationId xmlns:a16="http://schemas.microsoft.com/office/drawing/2014/main" id="{230D5F82-F727-8FEE-624A-E333D7F4971A}"/>
              </a:ext>
            </a:extLst>
          </p:cNvPr>
          <p:cNvSpPr/>
          <p:nvPr/>
        </p:nvSpPr>
        <p:spPr>
          <a:xfrm>
            <a:off x="6629400" y="5257800"/>
            <a:ext cx="1601325"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solidFill>
                <a:srgbClr val="FF0000"/>
              </a:solidFill>
            </a:endParaRPr>
          </a:p>
        </p:txBody>
      </p:sp>
      <p:cxnSp>
        <p:nvCxnSpPr>
          <p:cNvPr id="17" name="Straight Arrow Connector 16">
            <a:extLst>
              <a:ext uri="{FF2B5EF4-FFF2-40B4-BE49-F238E27FC236}">
                <a16:creationId xmlns:a16="http://schemas.microsoft.com/office/drawing/2014/main" id="{FB32133F-4FD2-4CC5-F98A-8A6D3823598E}"/>
              </a:ext>
            </a:extLst>
          </p:cNvPr>
          <p:cNvCxnSpPr>
            <a:cxnSpLocks/>
            <a:stCxn id="16" idx="0"/>
            <a:endCxn id="15" idx="2"/>
          </p:cNvCxnSpPr>
          <p:nvPr/>
        </p:nvCxnSpPr>
        <p:spPr>
          <a:xfrm flipH="1" flipV="1">
            <a:off x="6985447" y="3273540"/>
            <a:ext cx="444616" cy="198426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F72E5837-387C-2F14-6BB0-BFE39771F1A8}"/>
              </a:ext>
            </a:extLst>
          </p:cNvPr>
          <p:cNvSpPr txBox="1"/>
          <p:nvPr/>
        </p:nvSpPr>
        <p:spPr>
          <a:xfrm>
            <a:off x="1295400" y="2246870"/>
            <a:ext cx="1600200" cy="369332"/>
          </a:xfrm>
          <a:prstGeom prst="rect">
            <a:avLst/>
          </a:prstGeom>
          <a:noFill/>
        </p:spPr>
        <p:txBody>
          <a:bodyPr wrap="square" rtlCol="0">
            <a:spAutoFit/>
          </a:bodyPr>
          <a:lstStyle/>
          <a:p>
            <a:pPr marL="342900" indent="-342900" algn="ctr">
              <a:buFont typeface="Courier New" panose="02070309020205020404" pitchFamily="49" charset="0"/>
              <a:buChar char="o"/>
            </a:pPr>
            <a:r>
              <a:rPr lang="en-US" dirty="0"/>
              <a:t>Accuracy </a:t>
            </a:r>
            <a:endParaRPr lang="de-DE" dirty="0"/>
          </a:p>
        </p:txBody>
      </p:sp>
      <p:sp>
        <p:nvSpPr>
          <p:cNvPr id="23" name="TextBox 22">
            <a:extLst>
              <a:ext uri="{FF2B5EF4-FFF2-40B4-BE49-F238E27FC236}">
                <a16:creationId xmlns:a16="http://schemas.microsoft.com/office/drawing/2014/main" id="{B4B60420-2F95-4353-A77B-CAEE0867A6CF}"/>
              </a:ext>
            </a:extLst>
          </p:cNvPr>
          <p:cNvSpPr txBox="1"/>
          <p:nvPr/>
        </p:nvSpPr>
        <p:spPr>
          <a:xfrm>
            <a:off x="5987583" y="2246870"/>
            <a:ext cx="1600200" cy="369332"/>
          </a:xfrm>
          <a:prstGeom prst="rect">
            <a:avLst/>
          </a:prstGeom>
          <a:noFill/>
        </p:spPr>
        <p:txBody>
          <a:bodyPr wrap="square" rtlCol="0">
            <a:spAutoFit/>
          </a:bodyPr>
          <a:lstStyle/>
          <a:p>
            <a:pPr marL="342900" indent="-342900" algn="ctr">
              <a:buFont typeface="Courier New" panose="02070309020205020404" pitchFamily="49" charset="0"/>
              <a:buChar char="o"/>
            </a:pPr>
            <a:r>
              <a:rPr lang="en-US" dirty="0"/>
              <a:t>Loss  </a:t>
            </a:r>
            <a:endParaRPr lang="de-DE" dirty="0"/>
          </a:p>
        </p:txBody>
      </p:sp>
    </p:spTree>
    <p:extLst>
      <p:ext uri="{BB962C8B-B14F-4D97-AF65-F5344CB8AC3E}">
        <p14:creationId xmlns:p14="http://schemas.microsoft.com/office/powerpoint/2010/main" val="1664937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4CF667-752E-CDDB-3D9B-C003F276ED12}"/>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3806F3-063E-F2A2-ECB6-4603B1BFAA8F}"/>
              </a:ext>
            </a:extLst>
          </p:cNvPr>
          <p:cNvSpPr>
            <a:spLocks noGrp="1"/>
          </p:cNvSpPr>
          <p:nvPr>
            <p:ph idx="1"/>
          </p:nvPr>
        </p:nvSpPr>
        <p:spPr>
          <a:xfrm>
            <a:off x="288000" y="1295999"/>
            <a:ext cx="8064000" cy="990001"/>
          </a:xfrm>
        </p:spPr>
        <p:txBody>
          <a:bodyPr>
            <a:normAutofit/>
          </a:bodyPr>
          <a:lstStyle/>
          <a:p>
            <a:pPr marL="342900" indent="-342900">
              <a:buFont typeface="+mj-lt"/>
              <a:buAutoNum type="arabicPeriod" startAt="3"/>
            </a:pPr>
            <a:r>
              <a:rPr lang="de-DE" noProof="0" dirty="0"/>
              <a:t>Modell-Training</a:t>
            </a:r>
            <a:r>
              <a:rPr lang="de-DE" noProof="0" dirty="0">
                <a:sym typeface="Wingdings" panose="05000000000000000000" pitchFamily="2" charset="2"/>
              </a:rPr>
              <a:t> </a:t>
            </a:r>
            <a:r>
              <a:rPr lang="de-DE" b="0" i="0" noProof="0" dirty="0">
                <a:solidFill>
                  <a:srgbClr val="FF0000"/>
                </a:solidFill>
                <a:effectLst/>
                <a:latin typeface="Google Sans"/>
              </a:rPr>
              <a:t>✔</a:t>
            </a:r>
            <a:r>
              <a:rPr lang="de-DE" b="0" i="0" noProof="0" dirty="0">
                <a:solidFill>
                  <a:srgbClr val="040C28"/>
                </a:solidFill>
                <a:effectLst/>
                <a:latin typeface="Google Sans"/>
              </a:rPr>
              <a:t> </a:t>
            </a:r>
          </a:p>
          <a:p>
            <a:pPr marL="1009650" lvl="2" indent="-285750">
              <a:buFont typeface="Arial" panose="020B0604020202020204" pitchFamily="34" charset="0"/>
              <a:buChar char="•"/>
            </a:pPr>
            <a:r>
              <a:rPr lang="de-DE" noProof="0" dirty="0">
                <a:solidFill>
                  <a:srgbClr val="040C28"/>
                </a:solidFill>
                <a:latin typeface="Google Sans"/>
              </a:rPr>
              <a:t>Validation </a:t>
            </a:r>
          </a:p>
        </p:txBody>
      </p:sp>
      <p:sp>
        <p:nvSpPr>
          <p:cNvPr id="3" name="Title 2">
            <a:extLst>
              <a:ext uri="{FF2B5EF4-FFF2-40B4-BE49-F238E27FC236}">
                <a16:creationId xmlns:a16="http://schemas.microsoft.com/office/drawing/2014/main" id="{7D3BF2F6-1EED-62AB-EEE5-3355251CB4A9}"/>
              </a:ext>
            </a:extLst>
          </p:cNvPr>
          <p:cNvSpPr>
            <a:spLocks noGrp="1"/>
          </p:cNvSpPr>
          <p:nvPr>
            <p:ph type="title"/>
          </p:nvPr>
        </p:nvSpPr>
        <p:spPr/>
        <p:txBody>
          <a:bodyPr>
            <a:normAutofit/>
          </a:bodyPr>
          <a:lstStyle/>
          <a:p>
            <a:r>
              <a:rPr lang="de-DE" sz="4000" noProof="0" dirty="0"/>
              <a:t>Implementierungsschritte </a:t>
            </a:r>
            <a:endParaRPr lang="de-DE" noProof="0" dirty="0"/>
          </a:p>
        </p:txBody>
      </p:sp>
      <p:sp>
        <p:nvSpPr>
          <p:cNvPr id="9" name="TextBox 8">
            <a:extLst>
              <a:ext uri="{FF2B5EF4-FFF2-40B4-BE49-F238E27FC236}">
                <a16:creationId xmlns:a16="http://schemas.microsoft.com/office/drawing/2014/main" id="{CB316F5E-16DB-BFD5-5999-370D7D35402E}"/>
              </a:ext>
            </a:extLst>
          </p:cNvPr>
          <p:cNvSpPr txBox="1"/>
          <p:nvPr/>
        </p:nvSpPr>
        <p:spPr>
          <a:xfrm>
            <a:off x="288000" y="5830669"/>
            <a:ext cx="8064000" cy="646331"/>
          </a:xfrm>
          <a:prstGeom prst="rect">
            <a:avLst/>
          </a:prstGeom>
          <a:noFill/>
        </p:spPr>
        <p:txBody>
          <a:bodyPr wrap="square" rtlCol="0">
            <a:spAutoFit/>
          </a:bodyPr>
          <a:lstStyle/>
          <a:p>
            <a:pPr marL="285750" indent="-285750">
              <a:buFont typeface="Wingdings" panose="05000000000000000000" pitchFamily="2" charset="2"/>
              <a:buChar char="à"/>
            </a:pPr>
            <a:r>
              <a:rPr lang="de-DE" noProof="0" dirty="0"/>
              <a:t>In der Konvergenzphase: </a:t>
            </a:r>
            <a:br>
              <a:rPr lang="de-DE" noProof="0" dirty="0"/>
            </a:br>
            <a:r>
              <a:rPr lang="de-DE" noProof="0" dirty="0"/>
              <a:t>Die Leistung von ResNet18 und ResNet50 ist nahezu identisch. </a:t>
            </a:r>
          </a:p>
        </p:txBody>
      </p:sp>
      <p:pic>
        <p:nvPicPr>
          <p:cNvPr id="5" name="Picture 4">
            <a:extLst>
              <a:ext uri="{FF2B5EF4-FFF2-40B4-BE49-F238E27FC236}">
                <a16:creationId xmlns:a16="http://schemas.microsoft.com/office/drawing/2014/main" id="{EFEE01DC-B046-86D4-41B5-B1CDF56FE1E4}"/>
              </a:ext>
            </a:extLst>
          </p:cNvPr>
          <p:cNvPicPr>
            <a:picLocks noChangeAspect="1"/>
          </p:cNvPicPr>
          <p:nvPr/>
        </p:nvPicPr>
        <p:blipFill>
          <a:blip r:embed="rId3"/>
          <a:stretch>
            <a:fillRect/>
          </a:stretch>
        </p:blipFill>
        <p:spPr>
          <a:xfrm>
            <a:off x="1074031" y="3430403"/>
            <a:ext cx="3384150" cy="2286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a:extLst>
              <a:ext uri="{FF2B5EF4-FFF2-40B4-BE49-F238E27FC236}">
                <a16:creationId xmlns:a16="http://schemas.microsoft.com/office/drawing/2014/main" id="{48187802-9602-1128-CB9C-083DB0097598}"/>
              </a:ext>
            </a:extLst>
          </p:cNvPr>
          <p:cNvPicPr>
            <a:picLocks noChangeAspect="1"/>
          </p:cNvPicPr>
          <p:nvPr/>
        </p:nvPicPr>
        <p:blipFill>
          <a:blip r:embed="rId4"/>
          <a:stretch>
            <a:fillRect/>
          </a:stretch>
        </p:blipFill>
        <p:spPr>
          <a:xfrm>
            <a:off x="4876800" y="3429000"/>
            <a:ext cx="3348813" cy="2286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1DE88C72-E4C1-3E63-00B6-24EEA3AF20E5}"/>
              </a:ext>
            </a:extLst>
          </p:cNvPr>
          <p:cNvPicPr>
            <a:picLocks noChangeAspect="1"/>
          </p:cNvPicPr>
          <p:nvPr/>
        </p:nvPicPr>
        <p:blipFill>
          <a:blip r:embed="rId5"/>
          <a:stretch>
            <a:fillRect/>
          </a:stretch>
        </p:blipFill>
        <p:spPr>
          <a:xfrm>
            <a:off x="6858000" y="1288742"/>
            <a:ext cx="1494000" cy="638063"/>
          </a:xfrm>
          <a:prstGeom prst="rect">
            <a:avLst/>
          </a:prstGeom>
        </p:spPr>
      </p:pic>
      <p:sp>
        <p:nvSpPr>
          <p:cNvPr id="6" name="TextBox 5">
            <a:extLst>
              <a:ext uri="{FF2B5EF4-FFF2-40B4-BE49-F238E27FC236}">
                <a16:creationId xmlns:a16="http://schemas.microsoft.com/office/drawing/2014/main" id="{FF2ECAB1-6BAF-585F-F746-38F257A431F0}"/>
              </a:ext>
            </a:extLst>
          </p:cNvPr>
          <p:cNvSpPr txBox="1"/>
          <p:nvPr/>
        </p:nvSpPr>
        <p:spPr>
          <a:xfrm>
            <a:off x="1295400" y="2246870"/>
            <a:ext cx="1600200" cy="369332"/>
          </a:xfrm>
          <a:prstGeom prst="rect">
            <a:avLst/>
          </a:prstGeom>
          <a:noFill/>
        </p:spPr>
        <p:txBody>
          <a:bodyPr wrap="square" rtlCol="0">
            <a:spAutoFit/>
          </a:bodyPr>
          <a:lstStyle/>
          <a:p>
            <a:pPr marL="342900" indent="-342900" algn="ctr">
              <a:buFont typeface="Courier New" panose="02070309020205020404" pitchFamily="49" charset="0"/>
              <a:buChar char="o"/>
            </a:pPr>
            <a:r>
              <a:rPr lang="en-US" dirty="0"/>
              <a:t>Accuracy </a:t>
            </a:r>
            <a:endParaRPr lang="de-DE" dirty="0"/>
          </a:p>
        </p:txBody>
      </p:sp>
      <p:sp>
        <p:nvSpPr>
          <p:cNvPr id="7" name="TextBox 6">
            <a:extLst>
              <a:ext uri="{FF2B5EF4-FFF2-40B4-BE49-F238E27FC236}">
                <a16:creationId xmlns:a16="http://schemas.microsoft.com/office/drawing/2014/main" id="{068E5ED8-C252-0398-23E5-1673D2AEBE45}"/>
              </a:ext>
            </a:extLst>
          </p:cNvPr>
          <p:cNvSpPr txBox="1"/>
          <p:nvPr/>
        </p:nvSpPr>
        <p:spPr>
          <a:xfrm>
            <a:off x="5987583" y="2246870"/>
            <a:ext cx="1600200" cy="369332"/>
          </a:xfrm>
          <a:prstGeom prst="rect">
            <a:avLst/>
          </a:prstGeom>
          <a:noFill/>
        </p:spPr>
        <p:txBody>
          <a:bodyPr wrap="square" rtlCol="0">
            <a:spAutoFit/>
          </a:bodyPr>
          <a:lstStyle/>
          <a:p>
            <a:pPr marL="342900" indent="-342900" algn="ctr">
              <a:buFont typeface="Courier New" panose="02070309020205020404" pitchFamily="49" charset="0"/>
              <a:buChar char="o"/>
            </a:pPr>
            <a:r>
              <a:rPr lang="en-US" dirty="0"/>
              <a:t>Loss  </a:t>
            </a:r>
            <a:endParaRPr lang="de-DE" dirty="0"/>
          </a:p>
        </p:txBody>
      </p:sp>
      <p:pic>
        <p:nvPicPr>
          <p:cNvPr id="11" name="Picture 10">
            <a:extLst>
              <a:ext uri="{FF2B5EF4-FFF2-40B4-BE49-F238E27FC236}">
                <a16:creationId xmlns:a16="http://schemas.microsoft.com/office/drawing/2014/main" id="{89C18A25-40B1-2315-60D7-2BA8203BBF9E}"/>
              </a:ext>
            </a:extLst>
          </p:cNvPr>
          <p:cNvPicPr>
            <a:picLocks noChangeAspect="1"/>
          </p:cNvPicPr>
          <p:nvPr/>
        </p:nvPicPr>
        <p:blipFill>
          <a:blip r:embed="rId6"/>
          <a:stretch>
            <a:fillRect/>
          </a:stretch>
        </p:blipFill>
        <p:spPr>
          <a:xfrm>
            <a:off x="1892849" y="2819400"/>
            <a:ext cx="2565331" cy="417471"/>
          </a:xfrm>
          <a:prstGeom prst="rect">
            <a:avLst/>
          </a:prstGeom>
          <a:ln>
            <a:noFill/>
          </a:ln>
          <a:effectLst>
            <a:outerShdw blurRad="292100" dist="139700" dir="2700000" algn="tl" rotWithShape="0">
              <a:srgbClr val="333333">
                <a:alpha val="65000"/>
              </a:srgbClr>
            </a:outerShdw>
          </a:effectLst>
        </p:spPr>
      </p:pic>
      <p:sp>
        <p:nvSpPr>
          <p:cNvPr id="12" name="Rectangle 11">
            <a:extLst>
              <a:ext uri="{FF2B5EF4-FFF2-40B4-BE49-F238E27FC236}">
                <a16:creationId xmlns:a16="http://schemas.microsoft.com/office/drawing/2014/main" id="{4E2EA458-4B00-FBED-A283-1402A6514DDC}"/>
              </a:ext>
            </a:extLst>
          </p:cNvPr>
          <p:cNvSpPr/>
          <p:nvPr/>
        </p:nvSpPr>
        <p:spPr>
          <a:xfrm>
            <a:off x="2819400" y="3659479"/>
            <a:ext cx="1601325"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solidFill>
                <a:srgbClr val="FF0000"/>
              </a:solidFill>
            </a:endParaRPr>
          </a:p>
        </p:txBody>
      </p:sp>
      <p:cxnSp>
        <p:nvCxnSpPr>
          <p:cNvPr id="13" name="Straight Arrow Connector 12">
            <a:extLst>
              <a:ext uri="{FF2B5EF4-FFF2-40B4-BE49-F238E27FC236}">
                <a16:creationId xmlns:a16="http://schemas.microsoft.com/office/drawing/2014/main" id="{C36BB3A8-6D1A-44B7-94C3-FA02476CC0FC}"/>
              </a:ext>
            </a:extLst>
          </p:cNvPr>
          <p:cNvCxnSpPr>
            <a:cxnSpLocks/>
          </p:cNvCxnSpPr>
          <p:nvPr/>
        </p:nvCxnSpPr>
        <p:spPr>
          <a:xfrm flipH="1" flipV="1">
            <a:off x="3872815" y="3233796"/>
            <a:ext cx="241986" cy="425683"/>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16" name="Picture 15">
            <a:extLst>
              <a:ext uri="{FF2B5EF4-FFF2-40B4-BE49-F238E27FC236}">
                <a16:creationId xmlns:a16="http://schemas.microsoft.com/office/drawing/2014/main" id="{1DE7BA49-A491-DF8F-5540-59DFC590BEFB}"/>
              </a:ext>
            </a:extLst>
          </p:cNvPr>
          <p:cNvPicPr>
            <a:picLocks noChangeAspect="1"/>
          </p:cNvPicPr>
          <p:nvPr/>
        </p:nvPicPr>
        <p:blipFill>
          <a:blip r:embed="rId7"/>
          <a:stretch>
            <a:fillRect/>
          </a:stretch>
        </p:blipFill>
        <p:spPr>
          <a:xfrm>
            <a:off x="5715000" y="2822474"/>
            <a:ext cx="2743199" cy="411322"/>
          </a:xfrm>
          <a:prstGeom prst="rect">
            <a:avLst/>
          </a:prstGeom>
          <a:ln>
            <a:noFill/>
          </a:ln>
          <a:effectLst>
            <a:outerShdw blurRad="292100" dist="139700" dir="2700000" algn="tl" rotWithShape="0">
              <a:srgbClr val="333333">
                <a:alpha val="65000"/>
              </a:srgbClr>
            </a:outerShdw>
          </a:effectLst>
        </p:spPr>
      </p:pic>
      <p:sp>
        <p:nvSpPr>
          <p:cNvPr id="17" name="Rectangle 16">
            <a:extLst>
              <a:ext uri="{FF2B5EF4-FFF2-40B4-BE49-F238E27FC236}">
                <a16:creationId xmlns:a16="http://schemas.microsoft.com/office/drawing/2014/main" id="{87ACACBA-404B-97C1-4327-AC46A087D255}"/>
              </a:ext>
            </a:extLst>
          </p:cNvPr>
          <p:cNvSpPr/>
          <p:nvPr/>
        </p:nvSpPr>
        <p:spPr>
          <a:xfrm>
            <a:off x="6589307" y="5105400"/>
            <a:ext cx="1601325"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solidFill>
                <a:srgbClr val="FF0000"/>
              </a:solidFill>
            </a:endParaRPr>
          </a:p>
        </p:txBody>
      </p:sp>
      <p:cxnSp>
        <p:nvCxnSpPr>
          <p:cNvPr id="18" name="Straight Arrow Connector 17">
            <a:extLst>
              <a:ext uri="{FF2B5EF4-FFF2-40B4-BE49-F238E27FC236}">
                <a16:creationId xmlns:a16="http://schemas.microsoft.com/office/drawing/2014/main" id="{8CEAFDF1-28CD-3FC6-83B9-7EFC709B5F5D}"/>
              </a:ext>
            </a:extLst>
          </p:cNvPr>
          <p:cNvCxnSpPr>
            <a:cxnSpLocks/>
          </p:cNvCxnSpPr>
          <p:nvPr/>
        </p:nvCxnSpPr>
        <p:spPr>
          <a:xfrm flipH="1" flipV="1">
            <a:off x="7389969" y="3233796"/>
            <a:ext cx="306231" cy="1871604"/>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0435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5EEB78-2BB4-3C47-8A2B-7EE4A984D16D}"/>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6B7FC3-0A62-7256-D7C8-815A6BA43988}"/>
              </a:ext>
            </a:extLst>
          </p:cNvPr>
          <p:cNvSpPr>
            <a:spLocks noGrp="1"/>
          </p:cNvSpPr>
          <p:nvPr>
            <p:ph idx="1"/>
          </p:nvPr>
        </p:nvSpPr>
        <p:spPr>
          <a:xfrm>
            <a:off x="288000" y="1295999"/>
            <a:ext cx="8064000" cy="761401"/>
          </a:xfrm>
        </p:spPr>
        <p:txBody>
          <a:bodyPr>
            <a:noAutofit/>
          </a:bodyPr>
          <a:lstStyle/>
          <a:p>
            <a:pPr marL="342900" indent="-342900">
              <a:lnSpc>
                <a:spcPct val="200000"/>
              </a:lnSpc>
              <a:buFont typeface="+mj-lt"/>
              <a:buAutoNum type="arabicPeriod" startAt="4"/>
            </a:pPr>
            <a:r>
              <a:rPr lang="de-DE" noProof="0" dirty="0"/>
              <a:t>Evaluation </a:t>
            </a:r>
            <a:r>
              <a:rPr lang="de-DE" b="0" i="0" noProof="0" dirty="0">
                <a:solidFill>
                  <a:srgbClr val="FF0000"/>
                </a:solidFill>
                <a:effectLst/>
                <a:latin typeface="Google Sans"/>
              </a:rPr>
              <a:t>✔ </a:t>
            </a:r>
            <a:endParaRPr lang="de-DE" b="0" i="0" noProof="0" dirty="0">
              <a:solidFill>
                <a:srgbClr val="040C28"/>
              </a:solidFill>
              <a:effectLst/>
              <a:latin typeface="Google Sans"/>
            </a:endParaRPr>
          </a:p>
        </p:txBody>
      </p:sp>
      <p:sp>
        <p:nvSpPr>
          <p:cNvPr id="3" name="Title 2">
            <a:extLst>
              <a:ext uri="{FF2B5EF4-FFF2-40B4-BE49-F238E27FC236}">
                <a16:creationId xmlns:a16="http://schemas.microsoft.com/office/drawing/2014/main" id="{07D5C835-F850-C7D4-A393-125A64BB86AE}"/>
              </a:ext>
            </a:extLst>
          </p:cNvPr>
          <p:cNvSpPr>
            <a:spLocks noGrp="1"/>
          </p:cNvSpPr>
          <p:nvPr>
            <p:ph type="title"/>
          </p:nvPr>
        </p:nvSpPr>
        <p:spPr/>
        <p:txBody>
          <a:bodyPr>
            <a:normAutofit/>
          </a:bodyPr>
          <a:lstStyle/>
          <a:p>
            <a:r>
              <a:rPr lang="de-DE" sz="4000" noProof="0" dirty="0"/>
              <a:t>Implementierungsschritte </a:t>
            </a:r>
            <a:endParaRPr lang="de-DE" noProof="0" dirty="0"/>
          </a:p>
        </p:txBody>
      </p:sp>
      <p:sp>
        <p:nvSpPr>
          <p:cNvPr id="10" name="TextBox 9">
            <a:extLst>
              <a:ext uri="{FF2B5EF4-FFF2-40B4-BE49-F238E27FC236}">
                <a16:creationId xmlns:a16="http://schemas.microsoft.com/office/drawing/2014/main" id="{7EDD7E06-6C5E-BAFC-4B62-3A27D66F23AA}"/>
              </a:ext>
            </a:extLst>
          </p:cNvPr>
          <p:cNvSpPr txBox="1"/>
          <p:nvPr/>
        </p:nvSpPr>
        <p:spPr>
          <a:xfrm>
            <a:off x="638628" y="1981200"/>
            <a:ext cx="7713372" cy="1287532"/>
          </a:xfrm>
          <a:prstGeom prst="rect">
            <a:avLst/>
          </a:prstGeom>
          <a:noFill/>
        </p:spPr>
        <p:txBody>
          <a:bodyPr wrap="square" rtlCol="0">
            <a:spAutoFit/>
          </a:bodyPr>
          <a:lstStyle/>
          <a:p>
            <a:pPr>
              <a:lnSpc>
                <a:spcPct val="150000"/>
              </a:lnSpc>
            </a:pPr>
            <a:r>
              <a:rPr lang="de-DE" noProof="0" dirty="0"/>
              <a:t>Metriken </a:t>
            </a:r>
          </a:p>
          <a:p>
            <a:pPr marL="285750" indent="-285750">
              <a:lnSpc>
                <a:spcPct val="150000"/>
              </a:lnSpc>
              <a:buFont typeface="Arial" panose="020B0604020202020204" pitchFamily="34" charset="0"/>
              <a:buChar char="•"/>
            </a:pPr>
            <a:r>
              <a:rPr lang="de-DE" noProof="0" dirty="0"/>
              <a:t>True Positive (TP), </a:t>
            </a:r>
            <a:r>
              <a:rPr lang="de-DE" noProof="0" dirty="0" err="1"/>
              <a:t>False</a:t>
            </a:r>
            <a:r>
              <a:rPr lang="de-DE" noProof="0" dirty="0"/>
              <a:t> Positive (FP), </a:t>
            </a:r>
            <a:r>
              <a:rPr lang="de-DE" noProof="0" dirty="0" err="1"/>
              <a:t>False</a:t>
            </a:r>
            <a:r>
              <a:rPr lang="de-DE" noProof="0" dirty="0"/>
              <a:t> Negative (FN) </a:t>
            </a:r>
          </a:p>
          <a:p>
            <a:pPr marL="285750" indent="-285750">
              <a:lnSpc>
                <a:spcPct val="150000"/>
              </a:lnSpc>
              <a:buFont typeface="Arial" panose="020B0604020202020204" pitchFamily="34" charset="0"/>
              <a:buChar char="•"/>
            </a:pPr>
            <a:r>
              <a:rPr lang="de-DE" noProof="0" dirty="0"/>
              <a:t>Precision &amp; Recall </a:t>
            </a:r>
          </a:p>
        </p:txBody>
      </p:sp>
    </p:spTree>
    <p:extLst>
      <p:ext uri="{BB962C8B-B14F-4D97-AF65-F5344CB8AC3E}">
        <p14:creationId xmlns:p14="http://schemas.microsoft.com/office/powerpoint/2010/main" val="1704956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65825D-1B11-ED4E-1247-B192C1D7C1AB}"/>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BE89E9-A397-08CF-B034-07FF2D76B5A5}"/>
              </a:ext>
            </a:extLst>
          </p:cNvPr>
          <p:cNvSpPr>
            <a:spLocks noGrp="1"/>
          </p:cNvSpPr>
          <p:nvPr>
            <p:ph idx="1"/>
          </p:nvPr>
        </p:nvSpPr>
        <p:spPr>
          <a:xfrm>
            <a:off x="288000" y="1295999"/>
            <a:ext cx="8064000" cy="761401"/>
          </a:xfrm>
        </p:spPr>
        <p:txBody>
          <a:bodyPr>
            <a:noAutofit/>
          </a:bodyPr>
          <a:lstStyle/>
          <a:p>
            <a:pPr marL="342900" indent="-342900">
              <a:lnSpc>
                <a:spcPct val="200000"/>
              </a:lnSpc>
              <a:buFont typeface="+mj-lt"/>
              <a:buAutoNum type="arabicPeriod" startAt="4"/>
            </a:pPr>
            <a:r>
              <a:rPr lang="de-DE" noProof="0" dirty="0"/>
              <a:t>Evaluation </a:t>
            </a:r>
            <a:r>
              <a:rPr lang="de-DE" b="0" i="0" noProof="0" dirty="0">
                <a:solidFill>
                  <a:srgbClr val="FF0000"/>
                </a:solidFill>
                <a:effectLst/>
                <a:latin typeface="Google Sans"/>
              </a:rPr>
              <a:t>✔ </a:t>
            </a:r>
            <a:endParaRPr lang="de-DE" b="0" i="0" noProof="0" dirty="0">
              <a:solidFill>
                <a:srgbClr val="040C28"/>
              </a:solidFill>
              <a:effectLst/>
              <a:latin typeface="Google Sans"/>
            </a:endParaRPr>
          </a:p>
        </p:txBody>
      </p:sp>
      <p:sp>
        <p:nvSpPr>
          <p:cNvPr id="3" name="Title 2">
            <a:extLst>
              <a:ext uri="{FF2B5EF4-FFF2-40B4-BE49-F238E27FC236}">
                <a16:creationId xmlns:a16="http://schemas.microsoft.com/office/drawing/2014/main" id="{8A2EB5A1-55DE-FDE8-DDC9-652F8BFE06D0}"/>
              </a:ext>
            </a:extLst>
          </p:cNvPr>
          <p:cNvSpPr>
            <a:spLocks noGrp="1"/>
          </p:cNvSpPr>
          <p:nvPr>
            <p:ph type="title"/>
          </p:nvPr>
        </p:nvSpPr>
        <p:spPr/>
        <p:txBody>
          <a:bodyPr>
            <a:normAutofit/>
          </a:bodyPr>
          <a:lstStyle/>
          <a:p>
            <a:r>
              <a:rPr lang="de-DE" sz="4000" noProof="0" dirty="0"/>
              <a:t>Implementierungsschritte </a:t>
            </a:r>
            <a:endParaRPr lang="de-DE" noProof="0" dirty="0"/>
          </a:p>
        </p:txBody>
      </p:sp>
      <p:sp>
        <p:nvSpPr>
          <p:cNvPr id="4" name="TextBox 3">
            <a:extLst>
              <a:ext uri="{FF2B5EF4-FFF2-40B4-BE49-F238E27FC236}">
                <a16:creationId xmlns:a16="http://schemas.microsoft.com/office/drawing/2014/main" id="{EBA16997-4B1A-34F0-AA2D-1341F177B5EA}"/>
              </a:ext>
            </a:extLst>
          </p:cNvPr>
          <p:cNvSpPr txBox="1"/>
          <p:nvPr/>
        </p:nvSpPr>
        <p:spPr>
          <a:xfrm>
            <a:off x="755244" y="5943600"/>
            <a:ext cx="3561127" cy="369332"/>
          </a:xfrm>
          <a:prstGeom prst="rect">
            <a:avLst/>
          </a:prstGeom>
          <a:noFill/>
        </p:spPr>
        <p:txBody>
          <a:bodyPr wrap="square" rtlCol="0">
            <a:spAutoFit/>
          </a:bodyPr>
          <a:lstStyle/>
          <a:p>
            <a:pPr marL="285750" indent="-285750" algn="ctr">
              <a:buFont typeface="Arial" panose="020B0604020202020204" pitchFamily="34" charset="0"/>
              <a:buChar char="•"/>
            </a:pPr>
            <a:r>
              <a:rPr lang="de-DE" noProof="0" dirty="0"/>
              <a:t>ResNet18 </a:t>
            </a:r>
          </a:p>
        </p:txBody>
      </p:sp>
      <p:sp>
        <p:nvSpPr>
          <p:cNvPr id="8" name="TextBox 7">
            <a:extLst>
              <a:ext uri="{FF2B5EF4-FFF2-40B4-BE49-F238E27FC236}">
                <a16:creationId xmlns:a16="http://schemas.microsoft.com/office/drawing/2014/main" id="{DF1E441F-95F5-AEE0-C1E2-D021F6309657}"/>
              </a:ext>
            </a:extLst>
          </p:cNvPr>
          <p:cNvSpPr txBox="1"/>
          <p:nvPr/>
        </p:nvSpPr>
        <p:spPr>
          <a:xfrm>
            <a:off x="5105400" y="5943600"/>
            <a:ext cx="3246600" cy="369332"/>
          </a:xfrm>
          <a:prstGeom prst="rect">
            <a:avLst/>
          </a:prstGeom>
          <a:noFill/>
        </p:spPr>
        <p:txBody>
          <a:bodyPr wrap="square" rtlCol="0">
            <a:spAutoFit/>
          </a:bodyPr>
          <a:lstStyle/>
          <a:p>
            <a:pPr marL="285750" indent="-285750" algn="ctr">
              <a:buFont typeface="Arial" panose="020B0604020202020204" pitchFamily="34" charset="0"/>
              <a:buChar char="•"/>
            </a:pPr>
            <a:r>
              <a:rPr lang="de-DE" noProof="0" dirty="0"/>
              <a:t>ResNet50 </a:t>
            </a:r>
          </a:p>
        </p:txBody>
      </p:sp>
      <p:pic>
        <p:nvPicPr>
          <p:cNvPr id="6" name="Picture 5">
            <a:extLst>
              <a:ext uri="{FF2B5EF4-FFF2-40B4-BE49-F238E27FC236}">
                <a16:creationId xmlns:a16="http://schemas.microsoft.com/office/drawing/2014/main" id="{B9EEA10C-2227-5007-64B0-11F8C0D80D37}"/>
              </a:ext>
            </a:extLst>
          </p:cNvPr>
          <p:cNvPicPr>
            <a:picLocks noChangeAspect="1"/>
          </p:cNvPicPr>
          <p:nvPr/>
        </p:nvPicPr>
        <p:blipFill>
          <a:blip r:embed="rId3"/>
          <a:stretch>
            <a:fillRect/>
          </a:stretch>
        </p:blipFill>
        <p:spPr>
          <a:xfrm>
            <a:off x="755244" y="2971800"/>
            <a:ext cx="3561127" cy="2743200"/>
          </a:xfrm>
          <a:prstGeom prst="rect">
            <a:avLst/>
          </a:prstGeom>
        </p:spPr>
      </p:pic>
      <p:sp>
        <p:nvSpPr>
          <p:cNvPr id="10" name="TextBox 9">
            <a:extLst>
              <a:ext uri="{FF2B5EF4-FFF2-40B4-BE49-F238E27FC236}">
                <a16:creationId xmlns:a16="http://schemas.microsoft.com/office/drawing/2014/main" id="{15B21AE2-4401-6822-980A-9D54FC1FBBBA}"/>
              </a:ext>
            </a:extLst>
          </p:cNvPr>
          <p:cNvSpPr txBox="1"/>
          <p:nvPr/>
        </p:nvSpPr>
        <p:spPr>
          <a:xfrm>
            <a:off x="638628" y="1981200"/>
            <a:ext cx="7713372" cy="872034"/>
          </a:xfrm>
          <a:prstGeom prst="rect">
            <a:avLst/>
          </a:prstGeom>
          <a:noFill/>
        </p:spPr>
        <p:txBody>
          <a:bodyPr wrap="square" rtlCol="0">
            <a:spAutoFit/>
          </a:bodyPr>
          <a:lstStyle/>
          <a:p>
            <a:pPr>
              <a:lnSpc>
                <a:spcPct val="150000"/>
              </a:lnSpc>
            </a:pPr>
            <a:r>
              <a:rPr lang="de-DE" noProof="0" dirty="0"/>
              <a:t>Metriken </a:t>
            </a:r>
          </a:p>
          <a:p>
            <a:pPr marL="285750" indent="-285750">
              <a:lnSpc>
                <a:spcPct val="150000"/>
              </a:lnSpc>
              <a:buFont typeface="Arial" panose="020B0604020202020204" pitchFamily="34" charset="0"/>
              <a:buChar char="•"/>
            </a:pPr>
            <a:r>
              <a:rPr lang="de-DE" noProof="0" dirty="0"/>
              <a:t>True Positive (TP), </a:t>
            </a:r>
            <a:r>
              <a:rPr lang="de-DE" noProof="0" dirty="0" err="1"/>
              <a:t>False</a:t>
            </a:r>
            <a:r>
              <a:rPr lang="de-DE" noProof="0" dirty="0"/>
              <a:t> Positive (FP), </a:t>
            </a:r>
            <a:r>
              <a:rPr lang="de-DE" noProof="0" dirty="0" err="1"/>
              <a:t>False</a:t>
            </a:r>
            <a:r>
              <a:rPr lang="de-DE" noProof="0" dirty="0"/>
              <a:t> Negative (FN) </a:t>
            </a:r>
          </a:p>
        </p:txBody>
      </p:sp>
      <p:pic>
        <p:nvPicPr>
          <p:cNvPr id="7" name="Picture 6">
            <a:extLst>
              <a:ext uri="{FF2B5EF4-FFF2-40B4-BE49-F238E27FC236}">
                <a16:creationId xmlns:a16="http://schemas.microsoft.com/office/drawing/2014/main" id="{8CD7B963-C449-9034-3704-0BB518010534}"/>
              </a:ext>
            </a:extLst>
          </p:cNvPr>
          <p:cNvPicPr>
            <a:picLocks noChangeAspect="1"/>
          </p:cNvPicPr>
          <p:nvPr/>
        </p:nvPicPr>
        <p:blipFill>
          <a:blip r:embed="rId4"/>
          <a:stretch>
            <a:fillRect/>
          </a:stretch>
        </p:blipFill>
        <p:spPr>
          <a:xfrm>
            <a:off x="4790873" y="2971800"/>
            <a:ext cx="3561127" cy="2743200"/>
          </a:xfrm>
          <a:prstGeom prst="rect">
            <a:avLst/>
          </a:prstGeom>
        </p:spPr>
      </p:pic>
    </p:spTree>
    <p:extLst>
      <p:ext uri="{BB962C8B-B14F-4D97-AF65-F5344CB8AC3E}">
        <p14:creationId xmlns:p14="http://schemas.microsoft.com/office/powerpoint/2010/main" val="4239027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A23CDB-D2A2-E40D-55DF-E6BC7BD1191B}"/>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4DF139-A1B8-FB98-CBCB-174BF80532CA}"/>
              </a:ext>
            </a:extLst>
          </p:cNvPr>
          <p:cNvSpPr>
            <a:spLocks noGrp="1"/>
          </p:cNvSpPr>
          <p:nvPr>
            <p:ph idx="1"/>
          </p:nvPr>
        </p:nvSpPr>
        <p:spPr>
          <a:xfrm>
            <a:off x="288000" y="1295999"/>
            <a:ext cx="8064000" cy="761401"/>
          </a:xfrm>
        </p:spPr>
        <p:txBody>
          <a:bodyPr>
            <a:noAutofit/>
          </a:bodyPr>
          <a:lstStyle/>
          <a:p>
            <a:pPr marL="342900" indent="-342900">
              <a:lnSpc>
                <a:spcPct val="200000"/>
              </a:lnSpc>
              <a:buFont typeface="+mj-lt"/>
              <a:buAutoNum type="arabicPeriod" startAt="4"/>
            </a:pPr>
            <a:r>
              <a:rPr lang="de-DE" noProof="0" dirty="0"/>
              <a:t>Evaluation </a:t>
            </a:r>
            <a:r>
              <a:rPr lang="de-DE" b="0" i="0" noProof="0" dirty="0">
                <a:solidFill>
                  <a:srgbClr val="FF0000"/>
                </a:solidFill>
                <a:effectLst/>
                <a:latin typeface="Google Sans"/>
              </a:rPr>
              <a:t>✔ </a:t>
            </a:r>
            <a:endParaRPr lang="de-DE" b="0" i="0" noProof="0" dirty="0">
              <a:solidFill>
                <a:srgbClr val="040C28"/>
              </a:solidFill>
              <a:effectLst/>
              <a:latin typeface="Google Sans"/>
            </a:endParaRPr>
          </a:p>
        </p:txBody>
      </p:sp>
      <p:sp>
        <p:nvSpPr>
          <p:cNvPr id="3" name="Title 2">
            <a:extLst>
              <a:ext uri="{FF2B5EF4-FFF2-40B4-BE49-F238E27FC236}">
                <a16:creationId xmlns:a16="http://schemas.microsoft.com/office/drawing/2014/main" id="{63D1DACE-6689-C8C6-DD83-4F5CFA333BE4}"/>
              </a:ext>
            </a:extLst>
          </p:cNvPr>
          <p:cNvSpPr>
            <a:spLocks noGrp="1"/>
          </p:cNvSpPr>
          <p:nvPr>
            <p:ph type="title"/>
          </p:nvPr>
        </p:nvSpPr>
        <p:spPr/>
        <p:txBody>
          <a:bodyPr>
            <a:normAutofit/>
          </a:bodyPr>
          <a:lstStyle/>
          <a:p>
            <a:r>
              <a:rPr lang="de-DE" sz="4000" noProof="0" dirty="0"/>
              <a:t>Implementierungsschritte </a:t>
            </a:r>
            <a:endParaRPr lang="de-DE" noProof="0" dirty="0"/>
          </a:p>
        </p:txBody>
      </p:sp>
      <p:sp>
        <p:nvSpPr>
          <p:cNvPr id="4" name="TextBox 3">
            <a:extLst>
              <a:ext uri="{FF2B5EF4-FFF2-40B4-BE49-F238E27FC236}">
                <a16:creationId xmlns:a16="http://schemas.microsoft.com/office/drawing/2014/main" id="{F4D1D759-FF17-1DA8-CEB9-82A871D21309}"/>
              </a:ext>
            </a:extLst>
          </p:cNvPr>
          <p:cNvSpPr txBox="1"/>
          <p:nvPr/>
        </p:nvSpPr>
        <p:spPr>
          <a:xfrm>
            <a:off x="1066800" y="3048585"/>
            <a:ext cx="3985420" cy="369332"/>
          </a:xfrm>
          <a:prstGeom prst="rect">
            <a:avLst/>
          </a:prstGeom>
          <a:noFill/>
        </p:spPr>
        <p:txBody>
          <a:bodyPr wrap="square" rtlCol="0">
            <a:spAutoFit/>
          </a:bodyPr>
          <a:lstStyle/>
          <a:p>
            <a:pPr marL="285750" indent="-285750">
              <a:buFont typeface="Arial" panose="020B0604020202020204" pitchFamily="34" charset="0"/>
              <a:buChar char="•"/>
            </a:pPr>
            <a:r>
              <a:rPr lang="de-DE" noProof="0" dirty="0"/>
              <a:t>ResNet18 </a:t>
            </a:r>
          </a:p>
        </p:txBody>
      </p:sp>
      <p:sp>
        <p:nvSpPr>
          <p:cNvPr id="8" name="TextBox 7">
            <a:extLst>
              <a:ext uri="{FF2B5EF4-FFF2-40B4-BE49-F238E27FC236}">
                <a16:creationId xmlns:a16="http://schemas.microsoft.com/office/drawing/2014/main" id="{150EBB05-0A59-F388-921B-A651A12A4D2D}"/>
              </a:ext>
            </a:extLst>
          </p:cNvPr>
          <p:cNvSpPr txBox="1"/>
          <p:nvPr/>
        </p:nvSpPr>
        <p:spPr>
          <a:xfrm>
            <a:off x="4876800" y="3048585"/>
            <a:ext cx="3399000" cy="369332"/>
          </a:xfrm>
          <a:prstGeom prst="rect">
            <a:avLst/>
          </a:prstGeom>
          <a:noFill/>
        </p:spPr>
        <p:txBody>
          <a:bodyPr wrap="square" rtlCol="0">
            <a:spAutoFit/>
          </a:bodyPr>
          <a:lstStyle/>
          <a:p>
            <a:pPr marL="285750" indent="-285750">
              <a:buFont typeface="Arial" panose="020B0604020202020204" pitchFamily="34" charset="0"/>
              <a:buChar char="•"/>
            </a:pPr>
            <a:r>
              <a:rPr lang="de-DE" noProof="0" dirty="0"/>
              <a:t>ResNet50 </a:t>
            </a:r>
          </a:p>
        </p:txBody>
      </p:sp>
      <p:sp>
        <p:nvSpPr>
          <p:cNvPr id="5" name="TextBox 4">
            <a:extLst>
              <a:ext uri="{FF2B5EF4-FFF2-40B4-BE49-F238E27FC236}">
                <a16:creationId xmlns:a16="http://schemas.microsoft.com/office/drawing/2014/main" id="{A03C9FC1-5FE5-4CE1-F4B7-72CCA74B6682}"/>
              </a:ext>
            </a:extLst>
          </p:cNvPr>
          <p:cNvSpPr txBox="1"/>
          <p:nvPr/>
        </p:nvSpPr>
        <p:spPr>
          <a:xfrm>
            <a:off x="1447800" y="3538435"/>
            <a:ext cx="3124200" cy="1754326"/>
          </a:xfrm>
          <a:prstGeom prst="rect">
            <a:avLst/>
          </a:prstGeom>
          <a:noFill/>
        </p:spPr>
        <p:txBody>
          <a:bodyPr wrap="square" rtlCol="0">
            <a:spAutoFit/>
          </a:bodyPr>
          <a:lstStyle/>
          <a:p>
            <a:pPr marL="285750" indent="-285750">
              <a:buFont typeface="Courier New" panose="02070309020205020404" pitchFamily="49" charset="0"/>
              <a:buChar char="o"/>
            </a:pPr>
            <a:r>
              <a:rPr lang="de-DE" noProof="0" dirty="0"/>
              <a:t>Klasse “ok”: </a:t>
            </a:r>
          </a:p>
          <a:p>
            <a:pPr marL="742950" lvl="1" indent="-285750">
              <a:buFont typeface="Wingdings" panose="05000000000000000000" pitchFamily="2" charset="2"/>
              <a:buChar char="§"/>
            </a:pPr>
            <a:r>
              <a:rPr lang="de-DE" dirty="0"/>
              <a:t>P</a:t>
            </a:r>
            <a:r>
              <a:rPr lang="de-DE" noProof="0" dirty="0" err="1"/>
              <a:t>recision</a:t>
            </a:r>
            <a:r>
              <a:rPr lang="de-DE" noProof="0" dirty="0"/>
              <a:t>: 0.9976</a:t>
            </a:r>
            <a:r>
              <a:rPr lang="de-DE" dirty="0"/>
              <a:t> </a:t>
            </a:r>
          </a:p>
          <a:p>
            <a:pPr marL="742950" lvl="1" indent="-285750">
              <a:buFont typeface="Wingdings" panose="05000000000000000000" pitchFamily="2" charset="2"/>
              <a:buChar char="§"/>
            </a:pPr>
            <a:r>
              <a:rPr lang="de-DE" dirty="0"/>
              <a:t>R</a:t>
            </a:r>
            <a:r>
              <a:rPr lang="de-DE" noProof="0" dirty="0" err="1"/>
              <a:t>ecall</a:t>
            </a:r>
            <a:r>
              <a:rPr lang="de-DE" noProof="0" dirty="0"/>
              <a:t>: 0.9976 </a:t>
            </a:r>
          </a:p>
          <a:p>
            <a:pPr marL="285750" indent="-285750">
              <a:buFont typeface="Courier New" panose="02070309020205020404" pitchFamily="49" charset="0"/>
              <a:buChar char="o"/>
            </a:pPr>
            <a:r>
              <a:rPr lang="de-DE" noProof="0" dirty="0"/>
              <a:t>Klasse „</a:t>
            </a:r>
            <a:r>
              <a:rPr lang="de-DE" noProof="0" dirty="0" err="1"/>
              <a:t>defective</a:t>
            </a:r>
            <a:r>
              <a:rPr lang="de-DE" noProof="0" dirty="0"/>
              <a:t>“ </a:t>
            </a:r>
          </a:p>
          <a:p>
            <a:pPr marL="742950" lvl="1" indent="-285750">
              <a:buFont typeface="Wingdings" panose="05000000000000000000" pitchFamily="2" charset="2"/>
              <a:buChar char="§"/>
            </a:pPr>
            <a:r>
              <a:rPr lang="de-DE" dirty="0"/>
              <a:t>P</a:t>
            </a:r>
            <a:r>
              <a:rPr lang="de-DE" noProof="0" dirty="0" err="1"/>
              <a:t>recision</a:t>
            </a:r>
            <a:r>
              <a:rPr lang="de-DE" noProof="0" dirty="0"/>
              <a:t>: 0.9968</a:t>
            </a:r>
            <a:r>
              <a:rPr lang="de-DE" dirty="0"/>
              <a:t> </a:t>
            </a:r>
          </a:p>
          <a:p>
            <a:pPr marL="742950" lvl="1" indent="-285750">
              <a:buFont typeface="Wingdings" panose="05000000000000000000" pitchFamily="2" charset="2"/>
              <a:buChar char="§"/>
            </a:pPr>
            <a:r>
              <a:rPr lang="de-DE" dirty="0"/>
              <a:t>R</a:t>
            </a:r>
            <a:r>
              <a:rPr lang="de-DE" noProof="0" dirty="0" err="1"/>
              <a:t>ecall</a:t>
            </a:r>
            <a:r>
              <a:rPr lang="de-DE" noProof="0" dirty="0"/>
              <a:t>: 0.9968 </a:t>
            </a:r>
          </a:p>
        </p:txBody>
      </p:sp>
      <p:sp>
        <p:nvSpPr>
          <p:cNvPr id="9" name="TextBox 8">
            <a:extLst>
              <a:ext uri="{FF2B5EF4-FFF2-40B4-BE49-F238E27FC236}">
                <a16:creationId xmlns:a16="http://schemas.microsoft.com/office/drawing/2014/main" id="{D3B49F71-2324-F591-AD41-0914F27D43DC}"/>
              </a:ext>
            </a:extLst>
          </p:cNvPr>
          <p:cNvSpPr txBox="1"/>
          <p:nvPr/>
        </p:nvSpPr>
        <p:spPr>
          <a:xfrm>
            <a:off x="5257800" y="3538435"/>
            <a:ext cx="3094200" cy="1754326"/>
          </a:xfrm>
          <a:prstGeom prst="rect">
            <a:avLst/>
          </a:prstGeom>
          <a:noFill/>
        </p:spPr>
        <p:txBody>
          <a:bodyPr wrap="square" rtlCol="0">
            <a:spAutoFit/>
          </a:bodyPr>
          <a:lstStyle/>
          <a:p>
            <a:pPr marL="285750" indent="-285750">
              <a:buFont typeface="Courier New" panose="02070309020205020404" pitchFamily="49" charset="0"/>
              <a:buChar char="o"/>
            </a:pPr>
            <a:r>
              <a:rPr lang="de-DE" noProof="0" dirty="0"/>
              <a:t>Klasse “ok”: </a:t>
            </a:r>
          </a:p>
          <a:p>
            <a:pPr marL="742950" lvl="1" indent="-285750">
              <a:buFont typeface="Wingdings" panose="05000000000000000000" pitchFamily="2" charset="2"/>
              <a:buChar char="§"/>
            </a:pPr>
            <a:r>
              <a:rPr lang="de-DE" dirty="0"/>
              <a:t>P</a:t>
            </a:r>
            <a:r>
              <a:rPr lang="de-DE" noProof="0" dirty="0" err="1"/>
              <a:t>recision</a:t>
            </a:r>
            <a:r>
              <a:rPr lang="de-DE" noProof="0" dirty="0"/>
              <a:t>: 1.0</a:t>
            </a:r>
            <a:r>
              <a:rPr lang="de-DE" dirty="0"/>
              <a:t> </a:t>
            </a:r>
          </a:p>
          <a:p>
            <a:pPr marL="742950" lvl="1" indent="-285750">
              <a:buFont typeface="Wingdings" panose="05000000000000000000" pitchFamily="2" charset="2"/>
              <a:buChar char="§"/>
            </a:pPr>
            <a:r>
              <a:rPr lang="de-DE" dirty="0"/>
              <a:t>R</a:t>
            </a:r>
            <a:r>
              <a:rPr lang="de-DE" noProof="0" dirty="0" err="1"/>
              <a:t>ecall</a:t>
            </a:r>
            <a:r>
              <a:rPr lang="de-DE" noProof="0" dirty="0"/>
              <a:t>: 0.9691 </a:t>
            </a:r>
          </a:p>
          <a:p>
            <a:pPr marL="285750" indent="-285750">
              <a:buFont typeface="Courier New" panose="02070309020205020404" pitchFamily="49" charset="0"/>
              <a:buChar char="o"/>
            </a:pPr>
            <a:r>
              <a:rPr lang="de-DE" noProof="0" dirty="0"/>
              <a:t>Klasse „</a:t>
            </a:r>
            <a:r>
              <a:rPr lang="de-DE" noProof="0" dirty="0" err="1"/>
              <a:t>defective</a:t>
            </a:r>
            <a:r>
              <a:rPr lang="de-DE" noProof="0" dirty="0"/>
              <a:t>“ </a:t>
            </a:r>
          </a:p>
          <a:p>
            <a:pPr marL="742950" lvl="1" indent="-285750">
              <a:buFont typeface="Wingdings" panose="05000000000000000000" pitchFamily="2" charset="2"/>
              <a:buChar char="§"/>
            </a:pPr>
            <a:r>
              <a:rPr lang="de-DE" dirty="0"/>
              <a:t>P</a:t>
            </a:r>
            <a:r>
              <a:rPr lang="de-DE" noProof="0" dirty="0" err="1"/>
              <a:t>recision</a:t>
            </a:r>
            <a:r>
              <a:rPr lang="de-DE" noProof="0" dirty="0"/>
              <a:t>: 0.9602</a:t>
            </a:r>
            <a:r>
              <a:rPr lang="de-DE" dirty="0"/>
              <a:t> </a:t>
            </a:r>
          </a:p>
          <a:p>
            <a:pPr marL="742950" lvl="1" indent="-285750">
              <a:buFont typeface="Wingdings" panose="05000000000000000000" pitchFamily="2" charset="2"/>
              <a:buChar char="§"/>
            </a:pPr>
            <a:r>
              <a:rPr lang="de-DE" dirty="0"/>
              <a:t>R</a:t>
            </a:r>
            <a:r>
              <a:rPr lang="de-DE" noProof="0" dirty="0" err="1"/>
              <a:t>ecall</a:t>
            </a:r>
            <a:r>
              <a:rPr lang="de-DE" noProof="0" dirty="0"/>
              <a:t>: 1.0  </a:t>
            </a:r>
          </a:p>
        </p:txBody>
      </p:sp>
      <p:sp>
        <p:nvSpPr>
          <p:cNvPr id="6" name="TextBox 5">
            <a:extLst>
              <a:ext uri="{FF2B5EF4-FFF2-40B4-BE49-F238E27FC236}">
                <a16:creationId xmlns:a16="http://schemas.microsoft.com/office/drawing/2014/main" id="{3FF09A1E-7C1D-73D9-32D1-762313010B24}"/>
              </a:ext>
            </a:extLst>
          </p:cNvPr>
          <p:cNvSpPr txBox="1"/>
          <p:nvPr/>
        </p:nvSpPr>
        <p:spPr>
          <a:xfrm>
            <a:off x="1066800" y="5615887"/>
            <a:ext cx="3505200" cy="369332"/>
          </a:xfrm>
          <a:prstGeom prst="rect">
            <a:avLst/>
          </a:prstGeom>
          <a:noFill/>
        </p:spPr>
        <p:txBody>
          <a:bodyPr wrap="square">
            <a:spAutoFit/>
          </a:bodyPr>
          <a:lstStyle/>
          <a:p>
            <a:r>
              <a:rPr lang="de-DE" noProof="0" dirty="0">
                <a:sym typeface="Wingdings" panose="05000000000000000000" pitchFamily="2" charset="2"/>
              </a:rPr>
              <a:t> </a:t>
            </a:r>
            <a:r>
              <a:rPr lang="de-DE" noProof="0" dirty="0"/>
              <a:t>ausgewogen, präzise </a:t>
            </a:r>
          </a:p>
        </p:txBody>
      </p:sp>
      <p:sp>
        <p:nvSpPr>
          <p:cNvPr id="7" name="TextBox 6">
            <a:extLst>
              <a:ext uri="{FF2B5EF4-FFF2-40B4-BE49-F238E27FC236}">
                <a16:creationId xmlns:a16="http://schemas.microsoft.com/office/drawing/2014/main" id="{B94B1A28-A8A3-8B34-9560-8CEFC49B6008}"/>
              </a:ext>
            </a:extLst>
          </p:cNvPr>
          <p:cNvSpPr txBox="1"/>
          <p:nvPr/>
        </p:nvSpPr>
        <p:spPr>
          <a:xfrm>
            <a:off x="5257800" y="5313983"/>
            <a:ext cx="3094200" cy="1200329"/>
          </a:xfrm>
          <a:prstGeom prst="rect">
            <a:avLst/>
          </a:prstGeom>
          <a:noFill/>
        </p:spPr>
        <p:txBody>
          <a:bodyPr wrap="square">
            <a:spAutoFit/>
          </a:bodyPr>
          <a:lstStyle/>
          <a:p>
            <a:r>
              <a:rPr lang="de-DE" noProof="0" dirty="0">
                <a:sym typeface="Wingdings" panose="05000000000000000000" pitchFamily="2" charset="2"/>
              </a:rPr>
              <a:t> </a:t>
            </a:r>
            <a:r>
              <a:rPr lang="de-DE" b="1" u="sng" noProof="0" dirty="0"/>
              <a:t>zu streng</a:t>
            </a:r>
            <a:r>
              <a:rPr lang="de-DE" noProof="0" dirty="0"/>
              <a:t> bei der Erkennung von „ok“-Proben und einige tatsächliche „ok“-Proben werden übersehen. </a:t>
            </a:r>
          </a:p>
        </p:txBody>
      </p:sp>
      <p:sp>
        <p:nvSpPr>
          <p:cNvPr id="11" name="TextBox 10">
            <a:extLst>
              <a:ext uri="{FF2B5EF4-FFF2-40B4-BE49-F238E27FC236}">
                <a16:creationId xmlns:a16="http://schemas.microsoft.com/office/drawing/2014/main" id="{2F5A94FE-76B3-EB34-77BA-134CDBF39366}"/>
              </a:ext>
            </a:extLst>
          </p:cNvPr>
          <p:cNvSpPr txBox="1"/>
          <p:nvPr/>
        </p:nvSpPr>
        <p:spPr>
          <a:xfrm>
            <a:off x="638628" y="1981200"/>
            <a:ext cx="7713372" cy="872034"/>
          </a:xfrm>
          <a:prstGeom prst="rect">
            <a:avLst/>
          </a:prstGeom>
          <a:noFill/>
        </p:spPr>
        <p:txBody>
          <a:bodyPr wrap="square" rtlCol="0">
            <a:spAutoFit/>
          </a:bodyPr>
          <a:lstStyle/>
          <a:p>
            <a:pPr>
              <a:lnSpc>
                <a:spcPct val="150000"/>
              </a:lnSpc>
            </a:pPr>
            <a:r>
              <a:rPr lang="de-DE" noProof="0" dirty="0"/>
              <a:t>Metriken </a:t>
            </a:r>
          </a:p>
          <a:p>
            <a:pPr marL="283464" indent="-283464" algn="l" rtl="0" fontAlgn="base">
              <a:lnSpc>
                <a:spcPct val="150000"/>
              </a:lnSpc>
              <a:buClrTx/>
              <a:buSzTx/>
              <a:buFont typeface="Arial" panose="020B0604020202020204" pitchFamily="34" charset="0"/>
              <a:buChar char="•"/>
            </a:pPr>
            <a:r>
              <a:rPr lang="de-DE" kern="1200" dirty="0">
                <a:solidFill>
                  <a:srgbClr val="000000"/>
                </a:solidFill>
                <a:effectLst/>
                <a:latin typeface="Arial" panose="020B0604020202020204" pitchFamily="34" charset="0"/>
                <a:ea typeface="+mn-ea"/>
                <a:cs typeface="+mn-cs"/>
              </a:rPr>
              <a:t>Precision &amp; Recall </a:t>
            </a:r>
            <a:endParaRPr lang="de-DE" dirty="0">
              <a:effectLst/>
            </a:endParaRPr>
          </a:p>
        </p:txBody>
      </p:sp>
    </p:spTree>
    <p:extLst>
      <p:ext uri="{BB962C8B-B14F-4D97-AF65-F5344CB8AC3E}">
        <p14:creationId xmlns:p14="http://schemas.microsoft.com/office/powerpoint/2010/main" val="4290320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33C800-7903-E1AB-625B-C21CC1B0B623}"/>
              </a:ext>
            </a:extLst>
          </p:cNvPr>
          <p:cNvSpPr>
            <a:spLocks noGrp="1"/>
          </p:cNvSpPr>
          <p:nvPr>
            <p:ph idx="1"/>
          </p:nvPr>
        </p:nvSpPr>
        <p:spPr/>
        <p:txBody>
          <a:bodyPr/>
          <a:lstStyle/>
          <a:p>
            <a:pPr marL="285750" indent="-285750">
              <a:buFont typeface="Arial" panose="020B0604020202020204" pitchFamily="34" charset="0"/>
              <a:buChar char="•"/>
            </a:pPr>
            <a:r>
              <a:rPr lang="de-DE" dirty="0"/>
              <a:t>Mit Hilfe des Prinzips des </a:t>
            </a:r>
            <a:r>
              <a:rPr lang="de-DE" b="1" u="sng" dirty="0"/>
              <a:t>Transfer-Learning</a:t>
            </a:r>
            <a:r>
              <a:rPr lang="de-DE" dirty="0"/>
              <a:t> wurde ein </a:t>
            </a:r>
            <a:r>
              <a:rPr lang="de-DE" b="1" u="sng" dirty="0"/>
              <a:t>eigenes</a:t>
            </a:r>
            <a:r>
              <a:rPr lang="de-DE" dirty="0"/>
              <a:t> CNN-Modell entwickelt. </a:t>
            </a:r>
          </a:p>
          <a:p>
            <a:pPr marL="285750" indent="-285750">
              <a:buFont typeface="Arial" panose="020B0604020202020204" pitchFamily="34" charset="0"/>
              <a:buChar char="•"/>
            </a:pPr>
            <a:r>
              <a:rPr lang="de-DE" dirty="0"/>
              <a:t>Die Parameter des Modells (z.B. Ein- und Ausgabenschichten) wurden mit Hilfe des </a:t>
            </a:r>
            <a:r>
              <a:rPr lang="de-DE" b="1" u="sng" dirty="0"/>
              <a:t>Wissens von CNN</a:t>
            </a:r>
            <a:r>
              <a:rPr lang="de-DE" dirty="0"/>
              <a:t> angepasst. </a:t>
            </a:r>
          </a:p>
          <a:p>
            <a:pPr marL="285750" indent="-285750">
              <a:buFont typeface="Arial" panose="020B0604020202020204" pitchFamily="34" charset="0"/>
              <a:buChar char="•"/>
            </a:pPr>
            <a:r>
              <a:rPr lang="de-DE" dirty="0"/>
              <a:t>Die Leistung der beiden Modelle wird mit Hilfe mehrerer Aspekte </a:t>
            </a:r>
            <a:r>
              <a:rPr lang="de-DE" b="1" u="sng" dirty="0"/>
              <a:t>bewertet</a:t>
            </a:r>
            <a:r>
              <a:rPr lang="de-DE" dirty="0"/>
              <a:t>. </a:t>
            </a:r>
          </a:p>
        </p:txBody>
      </p:sp>
      <p:sp>
        <p:nvSpPr>
          <p:cNvPr id="3" name="Title 2">
            <a:extLst>
              <a:ext uri="{FF2B5EF4-FFF2-40B4-BE49-F238E27FC236}">
                <a16:creationId xmlns:a16="http://schemas.microsoft.com/office/drawing/2014/main" id="{EE90C6D3-13A1-EBE5-9302-41A0F260CDB8}"/>
              </a:ext>
            </a:extLst>
          </p:cNvPr>
          <p:cNvSpPr>
            <a:spLocks noGrp="1"/>
          </p:cNvSpPr>
          <p:nvPr>
            <p:ph type="title"/>
          </p:nvPr>
        </p:nvSpPr>
        <p:spPr/>
        <p:txBody>
          <a:bodyPr/>
          <a:lstStyle/>
          <a:p>
            <a:r>
              <a:rPr lang="en-US" dirty="0" err="1"/>
              <a:t>Fazit</a:t>
            </a:r>
            <a:r>
              <a:rPr lang="en-US" dirty="0"/>
              <a:t> </a:t>
            </a:r>
            <a:endParaRPr lang="de-DE" dirty="0"/>
          </a:p>
        </p:txBody>
      </p:sp>
    </p:spTree>
    <p:extLst>
      <p:ext uri="{BB962C8B-B14F-4D97-AF65-F5344CB8AC3E}">
        <p14:creationId xmlns:p14="http://schemas.microsoft.com/office/powerpoint/2010/main" val="2315946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5878D4-3881-F564-43D5-A702E27F7709}"/>
              </a:ext>
            </a:extLst>
          </p:cNvPr>
          <p:cNvSpPr>
            <a:spLocks noGrp="1"/>
          </p:cNvSpPr>
          <p:nvPr>
            <p:ph idx="1"/>
          </p:nvPr>
        </p:nvSpPr>
        <p:spPr/>
        <p:txBody>
          <a:bodyPr/>
          <a:lstStyle/>
          <a:p>
            <a:pPr marL="342900" indent="-342900">
              <a:buFont typeface="+mj-lt"/>
              <a:buAutoNum type="arabicPeriod"/>
            </a:pPr>
            <a:r>
              <a:rPr lang="de-DE" noProof="0" dirty="0"/>
              <a:t>Derzeit werden die Daten unter guten Bedingungen, z.B. bei guter Beleuchtung, gesammelt, aber in einer realen Produktionslinie kann es zu mehr </a:t>
            </a:r>
            <a:r>
              <a:rPr lang="de-DE" b="1" u="sng" noProof="0" dirty="0"/>
              <a:t>Rauschen</a:t>
            </a:r>
            <a:r>
              <a:rPr lang="de-DE" noProof="0" dirty="0"/>
              <a:t> kommen. </a:t>
            </a:r>
          </a:p>
          <a:p>
            <a:pPr marL="342900" indent="-342900">
              <a:buFont typeface="+mj-lt"/>
              <a:buAutoNum type="arabicPeriod"/>
            </a:pPr>
            <a:r>
              <a:rPr lang="de-DE" noProof="0" dirty="0"/>
              <a:t>Die für das Training und den Test verwendeten Teile haben die gleiche Form, aber in der tatsächlichen Produktionslinie können </a:t>
            </a:r>
            <a:r>
              <a:rPr lang="de-DE" b="1" u="sng" noProof="0" dirty="0"/>
              <a:t>Varianten</a:t>
            </a:r>
            <a:r>
              <a:rPr lang="de-DE" noProof="0" dirty="0"/>
              <a:t> der Teile auftreten. </a:t>
            </a:r>
          </a:p>
          <a:p>
            <a:pPr marL="342900" indent="-342900">
              <a:buFont typeface="+mj-lt"/>
              <a:buAutoNum type="arabicPeriod"/>
            </a:pPr>
            <a:r>
              <a:rPr lang="de-DE" noProof="0" dirty="0"/>
              <a:t>…… </a:t>
            </a:r>
          </a:p>
          <a:p>
            <a:pPr marL="342900" indent="-342900">
              <a:buFont typeface="+mj-lt"/>
              <a:buAutoNum type="arabicPeriod"/>
            </a:pPr>
            <a:endParaRPr lang="de-DE" noProof="0" dirty="0"/>
          </a:p>
          <a:p>
            <a:r>
              <a:rPr lang="de-DE" noProof="0" dirty="0">
                <a:sym typeface="Wingdings" panose="05000000000000000000" pitchFamily="2" charset="2"/>
              </a:rPr>
              <a:t> Bei künftigen Training sollten diese Faktoren berücksichtigt werden. </a:t>
            </a:r>
            <a:endParaRPr lang="de-DE" noProof="0" dirty="0"/>
          </a:p>
        </p:txBody>
      </p:sp>
      <p:sp>
        <p:nvSpPr>
          <p:cNvPr id="3" name="Title 2">
            <a:extLst>
              <a:ext uri="{FF2B5EF4-FFF2-40B4-BE49-F238E27FC236}">
                <a16:creationId xmlns:a16="http://schemas.microsoft.com/office/drawing/2014/main" id="{EB00B50F-3AC3-6399-57E5-336E344BCC9C}"/>
              </a:ext>
            </a:extLst>
          </p:cNvPr>
          <p:cNvSpPr>
            <a:spLocks noGrp="1"/>
          </p:cNvSpPr>
          <p:nvPr>
            <p:ph type="title"/>
          </p:nvPr>
        </p:nvSpPr>
        <p:spPr/>
        <p:txBody>
          <a:bodyPr/>
          <a:lstStyle/>
          <a:p>
            <a:r>
              <a:rPr lang="de-DE" noProof="0" dirty="0"/>
              <a:t>Ausblick </a:t>
            </a:r>
          </a:p>
        </p:txBody>
      </p:sp>
    </p:spTree>
    <p:extLst>
      <p:ext uri="{BB962C8B-B14F-4D97-AF65-F5344CB8AC3E}">
        <p14:creationId xmlns:p14="http://schemas.microsoft.com/office/powerpoint/2010/main" val="1773600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AB1B3C-C4BD-31C7-906C-30AA755E0770}"/>
              </a:ext>
            </a:extLst>
          </p:cNvPr>
          <p:cNvSpPr>
            <a:spLocks noGrp="1"/>
          </p:cNvSpPr>
          <p:nvPr>
            <p:ph idx="1"/>
          </p:nvPr>
        </p:nvSpPr>
        <p:spPr/>
        <p:txBody>
          <a:bodyPr/>
          <a:lstStyle/>
          <a:p>
            <a:pPr marL="285750" indent="-285750">
              <a:buFont typeface="Arial" panose="020B0604020202020204" pitchFamily="34" charset="0"/>
              <a:buChar char="•"/>
            </a:pPr>
            <a:r>
              <a:rPr lang="de-DE" sz="1800" noProof="0" dirty="0"/>
              <a:t>Daten-Beispiele: </a:t>
            </a:r>
            <a:r>
              <a:rPr lang="de-DE" sz="1800" noProof="0" dirty="0">
                <a:hlinkClick r:id="rId2"/>
              </a:rPr>
              <a:t>https://www.kaggle.com/datasets/ravirajsinh45/real-life-industrial-dataset-of-casting-product/data</a:t>
            </a:r>
            <a:r>
              <a:rPr lang="de-DE" sz="1800" noProof="0" dirty="0"/>
              <a:t> </a:t>
            </a:r>
          </a:p>
        </p:txBody>
      </p:sp>
      <p:sp>
        <p:nvSpPr>
          <p:cNvPr id="3" name="Title 2">
            <a:extLst>
              <a:ext uri="{FF2B5EF4-FFF2-40B4-BE49-F238E27FC236}">
                <a16:creationId xmlns:a16="http://schemas.microsoft.com/office/drawing/2014/main" id="{77C0BF7F-E52E-5BA2-D3FF-88BCCAE2EEFE}"/>
              </a:ext>
            </a:extLst>
          </p:cNvPr>
          <p:cNvSpPr>
            <a:spLocks noGrp="1"/>
          </p:cNvSpPr>
          <p:nvPr>
            <p:ph type="title"/>
          </p:nvPr>
        </p:nvSpPr>
        <p:spPr/>
        <p:txBody>
          <a:bodyPr/>
          <a:lstStyle/>
          <a:p>
            <a:r>
              <a:rPr lang="en-US" dirty="0" err="1"/>
              <a:t>Quellen</a:t>
            </a:r>
            <a:r>
              <a:rPr lang="en-US" dirty="0"/>
              <a:t> </a:t>
            </a:r>
            <a:endParaRPr lang="de-DE" dirty="0"/>
          </a:p>
        </p:txBody>
      </p:sp>
    </p:spTree>
    <p:extLst>
      <p:ext uri="{BB962C8B-B14F-4D97-AF65-F5344CB8AC3E}">
        <p14:creationId xmlns:p14="http://schemas.microsoft.com/office/powerpoint/2010/main" val="221707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A60090-FB9E-30D8-E7F8-8DCF6F65E0DD}"/>
              </a:ext>
            </a:extLst>
          </p:cNvPr>
          <p:cNvSpPr txBox="1"/>
          <p:nvPr/>
        </p:nvSpPr>
        <p:spPr>
          <a:xfrm>
            <a:off x="540001" y="2895600"/>
            <a:ext cx="8063999" cy="1631216"/>
          </a:xfrm>
          <a:prstGeom prst="rect">
            <a:avLst/>
          </a:prstGeom>
          <a:noFill/>
        </p:spPr>
        <p:txBody>
          <a:bodyPr wrap="square" rtlCol="0">
            <a:spAutoFit/>
          </a:bodyPr>
          <a:lstStyle/>
          <a:p>
            <a:pPr algn="ctr"/>
            <a:r>
              <a:rPr lang="de-DE" sz="5000" noProof="0" dirty="0"/>
              <a:t>Danke für die Aufmerksamkeit!</a:t>
            </a:r>
          </a:p>
        </p:txBody>
      </p:sp>
    </p:spTree>
    <p:extLst>
      <p:ext uri="{BB962C8B-B14F-4D97-AF65-F5344CB8AC3E}">
        <p14:creationId xmlns:p14="http://schemas.microsoft.com/office/powerpoint/2010/main" val="3278637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31C1FE-4C9D-01CA-96A0-ABA3A8D76C05}"/>
              </a:ext>
            </a:extLst>
          </p:cNvPr>
          <p:cNvSpPr>
            <a:spLocks noGrp="1"/>
          </p:cNvSpPr>
          <p:nvPr>
            <p:ph idx="1"/>
          </p:nvPr>
        </p:nvSpPr>
        <p:spPr/>
        <p:txBody>
          <a:bodyPr/>
          <a:lstStyle/>
          <a:p>
            <a:endParaRPr lang="de-DE" dirty="0"/>
          </a:p>
        </p:txBody>
      </p:sp>
      <p:sp>
        <p:nvSpPr>
          <p:cNvPr id="3" name="Title 2">
            <a:extLst>
              <a:ext uri="{FF2B5EF4-FFF2-40B4-BE49-F238E27FC236}">
                <a16:creationId xmlns:a16="http://schemas.microsoft.com/office/drawing/2014/main" id="{B97DD791-0005-C5CD-E998-D2E881A875D3}"/>
              </a:ext>
            </a:extLst>
          </p:cNvPr>
          <p:cNvSpPr>
            <a:spLocks noGrp="1"/>
          </p:cNvSpPr>
          <p:nvPr>
            <p:ph type="title"/>
          </p:nvPr>
        </p:nvSpPr>
        <p:spPr/>
        <p:txBody>
          <a:bodyPr/>
          <a:lstStyle/>
          <a:p>
            <a:r>
              <a:rPr lang="en-US" dirty="0"/>
              <a:t>Backup</a:t>
            </a:r>
            <a:endParaRPr lang="de-DE" dirty="0"/>
          </a:p>
        </p:txBody>
      </p:sp>
      <p:pic>
        <p:nvPicPr>
          <p:cNvPr id="1026" name="Picture 2" descr="ImageNet Dataset: Evolution &amp; Applications (2025) - viso.ai">
            <a:extLst>
              <a:ext uri="{FF2B5EF4-FFF2-40B4-BE49-F238E27FC236}">
                <a16:creationId xmlns:a16="http://schemas.microsoft.com/office/drawing/2014/main" id="{D8664CB1-EFF8-8C82-81CA-4C50131A8B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000" y="1296000"/>
            <a:ext cx="8064000" cy="3290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D4128F3-273D-B3B5-AF77-8E0C083068F1}"/>
              </a:ext>
            </a:extLst>
          </p:cNvPr>
          <p:cNvSpPr txBox="1"/>
          <p:nvPr/>
        </p:nvSpPr>
        <p:spPr>
          <a:xfrm>
            <a:off x="288000" y="4586000"/>
            <a:ext cx="8064000" cy="215444"/>
          </a:xfrm>
          <a:prstGeom prst="rect">
            <a:avLst/>
          </a:prstGeom>
          <a:noFill/>
        </p:spPr>
        <p:txBody>
          <a:bodyPr wrap="square">
            <a:spAutoFit/>
          </a:bodyPr>
          <a:lstStyle/>
          <a:p>
            <a:pPr algn="ctr"/>
            <a:r>
              <a:rPr lang="de-DE" sz="800" dirty="0"/>
              <a:t>Bild-Quelle: </a:t>
            </a:r>
            <a:r>
              <a:rPr lang="de-DE" sz="800" dirty="0">
                <a:hlinkClick r:id="rId3"/>
              </a:rPr>
              <a:t>https://viso.ai/deep-learning/imagenet/</a:t>
            </a:r>
            <a:r>
              <a:rPr lang="de-DE" sz="800" dirty="0"/>
              <a:t> </a:t>
            </a:r>
          </a:p>
        </p:txBody>
      </p:sp>
    </p:spTree>
    <p:extLst>
      <p:ext uri="{BB962C8B-B14F-4D97-AF65-F5344CB8AC3E}">
        <p14:creationId xmlns:p14="http://schemas.microsoft.com/office/powerpoint/2010/main" val="196566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81C704-A850-FE27-CC2C-EFCD38C3B693}"/>
              </a:ext>
            </a:extLst>
          </p:cNvPr>
          <p:cNvSpPr>
            <a:spLocks noGrp="1"/>
          </p:cNvSpPr>
          <p:nvPr>
            <p:ph idx="1"/>
          </p:nvPr>
        </p:nvSpPr>
        <p:spPr/>
        <p:txBody>
          <a:bodyPr>
            <a:normAutofit/>
          </a:bodyPr>
          <a:lstStyle/>
          <a:p>
            <a:pPr marL="285750" indent="-285750">
              <a:lnSpc>
                <a:spcPct val="200000"/>
              </a:lnSpc>
              <a:buFont typeface="Arial" panose="020B0604020202020204" pitchFamily="34" charset="0"/>
              <a:buChar char="•"/>
            </a:pPr>
            <a:r>
              <a:rPr lang="de-DE" sz="2200" noProof="0" dirty="0"/>
              <a:t>Motivationen </a:t>
            </a:r>
          </a:p>
          <a:p>
            <a:pPr marL="285750" indent="-285750">
              <a:lnSpc>
                <a:spcPct val="200000"/>
              </a:lnSpc>
              <a:buFont typeface="Arial" panose="020B0604020202020204" pitchFamily="34" charset="0"/>
              <a:buChar char="•"/>
            </a:pPr>
            <a:r>
              <a:rPr lang="de-DE" sz="2200" noProof="0" dirty="0"/>
              <a:t>Hintergrund </a:t>
            </a:r>
          </a:p>
          <a:p>
            <a:pPr marL="285750" indent="-285750">
              <a:lnSpc>
                <a:spcPct val="200000"/>
              </a:lnSpc>
              <a:buFont typeface="Arial" panose="020B0604020202020204" pitchFamily="34" charset="0"/>
              <a:buChar char="•"/>
            </a:pPr>
            <a:r>
              <a:rPr lang="de-DE" sz="2200" noProof="0" dirty="0"/>
              <a:t>Datenbeispiele </a:t>
            </a:r>
          </a:p>
          <a:p>
            <a:pPr marL="285750" indent="-285750">
              <a:lnSpc>
                <a:spcPct val="200000"/>
              </a:lnSpc>
              <a:buFont typeface="Arial" panose="020B0604020202020204" pitchFamily="34" charset="0"/>
              <a:buChar char="•"/>
            </a:pPr>
            <a:r>
              <a:rPr lang="de-DE" sz="2200" noProof="0" dirty="0"/>
              <a:t>Implementierungsschritte </a:t>
            </a:r>
          </a:p>
          <a:p>
            <a:pPr marL="285750" indent="-285750">
              <a:lnSpc>
                <a:spcPct val="200000"/>
              </a:lnSpc>
              <a:buFont typeface="Arial" panose="020B0604020202020204" pitchFamily="34" charset="0"/>
              <a:buChar char="•"/>
            </a:pPr>
            <a:r>
              <a:rPr lang="de-DE" sz="2200" noProof="0" dirty="0"/>
              <a:t>Fazit </a:t>
            </a:r>
          </a:p>
          <a:p>
            <a:pPr marL="285750" indent="-285750">
              <a:lnSpc>
                <a:spcPct val="200000"/>
              </a:lnSpc>
              <a:buFont typeface="Arial" panose="020B0604020202020204" pitchFamily="34" charset="0"/>
              <a:buChar char="•"/>
            </a:pPr>
            <a:r>
              <a:rPr lang="de-DE" sz="2200" noProof="0" dirty="0"/>
              <a:t>Ausblick </a:t>
            </a:r>
          </a:p>
        </p:txBody>
      </p:sp>
      <p:sp>
        <p:nvSpPr>
          <p:cNvPr id="3" name="Title 2">
            <a:extLst>
              <a:ext uri="{FF2B5EF4-FFF2-40B4-BE49-F238E27FC236}">
                <a16:creationId xmlns:a16="http://schemas.microsoft.com/office/drawing/2014/main" id="{63D66419-0CCB-6536-F02A-FB6C46175A9D}"/>
              </a:ext>
            </a:extLst>
          </p:cNvPr>
          <p:cNvSpPr>
            <a:spLocks noGrp="1"/>
          </p:cNvSpPr>
          <p:nvPr>
            <p:ph type="title"/>
          </p:nvPr>
        </p:nvSpPr>
        <p:spPr/>
        <p:txBody>
          <a:bodyPr/>
          <a:lstStyle/>
          <a:p>
            <a:r>
              <a:rPr lang="de-DE" noProof="0" dirty="0"/>
              <a:t>Agenda</a:t>
            </a:r>
          </a:p>
        </p:txBody>
      </p:sp>
    </p:spTree>
    <p:extLst>
      <p:ext uri="{BB962C8B-B14F-4D97-AF65-F5344CB8AC3E}">
        <p14:creationId xmlns:p14="http://schemas.microsoft.com/office/powerpoint/2010/main" val="4044310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CCE615-3666-E95D-5E54-689FA1C7280E}"/>
              </a:ext>
            </a:extLst>
          </p:cNvPr>
          <p:cNvSpPr>
            <a:spLocks noGrp="1"/>
          </p:cNvSpPr>
          <p:nvPr>
            <p:ph idx="1"/>
          </p:nvPr>
        </p:nvSpPr>
        <p:spPr>
          <a:xfrm>
            <a:off x="288000" y="1295999"/>
            <a:ext cx="8064000" cy="1599601"/>
          </a:xfrm>
        </p:spPr>
        <p:txBody>
          <a:bodyPr/>
          <a:lstStyle/>
          <a:p>
            <a:pPr marL="285750" indent="-285750">
              <a:lnSpc>
                <a:spcPct val="100000"/>
              </a:lnSpc>
              <a:buFont typeface="Arial" panose="020B0604020202020204" pitchFamily="34" charset="0"/>
              <a:buChar char="•"/>
            </a:pPr>
            <a:r>
              <a:rPr lang="de-DE" noProof="0" dirty="0"/>
              <a:t>Aus Idee-Liste von 3DBV: </a:t>
            </a:r>
          </a:p>
          <a:p>
            <a:pPr marL="1009650" lvl="2" indent="-285750">
              <a:lnSpc>
                <a:spcPct val="100000"/>
              </a:lnSpc>
              <a:buFont typeface="Arial" panose="020B0604020202020204" pitchFamily="34" charset="0"/>
              <a:buChar char="•"/>
            </a:pPr>
            <a:r>
              <a:rPr lang="de-DE" noProof="0" dirty="0"/>
              <a:t>Maschinelles Sehen für Qualitätskontrolle </a:t>
            </a:r>
          </a:p>
          <a:p>
            <a:pPr marL="285750" lvl="1" indent="-285750">
              <a:lnSpc>
                <a:spcPct val="100000"/>
              </a:lnSpc>
              <a:buFont typeface="Arial" panose="020B0604020202020204" pitchFamily="34" charset="0"/>
              <a:buChar char="•"/>
            </a:pPr>
            <a:r>
              <a:rPr lang="de-DE" noProof="0" dirty="0"/>
              <a:t>Messe Hannover </a:t>
            </a:r>
          </a:p>
          <a:p>
            <a:pPr marL="1009650" lvl="2" indent="-285750">
              <a:lnSpc>
                <a:spcPct val="100000"/>
              </a:lnSpc>
              <a:buFont typeface="Arial" panose="020B0604020202020204" pitchFamily="34" charset="0"/>
              <a:buChar char="•"/>
            </a:pPr>
            <a:r>
              <a:rPr lang="de-DE" noProof="0" dirty="0"/>
              <a:t>Amazon: KI hilft bei der Qualitätskontrolle für E-Bike Produktion </a:t>
            </a:r>
          </a:p>
        </p:txBody>
      </p:sp>
      <p:sp>
        <p:nvSpPr>
          <p:cNvPr id="3" name="Title 2">
            <a:extLst>
              <a:ext uri="{FF2B5EF4-FFF2-40B4-BE49-F238E27FC236}">
                <a16:creationId xmlns:a16="http://schemas.microsoft.com/office/drawing/2014/main" id="{93859F5D-925C-D507-A883-FA73E75922E7}"/>
              </a:ext>
            </a:extLst>
          </p:cNvPr>
          <p:cNvSpPr>
            <a:spLocks noGrp="1"/>
          </p:cNvSpPr>
          <p:nvPr>
            <p:ph type="title"/>
          </p:nvPr>
        </p:nvSpPr>
        <p:spPr/>
        <p:txBody>
          <a:bodyPr/>
          <a:lstStyle/>
          <a:p>
            <a:r>
              <a:rPr lang="de-DE" noProof="0" dirty="0"/>
              <a:t>Motivationen </a:t>
            </a:r>
          </a:p>
        </p:txBody>
      </p:sp>
      <p:pic>
        <p:nvPicPr>
          <p:cNvPr id="1026" name="Picture 2">
            <a:extLst>
              <a:ext uri="{FF2B5EF4-FFF2-40B4-BE49-F238E27FC236}">
                <a16:creationId xmlns:a16="http://schemas.microsoft.com/office/drawing/2014/main" id="{A3043F9D-950B-AFBA-B6B1-18D9AFFFB44C}"/>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2251" r="21609"/>
          <a:stretch/>
        </p:blipFill>
        <p:spPr bwMode="auto">
          <a:xfrm>
            <a:off x="288000" y="3345116"/>
            <a:ext cx="2560320" cy="19045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AD06A34-1122-DE11-12A9-72A0A734240F}"/>
              </a:ext>
            </a:extLst>
          </p:cNvPr>
          <p:cNvSpPr txBox="1"/>
          <p:nvPr/>
        </p:nvSpPr>
        <p:spPr>
          <a:xfrm>
            <a:off x="288000" y="5377335"/>
            <a:ext cx="2560320" cy="369332"/>
          </a:xfrm>
          <a:prstGeom prst="rect">
            <a:avLst/>
          </a:prstGeom>
          <a:noFill/>
        </p:spPr>
        <p:txBody>
          <a:bodyPr wrap="square" rtlCol="0">
            <a:spAutoFit/>
          </a:bodyPr>
          <a:lstStyle/>
          <a:p>
            <a:pPr algn="ctr"/>
            <a:r>
              <a:rPr lang="de-DE" noProof="0" dirty="0"/>
              <a:t>Sensor zur Erkennung</a:t>
            </a:r>
          </a:p>
        </p:txBody>
      </p:sp>
      <p:pic>
        <p:nvPicPr>
          <p:cNvPr id="2050" name="Picture 2">
            <a:extLst>
              <a:ext uri="{FF2B5EF4-FFF2-40B4-BE49-F238E27FC236}">
                <a16:creationId xmlns:a16="http://schemas.microsoft.com/office/drawing/2014/main" id="{44583EA4-697C-5D53-E952-74FE677928DF}"/>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018" t="18798"/>
          <a:stretch/>
        </p:blipFill>
        <p:spPr bwMode="auto">
          <a:xfrm>
            <a:off x="3039840" y="3363402"/>
            <a:ext cx="2560320" cy="181349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AD5DC8B-2A7C-0566-C68E-EF67260F046A}"/>
              </a:ext>
            </a:extLst>
          </p:cNvPr>
          <p:cNvSpPr txBox="1"/>
          <p:nvPr/>
        </p:nvSpPr>
        <p:spPr>
          <a:xfrm>
            <a:off x="3039840" y="5377335"/>
            <a:ext cx="2560320" cy="369332"/>
          </a:xfrm>
          <a:prstGeom prst="rect">
            <a:avLst/>
          </a:prstGeom>
          <a:noFill/>
        </p:spPr>
        <p:txBody>
          <a:bodyPr wrap="square" rtlCol="0">
            <a:spAutoFit/>
          </a:bodyPr>
          <a:lstStyle/>
          <a:p>
            <a:pPr algn="ctr"/>
            <a:r>
              <a:rPr lang="de-DE" noProof="0" dirty="0"/>
              <a:t>Schlechtes Beispiel </a:t>
            </a:r>
          </a:p>
        </p:txBody>
      </p:sp>
      <p:sp>
        <p:nvSpPr>
          <p:cNvPr id="6" name="Oval 5">
            <a:extLst>
              <a:ext uri="{FF2B5EF4-FFF2-40B4-BE49-F238E27FC236}">
                <a16:creationId xmlns:a16="http://schemas.microsoft.com/office/drawing/2014/main" id="{1F601E72-70A8-BAC6-F571-704A21FD3070}"/>
              </a:ext>
            </a:extLst>
          </p:cNvPr>
          <p:cNvSpPr/>
          <p:nvPr/>
        </p:nvSpPr>
        <p:spPr>
          <a:xfrm>
            <a:off x="1219200" y="3617629"/>
            <a:ext cx="1219200" cy="596231"/>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pic>
        <p:nvPicPr>
          <p:cNvPr id="3076" name="Picture 4">
            <a:extLst>
              <a:ext uri="{FF2B5EF4-FFF2-40B4-BE49-F238E27FC236}">
                <a16:creationId xmlns:a16="http://schemas.microsoft.com/office/drawing/2014/main" id="{5DA8AC26-19CA-3E25-EBF2-B78D41CA47F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91680" y="3310029"/>
            <a:ext cx="2560320" cy="192024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6CF6A4E-6458-158F-3E8E-E9A07B0561F6}"/>
              </a:ext>
            </a:extLst>
          </p:cNvPr>
          <p:cNvSpPr txBox="1"/>
          <p:nvPr/>
        </p:nvSpPr>
        <p:spPr>
          <a:xfrm>
            <a:off x="5791680" y="5377335"/>
            <a:ext cx="2560320" cy="369332"/>
          </a:xfrm>
          <a:prstGeom prst="rect">
            <a:avLst/>
          </a:prstGeom>
          <a:noFill/>
        </p:spPr>
        <p:txBody>
          <a:bodyPr wrap="square" rtlCol="0">
            <a:spAutoFit/>
          </a:bodyPr>
          <a:lstStyle/>
          <a:p>
            <a:pPr algn="ctr"/>
            <a:r>
              <a:rPr lang="de-DE" noProof="0" dirty="0"/>
              <a:t>Panel </a:t>
            </a:r>
          </a:p>
        </p:txBody>
      </p:sp>
    </p:spTree>
    <p:extLst>
      <p:ext uri="{BB962C8B-B14F-4D97-AF65-F5344CB8AC3E}">
        <p14:creationId xmlns:p14="http://schemas.microsoft.com/office/powerpoint/2010/main" val="4208039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EF8E14-81DE-7986-CD73-0A20CC782E51}"/>
              </a:ext>
            </a:extLst>
          </p:cNvPr>
          <p:cNvSpPr>
            <a:spLocks noGrp="1"/>
          </p:cNvSpPr>
          <p:nvPr>
            <p:ph idx="1"/>
          </p:nvPr>
        </p:nvSpPr>
        <p:spPr/>
        <p:txBody>
          <a:bodyPr>
            <a:normAutofit fontScale="85000" lnSpcReduction="20000"/>
          </a:bodyPr>
          <a:lstStyle/>
          <a:p>
            <a:pPr marL="285750" indent="-285750">
              <a:buFont typeface="Arial" panose="020B0604020202020204" pitchFamily="34" charset="0"/>
              <a:buChar char="•"/>
            </a:pPr>
            <a:r>
              <a:rPr lang="de-DE" noProof="0" dirty="0"/>
              <a:t>Daten aus </a:t>
            </a:r>
            <a:r>
              <a:rPr lang="de-DE" noProof="0" dirty="0" err="1"/>
              <a:t>Kaggle</a:t>
            </a:r>
            <a:r>
              <a:rPr lang="de-DE" noProof="0" dirty="0"/>
              <a:t> </a:t>
            </a:r>
          </a:p>
          <a:p>
            <a:pPr marL="1009650" lvl="2" indent="-285750">
              <a:lnSpc>
                <a:spcPct val="160000"/>
              </a:lnSpc>
              <a:buFont typeface="Arial" panose="020B0604020202020204" pitchFamily="34" charset="0"/>
              <a:buChar char="•"/>
            </a:pPr>
            <a:r>
              <a:rPr lang="de-DE" noProof="0" dirty="0"/>
              <a:t>7348 Bilder </a:t>
            </a:r>
          </a:p>
          <a:p>
            <a:pPr marL="1009650" lvl="2" indent="-285750">
              <a:lnSpc>
                <a:spcPct val="160000"/>
              </a:lnSpc>
              <a:buFont typeface="Arial" panose="020B0604020202020204" pitchFamily="34" charset="0"/>
              <a:buChar char="•"/>
            </a:pPr>
            <a:r>
              <a:rPr lang="de-DE" noProof="0" dirty="0"/>
              <a:t>2 Klassen: „ok“ und „</a:t>
            </a:r>
            <a:r>
              <a:rPr lang="de-DE" noProof="0" dirty="0" err="1"/>
              <a:t>defective</a:t>
            </a:r>
            <a:r>
              <a:rPr lang="de-DE" noProof="0" dirty="0"/>
              <a:t>“ </a:t>
            </a:r>
          </a:p>
          <a:p>
            <a:pPr marL="285750" indent="-285750">
              <a:buFont typeface="Arial" panose="020B0604020202020204" pitchFamily="34" charset="0"/>
              <a:buChar char="•"/>
            </a:pPr>
            <a:endParaRPr lang="de-DE" noProof="0" dirty="0"/>
          </a:p>
          <a:p>
            <a:pPr marL="285750" indent="-285750">
              <a:buFont typeface="Arial" panose="020B0604020202020204" pitchFamily="34" charset="0"/>
              <a:buChar char="•"/>
            </a:pPr>
            <a:endParaRPr lang="de-DE" noProof="0" dirty="0"/>
          </a:p>
          <a:p>
            <a:pPr marL="285750" indent="-285750">
              <a:buFont typeface="Arial" panose="020B0604020202020204" pitchFamily="34" charset="0"/>
              <a:buChar char="•"/>
            </a:pPr>
            <a:endParaRPr lang="de-DE" noProof="0" dirty="0"/>
          </a:p>
          <a:p>
            <a:pPr marL="285750" indent="-285750">
              <a:buFont typeface="Arial" panose="020B0604020202020204" pitchFamily="34" charset="0"/>
              <a:buChar char="•"/>
            </a:pPr>
            <a:endParaRPr lang="de-DE" noProof="0" dirty="0"/>
          </a:p>
          <a:p>
            <a:pPr marL="285750" indent="-285750">
              <a:buFont typeface="Arial" panose="020B0604020202020204" pitchFamily="34" charset="0"/>
              <a:buChar char="•"/>
            </a:pPr>
            <a:endParaRPr lang="de-DE" noProof="0" dirty="0"/>
          </a:p>
          <a:p>
            <a:pPr marL="285750" indent="-285750">
              <a:buFont typeface="Arial" panose="020B0604020202020204" pitchFamily="34" charset="0"/>
              <a:buChar char="•"/>
            </a:pPr>
            <a:endParaRPr lang="de-DE" noProof="0" dirty="0"/>
          </a:p>
          <a:p>
            <a:pPr marL="285750" indent="-285750">
              <a:buFont typeface="Arial" panose="020B0604020202020204" pitchFamily="34" charset="0"/>
              <a:buChar char="•"/>
            </a:pPr>
            <a:endParaRPr lang="de-DE" noProof="0" dirty="0"/>
          </a:p>
          <a:p>
            <a:endParaRPr lang="de-DE" noProof="0" dirty="0"/>
          </a:p>
          <a:p>
            <a:pPr marL="285750" indent="-285750">
              <a:buFont typeface="Arial" panose="020B0604020202020204" pitchFamily="34" charset="0"/>
              <a:buChar char="•"/>
            </a:pPr>
            <a:endParaRPr lang="de-DE" noProof="0" dirty="0"/>
          </a:p>
          <a:p>
            <a:pPr marL="285750" indent="-285750">
              <a:buFont typeface="Arial" panose="020B0604020202020204" pitchFamily="34" charset="0"/>
              <a:buChar char="•"/>
            </a:pPr>
            <a:endParaRPr lang="de-DE" noProof="0" dirty="0"/>
          </a:p>
          <a:p>
            <a:pPr marL="285750" indent="-285750">
              <a:buFont typeface="Arial" panose="020B0604020202020204" pitchFamily="34" charset="0"/>
              <a:buChar char="•"/>
            </a:pPr>
            <a:endParaRPr lang="de-DE" noProof="0" dirty="0"/>
          </a:p>
          <a:p>
            <a:pPr marL="285750" indent="-285750">
              <a:buFont typeface="Arial" panose="020B0604020202020204" pitchFamily="34" charset="0"/>
              <a:buChar char="•"/>
            </a:pPr>
            <a:endParaRPr lang="de-DE" noProof="0" dirty="0"/>
          </a:p>
          <a:p>
            <a:pPr marL="285750" indent="-285750">
              <a:buFont typeface="Arial" panose="020B0604020202020204" pitchFamily="34" charset="0"/>
              <a:buChar char="•"/>
            </a:pPr>
            <a:r>
              <a:rPr lang="de-DE" noProof="0" dirty="0"/>
              <a:t>Training auf </a:t>
            </a:r>
            <a:r>
              <a:rPr lang="de-DE" noProof="0" dirty="0" err="1"/>
              <a:t>Kaggle</a:t>
            </a:r>
            <a:r>
              <a:rPr lang="de-DE" noProof="0" dirty="0"/>
              <a:t> </a:t>
            </a:r>
          </a:p>
          <a:p>
            <a:pPr marL="285750" indent="-285750">
              <a:buFont typeface="Arial" panose="020B0604020202020204" pitchFamily="34" charset="0"/>
              <a:buChar char="•"/>
            </a:pPr>
            <a:endParaRPr lang="de-DE" noProof="0" dirty="0"/>
          </a:p>
        </p:txBody>
      </p:sp>
      <p:sp>
        <p:nvSpPr>
          <p:cNvPr id="3" name="Title 2">
            <a:extLst>
              <a:ext uri="{FF2B5EF4-FFF2-40B4-BE49-F238E27FC236}">
                <a16:creationId xmlns:a16="http://schemas.microsoft.com/office/drawing/2014/main" id="{96FDCD81-587B-9711-CCB6-D4078CC4CBDC}"/>
              </a:ext>
            </a:extLst>
          </p:cNvPr>
          <p:cNvSpPr>
            <a:spLocks noGrp="1"/>
          </p:cNvSpPr>
          <p:nvPr>
            <p:ph type="title"/>
          </p:nvPr>
        </p:nvSpPr>
        <p:spPr/>
        <p:txBody>
          <a:bodyPr/>
          <a:lstStyle/>
          <a:p>
            <a:r>
              <a:rPr lang="de-DE" noProof="0" dirty="0"/>
              <a:t>Hintergrund </a:t>
            </a:r>
          </a:p>
        </p:txBody>
      </p:sp>
      <p:pic>
        <p:nvPicPr>
          <p:cNvPr id="7" name="Picture 6">
            <a:extLst>
              <a:ext uri="{FF2B5EF4-FFF2-40B4-BE49-F238E27FC236}">
                <a16:creationId xmlns:a16="http://schemas.microsoft.com/office/drawing/2014/main" id="{9C36DD06-FD91-4367-F217-DD484A806843}"/>
              </a:ext>
            </a:extLst>
          </p:cNvPr>
          <p:cNvPicPr>
            <a:picLocks noChangeAspect="1"/>
          </p:cNvPicPr>
          <p:nvPr/>
        </p:nvPicPr>
        <p:blipFill>
          <a:blip r:embed="rId3"/>
          <a:stretch>
            <a:fillRect/>
          </a:stretch>
        </p:blipFill>
        <p:spPr>
          <a:xfrm>
            <a:off x="1066800" y="2667000"/>
            <a:ext cx="6442771" cy="2971800"/>
          </a:xfrm>
          <a:prstGeom prst="rect">
            <a:avLst/>
          </a:prstGeom>
        </p:spPr>
      </p:pic>
      <p:sp>
        <p:nvSpPr>
          <p:cNvPr id="9" name="TextBox 8">
            <a:extLst>
              <a:ext uri="{FF2B5EF4-FFF2-40B4-BE49-F238E27FC236}">
                <a16:creationId xmlns:a16="http://schemas.microsoft.com/office/drawing/2014/main" id="{3AF417F0-F37A-D372-EA12-30CD969A69FD}"/>
              </a:ext>
            </a:extLst>
          </p:cNvPr>
          <p:cNvSpPr txBox="1"/>
          <p:nvPr/>
        </p:nvSpPr>
        <p:spPr>
          <a:xfrm>
            <a:off x="1066800" y="5715000"/>
            <a:ext cx="6442771" cy="215444"/>
          </a:xfrm>
          <a:prstGeom prst="rect">
            <a:avLst/>
          </a:prstGeom>
          <a:noFill/>
        </p:spPr>
        <p:txBody>
          <a:bodyPr wrap="square">
            <a:spAutoFit/>
          </a:bodyPr>
          <a:lstStyle/>
          <a:p>
            <a:pPr algn="ctr"/>
            <a:r>
              <a:rPr lang="de-DE" sz="800" noProof="0" dirty="0"/>
              <a:t>Bild-Quelle: </a:t>
            </a:r>
            <a:r>
              <a:rPr lang="de-DE" sz="800" noProof="0" dirty="0">
                <a:hlinkClick r:id="rId4"/>
              </a:rPr>
              <a:t>https://www.kaggle.com/datasets/ravirajsinh45/real-life-industrial-dataset-of-casting-product/data</a:t>
            </a:r>
            <a:r>
              <a:rPr lang="de-DE" sz="800" noProof="0" dirty="0"/>
              <a:t> </a:t>
            </a:r>
          </a:p>
        </p:txBody>
      </p:sp>
    </p:spTree>
    <p:extLst>
      <p:ext uri="{BB962C8B-B14F-4D97-AF65-F5344CB8AC3E}">
        <p14:creationId xmlns:p14="http://schemas.microsoft.com/office/powerpoint/2010/main" val="1243069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ABFB87-387C-C3B1-0F7C-EB52D649E36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D75B36D-B1E7-5177-1207-2CF4EDB08668}"/>
              </a:ext>
            </a:extLst>
          </p:cNvPr>
          <p:cNvSpPr>
            <a:spLocks noGrp="1"/>
          </p:cNvSpPr>
          <p:nvPr>
            <p:ph type="title"/>
          </p:nvPr>
        </p:nvSpPr>
        <p:spPr/>
        <p:txBody>
          <a:bodyPr/>
          <a:lstStyle/>
          <a:p>
            <a:r>
              <a:rPr lang="de-DE" noProof="0" dirty="0"/>
              <a:t>Datenbeispiele </a:t>
            </a:r>
          </a:p>
        </p:txBody>
      </p:sp>
      <p:pic>
        <p:nvPicPr>
          <p:cNvPr id="8" name="Picture 7" descr="A close-up of a metal object&#10;&#10;Description automatically generated">
            <a:extLst>
              <a:ext uri="{FF2B5EF4-FFF2-40B4-BE49-F238E27FC236}">
                <a16:creationId xmlns:a16="http://schemas.microsoft.com/office/drawing/2014/main" id="{B05615C2-3205-7776-C192-2865FF5942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55" y="2198533"/>
            <a:ext cx="2865600" cy="2865600"/>
          </a:xfrm>
          <a:prstGeom prst="rect">
            <a:avLst/>
          </a:prstGeom>
        </p:spPr>
      </p:pic>
      <p:pic>
        <p:nvPicPr>
          <p:cNvPr id="10" name="Picture 9" descr="A close-up of a circular object&#10;&#10;Description automatically generated">
            <a:extLst>
              <a:ext uri="{FF2B5EF4-FFF2-40B4-BE49-F238E27FC236}">
                <a16:creationId xmlns:a16="http://schemas.microsoft.com/office/drawing/2014/main" id="{FFECE774-9784-8602-39F9-1EC26F8CD3C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81401" y="1752601"/>
            <a:ext cx="1828800" cy="1828800"/>
          </a:xfrm>
          <a:prstGeom prst="rect">
            <a:avLst/>
          </a:prstGeom>
        </p:spPr>
      </p:pic>
      <p:sp>
        <p:nvSpPr>
          <p:cNvPr id="4" name="TextBox 3">
            <a:extLst>
              <a:ext uri="{FF2B5EF4-FFF2-40B4-BE49-F238E27FC236}">
                <a16:creationId xmlns:a16="http://schemas.microsoft.com/office/drawing/2014/main" id="{C598398E-CB99-FBFC-75FF-28012257E4ED}"/>
              </a:ext>
            </a:extLst>
          </p:cNvPr>
          <p:cNvSpPr txBox="1"/>
          <p:nvPr/>
        </p:nvSpPr>
        <p:spPr>
          <a:xfrm>
            <a:off x="288000" y="5377335"/>
            <a:ext cx="2867155" cy="369332"/>
          </a:xfrm>
          <a:prstGeom prst="rect">
            <a:avLst/>
          </a:prstGeom>
          <a:noFill/>
        </p:spPr>
        <p:txBody>
          <a:bodyPr wrap="square" rtlCol="0">
            <a:spAutoFit/>
          </a:bodyPr>
          <a:lstStyle/>
          <a:p>
            <a:pPr algn="ctr"/>
            <a:r>
              <a:rPr lang="de-DE" noProof="0" dirty="0"/>
              <a:t>Klasse: “ok” </a:t>
            </a:r>
          </a:p>
        </p:txBody>
      </p:sp>
      <p:pic>
        <p:nvPicPr>
          <p:cNvPr id="12" name="Picture 11" descr="A circular metal object with a hole&#10;&#10;Description automatically generated">
            <a:extLst>
              <a:ext uri="{FF2B5EF4-FFF2-40B4-BE49-F238E27FC236}">
                <a16:creationId xmlns:a16="http://schemas.microsoft.com/office/drawing/2014/main" id="{53EC67C6-8DA1-6A38-D191-F7A57E65599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55265" y="1752602"/>
            <a:ext cx="1828800" cy="1828800"/>
          </a:xfrm>
          <a:prstGeom prst="rect">
            <a:avLst/>
          </a:prstGeom>
        </p:spPr>
      </p:pic>
      <p:pic>
        <p:nvPicPr>
          <p:cNvPr id="14" name="Picture 13" descr="A circular metal object with a hole&#10;&#10;Description automatically generated">
            <a:extLst>
              <a:ext uri="{FF2B5EF4-FFF2-40B4-BE49-F238E27FC236}">
                <a16:creationId xmlns:a16="http://schemas.microsoft.com/office/drawing/2014/main" id="{B2ACC4BB-7F19-EF28-DD77-AC87329E728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81401" y="3810000"/>
            <a:ext cx="1828800" cy="1828800"/>
          </a:xfrm>
          <a:prstGeom prst="rect">
            <a:avLst/>
          </a:prstGeom>
        </p:spPr>
      </p:pic>
      <p:pic>
        <p:nvPicPr>
          <p:cNvPr id="16" name="Picture 15" descr="A close-up of a circular object&#10;&#10;Description automatically generated">
            <a:extLst>
              <a:ext uri="{FF2B5EF4-FFF2-40B4-BE49-F238E27FC236}">
                <a16:creationId xmlns:a16="http://schemas.microsoft.com/office/drawing/2014/main" id="{ABC733A0-0216-1CA0-B820-55437F1A7C5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55265" y="3810000"/>
            <a:ext cx="1828800" cy="1828800"/>
          </a:xfrm>
          <a:prstGeom prst="rect">
            <a:avLst/>
          </a:prstGeom>
        </p:spPr>
      </p:pic>
      <p:sp>
        <p:nvSpPr>
          <p:cNvPr id="17" name="TextBox 16">
            <a:extLst>
              <a:ext uri="{FF2B5EF4-FFF2-40B4-BE49-F238E27FC236}">
                <a16:creationId xmlns:a16="http://schemas.microsoft.com/office/drawing/2014/main" id="{8DCAE02A-1980-7CBD-30C0-5FE07CCBAEBC}"/>
              </a:ext>
            </a:extLst>
          </p:cNvPr>
          <p:cNvSpPr txBox="1"/>
          <p:nvPr/>
        </p:nvSpPr>
        <p:spPr>
          <a:xfrm>
            <a:off x="3581401" y="5802733"/>
            <a:ext cx="4302663" cy="369332"/>
          </a:xfrm>
          <a:prstGeom prst="rect">
            <a:avLst/>
          </a:prstGeom>
          <a:noFill/>
        </p:spPr>
        <p:txBody>
          <a:bodyPr wrap="square" rtlCol="0">
            <a:spAutoFit/>
          </a:bodyPr>
          <a:lstStyle/>
          <a:p>
            <a:pPr algn="ctr"/>
            <a:r>
              <a:rPr lang="de-DE" noProof="0" dirty="0"/>
              <a:t>Klasse: „</a:t>
            </a:r>
            <a:r>
              <a:rPr lang="de-DE" noProof="0" dirty="0" err="1"/>
              <a:t>defective</a:t>
            </a:r>
            <a:r>
              <a:rPr lang="de-DE" noProof="0" dirty="0"/>
              <a:t>“ </a:t>
            </a:r>
          </a:p>
        </p:txBody>
      </p:sp>
      <p:sp>
        <p:nvSpPr>
          <p:cNvPr id="9" name="TextBox 8">
            <a:extLst>
              <a:ext uri="{FF2B5EF4-FFF2-40B4-BE49-F238E27FC236}">
                <a16:creationId xmlns:a16="http://schemas.microsoft.com/office/drawing/2014/main" id="{061335A8-0367-17FC-A706-B851C41237C8}"/>
              </a:ext>
            </a:extLst>
          </p:cNvPr>
          <p:cNvSpPr txBox="1"/>
          <p:nvPr/>
        </p:nvSpPr>
        <p:spPr>
          <a:xfrm>
            <a:off x="294926" y="6224519"/>
            <a:ext cx="8063999" cy="215444"/>
          </a:xfrm>
          <a:prstGeom prst="rect">
            <a:avLst/>
          </a:prstGeom>
          <a:noFill/>
        </p:spPr>
        <p:txBody>
          <a:bodyPr wrap="square">
            <a:spAutoFit/>
          </a:bodyPr>
          <a:lstStyle/>
          <a:p>
            <a:pPr algn="ctr"/>
            <a:r>
              <a:rPr lang="de-DE" sz="800" noProof="0" dirty="0"/>
              <a:t>Bild-Quelle: </a:t>
            </a:r>
            <a:r>
              <a:rPr lang="de-DE" sz="800" noProof="0" dirty="0">
                <a:hlinkClick r:id="rId8"/>
              </a:rPr>
              <a:t>https://www.kaggle.com/datasets/ravirajsinh45/real-life-industrial-dataset-of-casting-product/data</a:t>
            </a:r>
            <a:r>
              <a:rPr lang="de-DE" sz="800" noProof="0" dirty="0"/>
              <a:t> </a:t>
            </a:r>
          </a:p>
        </p:txBody>
      </p:sp>
    </p:spTree>
    <p:extLst>
      <p:ext uri="{BB962C8B-B14F-4D97-AF65-F5344CB8AC3E}">
        <p14:creationId xmlns:p14="http://schemas.microsoft.com/office/powerpoint/2010/main" val="1542918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091983-3249-813C-01AF-8C2E003D6C76}"/>
              </a:ext>
            </a:extLst>
          </p:cNvPr>
          <p:cNvSpPr>
            <a:spLocks noGrp="1"/>
          </p:cNvSpPr>
          <p:nvPr>
            <p:ph idx="1"/>
          </p:nvPr>
        </p:nvSpPr>
        <p:spPr/>
        <p:txBody>
          <a:bodyPr/>
          <a:lstStyle/>
          <a:p>
            <a:pPr marL="342900" indent="-342900">
              <a:lnSpc>
                <a:spcPct val="200000"/>
              </a:lnSpc>
              <a:buFont typeface="+mj-lt"/>
              <a:buAutoNum type="arabicPeriod"/>
            </a:pPr>
            <a:r>
              <a:rPr lang="de-DE" noProof="0" dirty="0"/>
              <a:t>Vorbereitung der Daten</a:t>
            </a:r>
            <a:r>
              <a:rPr lang="de-DE" noProof="0" dirty="0">
                <a:sym typeface="Wingdings" panose="05000000000000000000" pitchFamily="2" charset="2"/>
              </a:rPr>
              <a:t> </a:t>
            </a:r>
            <a:r>
              <a:rPr lang="de-DE" b="0" i="0" noProof="0" dirty="0">
                <a:solidFill>
                  <a:srgbClr val="FF0000"/>
                </a:solidFill>
                <a:effectLst/>
              </a:rPr>
              <a:t>✔</a:t>
            </a:r>
            <a:r>
              <a:rPr lang="de-DE" b="0" i="0" noProof="0" dirty="0">
                <a:solidFill>
                  <a:srgbClr val="040C28"/>
                </a:solidFill>
                <a:effectLst/>
              </a:rPr>
              <a:t> </a:t>
            </a:r>
            <a:endParaRPr lang="de-DE" noProof="0" dirty="0"/>
          </a:p>
          <a:p>
            <a:pPr marL="342900" indent="-342900">
              <a:lnSpc>
                <a:spcPct val="200000"/>
              </a:lnSpc>
              <a:buFont typeface="+mj-lt"/>
              <a:buAutoNum type="arabicPeriod"/>
            </a:pPr>
            <a:r>
              <a:rPr lang="de-DE" noProof="0" dirty="0"/>
              <a:t>Aufbau eines CNN-Netzwerks </a:t>
            </a:r>
            <a:r>
              <a:rPr lang="de-DE" b="0" i="0" noProof="0" dirty="0">
                <a:solidFill>
                  <a:srgbClr val="FF0000"/>
                </a:solidFill>
                <a:effectLst/>
              </a:rPr>
              <a:t>✔</a:t>
            </a:r>
            <a:r>
              <a:rPr lang="de-DE" b="0" i="0" noProof="0" dirty="0">
                <a:solidFill>
                  <a:srgbClr val="040C28"/>
                </a:solidFill>
                <a:effectLst/>
              </a:rPr>
              <a:t> </a:t>
            </a:r>
            <a:endParaRPr lang="de-DE" noProof="0" dirty="0"/>
          </a:p>
          <a:p>
            <a:pPr marL="342900" indent="-342900">
              <a:lnSpc>
                <a:spcPct val="200000"/>
              </a:lnSpc>
              <a:buFont typeface="+mj-lt"/>
              <a:buAutoNum type="arabicPeriod"/>
            </a:pPr>
            <a:r>
              <a:rPr lang="de-DE" noProof="0" dirty="0"/>
              <a:t>Modell-Training </a:t>
            </a:r>
            <a:r>
              <a:rPr lang="de-DE" b="0" i="0" noProof="0" dirty="0">
                <a:solidFill>
                  <a:srgbClr val="FF0000"/>
                </a:solidFill>
                <a:effectLst/>
              </a:rPr>
              <a:t>✔ </a:t>
            </a:r>
            <a:endParaRPr lang="de-DE" noProof="0" dirty="0">
              <a:solidFill>
                <a:srgbClr val="FF0000"/>
              </a:solidFill>
            </a:endParaRPr>
          </a:p>
          <a:p>
            <a:pPr marL="342900" indent="-342900">
              <a:lnSpc>
                <a:spcPct val="200000"/>
              </a:lnSpc>
              <a:buFont typeface="+mj-lt"/>
              <a:buAutoNum type="arabicPeriod"/>
            </a:pPr>
            <a:r>
              <a:rPr lang="de-DE" noProof="0" dirty="0"/>
              <a:t>Evaluierung </a:t>
            </a:r>
            <a:r>
              <a:rPr lang="de-DE" b="0" i="0" noProof="0" dirty="0">
                <a:solidFill>
                  <a:srgbClr val="FF0000"/>
                </a:solidFill>
                <a:effectLst/>
              </a:rPr>
              <a:t>✔</a:t>
            </a:r>
            <a:r>
              <a:rPr lang="de-DE" b="0" i="0" noProof="0" dirty="0">
                <a:solidFill>
                  <a:srgbClr val="040C28"/>
                </a:solidFill>
                <a:effectLst/>
              </a:rPr>
              <a:t> </a:t>
            </a:r>
            <a:endParaRPr lang="de-DE" noProof="0" dirty="0"/>
          </a:p>
        </p:txBody>
      </p:sp>
      <p:sp>
        <p:nvSpPr>
          <p:cNvPr id="3" name="Title 2">
            <a:extLst>
              <a:ext uri="{FF2B5EF4-FFF2-40B4-BE49-F238E27FC236}">
                <a16:creationId xmlns:a16="http://schemas.microsoft.com/office/drawing/2014/main" id="{08C0BC54-13B0-EB45-346F-E43E5DC3A824}"/>
              </a:ext>
            </a:extLst>
          </p:cNvPr>
          <p:cNvSpPr>
            <a:spLocks noGrp="1"/>
          </p:cNvSpPr>
          <p:nvPr>
            <p:ph type="title"/>
          </p:nvPr>
        </p:nvSpPr>
        <p:spPr/>
        <p:txBody>
          <a:bodyPr>
            <a:normAutofit/>
          </a:bodyPr>
          <a:lstStyle/>
          <a:p>
            <a:r>
              <a:rPr lang="de-DE" sz="4000" noProof="0" dirty="0"/>
              <a:t>Implementierungsschritte </a:t>
            </a:r>
            <a:endParaRPr lang="de-DE" noProof="0" dirty="0"/>
          </a:p>
        </p:txBody>
      </p:sp>
    </p:spTree>
    <p:extLst>
      <p:ext uri="{BB962C8B-B14F-4D97-AF65-F5344CB8AC3E}">
        <p14:creationId xmlns:p14="http://schemas.microsoft.com/office/powerpoint/2010/main" val="1315740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FC6DF6-693F-D249-F37A-51E08A2B1FD8}"/>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D39285-042C-EBF3-EF8B-E1E93FFB7928}"/>
              </a:ext>
            </a:extLst>
          </p:cNvPr>
          <p:cNvSpPr>
            <a:spLocks noGrp="1"/>
          </p:cNvSpPr>
          <p:nvPr>
            <p:ph idx="1"/>
          </p:nvPr>
        </p:nvSpPr>
        <p:spPr/>
        <p:txBody>
          <a:bodyPr/>
          <a:lstStyle/>
          <a:p>
            <a:pPr marL="342900" indent="-342900">
              <a:buFont typeface="+mj-lt"/>
              <a:buAutoNum type="arabicPeriod"/>
            </a:pPr>
            <a:r>
              <a:rPr lang="de-DE" noProof="0" dirty="0"/>
              <a:t>Vorbereitung der Daten </a:t>
            </a:r>
            <a:r>
              <a:rPr lang="de-DE" b="0" i="0" noProof="0" dirty="0">
                <a:solidFill>
                  <a:srgbClr val="FF0000"/>
                </a:solidFill>
                <a:effectLst/>
                <a:latin typeface="Google Sans"/>
              </a:rPr>
              <a:t>✔ </a:t>
            </a:r>
            <a:endParaRPr lang="de-DE" noProof="0" dirty="0"/>
          </a:p>
          <a:p>
            <a:pPr marL="1009650" lvl="2" indent="-285750">
              <a:buFont typeface="Arial" panose="020B0604020202020204" pitchFamily="34" charset="0"/>
              <a:buChar char="•"/>
            </a:pPr>
            <a:r>
              <a:rPr lang="de-DE" noProof="0" dirty="0"/>
              <a:t>Die Daten werden nicht zwischen Training und Validierung unterschieden. </a:t>
            </a:r>
            <a:br>
              <a:rPr lang="de-DE" noProof="0" dirty="0"/>
            </a:br>
            <a:r>
              <a:rPr lang="de-DE" noProof="0" dirty="0">
                <a:sym typeface="Wingdings" panose="05000000000000000000" pitchFamily="2" charset="2"/>
              </a:rPr>
              <a:t> </a:t>
            </a:r>
            <a:r>
              <a:rPr lang="de-DE" noProof="0" dirty="0"/>
              <a:t>Trennung der Daten in Training, Validation und Test (6 : 2 : 2) </a:t>
            </a:r>
          </a:p>
        </p:txBody>
      </p:sp>
      <p:sp>
        <p:nvSpPr>
          <p:cNvPr id="3" name="Title 2">
            <a:extLst>
              <a:ext uri="{FF2B5EF4-FFF2-40B4-BE49-F238E27FC236}">
                <a16:creationId xmlns:a16="http://schemas.microsoft.com/office/drawing/2014/main" id="{2BA4CDAF-6F94-648E-B719-6B607963CEF5}"/>
              </a:ext>
            </a:extLst>
          </p:cNvPr>
          <p:cNvSpPr>
            <a:spLocks noGrp="1"/>
          </p:cNvSpPr>
          <p:nvPr>
            <p:ph type="title"/>
          </p:nvPr>
        </p:nvSpPr>
        <p:spPr/>
        <p:txBody>
          <a:bodyPr>
            <a:normAutofit/>
          </a:bodyPr>
          <a:lstStyle/>
          <a:p>
            <a:r>
              <a:rPr lang="de-DE" sz="4000" noProof="0" dirty="0"/>
              <a:t>Implementierungsschritte </a:t>
            </a:r>
            <a:endParaRPr lang="de-DE" noProof="0" dirty="0"/>
          </a:p>
        </p:txBody>
      </p:sp>
      <p:pic>
        <p:nvPicPr>
          <p:cNvPr id="5" name="Picture 4">
            <a:extLst>
              <a:ext uri="{FF2B5EF4-FFF2-40B4-BE49-F238E27FC236}">
                <a16:creationId xmlns:a16="http://schemas.microsoft.com/office/drawing/2014/main" id="{C62A989D-F711-3453-F7A6-A774AED77E65}"/>
              </a:ext>
            </a:extLst>
          </p:cNvPr>
          <p:cNvPicPr>
            <a:picLocks noChangeAspect="1"/>
          </p:cNvPicPr>
          <p:nvPr/>
        </p:nvPicPr>
        <p:blipFill>
          <a:blip r:embed="rId3"/>
          <a:stretch>
            <a:fillRect/>
          </a:stretch>
        </p:blipFill>
        <p:spPr>
          <a:xfrm>
            <a:off x="2035147" y="3124200"/>
            <a:ext cx="5073706" cy="3352800"/>
          </a:xfrm>
          <a:prstGeom prst="rect">
            <a:avLst/>
          </a:prstGeom>
        </p:spPr>
      </p:pic>
    </p:spTree>
    <p:extLst>
      <p:ext uri="{BB962C8B-B14F-4D97-AF65-F5344CB8AC3E}">
        <p14:creationId xmlns:p14="http://schemas.microsoft.com/office/powerpoint/2010/main" val="1815575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28A533-7BF5-2C70-0FFB-59362DFDB5D8}"/>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4C56F0-7167-4DE0-4FDD-D1830FD99CDC}"/>
              </a:ext>
            </a:extLst>
          </p:cNvPr>
          <p:cNvSpPr>
            <a:spLocks noGrp="1"/>
          </p:cNvSpPr>
          <p:nvPr>
            <p:ph idx="1"/>
          </p:nvPr>
        </p:nvSpPr>
        <p:spPr/>
        <p:txBody>
          <a:bodyPr/>
          <a:lstStyle/>
          <a:p>
            <a:pPr marL="342900" indent="-342900">
              <a:buFont typeface="+mj-lt"/>
              <a:buAutoNum type="arabicPeriod" startAt="2"/>
            </a:pPr>
            <a:r>
              <a:rPr lang="de-DE" noProof="0" dirty="0"/>
              <a:t>Aufbau eines CNN-Netzwerks </a:t>
            </a:r>
            <a:r>
              <a:rPr lang="de-DE" b="0" i="0" noProof="0" dirty="0">
                <a:solidFill>
                  <a:srgbClr val="FF0000"/>
                </a:solidFill>
                <a:effectLst/>
                <a:latin typeface="Google Sans"/>
              </a:rPr>
              <a:t>✔</a:t>
            </a:r>
            <a:r>
              <a:rPr lang="de-DE" b="0" i="0" noProof="0" dirty="0">
                <a:solidFill>
                  <a:srgbClr val="040C28"/>
                </a:solidFill>
                <a:effectLst/>
                <a:latin typeface="Google Sans"/>
              </a:rPr>
              <a:t> </a:t>
            </a:r>
          </a:p>
          <a:p>
            <a:pPr marL="1009650" lvl="2" indent="-285750">
              <a:buFont typeface="Arial" panose="020B0604020202020204" pitchFamily="34" charset="0"/>
              <a:buChar char="•"/>
            </a:pPr>
            <a:r>
              <a:rPr lang="de-DE" noProof="0" dirty="0"/>
              <a:t>Prinzip: Transfer-Lernen (engl. Transfer Learning) </a:t>
            </a:r>
          </a:p>
          <a:p>
            <a:pPr marL="1009650" lvl="2" indent="-285750">
              <a:buFont typeface="Arial" panose="020B0604020202020204" pitchFamily="34" charset="0"/>
              <a:buChar char="•"/>
            </a:pPr>
            <a:r>
              <a:rPr lang="de-DE" noProof="0" dirty="0"/>
              <a:t>Vortrainierte Modelle </a:t>
            </a:r>
          </a:p>
          <a:p>
            <a:pPr marL="2800350" lvl="5" indent="-285750"/>
            <a:r>
              <a:rPr lang="de-DE" noProof="0" dirty="0"/>
              <a:t>ResNet18 </a:t>
            </a:r>
          </a:p>
          <a:p>
            <a:pPr marL="2800350" lvl="5" indent="-285750"/>
            <a:r>
              <a:rPr lang="de-DE" noProof="0" dirty="0"/>
              <a:t>RestNet50 </a:t>
            </a:r>
          </a:p>
          <a:p>
            <a:pPr marL="1009650" lvl="4" indent="-285750">
              <a:buFont typeface="Arial" panose="020B0604020202020204" pitchFamily="34" charset="0"/>
              <a:buChar char="•"/>
            </a:pPr>
            <a:r>
              <a:rPr lang="de-DE" noProof="0" dirty="0"/>
              <a:t>(Default-Parameter genutzt) </a:t>
            </a:r>
          </a:p>
        </p:txBody>
      </p:sp>
      <p:sp>
        <p:nvSpPr>
          <p:cNvPr id="3" name="Title 2">
            <a:extLst>
              <a:ext uri="{FF2B5EF4-FFF2-40B4-BE49-F238E27FC236}">
                <a16:creationId xmlns:a16="http://schemas.microsoft.com/office/drawing/2014/main" id="{CF36B493-1D9C-7B99-2586-137A3E80F2DB}"/>
              </a:ext>
            </a:extLst>
          </p:cNvPr>
          <p:cNvSpPr>
            <a:spLocks noGrp="1"/>
          </p:cNvSpPr>
          <p:nvPr>
            <p:ph type="title"/>
          </p:nvPr>
        </p:nvSpPr>
        <p:spPr/>
        <p:txBody>
          <a:bodyPr>
            <a:normAutofit/>
          </a:bodyPr>
          <a:lstStyle/>
          <a:p>
            <a:r>
              <a:rPr lang="de-DE" sz="4000" noProof="0" dirty="0"/>
              <a:t>Implementierungsschritte </a:t>
            </a:r>
            <a:endParaRPr lang="de-DE" noProof="0" dirty="0"/>
          </a:p>
        </p:txBody>
      </p:sp>
    </p:spTree>
    <p:extLst>
      <p:ext uri="{BB962C8B-B14F-4D97-AF65-F5344CB8AC3E}">
        <p14:creationId xmlns:p14="http://schemas.microsoft.com/office/powerpoint/2010/main" val="559547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C28CA3-0EED-0042-393D-C9667A59E23D}"/>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7E79FE-84C9-5871-95FA-CD3DCCC9302D}"/>
              </a:ext>
            </a:extLst>
          </p:cNvPr>
          <p:cNvSpPr>
            <a:spLocks noGrp="1"/>
          </p:cNvSpPr>
          <p:nvPr>
            <p:ph idx="1"/>
          </p:nvPr>
        </p:nvSpPr>
        <p:spPr/>
        <p:txBody>
          <a:bodyPr/>
          <a:lstStyle/>
          <a:p>
            <a:pPr marL="342900" indent="-342900">
              <a:buFont typeface="+mj-lt"/>
              <a:buAutoNum type="arabicPeriod" startAt="3"/>
            </a:pPr>
            <a:r>
              <a:rPr lang="de-DE" noProof="0" dirty="0"/>
              <a:t>Modell-Training</a:t>
            </a:r>
            <a:r>
              <a:rPr lang="de-DE" noProof="0" dirty="0">
                <a:sym typeface="Wingdings" panose="05000000000000000000" pitchFamily="2" charset="2"/>
              </a:rPr>
              <a:t> </a:t>
            </a:r>
            <a:r>
              <a:rPr lang="de-DE" b="0" i="0" noProof="0" dirty="0">
                <a:solidFill>
                  <a:srgbClr val="FF0000"/>
                </a:solidFill>
                <a:effectLst/>
                <a:latin typeface="Google Sans"/>
              </a:rPr>
              <a:t>✔</a:t>
            </a:r>
            <a:r>
              <a:rPr lang="de-DE" b="0" i="0" noProof="0" dirty="0">
                <a:solidFill>
                  <a:srgbClr val="040C28"/>
                </a:solidFill>
                <a:effectLst/>
                <a:latin typeface="Google Sans"/>
              </a:rPr>
              <a:t> </a:t>
            </a:r>
          </a:p>
          <a:p>
            <a:pPr marL="1009650" lvl="2" indent="-285750">
              <a:buFont typeface="Arial" panose="020B0604020202020204" pitchFamily="34" charset="0"/>
              <a:buChar char="•"/>
            </a:pPr>
            <a:r>
              <a:rPr lang="de-DE" noProof="0" dirty="0"/>
              <a:t>Der gesamte Trainingsprozess mit Aspekten </a:t>
            </a:r>
            <a:r>
              <a:rPr lang="de-DE" b="1" u="sng" noProof="0" dirty="0" err="1"/>
              <a:t>Accuracy</a:t>
            </a:r>
            <a:r>
              <a:rPr lang="de-DE" noProof="0" dirty="0"/>
              <a:t> und </a:t>
            </a:r>
            <a:r>
              <a:rPr lang="de-DE" b="1" u="sng" noProof="0" dirty="0"/>
              <a:t>Loss</a:t>
            </a:r>
            <a:r>
              <a:rPr lang="de-DE" noProof="0" dirty="0"/>
              <a:t> kann mit Hilfe von </a:t>
            </a:r>
            <a:r>
              <a:rPr lang="de-DE" noProof="0" dirty="0" err="1"/>
              <a:t>Tensorboard</a:t>
            </a:r>
            <a:r>
              <a:rPr lang="de-DE" noProof="0" dirty="0"/>
              <a:t> </a:t>
            </a:r>
            <a:r>
              <a:rPr lang="de-DE" b="1" u="sng" noProof="0" dirty="0"/>
              <a:t>visualisiert</a:t>
            </a:r>
            <a:r>
              <a:rPr lang="de-DE" noProof="0" dirty="0"/>
              <a:t> werden.</a:t>
            </a:r>
            <a:r>
              <a:rPr lang="de-DE" noProof="0" dirty="0">
                <a:solidFill>
                  <a:srgbClr val="040C28"/>
                </a:solidFill>
                <a:latin typeface="Google Sans"/>
              </a:rPr>
              <a:t> </a:t>
            </a:r>
            <a:endParaRPr lang="de-DE" noProof="0" dirty="0"/>
          </a:p>
        </p:txBody>
      </p:sp>
      <p:sp>
        <p:nvSpPr>
          <p:cNvPr id="3" name="Title 2">
            <a:extLst>
              <a:ext uri="{FF2B5EF4-FFF2-40B4-BE49-F238E27FC236}">
                <a16:creationId xmlns:a16="http://schemas.microsoft.com/office/drawing/2014/main" id="{97D00D9B-D477-6192-05C7-66B1E0CB1392}"/>
              </a:ext>
            </a:extLst>
          </p:cNvPr>
          <p:cNvSpPr>
            <a:spLocks noGrp="1"/>
          </p:cNvSpPr>
          <p:nvPr>
            <p:ph type="title"/>
          </p:nvPr>
        </p:nvSpPr>
        <p:spPr/>
        <p:txBody>
          <a:bodyPr>
            <a:normAutofit/>
          </a:bodyPr>
          <a:lstStyle/>
          <a:p>
            <a:r>
              <a:rPr lang="de-DE" sz="4000" noProof="0" dirty="0"/>
              <a:t>Implementierungsschritte </a:t>
            </a:r>
            <a:endParaRPr lang="de-DE" noProof="0" dirty="0"/>
          </a:p>
        </p:txBody>
      </p:sp>
      <p:pic>
        <p:nvPicPr>
          <p:cNvPr id="5" name="Picture 4">
            <a:extLst>
              <a:ext uri="{FF2B5EF4-FFF2-40B4-BE49-F238E27FC236}">
                <a16:creationId xmlns:a16="http://schemas.microsoft.com/office/drawing/2014/main" id="{341192B3-6DBA-B10E-6BFD-2E610154431D}"/>
              </a:ext>
            </a:extLst>
          </p:cNvPr>
          <p:cNvPicPr>
            <a:picLocks noChangeAspect="1"/>
          </p:cNvPicPr>
          <p:nvPr/>
        </p:nvPicPr>
        <p:blipFill>
          <a:blip r:embed="rId3"/>
          <a:srcRect r="32500"/>
          <a:stretch/>
        </p:blipFill>
        <p:spPr>
          <a:xfrm>
            <a:off x="1371600" y="2731202"/>
            <a:ext cx="4876800" cy="3667635"/>
          </a:xfrm>
          <a:prstGeom prst="rect">
            <a:avLst/>
          </a:prstGeom>
        </p:spPr>
      </p:pic>
    </p:spTree>
    <p:extLst>
      <p:ext uri="{BB962C8B-B14F-4D97-AF65-F5344CB8AC3E}">
        <p14:creationId xmlns:p14="http://schemas.microsoft.com/office/powerpoint/2010/main" val="327419844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1986D94C41693E4BB4A82C09BD7C2D2A" ma:contentTypeVersion="10" ma:contentTypeDescription="Ein neues Dokument erstellen." ma:contentTypeScope="" ma:versionID="d99218eb3745b94458667c1d10adb368">
  <xsd:schema xmlns:xsd="http://www.w3.org/2001/XMLSchema" xmlns:xs="http://www.w3.org/2001/XMLSchema" xmlns:p="http://schemas.microsoft.com/office/2006/metadata/properties" xmlns:ns3="4261f53c-e7f9-40ea-be9e-2b67b9212dc8" targetNamespace="http://schemas.microsoft.com/office/2006/metadata/properties" ma:root="true" ma:fieldsID="a9e3949089499e9f9f121b75577873dc" ns3:_="">
    <xsd:import namespace="4261f53c-e7f9-40ea-be9e-2b67b9212dc8"/>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61f53c-e7f9-40ea-be9e-2b67b9212dc8"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SystemTags" ma:index="13" nillable="true" ma:displayName="MediaServiceSystemTags" ma:hidden="true" ma:internalName="MediaServiceSystemTags" ma:readOnly="true">
      <xsd:simpleType>
        <xsd:restriction base="dms:Note"/>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1D92006-A828-4FA5-9F9C-1C173A0DA57E}">
  <ds:schemaRefs>
    <ds:schemaRef ds:uri="http://schemas.openxmlformats.org/package/2006/metadata/core-properties"/>
    <ds:schemaRef ds:uri="4261f53c-e7f9-40ea-be9e-2b67b9212dc8"/>
    <ds:schemaRef ds:uri="http://purl.org/dc/terms/"/>
    <ds:schemaRef ds:uri="http://www.w3.org/XML/1998/namespace"/>
    <ds:schemaRef ds:uri="http://purl.org/dc/elements/1.1/"/>
    <ds:schemaRef ds:uri="http://schemas.microsoft.com/office/2006/documentManagement/types"/>
    <ds:schemaRef ds:uri="http://schemas.microsoft.com/office/2006/metadata/properties"/>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B71663FF-B251-4AF2-9006-E11AF685CC8D}">
  <ds:schemaRefs>
    <ds:schemaRef ds:uri="http://schemas.microsoft.com/sharepoint/v3/contenttype/forms"/>
  </ds:schemaRefs>
</ds:datastoreItem>
</file>

<file path=customXml/itemProps3.xml><?xml version="1.0" encoding="utf-8"?>
<ds:datastoreItem xmlns:ds="http://schemas.openxmlformats.org/officeDocument/2006/customXml" ds:itemID="{94A29232-2F92-4C81-9E9A-F7CBB20A7C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261f53c-e7f9-40ea-be9e-2b67b9212dc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Vorlage_Powerpoint</Template>
  <TotalTime>0</TotalTime>
  <Words>1127</Words>
  <Application>Microsoft Office PowerPoint</Application>
  <PresentationFormat>On-screen Show (4:3)</PresentationFormat>
  <Paragraphs>156</Paragraphs>
  <Slides>19</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Courier New</vt:lpstr>
      <vt:lpstr>Google Sans</vt:lpstr>
      <vt:lpstr>Inter</vt:lpstr>
      <vt:lpstr>Verdana</vt:lpstr>
      <vt:lpstr>Wingdings</vt:lpstr>
      <vt:lpstr>Custom Design</vt:lpstr>
      <vt:lpstr>Qualitätsprüfung von Gussprodukten mit Hilfe von Bilddaten </vt:lpstr>
      <vt:lpstr>Agenda</vt:lpstr>
      <vt:lpstr>Motivationen </vt:lpstr>
      <vt:lpstr>Hintergrund </vt:lpstr>
      <vt:lpstr>Datenbeispiele </vt:lpstr>
      <vt:lpstr>Implementierungsschritte </vt:lpstr>
      <vt:lpstr>Implementierungsschritte </vt:lpstr>
      <vt:lpstr>Implementierungsschritte </vt:lpstr>
      <vt:lpstr>Implementierungsschritte </vt:lpstr>
      <vt:lpstr>Implementierungsschritte </vt:lpstr>
      <vt:lpstr>Implementierungsschritte </vt:lpstr>
      <vt:lpstr>Implementierungsschritte </vt:lpstr>
      <vt:lpstr>Implementierungsschritte </vt:lpstr>
      <vt:lpstr>Implementierungsschritte </vt:lpstr>
      <vt:lpstr>Fazit </vt:lpstr>
      <vt:lpstr>Ausblick </vt:lpstr>
      <vt:lpstr>Quellen </vt:lpstr>
      <vt:lpstr>PowerPoint Presentation</vt:lpstr>
      <vt:lpstr>Backup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Xiaomeng Huang</dc:creator>
  <cp:lastModifiedBy>Xiaomeng Huang</cp:lastModifiedBy>
  <cp:revision>3</cp:revision>
  <dcterms:created xsi:type="dcterms:W3CDTF">2024-10-09T15:22:52Z</dcterms:created>
  <dcterms:modified xsi:type="dcterms:W3CDTF">2025-01-21T10:36:14Z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0x0101001986D94C41693E4BB4A82C09BD7C2D2A</vt:lpwstr>
  </property>
</Properties>
</file>