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9" r:id="rId3"/>
    <p:sldId id="258" r:id="rId4"/>
    <p:sldId id="280" r:id="rId5"/>
    <p:sldId id="259" r:id="rId6"/>
    <p:sldId id="257" r:id="rId7"/>
    <p:sldId id="260" r:id="rId8"/>
    <p:sldId id="265" r:id="rId9"/>
    <p:sldId id="281" r:id="rId10"/>
    <p:sldId id="28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A60"/>
    <a:srgbClr val="6456A5"/>
    <a:srgbClr val="2FBA99"/>
    <a:srgbClr val="ED487F"/>
    <a:srgbClr val="E66B60"/>
    <a:srgbClr val="F4F5F7"/>
    <a:srgbClr val="1F5786"/>
    <a:srgbClr val="A9A9A9"/>
    <a:srgbClr val="7F7F7F"/>
    <a:srgbClr val="1C5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15B3F-EA80-4E19-99CE-E12E033D86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AD4B7-64AF-41F5-A3D4-9461C15673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5B8A-6165-417C-9295-0AEEC5C40E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7AED-37C0-4478-A8B5-B144B4B3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2285B8A-6165-417C-9295-0AEEC5C40E9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EE377AED-37C0-4478-A8B5-B144B4B37FC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/>
          <p:cNvSpPr/>
          <p:nvPr/>
        </p:nvSpPr>
        <p:spPr>
          <a:xfrm rot="18892707">
            <a:off x="3038123" y="1397263"/>
            <a:ext cx="921018" cy="276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3"/>
          <p:cNvSpPr/>
          <p:nvPr/>
        </p:nvSpPr>
        <p:spPr>
          <a:xfrm rot="18892707">
            <a:off x="2380242" y="1786302"/>
            <a:ext cx="269037" cy="941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4"/>
          <p:cNvSpPr/>
          <p:nvPr/>
        </p:nvSpPr>
        <p:spPr>
          <a:xfrm rot="18892707">
            <a:off x="2434368" y="1617165"/>
            <a:ext cx="196587" cy="656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52A"/>
              </a:gs>
              <a:gs pos="50000">
                <a:srgbClr val="F6B646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5"/>
          <p:cNvSpPr/>
          <p:nvPr/>
        </p:nvSpPr>
        <p:spPr>
          <a:xfrm rot="18892707">
            <a:off x="8418545" y="941628"/>
            <a:ext cx="2667308" cy="799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6"/>
          <p:cNvSpPr/>
          <p:nvPr/>
        </p:nvSpPr>
        <p:spPr>
          <a:xfrm rot="18892707">
            <a:off x="8972081" y="3626238"/>
            <a:ext cx="527418" cy="159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7"/>
          <p:cNvSpPr/>
          <p:nvPr/>
        </p:nvSpPr>
        <p:spPr>
          <a:xfrm rot="18892707">
            <a:off x="9049920" y="3239082"/>
            <a:ext cx="467340" cy="6735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2B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18892707">
            <a:off x="11575782" y="4725011"/>
            <a:ext cx="1182617" cy="5925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8"/>
          <p:cNvSpPr/>
          <p:nvPr/>
        </p:nvSpPr>
        <p:spPr>
          <a:xfrm rot="18892707">
            <a:off x="10959035" y="4290578"/>
            <a:ext cx="1871352" cy="6944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8"/>
          <p:cNvSpPr/>
          <p:nvPr/>
        </p:nvSpPr>
        <p:spPr>
          <a:xfrm rot="18892707">
            <a:off x="2559442" y="4127433"/>
            <a:ext cx="613748" cy="749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9C657"/>
              </a:gs>
              <a:gs pos="50000">
                <a:srgbClr val="69B048"/>
              </a:gs>
              <a:gs pos="100000">
                <a:srgbClr val="5A9D3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20"/>
          <p:cNvSpPr/>
          <p:nvPr/>
        </p:nvSpPr>
        <p:spPr>
          <a:xfrm rot="18892707">
            <a:off x="262709" y="5760972"/>
            <a:ext cx="1486854" cy="6365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9"/>
          <p:cNvSpPr/>
          <p:nvPr/>
        </p:nvSpPr>
        <p:spPr>
          <a:xfrm rot="18892707">
            <a:off x="-445469" y="5319922"/>
            <a:ext cx="2270857" cy="7765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9A2DF">
                  <a:alpha val="90000"/>
                </a:srgbClr>
              </a:gs>
              <a:gs pos="50000">
                <a:srgbClr val="2399E0">
                  <a:alpha val="90000"/>
                </a:srgbClr>
              </a:gs>
              <a:gs pos="100000">
                <a:srgbClr val="2D91E0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24"/>
          <p:cNvSpPr/>
          <p:nvPr/>
        </p:nvSpPr>
        <p:spPr>
          <a:xfrm rot="18892707">
            <a:off x="9486202" y="1264817"/>
            <a:ext cx="1387165" cy="5004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7CAA8">
                  <a:alpha val="90000"/>
                </a:srgbClr>
              </a:gs>
              <a:gs pos="50000">
                <a:srgbClr val="2AB394">
                  <a:alpha val="90000"/>
                </a:srgbClr>
              </a:gs>
              <a:gs pos="100000">
                <a:srgbClr val="22A385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26"/>
          <p:cNvSpPr/>
          <p:nvPr/>
        </p:nvSpPr>
        <p:spPr>
          <a:xfrm rot="18892707">
            <a:off x="13016" y="2052251"/>
            <a:ext cx="673474" cy="1905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25"/>
          <p:cNvSpPr/>
          <p:nvPr/>
        </p:nvSpPr>
        <p:spPr>
          <a:xfrm rot="18892707">
            <a:off x="-290276" y="2470850"/>
            <a:ext cx="732519" cy="2706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8C556"/>
              </a:gs>
              <a:gs pos="50000">
                <a:srgbClr val="70BA4E"/>
              </a:gs>
              <a:gs pos="100000">
                <a:srgbClr val="61A74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22"/>
          <p:cNvSpPr/>
          <p:nvPr/>
        </p:nvSpPr>
        <p:spPr>
          <a:xfrm rot="18892707">
            <a:off x="-62143" y="2161909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21"/>
          <p:cNvSpPr/>
          <p:nvPr/>
        </p:nvSpPr>
        <p:spPr>
          <a:xfrm rot="18892707">
            <a:off x="-249264" y="2895972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33022" y="1557076"/>
            <a:ext cx="33259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2020</a:t>
            </a:r>
            <a:endParaRPr lang="zh-CN" altLang="en-US" sz="88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52514" y="308516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母婴商城项目答辩</a:t>
            </a:r>
            <a:r>
              <a:rPr lang="en-US" altLang="zh-CN" sz="20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endParaRPr lang="zh-CN" altLang="en-US" sz="2000" b="1" spc="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21839" y="5327598"/>
            <a:ext cx="691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项目小组成员：肖霆栋，杨宇，吴李亚，李飞凡，涂志强，苏春梅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26330" y="589388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日期：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2020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号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9937" y="1981057"/>
            <a:ext cx="14606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9600" spc="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10198" y="815567"/>
            <a:ext cx="33488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1.项目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10197" y="1804989"/>
            <a:ext cx="33488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成员分工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77979" y="2812133"/>
            <a:ext cx="334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模块功能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10196" y="3801555"/>
            <a:ext cx="334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功能演示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5"/>
          <p:cNvSpPr/>
          <p:nvPr/>
        </p:nvSpPr>
        <p:spPr>
          <a:xfrm rot="18892707">
            <a:off x="-113984" y="2395151"/>
            <a:ext cx="673474" cy="1905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6"/>
          <p:cNvSpPr/>
          <p:nvPr/>
        </p:nvSpPr>
        <p:spPr>
          <a:xfrm rot="18892707">
            <a:off x="-417276" y="2813750"/>
            <a:ext cx="732519" cy="2706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8C556"/>
              </a:gs>
              <a:gs pos="50000">
                <a:srgbClr val="70BA4E"/>
              </a:gs>
              <a:gs pos="100000">
                <a:srgbClr val="61A74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7"/>
          <p:cNvSpPr/>
          <p:nvPr/>
        </p:nvSpPr>
        <p:spPr>
          <a:xfrm rot="18892707">
            <a:off x="-189142" y="2504808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8"/>
          <p:cNvSpPr/>
          <p:nvPr/>
        </p:nvSpPr>
        <p:spPr>
          <a:xfrm rot="18892707">
            <a:off x="-376264" y="3238872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9"/>
          <p:cNvSpPr/>
          <p:nvPr/>
        </p:nvSpPr>
        <p:spPr>
          <a:xfrm rot="18892707">
            <a:off x="-207557" y="6075040"/>
            <a:ext cx="1486854" cy="6365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10"/>
          <p:cNvSpPr/>
          <p:nvPr/>
        </p:nvSpPr>
        <p:spPr>
          <a:xfrm rot="18892707">
            <a:off x="-915735" y="5633990"/>
            <a:ext cx="2270857" cy="7765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9A2DF">
                  <a:alpha val="90000"/>
                </a:srgbClr>
              </a:gs>
              <a:gs pos="50000">
                <a:srgbClr val="2399E0">
                  <a:alpha val="90000"/>
                </a:srgbClr>
              </a:gs>
              <a:gs pos="100000">
                <a:srgbClr val="2D91E0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14"/>
          <p:cNvSpPr/>
          <p:nvPr/>
        </p:nvSpPr>
        <p:spPr>
          <a:xfrm rot="18892707">
            <a:off x="1864683" y="432064"/>
            <a:ext cx="921018" cy="276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15"/>
          <p:cNvSpPr/>
          <p:nvPr/>
        </p:nvSpPr>
        <p:spPr>
          <a:xfrm rot="18892707">
            <a:off x="2061483" y="-6527"/>
            <a:ext cx="527418" cy="159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16"/>
          <p:cNvSpPr/>
          <p:nvPr/>
        </p:nvSpPr>
        <p:spPr>
          <a:xfrm rot="18892707">
            <a:off x="9363983" y="2869342"/>
            <a:ext cx="527418" cy="159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20"/>
          <p:cNvSpPr/>
          <p:nvPr/>
        </p:nvSpPr>
        <p:spPr>
          <a:xfrm rot="18892707">
            <a:off x="9414284" y="2458853"/>
            <a:ext cx="500729" cy="817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21"/>
          <p:cNvSpPr/>
          <p:nvPr/>
        </p:nvSpPr>
        <p:spPr>
          <a:xfrm rot="18892707">
            <a:off x="11728183" y="3943575"/>
            <a:ext cx="1182617" cy="5925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22"/>
          <p:cNvSpPr/>
          <p:nvPr/>
        </p:nvSpPr>
        <p:spPr>
          <a:xfrm rot="18892707">
            <a:off x="11111436" y="3509142"/>
            <a:ext cx="1871352" cy="6944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24"/>
          <p:cNvSpPr/>
          <p:nvPr/>
        </p:nvSpPr>
        <p:spPr>
          <a:xfrm rot="18892707">
            <a:off x="8762097" y="-356997"/>
            <a:ext cx="1678288" cy="8309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7CAA8">
                  <a:alpha val="90000"/>
                </a:srgbClr>
              </a:gs>
              <a:gs pos="50000">
                <a:srgbClr val="2AB394">
                  <a:alpha val="90000"/>
                </a:srgbClr>
              </a:gs>
              <a:gs pos="100000">
                <a:srgbClr val="22A385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346700" y="1396473"/>
            <a:ext cx="0" cy="44306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7"/>
          <p:cNvSpPr/>
          <p:nvPr/>
        </p:nvSpPr>
        <p:spPr>
          <a:xfrm rot="18892707">
            <a:off x="11302777" y="-228972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8"/>
          <p:cNvSpPr/>
          <p:nvPr/>
        </p:nvSpPr>
        <p:spPr>
          <a:xfrm rot="18892707">
            <a:off x="11115656" y="505091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10195" y="4797212"/>
            <a:ext cx="334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问题解决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34291" y="5788080"/>
            <a:ext cx="1672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6.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项目总结</a:t>
            </a:r>
            <a:endParaRPr lang="zh-CN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1 0.1507 L -4.16667E-6 -1.48148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1771 0.37893 L 3.33333E-6 4.0740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895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3.33333E-6 2.96296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0.15069 L 4.375E-6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5"/>
          <p:cNvSpPr/>
          <p:nvPr/>
        </p:nvSpPr>
        <p:spPr>
          <a:xfrm rot="18892707">
            <a:off x="9152596" y="5024052"/>
            <a:ext cx="673474" cy="1905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6"/>
          <p:cNvSpPr/>
          <p:nvPr/>
        </p:nvSpPr>
        <p:spPr>
          <a:xfrm rot="18892707">
            <a:off x="8849304" y="5442651"/>
            <a:ext cx="732519" cy="2706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8C556"/>
              </a:gs>
              <a:gs pos="50000">
                <a:srgbClr val="70BA4E"/>
              </a:gs>
              <a:gs pos="100000">
                <a:srgbClr val="61A74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7"/>
          <p:cNvSpPr/>
          <p:nvPr/>
        </p:nvSpPr>
        <p:spPr>
          <a:xfrm rot="18892707">
            <a:off x="9077437" y="5133710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8"/>
          <p:cNvSpPr/>
          <p:nvPr/>
        </p:nvSpPr>
        <p:spPr>
          <a:xfrm rot="18892707">
            <a:off x="8890316" y="5867773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9"/>
          <p:cNvSpPr/>
          <p:nvPr/>
        </p:nvSpPr>
        <p:spPr>
          <a:xfrm rot="18892707">
            <a:off x="-207557" y="6075040"/>
            <a:ext cx="1486854" cy="6365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10"/>
          <p:cNvSpPr/>
          <p:nvPr/>
        </p:nvSpPr>
        <p:spPr>
          <a:xfrm rot="18892707">
            <a:off x="-915735" y="5633990"/>
            <a:ext cx="2270857" cy="7765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9A2DF">
                  <a:alpha val="90000"/>
                </a:srgbClr>
              </a:gs>
              <a:gs pos="50000">
                <a:srgbClr val="2399E0">
                  <a:alpha val="90000"/>
                </a:srgbClr>
              </a:gs>
              <a:gs pos="100000">
                <a:srgbClr val="2D91E0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14"/>
          <p:cNvSpPr/>
          <p:nvPr/>
        </p:nvSpPr>
        <p:spPr>
          <a:xfrm rot="18892707">
            <a:off x="11131263" y="3060965"/>
            <a:ext cx="921018" cy="276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15"/>
          <p:cNvSpPr/>
          <p:nvPr/>
        </p:nvSpPr>
        <p:spPr>
          <a:xfrm rot="18892707">
            <a:off x="11328063" y="2622374"/>
            <a:ext cx="527418" cy="159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21"/>
          <p:cNvSpPr/>
          <p:nvPr/>
        </p:nvSpPr>
        <p:spPr>
          <a:xfrm rot="18892707">
            <a:off x="694645" y="1105254"/>
            <a:ext cx="1182617" cy="5925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22"/>
          <p:cNvSpPr/>
          <p:nvPr/>
        </p:nvSpPr>
        <p:spPr>
          <a:xfrm rot="18892707">
            <a:off x="77898" y="670821"/>
            <a:ext cx="1871352" cy="6944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24"/>
          <p:cNvSpPr/>
          <p:nvPr/>
        </p:nvSpPr>
        <p:spPr>
          <a:xfrm rot="18892707">
            <a:off x="8762097" y="-356997"/>
            <a:ext cx="1678288" cy="8309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7CAA8">
                  <a:alpha val="90000"/>
                </a:srgbClr>
              </a:gs>
              <a:gs pos="50000">
                <a:srgbClr val="2AB394">
                  <a:alpha val="90000"/>
                </a:srgbClr>
              </a:gs>
              <a:gs pos="100000">
                <a:srgbClr val="22A385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879207" y="2603935"/>
            <a:ext cx="1684597" cy="1661926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37543" y="2875288"/>
            <a:ext cx="2280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60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66722" y="769421"/>
            <a:ext cx="334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项目介绍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5994400" y="1477307"/>
            <a:ext cx="87681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17950" y="3426460"/>
            <a:ext cx="5652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         母婴商城分为登陆，购物车，首页，全部商品，母婴资讯，关于我们</a:t>
            </a:r>
            <a:r>
              <a:rPr lang="en-US" altLang="zh-CN" dirty="0">
                <a:ea typeface="微软雅黑" panose="020B0503020204020204" pitchFamily="34" charset="-122"/>
              </a:rPr>
              <a:t>6</a:t>
            </a:r>
            <a:r>
              <a:rPr lang="zh-CN" altLang="en-US" dirty="0">
                <a:ea typeface="微软雅黑" panose="020B0503020204020204" pitchFamily="34" charset="-122"/>
              </a:rPr>
              <a:t>个功能模块。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7950" y="1652905"/>
            <a:ext cx="5876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母婴商城项目是</a:t>
            </a:r>
            <a:r>
              <a:rPr lang="zh-CN" altLang="zh-CN" dirty="0"/>
              <a:t>主要服务于母婴方面的购买需求与资讯了解。随着人们购物需求扩大，购物需求细分化。而有关于母婴的各种产品更是人们极为关心的问题。因此我们建立了一个母婴商城。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09290" y="4733925"/>
            <a:ext cx="5505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zh-CN" dirty="0"/>
              <a:t>项目总体目标是为母婴服务。让妈妈买的放心，孩子用的舒心。提供尽可能全方位的购买需求与资讯了解。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029 0.10486 L 4.79167E-6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9 0.10487 L 6.25E-7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5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1.25E-6 0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0.1507 L -3.54167E-6 -4.81481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34948 0.60787 L -1.25E-6 4.81481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-1.25E-6 -1.48148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5 L -2.91667E-6 3.7037E-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1771 0.37893 L 1.25E-6 1.85185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895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06125" y="1478982"/>
            <a:ext cx="6526635" cy="5266628"/>
          </a:xfrm>
          <a:prstGeom prst="rect">
            <a:avLst/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55285" y="2725420"/>
            <a:ext cx="5911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杨宇：</a:t>
            </a:r>
            <a:endParaRPr lang="zh-CN" altLang="en-US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        首页前端。商城头部与结构修改。素材整理，数据库表导入，系统架构设计，文档编写</a:t>
            </a:r>
            <a:endParaRPr lang="en-US" altLang="zh-CN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圆角矩形 5"/>
          <p:cNvSpPr/>
          <p:nvPr/>
        </p:nvSpPr>
        <p:spPr>
          <a:xfrm rot="18892707">
            <a:off x="1143316" y="-460650"/>
            <a:ext cx="673474" cy="1905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6"/>
          <p:cNvSpPr/>
          <p:nvPr/>
        </p:nvSpPr>
        <p:spPr>
          <a:xfrm rot="18892707">
            <a:off x="840024" y="-42051"/>
            <a:ext cx="732519" cy="2706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8C556"/>
              </a:gs>
              <a:gs pos="50000">
                <a:srgbClr val="70BA4E"/>
              </a:gs>
              <a:gs pos="100000">
                <a:srgbClr val="61A74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7"/>
          <p:cNvSpPr/>
          <p:nvPr/>
        </p:nvSpPr>
        <p:spPr>
          <a:xfrm rot="18892707">
            <a:off x="1068157" y="-350992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8"/>
          <p:cNvSpPr/>
          <p:nvPr/>
        </p:nvSpPr>
        <p:spPr>
          <a:xfrm rot="18892707">
            <a:off x="881036" y="383071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9"/>
          <p:cNvSpPr/>
          <p:nvPr/>
        </p:nvSpPr>
        <p:spPr>
          <a:xfrm rot="18892707">
            <a:off x="243212" y="6686555"/>
            <a:ext cx="1486854" cy="6365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10"/>
          <p:cNvSpPr/>
          <p:nvPr/>
        </p:nvSpPr>
        <p:spPr>
          <a:xfrm rot="18892707">
            <a:off x="-394777" y="6175530"/>
            <a:ext cx="2270857" cy="7765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9A2DF">
                  <a:alpha val="90000"/>
                </a:srgbClr>
              </a:gs>
              <a:gs pos="50000">
                <a:srgbClr val="2399E0">
                  <a:alpha val="90000"/>
                </a:srgbClr>
              </a:gs>
              <a:gs pos="100000">
                <a:srgbClr val="2D91E0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1"/>
          <p:cNvSpPr/>
          <p:nvPr/>
        </p:nvSpPr>
        <p:spPr>
          <a:xfrm rot="18892707">
            <a:off x="10483505" y="6892245"/>
            <a:ext cx="1182617" cy="5925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2"/>
          <p:cNvSpPr/>
          <p:nvPr/>
        </p:nvSpPr>
        <p:spPr>
          <a:xfrm rot="18892707">
            <a:off x="9796646" y="6510780"/>
            <a:ext cx="1871352" cy="6944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7"/>
          <p:cNvSpPr/>
          <p:nvPr/>
        </p:nvSpPr>
        <p:spPr>
          <a:xfrm rot="18892707">
            <a:off x="11302777" y="-228972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8"/>
          <p:cNvSpPr/>
          <p:nvPr/>
        </p:nvSpPr>
        <p:spPr>
          <a:xfrm rot="18892707">
            <a:off x="11115656" y="505091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752611" y="1242307"/>
            <a:ext cx="2280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60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037962" y="946251"/>
            <a:ext cx="1684597" cy="1661926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12972" y="771096"/>
            <a:ext cx="334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成员分工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958061" y="1478982"/>
            <a:ext cx="9616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60603" y="3429000"/>
            <a:ext cx="2902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分工明确，才能各个击破。完成项目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455920" y="1526540"/>
            <a:ext cx="5912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b="1" dirty="0">
                <a:solidFill>
                  <a:schemeClr val="bg1"/>
                </a:solidFill>
              </a:rPr>
              <a:t>肖霆栋：</a:t>
            </a:r>
            <a:endParaRPr lang="zh-CN" altLang="en-US" dirty="0">
              <a:solidFill>
                <a:schemeClr val="bg1"/>
              </a:solidFill>
            </a:endParaRPr>
          </a:p>
          <a:p>
            <a:pPr fontAlgn="auto"/>
            <a:r>
              <a:rPr lang="zh-CN" altLang="en-US" dirty="0">
                <a:solidFill>
                  <a:schemeClr val="bg1"/>
                </a:solidFill>
              </a:rPr>
              <a:t>         前后端基础框架搭建，商城首页后端实现，全部商品前后端实现，购物车后端实现，登录，资讯，详情，购物车后端实现。商城总体结构的设计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6555" y="3702050"/>
            <a:ext cx="4991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李飞凡：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 登录界面前端实现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6555" y="4396105"/>
            <a:ext cx="556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吴李亚：</a:t>
            </a:r>
            <a:endParaRPr lang="zh-CN" altLang="en-US" b="1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 母婴资讯界面及详情页前端实现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6555" y="5116195"/>
            <a:ext cx="591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涂志强：</a:t>
            </a:r>
            <a:endParaRPr lang="zh-CN" altLang="en-US" b="1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 购物车界面前端实现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56555" y="5852160"/>
            <a:ext cx="569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苏春梅：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  记录会议记录和关于我们的样图界面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028 0.10486 L -4.16667E-6 7.40741E-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5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9 0.10486 L 1.66667E-6 2.59259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5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2.08333E-7 -2.96296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0.15069 L -2.5E-6 3.703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 L -3.54167E-6 4.81481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3099 0.22801 L 5E-6 -1.85185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8.33333E-7 3.33333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1771 0.37894 L 5E-6 -3.7037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895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3.33333E-6 2.96296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0.15069 L 4.375E-6 -3.7037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11120" y="694690"/>
            <a:ext cx="8552815" cy="5513070"/>
          </a:xfrm>
          <a:prstGeom prst="rect">
            <a:avLst/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78094" y="1444830"/>
            <a:ext cx="153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用户登录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69231" y="1444474"/>
            <a:ext cx="1539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商城首页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78253" y="3966246"/>
            <a:ext cx="1264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购物车展示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60294" y="3969253"/>
            <a:ext cx="1975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母婴各种资讯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78252" y="1782992"/>
            <a:ext cx="22860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从数据库中匹配用户名与密码，判断是否匹配，都匹配成功才能登陆成功。</a:t>
            </a:r>
            <a:r>
              <a:rPr lang="zh-CN" altLang="zh-CN" sz="1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用户可以选择登陆</a:t>
            </a:r>
            <a:r>
              <a:rPr lang="zh-CN" altLang="en-US" sz="1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与仅浏览</a:t>
            </a:r>
            <a:r>
              <a:rPr lang="zh-CN" altLang="zh-CN" sz="1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。登陆成功才能购买商品与加入购物车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60295" y="1785290"/>
            <a:ext cx="22860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头部列表展示商品类别。首页宣传用轮播图实现，主体的今日推荐用轮播图与列表展示。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78253" y="4307834"/>
            <a:ext cx="2267008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商品加入购物车之后，会在购物车中展示其信息，提供增加数量，计算金额与结算等功能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781375" y="4304659"/>
            <a:ext cx="2286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简要介绍公司的一些理念与目标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圆角矩形 21"/>
          <p:cNvSpPr/>
          <p:nvPr/>
        </p:nvSpPr>
        <p:spPr>
          <a:xfrm rot="18892707">
            <a:off x="466044" y="317854"/>
            <a:ext cx="1182617" cy="5925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22"/>
          <p:cNvSpPr/>
          <p:nvPr/>
        </p:nvSpPr>
        <p:spPr>
          <a:xfrm rot="18892707">
            <a:off x="-150703" y="-116579"/>
            <a:ext cx="1871352" cy="6944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7"/>
          <p:cNvSpPr/>
          <p:nvPr/>
        </p:nvSpPr>
        <p:spPr>
          <a:xfrm rot="18892707">
            <a:off x="11302777" y="-228972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8"/>
          <p:cNvSpPr/>
          <p:nvPr/>
        </p:nvSpPr>
        <p:spPr>
          <a:xfrm rot="18892707">
            <a:off x="11115656" y="505091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16"/>
          <p:cNvSpPr/>
          <p:nvPr/>
        </p:nvSpPr>
        <p:spPr>
          <a:xfrm rot="18892707">
            <a:off x="1032783" y="6783521"/>
            <a:ext cx="527418" cy="159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20"/>
          <p:cNvSpPr/>
          <p:nvPr/>
        </p:nvSpPr>
        <p:spPr>
          <a:xfrm rot="18892707">
            <a:off x="1083084" y="6373032"/>
            <a:ext cx="500729" cy="817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178100" y="1076133"/>
            <a:ext cx="12136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登陆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202893" y="1397852"/>
            <a:ext cx="2280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60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1846" y="1076405"/>
            <a:ext cx="1684597" cy="1661926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9715" y="2780030"/>
            <a:ext cx="2350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模块功能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30165" y="3429000"/>
            <a:ext cx="93397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12373" y="3866526"/>
            <a:ext cx="12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一目了然</a:t>
            </a:r>
            <a:endParaRPr lang="zh-CN" altLang="en-US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160295" y="1076133"/>
            <a:ext cx="14540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首页</a:t>
            </a:r>
            <a:endParaRPr lang="zh-CN" altLang="en-US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3178367" y="3597933"/>
            <a:ext cx="189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购物车</a:t>
            </a:r>
            <a:endParaRPr lang="zh-CN" altLang="en-US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169230" y="3598168"/>
            <a:ext cx="15397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</a:t>
            </a:r>
            <a:r>
              <a:rPr lang="zh-CN" altLang="en-US" b="1" dirty="0"/>
              <a:t>母婴资讯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8781553" y="1076443"/>
            <a:ext cx="14540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全部商品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8781170" y="1444681"/>
            <a:ext cx="1539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全部商品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81311" y="1782838"/>
            <a:ext cx="228600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列表展示数据库中的所有商品，分页浏览，同时头部提供关键词搜索框来搜索商品。点击任意商品之后，跳转到商品详情页。展示商品各类信息与提供立即购买与加入购物车等功能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81546" y="3601064"/>
            <a:ext cx="15397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6.</a:t>
            </a:r>
            <a:r>
              <a:rPr lang="zh-CN" altLang="en-US" b="1" dirty="0"/>
              <a:t>关于我们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8781385" y="3969587"/>
            <a:ext cx="1975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简要介绍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59997" y="4308105"/>
            <a:ext cx="22860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列表展示数据库中所有的母婴资讯，同时点击任意资讯之后。跳转到资讯详情界面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5 L -2.91667E-6 -4.81481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1771 0.37894 L 1.25E-6 -3.33333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89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3.33333E-6 2.96296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0.15069 L 4.375E-6 -3.7037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-2.08333E-7 -4.44444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4948 0.60787 L 5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6805288" y="1291032"/>
            <a:ext cx="5040000" cy="504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55600" dist="279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3589" y="1036893"/>
            <a:ext cx="31729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商城首页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9954" y="1292209"/>
            <a:ext cx="38754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用户进入商城首页，此时可以选择是否登陆，登陆成功之后可以在商品详情界面加入购物车与结算。否则为进浏览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9314" y="2030895"/>
            <a:ext cx="14588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登陆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9256" y="2299225"/>
            <a:ext cx="38754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用户选择登陆，输入对于的用户名与密码之后，提示登录成功，重新进入首页。否则提示用户名或密码错误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0120" y="3104526"/>
            <a:ext cx="14588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全部商品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3531" y="3372484"/>
            <a:ext cx="38754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用户可浏览全部商品，并按关键词搜索商品，看中的商品可以点击查看详情并添加到购物车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83409" y="7065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</a:rPr>
              <a:t>循序渐进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531916" y="675661"/>
            <a:ext cx="72865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5"/>
          <p:cNvSpPr/>
          <p:nvPr/>
        </p:nvSpPr>
        <p:spPr>
          <a:xfrm rot="18892707">
            <a:off x="-113984" y="2395151"/>
            <a:ext cx="673474" cy="1905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6"/>
          <p:cNvSpPr/>
          <p:nvPr/>
        </p:nvSpPr>
        <p:spPr>
          <a:xfrm rot="18892707">
            <a:off x="-417276" y="2813750"/>
            <a:ext cx="732519" cy="2706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8C556"/>
              </a:gs>
              <a:gs pos="50000">
                <a:srgbClr val="70BA4E"/>
              </a:gs>
              <a:gs pos="100000">
                <a:srgbClr val="61A74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7"/>
          <p:cNvSpPr/>
          <p:nvPr/>
        </p:nvSpPr>
        <p:spPr>
          <a:xfrm rot="18892707">
            <a:off x="-189143" y="2504809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8"/>
          <p:cNvSpPr/>
          <p:nvPr/>
        </p:nvSpPr>
        <p:spPr>
          <a:xfrm rot="18892707">
            <a:off x="-376264" y="3238872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9"/>
          <p:cNvSpPr/>
          <p:nvPr/>
        </p:nvSpPr>
        <p:spPr>
          <a:xfrm rot="18892707">
            <a:off x="-207557" y="6075040"/>
            <a:ext cx="1486854" cy="6365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21"/>
          <p:cNvSpPr/>
          <p:nvPr/>
        </p:nvSpPr>
        <p:spPr>
          <a:xfrm rot="18892707">
            <a:off x="11728183" y="3943575"/>
            <a:ext cx="1182617" cy="5925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22"/>
          <p:cNvSpPr/>
          <p:nvPr/>
        </p:nvSpPr>
        <p:spPr>
          <a:xfrm rot="18892707">
            <a:off x="11111436" y="3509142"/>
            <a:ext cx="1871352" cy="6944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24"/>
          <p:cNvSpPr/>
          <p:nvPr/>
        </p:nvSpPr>
        <p:spPr>
          <a:xfrm rot="18892707">
            <a:off x="8762097" y="-356997"/>
            <a:ext cx="1678288" cy="8309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7CAA8">
                  <a:alpha val="90000"/>
                </a:srgbClr>
              </a:gs>
              <a:gs pos="50000">
                <a:srgbClr val="2AB394">
                  <a:alpha val="90000"/>
                </a:srgbClr>
              </a:gs>
              <a:gs pos="100000">
                <a:srgbClr val="22A385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25"/>
          <p:cNvSpPr/>
          <p:nvPr/>
        </p:nvSpPr>
        <p:spPr>
          <a:xfrm rot="18892707">
            <a:off x="7775360" y="-334460"/>
            <a:ext cx="1921564" cy="85546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85599"/>
              </a:gs>
              <a:gs pos="50000">
                <a:srgbClr val="6556A3"/>
              </a:gs>
              <a:gs pos="100000">
                <a:srgbClr val="6456A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371051" y="148660"/>
            <a:ext cx="1684597" cy="1661926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073329" y="438419"/>
            <a:ext cx="2280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60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383409" y="20962"/>
            <a:ext cx="334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功能演示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4" y="2958555"/>
            <a:ext cx="661848" cy="66184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6" y="5141332"/>
            <a:ext cx="696968" cy="69696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99" y="1043240"/>
            <a:ext cx="689624" cy="689624"/>
          </a:xfrm>
          <a:prstGeom prst="rect">
            <a:avLst/>
          </a:prstGeom>
        </p:spPr>
      </p:pic>
      <p:sp>
        <p:nvSpPr>
          <p:cNvPr id="49" name="圆角矩形 10"/>
          <p:cNvSpPr/>
          <p:nvPr/>
        </p:nvSpPr>
        <p:spPr>
          <a:xfrm rot="18892707">
            <a:off x="7736493" y="2874845"/>
            <a:ext cx="2270857" cy="7765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9A2DF">
                  <a:alpha val="90000"/>
                </a:srgbClr>
              </a:gs>
              <a:gs pos="50000">
                <a:srgbClr val="2399E0">
                  <a:alpha val="90000"/>
                </a:srgbClr>
              </a:gs>
              <a:gs pos="100000">
                <a:srgbClr val="2D91E0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20"/>
          <p:cNvSpPr/>
          <p:nvPr/>
        </p:nvSpPr>
        <p:spPr>
          <a:xfrm rot="18892707">
            <a:off x="8107048" y="3694774"/>
            <a:ext cx="1486854" cy="6365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686656" y="3997338"/>
            <a:ext cx="14588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购物车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86898" y="4867943"/>
            <a:ext cx="14588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5.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母婴资讯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86841" y="5642150"/>
            <a:ext cx="14588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6.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全部商品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86507" y="4240634"/>
            <a:ext cx="3875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商品加入购物车后，显示对应用户的购物车列表，提供计算金额与结算按钮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86428" y="5118564"/>
            <a:ext cx="3875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所有人均可访问母婴资讯界面，查看资讯以及详情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86783" y="5911115"/>
            <a:ext cx="38754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关于我们界面，展示公司的一些理念与介绍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1 0.1507 L -4.16667E-6 -1.48148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1771 0.37893 L 3.33333E-6 4.0740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9" grpId="0" animBg="1"/>
      <p:bldP spid="4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5030" y="2795451"/>
            <a:ext cx="2808000" cy="34877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2921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98275" y="2795451"/>
            <a:ext cx="2808000" cy="3487783"/>
          </a:xfrm>
          <a:prstGeom prst="rect">
            <a:avLst/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51520" y="2795450"/>
            <a:ext cx="2808000" cy="34877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2921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20240" y="3219992"/>
            <a:ext cx="914400" cy="881743"/>
          </a:xfrm>
          <a:prstGeom prst="ellipse">
            <a:avLst/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357360" y="3219992"/>
            <a:ext cx="914400" cy="881743"/>
          </a:xfrm>
          <a:prstGeom prst="ellipse">
            <a:avLst/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638800" y="3219992"/>
            <a:ext cx="914400" cy="881743"/>
          </a:xfrm>
          <a:prstGeom prst="ellipse">
            <a:avLst/>
          </a:prstGeom>
          <a:solidFill>
            <a:srgbClr val="F4F5F7"/>
          </a:solidFill>
          <a:ln>
            <a:noFill/>
          </a:ln>
          <a:effectLst>
            <a:outerShdw blurRad="381000" dist="2921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4970" y="3399253"/>
            <a:ext cx="902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开始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4593" y="3399253"/>
            <a:ext cx="902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ea typeface="微软雅黑" panose="020B0503020204020204" pitchFamily="34" charset="-122"/>
              </a:rPr>
              <a:t>途中</a:t>
            </a:r>
            <a:endParaRPr lang="zh-CN" altLang="en-US" sz="2800" b="1" dirty="0"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63153" y="3399253"/>
            <a:ext cx="902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测试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9604" y="4356422"/>
            <a:ext cx="145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明确的规划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5608" y="4861070"/>
            <a:ext cx="2325356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由于项目刚开始没有做好明确的规划与步骤，导致进度很慢，后面确定好规划与分工明确后解决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796070" y="4725754"/>
            <a:ext cx="48417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10903" y="4356422"/>
            <a:ext cx="145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开发的流程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33283" y="4861070"/>
            <a:ext cx="2325356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</a:rPr>
              <a:t>对开发流程不熟悉，导致前后端配置不当，接口文档为编写完成，导致对接不当，同时对软件的使用知识少，修改代码后未编译，导致频繁出错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80427" y="4746293"/>
            <a:ext cx="52609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125150" y="4356422"/>
            <a:ext cx="145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最后的测试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51975" y="4868055"/>
            <a:ext cx="2325356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rPr>
              <a:t>由于在测试中未考虑所有详细的环节，导致有的需求要被改掉。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227890" y="4788798"/>
            <a:ext cx="48927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5"/>
          <p:cNvSpPr/>
          <p:nvPr/>
        </p:nvSpPr>
        <p:spPr>
          <a:xfrm rot="18892707">
            <a:off x="411483" y="-221766"/>
            <a:ext cx="673474" cy="1905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6"/>
          <p:cNvSpPr/>
          <p:nvPr/>
        </p:nvSpPr>
        <p:spPr>
          <a:xfrm rot="18892707">
            <a:off x="108191" y="196833"/>
            <a:ext cx="732519" cy="2706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8C556"/>
              </a:gs>
              <a:gs pos="50000">
                <a:srgbClr val="70BA4E"/>
              </a:gs>
              <a:gs pos="100000">
                <a:srgbClr val="61A74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7"/>
          <p:cNvSpPr/>
          <p:nvPr/>
        </p:nvSpPr>
        <p:spPr>
          <a:xfrm rot="18892707">
            <a:off x="336324" y="-112108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8"/>
          <p:cNvSpPr/>
          <p:nvPr/>
        </p:nvSpPr>
        <p:spPr>
          <a:xfrm rot="18892707">
            <a:off x="149203" y="621955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9"/>
          <p:cNvSpPr/>
          <p:nvPr/>
        </p:nvSpPr>
        <p:spPr>
          <a:xfrm rot="18892707">
            <a:off x="-207557" y="6075040"/>
            <a:ext cx="1486854" cy="6365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21"/>
          <p:cNvSpPr/>
          <p:nvPr/>
        </p:nvSpPr>
        <p:spPr>
          <a:xfrm rot="18892707">
            <a:off x="11728183" y="3943575"/>
            <a:ext cx="1182617" cy="5925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22"/>
          <p:cNvSpPr/>
          <p:nvPr/>
        </p:nvSpPr>
        <p:spPr>
          <a:xfrm rot="18892707">
            <a:off x="11111436" y="3509142"/>
            <a:ext cx="1871352" cy="6944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24"/>
          <p:cNvSpPr/>
          <p:nvPr/>
        </p:nvSpPr>
        <p:spPr>
          <a:xfrm rot="18892707">
            <a:off x="8762097" y="-356997"/>
            <a:ext cx="1678288" cy="8309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7CAA8">
                  <a:alpha val="90000"/>
                </a:srgbClr>
              </a:gs>
              <a:gs pos="50000">
                <a:srgbClr val="2AB394">
                  <a:alpha val="90000"/>
                </a:srgbClr>
              </a:gs>
              <a:gs pos="100000">
                <a:srgbClr val="22A385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25"/>
          <p:cNvSpPr/>
          <p:nvPr/>
        </p:nvSpPr>
        <p:spPr>
          <a:xfrm rot="18892707">
            <a:off x="7775360" y="-334460"/>
            <a:ext cx="1921564" cy="85546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85599"/>
              </a:gs>
              <a:gs pos="50000">
                <a:srgbClr val="6556A3"/>
              </a:gs>
              <a:gs pos="100000">
                <a:srgbClr val="6456A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71090" y="455835"/>
            <a:ext cx="1684597" cy="1661926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90952" y="729308"/>
            <a:ext cx="2280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05</a:t>
            </a:r>
            <a:endParaRPr lang="zh-CN" altLang="en-US" sz="60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25208" y="535936"/>
            <a:ext cx="3348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问题解决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36122" y="1276274"/>
            <a:ext cx="12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积累经验</a:t>
            </a:r>
            <a:endParaRPr lang="zh-CN" altLang="en-US" b="1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3569054" y="1217674"/>
            <a:ext cx="96162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029 0.10486 L 1.875E-6 -1.48148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8 0.10486 L -2.29167E-6 3.7037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5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4.16667E-6 -3.7037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0.15069 L 3.54167E-6 1.38778E-1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1771 0.37893 L 3.33333E-6 4.0740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8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5"/>
          <p:cNvSpPr/>
          <p:nvPr/>
        </p:nvSpPr>
        <p:spPr>
          <a:xfrm rot="18892707">
            <a:off x="9152596" y="5024052"/>
            <a:ext cx="673474" cy="1905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6"/>
          <p:cNvSpPr/>
          <p:nvPr/>
        </p:nvSpPr>
        <p:spPr>
          <a:xfrm rot="18892707">
            <a:off x="8849304" y="5442651"/>
            <a:ext cx="732519" cy="2706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8C556"/>
              </a:gs>
              <a:gs pos="50000">
                <a:srgbClr val="70BA4E"/>
              </a:gs>
              <a:gs pos="100000">
                <a:srgbClr val="61A74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7"/>
          <p:cNvSpPr/>
          <p:nvPr/>
        </p:nvSpPr>
        <p:spPr>
          <a:xfrm rot="18892707">
            <a:off x="9077437" y="5133710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8"/>
          <p:cNvSpPr/>
          <p:nvPr/>
        </p:nvSpPr>
        <p:spPr>
          <a:xfrm rot="18892707">
            <a:off x="8890316" y="5867773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9"/>
          <p:cNvSpPr/>
          <p:nvPr/>
        </p:nvSpPr>
        <p:spPr>
          <a:xfrm rot="18892707">
            <a:off x="-207557" y="6075040"/>
            <a:ext cx="1486854" cy="6365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10"/>
          <p:cNvSpPr/>
          <p:nvPr/>
        </p:nvSpPr>
        <p:spPr>
          <a:xfrm rot="18892707">
            <a:off x="-915735" y="5633990"/>
            <a:ext cx="2270857" cy="7765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9A2DF">
                  <a:alpha val="90000"/>
                </a:srgbClr>
              </a:gs>
              <a:gs pos="50000">
                <a:srgbClr val="2399E0">
                  <a:alpha val="90000"/>
                </a:srgbClr>
              </a:gs>
              <a:gs pos="100000">
                <a:srgbClr val="2D91E0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14"/>
          <p:cNvSpPr/>
          <p:nvPr/>
        </p:nvSpPr>
        <p:spPr>
          <a:xfrm rot="18892707">
            <a:off x="11131263" y="3060965"/>
            <a:ext cx="921018" cy="276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15"/>
          <p:cNvSpPr/>
          <p:nvPr/>
        </p:nvSpPr>
        <p:spPr>
          <a:xfrm rot="18892707">
            <a:off x="11328063" y="2622374"/>
            <a:ext cx="527418" cy="159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21"/>
          <p:cNvSpPr/>
          <p:nvPr/>
        </p:nvSpPr>
        <p:spPr>
          <a:xfrm rot="18892707">
            <a:off x="694645" y="1105254"/>
            <a:ext cx="1182617" cy="5925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22"/>
          <p:cNvSpPr/>
          <p:nvPr/>
        </p:nvSpPr>
        <p:spPr>
          <a:xfrm rot="18892707">
            <a:off x="77898" y="670821"/>
            <a:ext cx="1871352" cy="6944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24"/>
          <p:cNvSpPr/>
          <p:nvPr/>
        </p:nvSpPr>
        <p:spPr>
          <a:xfrm rot="18892707">
            <a:off x="8762097" y="-356997"/>
            <a:ext cx="1678288" cy="8309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7CAA8">
                  <a:alpha val="90000"/>
                </a:srgbClr>
              </a:gs>
              <a:gs pos="50000">
                <a:srgbClr val="2AB394">
                  <a:alpha val="90000"/>
                </a:srgbClr>
              </a:gs>
              <a:gs pos="100000">
                <a:srgbClr val="22A385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885641" y="2376189"/>
            <a:ext cx="334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项目总结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885205" y="3299269"/>
            <a:ext cx="135550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610897" y="3526480"/>
            <a:ext cx="765460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         </a:t>
            </a:r>
            <a:r>
              <a:rPr lang="zh-CN" altLang="en-US" dirty="0">
                <a:ea typeface="微软雅黑" panose="020B0503020204020204" pitchFamily="34" charset="-122"/>
              </a:rPr>
              <a:t>对于本次母婴商城项目的开发，有很多的收获，同时也有不足。例如学会了整合前后端来进行项目的开发，也大致上明白了项目的开发流程。同时也了解到团队协作的效率是远远大于单独行动的。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5033" y="2282553"/>
            <a:ext cx="2280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80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06</a:t>
            </a:r>
            <a:endParaRPr lang="zh-CN" altLang="en-US" sz="6000" spc="80" dirty="0">
              <a:solidFill>
                <a:schemeClr val="tx1">
                  <a:lumMod val="85000"/>
                  <a:lumOff val="1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26300" y="1972601"/>
            <a:ext cx="1684597" cy="1661926"/>
          </a:xfrm>
          <a:prstGeom prst="ellipse">
            <a:avLst/>
          </a:prstGeom>
          <a:noFill/>
          <a:ln w="889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029 0.10486 L 4.79167E-6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9 0.10487 L 6.25E-7 -4.4444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" y="-5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1.25E-6 0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0.1507 L -3.54167E-6 -4.81481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34948 0.60787 L -1.25E-6 4.81481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-1.25E-6 -1.48148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5 L -2.91667E-6 3.7037E-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1771 0.37893 L 1.25E-6 1.85185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895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/>
          <p:cNvSpPr/>
          <p:nvPr/>
        </p:nvSpPr>
        <p:spPr>
          <a:xfrm rot="18892707">
            <a:off x="3038123" y="1397263"/>
            <a:ext cx="921018" cy="276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3"/>
          <p:cNvSpPr/>
          <p:nvPr/>
        </p:nvSpPr>
        <p:spPr>
          <a:xfrm rot="18892707">
            <a:off x="2380242" y="1786302"/>
            <a:ext cx="269037" cy="941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4"/>
          <p:cNvSpPr/>
          <p:nvPr/>
        </p:nvSpPr>
        <p:spPr>
          <a:xfrm rot="18892707">
            <a:off x="2434368" y="1617165"/>
            <a:ext cx="196587" cy="656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52A"/>
              </a:gs>
              <a:gs pos="50000">
                <a:srgbClr val="F6B646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5"/>
          <p:cNvSpPr/>
          <p:nvPr/>
        </p:nvSpPr>
        <p:spPr>
          <a:xfrm rot="18892707">
            <a:off x="8418545" y="941628"/>
            <a:ext cx="2667308" cy="799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6"/>
          <p:cNvSpPr/>
          <p:nvPr/>
        </p:nvSpPr>
        <p:spPr>
          <a:xfrm rot="18892707">
            <a:off x="8972081" y="3626238"/>
            <a:ext cx="527418" cy="159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7"/>
          <p:cNvSpPr/>
          <p:nvPr/>
        </p:nvSpPr>
        <p:spPr>
          <a:xfrm rot="18892707">
            <a:off x="9049920" y="3239082"/>
            <a:ext cx="467340" cy="6735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2B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18892707">
            <a:off x="11575782" y="4725011"/>
            <a:ext cx="1182617" cy="5925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8"/>
          <p:cNvSpPr/>
          <p:nvPr/>
        </p:nvSpPr>
        <p:spPr>
          <a:xfrm rot="18892707">
            <a:off x="10959035" y="4290578"/>
            <a:ext cx="1871352" cy="6944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8"/>
          <p:cNvSpPr/>
          <p:nvPr/>
        </p:nvSpPr>
        <p:spPr>
          <a:xfrm rot="18892707">
            <a:off x="2559442" y="4127433"/>
            <a:ext cx="613748" cy="749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9C657"/>
              </a:gs>
              <a:gs pos="50000">
                <a:srgbClr val="69B048"/>
              </a:gs>
              <a:gs pos="100000">
                <a:srgbClr val="5A9D3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20"/>
          <p:cNvSpPr/>
          <p:nvPr/>
        </p:nvSpPr>
        <p:spPr>
          <a:xfrm rot="18892707">
            <a:off x="262709" y="5760972"/>
            <a:ext cx="1486854" cy="6365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9"/>
          <p:cNvSpPr/>
          <p:nvPr/>
        </p:nvSpPr>
        <p:spPr>
          <a:xfrm rot="18892707">
            <a:off x="-445469" y="5319922"/>
            <a:ext cx="2270857" cy="7765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9A2DF">
                  <a:alpha val="90000"/>
                </a:srgbClr>
              </a:gs>
              <a:gs pos="50000">
                <a:srgbClr val="2399E0">
                  <a:alpha val="90000"/>
                </a:srgbClr>
              </a:gs>
              <a:gs pos="100000">
                <a:srgbClr val="2D91E0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24"/>
          <p:cNvSpPr/>
          <p:nvPr/>
        </p:nvSpPr>
        <p:spPr>
          <a:xfrm rot="18892707">
            <a:off x="9486202" y="1264817"/>
            <a:ext cx="1387165" cy="5004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7CAA8">
                  <a:alpha val="90000"/>
                </a:srgbClr>
              </a:gs>
              <a:gs pos="50000">
                <a:srgbClr val="2AB394">
                  <a:alpha val="90000"/>
                </a:srgbClr>
              </a:gs>
              <a:gs pos="100000">
                <a:srgbClr val="22A385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26"/>
          <p:cNvSpPr/>
          <p:nvPr/>
        </p:nvSpPr>
        <p:spPr>
          <a:xfrm rot="18892707">
            <a:off x="13016" y="2052251"/>
            <a:ext cx="673474" cy="1905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25"/>
          <p:cNvSpPr/>
          <p:nvPr/>
        </p:nvSpPr>
        <p:spPr>
          <a:xfrm rot="18892707">
            <a:off x="-290276" y="2470850"/>
            <a:ext cx="732519" cy="2706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8C556"/>
              </a:gs>
              <a:gs pos="50000">
                <a:srgbClr val="70BA4E"/>
              </a:gs>
              <a:gs pos="100000">
                <a:srgbClr val="61A74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22"/>
          <p:cNvSpPr/>
          <p:nvPr/>
        </p:nvSpPr>
        <p:spPr>
          <a:xfrm rot="18892707">
            <a:off x="-62143" y="2161909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21"/>
          <p:cNvSpPr/>
          <p:nvPr/>
        </p:nvSpPr>
        <p:spPr>
          <a:xfrm rot="18892707">
            <a:off x="-249264" y="2895972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32736" y="1742379"/>
            <a:ext cx="332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Microsoft YaHei UI" panose="020B0503020204020204" pitchFamily="34" charset="-122"/>
                <a:cs typeface="Segoe UI" panose="020B0502040204020203" pitchFamily="34" charset="0"/>
              </a:rPr>
              <a:t>感谢观看</a:t>
            </a:r>
            <a:endParaRPr lang="zh-CN" altLang="en-US" sz="5400" spc="2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51539" y="3286498"/>
            <a:ext cx="6620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母婴商城系统答辩历程</a:t>
            </a:r>
            <a:endParaRPr lang="zh-CN" altLang="en-US" sz="4000" b="1" spc="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19634" y="5327559"/>
            <a:ext cx="624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汇报人：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肖霆栋，杨宇，吴李亚，李飞凡，涂志强，苏春梅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8853" y="5893313"/>
            <a:ext cx="296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日期：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2020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年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月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思源黑体 Bold"/>
        <a:cs typeface=""/>
      </a:majorFont>
      <a:minorFont>
        <a:latin typeface="Calibri"/>
        <a:ea typeface="思源黑体 HW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1588</Words>
  <Application>WPS 演示</Application>
  <PresentationFormat>宽屏</PresentationFormat>
  <Paragraphs>167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Rounded MT Bold</vt:lpstr>
      <vt:lpstr>Microsoft YaHei UI</vt:lpstr>
      <vt:lpstr>Segoe UI</vt:lpstr>
      <vt:lpstr>华文细黑</vt:lpstr>
      <vt:lpstr>Arial Unicode MS</vt:lpstr>
      <vt:lpstr>Calibri</vt:lpstr>
      <vt:lpstr>Arial Unicode MS</vt:lpstr>
      <vt:lpstr>思源黑体 Bold</vt:lpstr>
      <vt:lpstr>黑体</vt:lpstr>
      <vt:lpstr>Calibri Light</vt:lpstr>
      <vt:lpstr>思源黑体 HW Bold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yy</dc:title>
  <dc:creator>杨宇</dc:creator>
  <cp:keywords>666</cp:keywords>
  <cp:lastModifiedBy>a＇ゞ 玄天</cp:lastModifiedBy>
  <cp:revision>132</cp:revision>
  <dcterms:created xsi:type="dcterms:W3CDTF">2018-01-10T05:14:00Z</dcterms:created>
  <dcterms:modified xsi:type="dcterms:W3CDTF">2020-07-06T06:33:36Z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