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9" r:id="rId2"/>
    <p:sldId id="3000" r:id="rId3"/>
    <p:sldId id="2997" r:id="rId4"/>
    <p:sldId id="299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yan Shen" initials="YS" lastIdx="2" clrIdx="0">
    <p:extLst>
      <p:ext uri="{19B8F6BF-5375-455C-9EA6-DF929625EA0E}">
        <p15:presenceInfo xmlns:p15="http://schemas.microsoft.com/office/powerpoint/2012/main" userId="58fe601dbec06592" providerId="Windows Live"/>
      </p:ext>
    </p:extLst>
  </p:cmAuthor>
  <p:cmAuthor id="2" name="Zinc Stephen" initials="ZS" lastIdx="2" clrIdx="1">
    <p:extLst>
      <p:ext uri="{19B8F6BF-5375-455C-9EA6-DF929625EA0E}">
        <p15:presenceInfo xmlns:p15="http://schemas.microsoft.com/office/powerpoint/2012/main" userId="6baef068e45e4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8T21:09:54.906" idx="1">
    <p:pos x="10" y="10"/>
    <p:text>整理成表格。
列清楚各个类别（包括子类）以及对应的文书数量。</p:text>
    <p:extLst>
      <p:ext uri="{C676402C-5697-4E1C-873F-D02D1690AC5C}">
        <p15:threadingInfo xmlns:p15="http://schemas.microsoft.com/office/powerpoint/2012/main" timeZoneBias="-480"/>
      </p:ext>
    </p:extLst>
  </p:cm>
  <p:cm authorId="2" dt="2019-07-08T23:53:13.668" idx="2">
    <p:pos x="10" y="146"/>
    <p:text>新增一页说明爬取文件存储结构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8T21:09:54.906" idx="1">
    <p:pos x="10" y="10"/>
    <p:text>整理成表格。
列清楚各个类别（包括子类）以及对应的文书数量。</p:text>
    <p:extLst>
      <p:ext uri="{C676402C-5697-4E1C-873F-D02D1690AC5C}">
        <p15:threadingInfo xmlns:p15="http://schemas.microsoft.com/office/powerpoint/2012/main" timeZoneBias="-480"/>
      </p:ext>
    </p:extLst>
  </p:cm>
  <p:cm authorId="2" dt="2019-07-08T23:53:13.668" idx="2">
    <p:pos x="10" y="146"/>
    <p:text>新增一页说明爬取文件存储结构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8T21:11:28.269" idx="2">
    <p:pos x="6880" y="623"/>
    <p:text>每个文书就包含：文书段落信息，还有其他字段信息？</p:text>
    <p:extLst>
      <p:ext uri="{C676402C-5697-4E1C-873F-D02D1690AC5C}">
        <p15:threadingInfo xmlns:p15="http://schemas.microsoft.com/office/powerpoint/2012/main" timeZoneBias="-480"/>
      </p:ext>
    </p:extLst>
  </p:cm>
  <p:cm authorId="2" dt="2019-07-08T23:41:32.279" idx="1">
    <p:pos x="6880" y="759"/>
    <p:text>对的。其他字段就是文书对应案件的一些基本信息；文书段落信息就是一个字典：value是文书中连续的自然段，key是这几段对应在描述内容即语义段名称。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DBE98-14A7-4510-AA2E-96D1667A80AB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93056-6B9B-4637-BCA8-7E2C93195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8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4D405-4740-458E-B3EA-D38C6B3F1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4D405-4740-458E-B3EA-D38C6B3F1B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4D405-4740-458E-B3EA-D38C6B3F1B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4D405-4740-458E-B3EA-D38C6B3F1B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5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6DAD4-05E4-4218-9939-2B173E7C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96533-11D2-45B9-8CDC-BFF4287A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D951C-CB6D-4F5D-99E4-478CAD2E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C1797-886F-4618-A9BE-3FD154C7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E0332-2A16-4766-8977-27109E89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B186-3115-4427-A91F-D7743809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BBFD7-4C94-4D6C-8E62-7F55FAA9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32BE2-6F0D-4ABC-AE3E-19F10F8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DB815-A967-4588-BB34-2C97323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32E03-1C98-4F32-80E1-96A462CA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C0B1B-3017-43B0-91B1-C4AAF1B6D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D51F5-FD14-4F48-90CE-80809E3E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AFF3A-8B92-45DB-80C4-0AE629CA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0C355-B427-4029-8B90-433CB2F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FAB1-6394-4563-A6A9-4F9E312D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auto">
          <a:xfrm>
            <a:off x="565165" y="222250"/>
            <a:ext cx="11527139" cy="3206750"/>
            <a:chOff x="0" y="0"/>
            <a:chExt cx="4308" cy="2120"/>
          </a:xfrm>
        </p:grpSpPr>
        <p:sp>
          <p:nvSpPr>
            <p:cNvPr id="5" name="Freeform 19"/>
            <p:cNvSpPr>
              <a:spLocks noChangeArrowheads="1"/>
            </p:cNvSpPr>
            <p:nvPr/>
          </p:nvSpPr>
          <p:spPr bwMode="auto">
            <a:xfrm>
              <a:off x="79" y="94"/>
              <a:ext cx="1267" cy="1930"/>
            </a:xfrm>
            <a:custGeom>
              <a:avLst/>
              <a:gdLst>
                <a:gd name="T0" fmla="*/ 49 w 1692"/>
                <a:gd name="T1" fmla="*/ 107 h 2586"/>
                <a:gd name="T2" fmla="*/ 135 w 1692"/>
                <a:gd name="T3" fmla="*/ 87 h 2586"/>
                <a:gd name="T4" fmla="*/ 182 w 1692"/>
                <a:gd name="T5" fmla="*/ 100 h 2586"/>
                <a:gd name="T6" fmla="*/ 175 w 1692"/>
                <a:gd name="T7" fmla="*/ 185 h 2586"/>
                <a:gd name="T8" fmla="*/ 115 w 1692"/>
                <a:gd name="T9" fmla="*/ 243 h 2586"/>
                <a:gd name="T10" fmla="*/ 91 w 1692"/>
                <a:gd name="T11" fmla="*/ 298 h 2586"/>
                <a:gd name="T12" fmla="*/ 119 w 1692"/>
                <a:gd name="T13" fmla="*/ 402 h 2586"/>
                <a:gd name="T14" fmla="*/ 133 w 1692"/>
                <a:gd name="T15" fmla="*/ 400 h 2586"/>
                <a:gd name="T16" fmla="*/ 138 w 1692"/>
                <a:gd name="T17" fmla="*/ 377 h 2586"/>
                <a:gd name="T18" fmla="*/ 201 w 1692"/>
                <a:gd name="T19" fmla="*/ 481 h 2586"/>
                <a:gd name="T20" fmla="*/ 273 w 1692"/>
                <a:gd name="T21" fmla="*/ 499 h 2586"/>
                <a:gd name="T22" fmla="*/ 334 w 1692"/>
                <a:gd name="T23" fmla="*/ 562 h 2586"/>
                <a:gd name="T24" fmla="*/ 358 w 1692"/>
                <a:gd name="T25" fmla="*/ 592 h 2586"/>
                <a:gd name="T26" fmla="*/ 323 w 1692"/>
                <a:gd name="T27" fmla="*/ 669 h 2586"/>
                <a:gd name="T28" fmla="*/ 385 w 1692"/>
                <a:gd name="T29" fmla="*/ 742 h 2586"/>
                <a:gd name="T30" fmla="*/ 434 w 1692"/>
                <a:gd name="T31" fmla="*/ 842 h 2586"/>
                <a:gd name="T32" fmla="*/ 459 w 1692"/>
                <a:gd name="T33" fmla="*/ 962 h 2586"/>
                <a:gd name="T34" fmla="*/ 501 w 1692"/>
                <a:gd name="T35" fmla="*/ 1058 h 2586"/>
                <a:gd name="T36" fmla="*/ 537 w 1692"/>
                <a:gd name="T37" fmla="*/ 1049 h 2586"/>
                <a:gd name="T38" fmla="*/ 523 w 1692"/>
                <a:gd name="T39" fmla="*/ 996 h 2586"/>
                <a:gd name="T40" fmla="*/ 541 w 1692"/>
                <a:gd name="T41" fmla="*/ 961 h 2586"/>
                <a:gd name="T42" fmla="*/ 574 w 1692"/>
                <a:gd name="T43" fmla="*/ 928 h 2586"/>
                <a:gd name="T44" fmla="*/ 608 w 1692"/>
                <a:gd name="T45" fmla="*/ 864 h 2586"/>
                <a:gd name="T46" fmla="*/ 658 w 1692"/>
                <a:gd name="T47" fmla="*/ 812 h 2586"/>
                <a:gd name="T48" fmla="*/ 681 w 1692"/>
                <a:gd name="T49" fmla="*/ 727 h 2586"/>
                <a:gd name="T50" fmla="*/ 651 w 1692"/>
                <a:gd name="T51" fmla="*/ 640 h 2586"/>
                <a:gd name="T52" fmla="*/ 577 w 1692"/>
                <a:gd name="T53" fmla="*/ 587 h 2586"/>
                <a:gd name="T54" fmla="*/ 464 w 1692"/>
                <a:gd name="T55" fmla="*/ 533 h 2586"/>
                <a:gd name="T56" fmla="*/ 409 w 1692"/>
                <a:gd name="T57" fmla="*/ 525 h 2586"/>
                <a:gd name="T58" fmla="*/ 380 w 1692"/>
                <a:gd name="T59" fmla="*/ 528 h 2586"/>
                <a:gd name="T60" fmla="*/ 334 w 1692"/>
                <a:gd name="T61" fmla="*/ 545 h 2586"/>
                <a:gd name="T62" fmla="*/ 318 w 1692"/>
                <a:gd name="T63" fmla="*/ 489 h 2586"/>
                <a:gd name="T64" fmla="*/ 309 w 1692"/>
                <a:gd name="T65" fmla="*/ 443 h 2586"/>
                <a:gd name="T66" fmla="*/ 265 w 1692"/>
                <a:gd name="T67" fmla="*/ 460 h 2586"/>
                <a:gd name="T68" fmla="*/ 238 w 1692"/>
                <a:gd name="T69" fmla="*/ 396 h 2586"/>
                <a:gd name="T70" fmla="*/ 311 w 1692"/>
                <a:gd name="T71" fmla="*/ 380 h 2586"/>
                <a:gd name="T72" fmla="*/ 354 w 1692"/>
                <a:gd name="T73" fmla="*/ 377 h 2586"/>
                <a:gd name="T74" fmla="*/ 376 w 1692"/>
                <a:gd name="T75" fmla="*/ 375 h 2586"/>
                <a:gd name="T76" fmla="*/ 444 w 1692"/>
                <a:gd name="T77" fmla="*/ 313 h 2586"/>
                <a:gd name="T78" fmla="*/ 497 w 1692"/>
                <a:gd name="T79" fmla="*/ 282 h 2586"/>
                <a:gd name="T80" fmla="*/ 537 w 1692"/>
                <a:gd name="T81" fmla="*/ 265 h 2586"/>
                <a:gd name="T82" fmla="*/ 562 w 1692"/>
                <a:gd name="T83" fmla="*/ 224 h 2586"/>
                <a:gd name="T84" fmla="*/ 541 w 1692"/>
                <a:gd name="T85" fmla="*/ 213 h 2586"/>
                <a:gd name="T86" fmla="*/ 641 w 1692"/>
                <a:gd name="T87" fmla="*/ 190 h 2586"/>
                <a:gd name="T88" fmla="*/ 591 w 1692"/>
                <a:gd name="T89" fmla="*/ 143 h 2586"/>
                <a:gd name="T90" fmla="*/ 557 w 1692"/>
                <a:gd name="T91" fmla="*/ 110 h 2586"/>
                <a:gd name="T92" fmla="*/ 513 w 1692"/>
                <a:gd name="T93" fmla="*/ 152 h 2586"/>
                <a:gd name="T94" fmla="*/ 466 w 1692"/>
                <a:gd name="T95" fmla="*/ 185 h 2586"/>
                <a:gd name="T96" fmla="*/ 429 w 1692"/>
                <a:gd name="T97" fmla="*/ 126 h 2586"/>
                <a:gd name="T98" fmla="*/ 509 w 1692"/>
                <a:gd name="T99" fmla="*/ 100 h 2586"/>
                <a:gd name="T100" fmla="*/ 532 w 1692"/>
                <a:gd name="T101" fmla="*/ 82 h 2586"/>
                <a:gd name="T102" fmla="*/ 557 w 1692"/>
                <a:gd name="T103" fmla="*/ 72 h 2586"/>
                <a:gd name="T104" fmla="*/ 540 w 1692"/>
                <a:gd name="T105" fmla="*/ 60 h 2586"/>
                <a:gd name="T106" fmla="*/ 530 w 1692"/>
                <a:gd name="T107" fmla="*/ 50 h 2586"/>
                <a:gd name="T108" fmla="*/ 505 w 1692"/>
                <a:gd name="T109" fmla="*/ 43 h 2586"/>
                <a:gd name="T110" fmla="*/ 464 w 1692"/>
                <a:gd name="T111" fmla="*/ 57 h 2586"/>
                <a:gd name="T112" fmla="*/ 398 w 1692"/>
                <a:gd name="T113" fmla="*/ 50 h 2586"/>
                <a:gd name="T114" fmla="*/ 231 w 1692"/>
                <a:gd name="T115" fmla="*/ 0 h 2586"/>
                <a:gd name="T116" fmla="*/ 145 w 1692"/>
                <a:gd name="T117" fmla="*/ 13 h 2586"/>
                <a:gd name="T118" fmla="*/ 121 w 1692"/>
                <a:gd name="T119" fmla="*/ 43 h 2586"/>
                <a:gd name="T120" fmla="*/ 54 w 1692"/>
                <a:gd name="T121" fmla="*/ 72 h 2586"/>
                <a:gd name="T122" fmla="*/ 54 w 1692"/>
                <a:gd name="T123" fmla="*/ 90 h 2586"/>
                <a:gd name="T124" fmla="*/ 1 w 1692"/>
                <a:gd name="T125" fmla="*/ 10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" name="Freeform 20"/>
            <p:cNvSpPr>
              <a:spLocks noChangeArrowheads="1"/>
            </p:cNvSpPr>
            <p:nvPr/>
          </p:nvSpPr>
          <p:spPr bwMode="auto">
            <a:xfrm>
              <a:off x="39" y="280"/>
              <a:ext cx="33" cy="27"/>
            </a:xfrm>
            <a:custGeom>
              <a:avLst/>
              <a:gdLst>
                <a:gd name="T0" fmla="*/ 6 w 46"/>
                <a:gd name="T1" fmla="*/ 1 h 38"/>
                <a:gd name="T2" fmla="*/ 0 w 46"/>
                <a:gd name="T3" fmla="*/ 8 h 38"/>
                <a:gd name="T4" fmla="*/ 8 w 46"/>
                <a:gd name="T5" fmla="*/ 14 h 38"/>
                <a:gd name="T6" fmla="*/ 17 w 46"/>
                <a:gd name="T7" fmla="*/ 9 h 38"/>
                <a:gd name="T8" fmla="*/ 11 w 46"/>
                <a:gd name="T9" fmla="*/ 0 h 38"/>
                <a:gd name="T10" fmla="*/ 6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" name="Freeform 21"/>
            <p:cNvSpPr>
              <a:spLocks noChangeArrowheads="1"/>
            </p:cNvSpPr>
            <p:nvPr/>
          </p:nvSpPr>
          <p:spPr bwMode="auto">
            <a:xfrm>
              <a:off x="346" y="403"/>
              <a:ext cx="39" cy="31"/>
            </a:xfrm>
            <a:custGeom>
              <a:avLst/>
              <a:gdLst>
                <a:gd name="T0" fmla="*/ 5 w 52"/>
                <a:gd name="T1" fmla="*/ 0 h 44"/>
                <a:gd name="T2" fmla="*/ 11 w 52"/>
                <a:gd name="T3" fmla="*/ 16 h 44"/>
                <a:gd name="T4" fmla="*/ 18 w 52"/>
                <a:gd name="T5" fmla="*/ 15 h 44"/>
                <a:gd name="T6" fmla="*/ 17 w 52"/>
                <a:gd name="T7" fmla="*/ 6 h 44"/>
                <a:gd name="T8" fmla="*/ 11 w 52"/>
                <a:gd name="T9" fmla="*/ 1 h 44"/>
                <a:gd name="T10" fmla="*/ 5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1128" y="459"/>
              <a:ext cx="98" cy="71"/>
            </a:xfrm>
            <a:custGeom>
              <a:avLst/>
              <a:gdLst>
                <a:gd name="T0" fmla="*/ 41 w 131"/>
                <a:gd name="T1" fmla="*/ 0 h 98"/>
                <a:gd name="T2" fmla="*/ 33 w 131"/>
                <a:gd name="T3" fmla="*/ 3 h 98"/>
                <a:gd name="T4" fmla="*/ 22 w 131"/>
                <a:gd name="T5" fmla="*/ 9 h 98"/>
                <a:gd name="T6" fmla="*/ 16 w 131"/>
                <a:gd name="T7" fmla="*/ 15 h 98"/>
                <a:gd name="T8" fmla="*/ 9 w 131"/>
                <a:gd name="T9" fmla="*/ 20 h 98"/>
                <a:gd name="T10" fmla="*/ 26 w 131"/>
                <a:gd name="T11" fmla="*/ 31 h 98"/>
                <a:gd name="T12" fmla="*/ 33 w 131"/>
                <a:gd name="T13" fmla="*/ 36 h 98"/>
                <a:gd name="T14" fmla="*/ 36 w 131"/>
                <a:gd name="T15" fmla="*/ 36 h 98"/>
                <a:gd name="T16" fmla="*/ 37 w 131"/>
                <a:gd name="T17" fmla="*/ 33 h 98"/>
                <a:gd name="T18" fmla="*/ 41 w 131"/>
                <a:gd name="T19" fmla="*/ 37 h 98"/>
                <a:gd name="T20" fmla="*/ 52 w 131"/>
                <a:gd name="T21" fmla="*/ 33 h 98"/>
                <a:gd name="T22" fmla="*/ 55 w 131"/>
                <a:gd name="T23" fmla="*/ 28 h 98"/>
                <a:gd name="T24" fmla="*/ 43 w 131"/>
                <a:gd name="T25" fmla="*/ 15 h 98"/>
                <a:gd name="T26" fmla="*/ 48 w 131"/>
                <a:gd name="T27" fmla="*/ 9 h 98"/>
                <a:gd name="T28" fmla="*/ 46 w 131"/>
                <a:gd name="T29" fmla="*/ 1 h 98"/>
                <a:gd name="T30" fmla="*/ 41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" name="Freeform 23"/>
            <p:cNvSpPr>
              <a:spLocks noChangeArrowheads="1"/>
            </p:cNvSpPr>
            <p:nvPr/>
          </p:nvSpPr>
          <p:spPr bwMode="auto">
            <a:xfrm>
              <a:off x="654" y="843"/>
              <a:ext cx="158" cy="83"/>
            </a:xfrm>
            <a:custGeom>
              <a:avLst/>
              <a:gdLst>
                <a:gd name="T0" fmla="*/ 19 w 212"/>
                <a:gd name="T1" fmla="*/ 5 h 112"/>
                <a:gd name="T2" fmla="*/ 7 w 212"/>
                <a:gd name="T3" fmla="*/ 5 h 112"/>
                <a:gd name="T4" fmla="*/ 2 w 212"/>
                <a:gd name="T5" fmla="*/ 7 h 112"/>
                <a:gd name="T6" fmla="*/ 10 w 212"/>
                <a:gd name="T7" fmla="*/ 21 h 112"/>
                <a:gd name="T8" fmla="*/ 21 w 212"/>
                <a:gd name="T9" fmla="*/ 18 h 112"/>
                <a:gd name="T10" fmla="*/ 38 w 212"/>
                <a:gd name="T11" fmla="*/ 22 h 112"/>
                <a:gd name="T12" fmla="*/ 46 w 212"/>
                <a:gd name="T13" fmla="*/ 24 h 112"/>
                <a:gd name="T14" fmla="*/ 55 w 212"/>
                <a:gd name="T15" fmla="*/ 36 h 112"/>
                <a:gd name="T16" fmla="*/ 58 w 212"/>
                <a:gd name="T17" fmla="*/ 46 h 112"/>
                <a:gd name="T18" fmla="*/ 65 w 212"/>
                <a:gd name="T19" fmla="*/ 41 h 112"/>
                <a:gd name="T20" fmla="*/ 70 w 212"/>
                <a:gd name="T21" fmla="*/ 39 h 112"/>
                <a:gd name="T22" fmla="*/ 78 w 212"/>
                <a:gd name="T23" fmla="*/ 42 h 112"/>
                <a:gd name="T24" fmla="*/ 80 w 212"/>
                <a:gd name="T25" fmla="*/ 33 h 112"/>
                <a:gd name="T26" fmla="*/ 63 w 212"/>
                <a:gd name="T27" fmla="*/ 22 h 112"/>
                <a:gd name="T28" fmla="*/ 43 w 212"/>
                <a:gd name="T29" fmla="*/ 8 h 112"/>
                <a:gd name="T30" fmla="*/ 22 w 212"/>
                <a:gd name="T31" fmla="*/ 10 h 112"/>
                <a:gd name="T32" fmla="*/ 19 w 212"/>
                <a:gd name="T33" fmla="*/ 5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" name="Freeform 24"/>
            <p:cNvSpPr>
              <a:spLocks noChangeArrowheads="1"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23 w 133"/>
                <a:gd name="T1" fmla="*/ 0 h 54"/>
                <a:gd name="T2" fmla="*/ 18 w 133"/>
                <a:gd name="T3" fmla="*/ 3 h 54"/>
                <a:gd name="T4" fmla="*/ 13 w 133"/>
                <a:gd name="T5" fmla="*/ 13 h 54"/>
                <a:gd name="T6" fmla="*/ 6 w 133"/>
                <a:gd name="T7" fmla="*/ 15 h 54"/>
                <a:gd name="T8" fmla="*/ 1 w 133"/>
                <a:gd name="T9" fmla="*/ 18 h 54"/>
                <a:gd name="T10" fmla="*/ 5 w 133"/>
                <a:gd name="T11" fmla="*/ 24 h 54"/>
                <a:gd name="T12" fmla="*/ 55 w 133"/>
                <a:gd name="T13" fmla="*/ 15 h 54"/>
                <a:gd name="T14" fmla="*/ 51 w 133"/>
                <a:gd name="T15" fmla="*/ 7 h 54"/>
                <a:gd name="T16" fmla="*/ 43 w 133"/>
                <a:gd name="T17" fmla="*/ 4 h 54"/>
                <a:gd name="T18" fmla="*/ 42 w 133"/>
                <a:gd name="T19" fmla="*/ 11 h 54"/>
                <a:gd name="T20" fmla="*/ 36 w 133"/>
                <a:gd name="T21" fmla="*/ 8 h 54"/>
                <a:gd name="T22" fmla="*/ 28 w 133"/>
                <a:gd name="T23" fmla="*/ 6 h 54"/>
                <a:gd name="T24" fmla="*/ 23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1" name="Freeform 25"/>
            <p:cNvSpPr>
              <a:spLocks noChangeArrowheads="1"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5 w 51"/>
                <a:gd name="T1" fmla="*/ 0 h 24"/>
                <a:gd name="T2" fmla="*/ 3 w 51"/>
                <a:gd name="T3" fmla="*/ 8 h 24"/>
                <a:gd name="T4" fmla="*/ 11 w 51"/>
                <a:gd name="T5" fmla="*/ 11 h 24"/>
                <a:gd name="T6" fmla="*/ 14 w 51"/>
                <a:gd name="T7" fmla="*/ 2 h 24"/>
                <a:gd name="T8" fmla="*/ 5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2" name="Freeform 26"/>
            <p:cNvSpPr>
              <a:spLocks noChangeArrowheads="1"/>
            </p:cNvSpPr>
            <p:nvPr/>
          </p:nvSpPr>
          <p:spPr bwMode="auto">
            <a:xfrm>
              <a:off x="945" y="934"/>
              <a:ext cx="12" cy="26"/>
            </a:xfrm>
            <a:custGeom>
              <a:avLst/>
              <a:gdLst>
                <a:gd name="T0" fmla="*/ 6 w 16"/>
                <a:gd name="T1" fmla="*/ 0 h 34"/>
                <a:gd name="T2" fmla="*/ 0 w 16"/>
                <a:gd name="T3" fmla="*/ 6 h 34"/>
                <a:gd name="T4" fmla="*/ 7 w 16"/>
                <a:gd name="T5" fmla="*/ 15 h 34"/>
                <a:gd name="T6" fmla="*/ 5 w 16"/>
                <a:gd name="T7" fmla="*/ 8 h 34"/>
                <a:gd name="T8" fmla="*/ 7 w 16"/>
                <a:gd name="T9" fmla="*/ 3 h 34"/>
                <a:gd name="T10" fmla="*/ 6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3" name="Freeform 27"/>
            <p:cNvSpPr>
              <a:spLocks noChangeArrowheads="1"/>
            </p:cNvSpPr>
            <p:nvPr/>
          </p:nvSpPr>
          <p:spPr bwMode="auto">
            <a:xfrm>
              <a:off x="762" y="88"/>
              <a:ext cx="180" cy="87"/>
            </a:xfrm>
            <a:custGeom>
              <a:avLst/>
              <a:gdLst>
                <a:gd name="T0" fmla="*/ 27 w 240"/>
                <a:gd name="T1" fmla="*/ 1 h 117"/>
                <a:gd name="T2" fmla="*/ 11 w 240"/>
                <a:gd name="T3" fmla="*/ 13 h 117"/>
                <a:gd name="T4" fmla="*/ 3 w 240"/>
                <a:gd name="T5" fmla="*/ 16 h 117"/>
                <a:gd name="T6" fmla="*/ 0 w 240"/>
                <a:gd name="T7" fmla="*/ 16 h 117"/>
                <a:gd name="T8" fmla="*/ 11 w 240"/>
                <a:gd name="T9" fmla="*/ 25 h 117"/>
                <a:gd name="T10" fmla="*/ 17 w 240"/>
                <a:gd name="T11" fmla="*/ 26 h 117"/>
                <a:gd name="T12" fmla="*/ 29 w 240"/>
                <a:gd name="T13" fmla="*/ 19 h 117"/>
                <a:gd name="T14" fmla="*/ 34 w 240"/>
                <a:gd name="T15" fmla="*/ 18 h 117"/>
                <a:gd name="T16" fmla="*/ 35 w 240"/>
                <a:gd name="T17" fmla="*/ 22 h 117"/>
                <a:gd name="T18" fmla="*/ 27 w 240"/>
                <a:gd name="T19" fmla="*/ 25 h 117"/>
                <a:gd name="T20" fmla="*/ 31 w 240"/>
                <a:gd name="T21" fmla="*/ 30 h 117"/>
                <a:gd name="T22" fmla="*/ 17 w 240"/>
                <a:gd name="T23" fmla="*/ 36 h 117"/>
                <a:gd name="T24" fmla="*/ 30 w 240"/>
                <a:gd name="T25" fmla="*/ 45 h 117"/>
                <a:gd name="T26" fmla="*/ 35 w 240"/>
                <a:gd name="T27" fmla="*/ 46 h 117"/>
                <a:gd name="T28" fmla="*/ 50 w 240"/>
                <a:gd name="T29" fmla="*/ 42 h 117"/>
                <a:gd name="T30" fmla="*/ 64 w 240"/>
                <a:gd name="T31" fmla="*/ 43 h 117"/>
                <a:gd name="T32" fmla="*/ 71 w 240"/>
                <a:gd name="T33" fmla="*/ 48 h 117"/>
                <a:gd name="T34" fmla="*/ 86 w 240"/>
                <a:gd name="T35" fmla="*/ 45 h 117"/>
                <a:gd name="T36" fmla="*/ 95 w 240"/>
                <a:gd name="T37" fmla="*/ 42 h 117"/>
                <a:gd name="T38" fmla="*/ 94 w 240"/>
                <a:gd name="T39" fmla="*/ 31 h 117"/>
                <a:gd name="T40" fmla="*/ 99 w 240"/>
                <a:gd name="T41" fmla="*/ 28 h 117"/>
                <a:gd name="T42" fmla="*/ 101 w 240"/>
                <a:gd name="T43" fmla="*/ 19 h 117"/>
                <a:gd name="T44" fmla="*/ 89 w 240"/>
                <a:gd name="T45" fmla="*/ 23 h 117"/>
                <a:gd name="T46" fmla="*/ 85 w 240"/>
                <a:gd name="T47" fmla="*/ 18 h 117"/>
                <a:gd name="T48" fmla="*/ 73 w 240"/>
                <a:gd name="T49" fmla="*/ 19 h 117"/>
                <a:gd name="T50" fmla="*/ 57 w 240"/>
                <a:gd name="T51" fmla="*/ 4 h 117"/>
                <a:gd name="T52" fmla="*/ 40 w 240"/>
                <a:gd name="T53" fmla="*/ 4 h 117"/>
                <a:gd name="T54" fmla="*/ 35 w 240"/>
                <a:gd name="T55" fmla="*/ 1 h 117"/>
                <a:gd name="T56" fmla="*/ 2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" name="Freeform 28"/>
            <p:cNvSpPr>
              <a:spLocks noChangeArrowheads="1"/>
            </p:cNvSpPr>
            <p:nvPr/>
          </p:nvSpPr>
          <p:spPr bwMode="auto">
            <a:xfrm>
              <a:off x="842" y="47"/>
              <a:ext cx="146" cy="61"/>
            </a:xfrm>
            <a:custGeom>
              <a:avLst/>
              <a:gdLst>
                <a:gd name="T0" fmla="*/ 41 w 194"/>
                <a:gd name="T1" fmla="*/ 5 h 80"/>
                <a:gd name="T2" fmla="*/ 6 w 194"/>
                <a:gd name="T3" fmla="*/ 11 h 80"/>
                <a:gd name="T4" fmla="*/ 4 w 194"/>
                <a:gd name="T5" fmla="*/ 15 h 80"/>
                <a:gd name="T6" fmla="*/ 24 w 194"/>
                <a:gd name="T7" fmla="*/ 24 h 80"/>
                <a:gd name="T8" fmla="*/ 58 w 194"/>
                <a:gd name="T9" fmla="*/ 33 h 80"/>
                <a:gd name="T10" fmla="*/ 75 w 194"/>
                <a:gd name="T11" fmla="*/ 31 h 80"/>
                <a:gd name="T12" fmla="*/ 80 w 194"/>
                <a:gd name="T13" fmla="*/ 28 h 80"/>
                <a:gd name="T14" fmla="*/ 75 w 194"/>
                <a:gd name="T15" fmla="*/ 20 h 80"/>
                <a:gd name="T16" fmla="*/ 70 w 194"/>
                <a:gd name="T17" fmla="*/ 16 h 80"/>
                <a:gd name="T18" fmla="*/ 55 w 194"/>
                <a:gd name="T19" fmla="*/ 11 h 80"/>
                <a:gd name="T20" fmla="*/ 41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5" name="Freeform 29"/>
            <p:cNvSpPr>
              <a:spLocks noChangeArrowheads="1"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29 w 310"/>
                <a:gd name="T1" fmla="*/ 4 h 254"/>
                <a:gd name="T2" fmla="*/ 22 w 310"/>
                <a:gd name="T3" fmla="*/ 10 h 254"/>
                <a:gd name="T4" fmla="*/ 9 w 310"/>
                <a:gd name="T5" fmla="*/ 16 h 254"/>
                <a:gd name="T6" fmla="*/ 23 w 310"/>
                <a:gd name="T7" fmla="*/ 32 h 254"/>
                <a:gd name="T8" fmla="*/ 33 w 310"/>
                <a:gd name="T9" fmla="*/ 36 h 254"/>
                <a:gd name="T10" fmla="*/ 44 w 310"/>
                <a:gd name="T11" fmla="*/ 41 h 254"/>
                <a:gd name="T12" fmla="*/ 53 w 310"/>
                <a:gd name="T13" fmla="*/ 36 h 254"/>
                <a:gd name="T14" fmla="*/ 60 w 310"/>
                <a:gd name="T15" fmla="*/ 43 h 254"/>
                <a:gd name="T16" fmla="*/ 63 w 310"/>
                <a:gd name="T17" fmla="*/ 53 h 254"/>
                <a:gd name="T18" fmla="*/ 49 w 310"/>
                <a:gd name="T19" fmla="*/ 64 h 254"/>
                <a:gd name="T20" fmla="*/ 38 w 310"/>
                <a:gd name="T21" fmla="*/ 72 h 254"/>
                <a:gd name="T22" fmla="*/ 29 w 310"/>
                <a:gd name="T23" fmla="*/ 70 h 254"/>
                <a:gd name="T24" fmla="*/ 24 w 310"/>
                <a:gd name="T25" fmla="*/ 69 h 254"/>
                <a:gd name="T26" fmla="*/ 18 w 310"/>
                <a:gd name="T27" fmla="*/ 79 h 254"/>
                <a:gd name="T28" fmla="*/ 17 w 310"/>
                <a:gd name="T29" fmla="*/ 83 h 254"/>
                <a:gd name="T30" fmla="*/ 31 w 310"/>
                <a:gd name="T31" fmla="*/ 85 h 254"/>
                <a:gd name="T32" fmla="*/ 40 w 310"/>
                <a:gd name="T33" fmla="*/ 85 h 254"/>
                <a:gd name="T34" fmla="*/ 49 w 310"/>
                <a:gd name="T35" fmla="*/ 96 h 254"/>
                <a:gd name="T36" fmla="*/ 53 w 310"/>
                <a:gd name="T37" fmla="*/ 99 h 254"/>
                <a:gd name="T38" fmla="*/ 59 w 310"/>
                <a:gd name="T39" fmla="*/ 100 h 254"/>
                <a:gd name="T40" fmla="*/ 66 w 310"/>
                <a:gd name="T41" fmla="*/ 105 h 254"/>
                <a:gd name="T42" fmla="*/ 77 w 310"/>
                <a:gd name="T43" fmla="*/ 99 h 254"/>
                <a:gd name="T44" fmla="*/ 86 w 310"/>
                <a:gd name="T45" fmla="*/ 99 h 254"/>
                <a:gd name="T46" fmla="*/ 97 w 310"/>
                <a:gd name="T47" fmla="*/ 89 h 254"/>
                <a:gd name="T48" fmla="*/ 95 w 310"/>
                <a:gd name="T49" fmla="*/ 77 h 254"/>
                <a:gd name="T50" fmla="*/ 92 w 310"/>
                <a:gd name="T51" fmla="*/ 72 h 254"/>
                <a:gd name="T52" fmla="*/ 99 w 310"/>
                <a:gd name="T53" fmla="*/ 70 h 254"/>
                <a:gd name="T54" fmla="*/ 104 w 310"/>
                <a:gd name="T55" fmla="*/ 76 h 254"/>
                <a:gd name="T56" fmla="*/ 105 w 310"/>
                <a:gd name="T57" fmla="*/ 82 h 254"/>
                <a:gd name="T58" fmla="*/ 110 w 310"/>
                <a:gd name="T59" fmla="*/ 81 h 254"/>
                <a:gd name="T60" fmla="*/ 129 w 310"/>
                <a:gd name="T61" fmla="*/ 70 h 254"/>
                <a:gd name="T62" fmla="*/ 124 w 310"/>
                <a:gd name="T63" fmla="*/ 61 h 254"/>
                <a:gd name="T64" fmla="*/ 110 w 310"/>
                <a:gd name="T65" fmla="*/ 52 h 254"/>
                <a:gd name="T66" fmla="*/ 113 w 310"/>
                <a:gd name="T67" fmla="*/ 45 h 254"/>
                <a:gd name="T68" fmla="*/ 117 w 310"/>
                <a:gd name="T69" fmla="*/ 43 h 254"/>
                <a:gd name="T70" fmla="*/ 107 w 310"/>
                <a:gd name="T71" fmla="*/ 26 h 254"/>
                <a:gd name="T72" fmla="*/ 99 w 310"/>
                <a:gd name="T73" fmla="*/ 25 h 254"/>
                <a:gd name="T74" fmla="*/ 94 w 310"/>
                <a:gd name="T75" fmla="*/ 23 h 254"/>
                <a:gd name="T76" fmla="*/ 85 w 310"/>
                <a:gd name="T77" fmla="*/ 14 h 254"/>
                <a:gd name="T78" fmla="*/ 66 w 310"/>
                <a:gd name="T79" fmla="*/ 19 h 254"/>
                <a:gd name="T80" fmla="*/ 71 w 310"/>
                <a:gd name="T81" fmla="*/ 10 h 254"/>
                <a:gd name="T82" fmla="*/ 59 w 310"/>
                <a:gd name="T83" fmla="*/ 7 h 254"/>
                <a:gd name="T84" fmla="*/ 50 w 310"/>
                <a:gd name="T85" fmla="*/ 7 h 254"/>
                <a:gd name="T86" fmla="*/ 29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" name="Freeform 30"/>
            <p:cNvSpPr>
              <a:spLocks noChangeArrowheads="1"/>
            </p:cNvSpPr>
            <p:nvPr/>
          </p:nvSpPr>
          <p:spPr bwMode="auto">
            <a:xfrm>
              <a:off x="1045" y="36"/>
              <a:ext cx="44" cy="39"/>
            </a:xfrm>
            <a:custGeom>
              <a:avLst/>
              <a:gdLst>
                <a:gd name="T0" fmla="*/ 10 w 59"/>
                <a:gd name="T1" fmla="*/ 0 h 50"/>
                <a:gd name="T2" fmla="*/ 0 w 59"/>
                <a:gd name="T3" fmla="*/ 5 h 50"/>
                <a:gd name="T4" fmla="*/ 12 w 59"/>
                <a:gd name="T5" fmla="*/ 19 h 50"/>
                <a:gd name="T6" fmla="*/ 20 w 59"/>
                <a:gd name="T7" fmla="*/ 23 h 50"/>
                <a:gd name="T8" fmla="*/ 24 w 59"/>
                <a:gd name="T9" fmla="*/ 13 h 50"/>
                <a:gd name="T10" fmla="*/ 19 w 59"/>
                <a:gd name="T11" fmla="*/ 4 h 50"/>
                <a:gd name="T12" fmla="*/ 10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" name="Freeform 31"/>
            <p:cNvSpPr>
              <a:spLocks noChangeArrowheads="1"/>
            </p:cNvSpPr>
            <p:nvPr/>
          </p:nvSpPr>
          <p:spPr bwMode="auto">
            <a:xfrm>
              <a:off x="961" y="106"/>
              <a:ext cx="65" cy="41"/>
            </a:xfrm>
            <a:custGeom>
              <a:avLst/>
              <a:gdLst>
                <a:gd name="T0" fmla="*/ 19 w 86"/>
                <a:gd name="T1" fmla="*/ 3 h 57"/>
                <a:gd name="T2" fmla="*/ 11 w 86"/>
                <a:gd name="T3" fmla="*/ 9 h 57"/>
                <a:gd name="T4" fmla="*/ 2 w 86"/>
                <a:gd name="T5" fmla="*/ 10 h 57"/>
                <a:gd name="T6" fmla="*/ 7 w 86"/>
                <a:gd name="T7" fmla="*/ 21 h 57"/>
                <a:gd name="T8" fmla="*/ 32 w 86"/>
                <a:gd name="T9" fmla="*/ 13 h 57"/>
                <a:gd name="T10" fmla="*/ 37 w 86"/>
                <a:gd name="T11" fmla="*/ 6 h 57"/>
                <a:gd name="T12" fmla="*/ 24 w 86"/>
                <a:gd name="T13" fmla="*/ 3 h 57"/>
                <a:gd name="T14" fmla="*/ 19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8" name="Freeform 32"/>
            <p:cNvSpPr>
              <a:spLocks noChangeArrowheads="1"/>
            </p:cNvSpPr>
            <p:nvPr/>
          </p:nvSpPr>
          <p:spPr bwMode="auto">
            <a:xfrm>
              <a:off x="1029" y="114"/>
              <a:ext cx="54" cy="23"/>
            </a:xfrm>
            <a:custGeom>
              <a:avLst/>
              <a:gdLst>
                <a:gd name="T0" fmla="*/ 16 w 73"/>
                <a:gd name="T1" fmla="*/ 0 h 34"/>
                <a:gd name="T2" fmla="*/ 4 w 73"/>
                <a:gd name="T3" fmla="*/ 5 h 34"/>
                <a:gd name="T4" fmla="*/ 10 w 73"/>
                <a:gd name="T5" fmla="*/ 11 h 34"/>
                <a:gd name="T6" fmla="*/ 21 w 73"/>
                <a:gd name="T7" fmla="*/ 9 h 34"/>
                <a:gd name="T8" fmla="*/ 26 w 73"/>
                <a:gd name="T9" fmla="*/ 6 h 34"/>
                <a:gd name="T10" fmla="*/ 16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" name="Freeform 33"/>
            <p:cNvSpPr>
              <a:spLocks noChangeArrowheads="1"/>
            </p:cNvSpPr>
            <p:nvPr/>
          </p:nvSpPr>
          <p:spPr bwMode="auto">
            <a:xfrm>
              <a:off x="1000" y="78"/>
              <a:ext cx="64" cy="39"/>
            </a:xfrm>
            <a:custGeom>
              <a:avLst/>
              <a:gdLst>
                <a:gd name="T0" fmla="*/ 25 w 85"/>
                <a:gd name="T1" fmla="*/ 7 h 45"/>
                <a:gd name="T2" fmla="*/ 12 w 85"/>
                <a:gd name="T3" fmla="*/ 3 h 45"/>
                <a:gd name="T4" fmla="*/ 0 w 85"/>
                <a:gd name="T5" fmla="*/ 12 h 45"/>
                <a:gd name="T6" fmla="*/ 17 w 85"/>
                <a:gd name="T7" fmla="*/ 21 h 45"/>
                <a:gd name="T8" fmla="*/ 27 w 85"/>
                <a:gd name="T9" fmla="*/ 26 h 45"/>
                <a:gd name="T10" fmla="*/ 35 w 85"/>
                <a:gd name="T11" fmla="*/ 12 h 45"/>
                <a:gd name="T12" fmla="*/ 35 w 85"/>
                <a:gd name="T13" fmla="*/ 3 h 45"/>
                <a:gd name="T14" fmla="*/ 27 w 85"/>
                <a:gd name="T15" fmla="*/ 0 h 45"/>
                <a:gd name="T16" fmla="*/ 25 w 85"/>
                <a:gd name="T17" fmla="*/ 7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0" name="Freeform 34"/>
            <p:cNvSpPr>
              <a:spLocks noChangeArrowheads="1"/>
            </p:cNvSpPr>
            <p:nvPr/>
          </p:nvSpPr>
          <p:spPr bwMode="auto">
            <a:xfrm>
              <a:off x="973" y="47"/>
              <a:ext cx="44" cy="23"/>
            </a:xfrm>
            <a:custGeom>
              <a:avLst/>
              <a:gdLst>
                <a:gd name="T0" fmla="*/ 7 w 58"/>
                <a:gd name="T1" fmla="*/ 1 h 31"/>
                <a:gd name="T2" fmla="*/ 0 w 58"/>
                <a:gd name="T3" fmla="*/ 7 h 31"/>
                <a:gd name="T4" fmla="*/ 8 w 58"/>
                <a:gd name="T5" fmla="*/ 12 h 31"/>
                <a:gd name="T6" fmla="*/ 12 w 58"/>
                <a:gd name="T7" fmla="*/ 8 h 31"/>
                <a:gd name="T8" fmla="*/ 23 w 58"/>
                <a:gd name="T9" fmla="*/ 5 h 31"/>
                <a:gd name="T10" fmla="*/ 19 w 58"/>
                <a:gd name="T11" fmla="*/ 0 h 31"/>
                <a:gd name="T12" fmla="*/ 7 w 58"/>
                <a:gd name="T13" fmla="*/ 1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1" name="Freeform 35"/>
            <p:cNvSpPr>
              <a:spLocks noChangeArrowheads="1"/>
            </p:cNvSpPr>
            <p:nvPr/>
          </p:nvSpPr>
          <p:spPr bwMode="auto">
            <a:xfrm>
              <a:off x="1087" y="49"/>
              <a:ext cx="116" cy="79"/>
            </a:xfrm>
            <a:custGeom>
              <a:avLst/>
              <a:gdLst>
                <a:gd name="T0" fmla="*/ 17 w 152"/>
                <a:gd name="T1" fmla="*/ 0 h 102"/>
                <a:gd name="T2" fmla="*/ 6 w 152"/>
                <a:gd name="T3" fmla="*/ 3 h 102"/>
                <a:gd name="T4" fmla="*/ 2 w 152"/>
                <a:gd name="T5" fmla="*/ 17 h 102"/>
                <a:gd name="T6" fmla="*/ 5 w 152"/>
                <a:gd name="T7" fmla="*/ 26 h 102"/>
                <a:gd name="T8" fmla="*/ 0 w 152"/>
                <a:gd name="T9" fmla="*/ 33 h 102"/>
                <a:gd name="T10" fmla="*/ 25 w 152"/>
                <a:gd name="T11" fmla="*/ 40 h 102"/>
                <a:gd name="T12" fmla="*/ 37 w 152"/>
                <a:gd name="T13" fmla="*/ 43 h 102"/>
                <a:gd name="T14" fmla="*/ 68 w 152"/>
                <a:gd name="T15" fmla="*/ 40 h 102"/>
                <a:gd name="T16" fmla="*/ 34 w 152"/>
                <a:gd name="T17" fmla="*/ 33 h 102"/>
                <a:gd name="T18" fmla="*/ 24 w 152"/>
                <a:gd name="T19" fmla="*/ 29 h 102"/>
                <a:gd name="T20" fmla="*/ 20 w 152"/>
                <a:gd name="T21" fmla="*/ 24 h 102"/>
                <a:gd name="T22" fmla="*/ 22 w 152"/>
                <a:gd name="T23" fmla="*/ 15 h 102"/>
                <a:gd name="T24" fmla="*/ 17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2" name="Freeform 36"/>
            <p:cNvSpPr>
              <a:spLocks noChangeArrowheads="1"/>
            </p:cNvSpPr>
            <p:nvPr/>
          </p:nvSpPr>
          <p:spPr bwMode="auto">
            <a:xfrm>
              <a:off x="0" y="295"/>
              <a:ext cx="25" cy="14"/>
            </a:xfrm>
            <a:custGeom>
              <a:avLst/>
              <a:gdLst>
                <a:gd name="T0" fmla="*/ 13 w 34"/>
                <a:gd name="T1" fmla="*/ 0 h 20"/>
                <a:gd name="T2" fmla="*/ 10 w 34"/>
                <a:gd name="T3" fmla="*/ 7 h 20"/>
                <a:gd name="T4" fmla="*/ 1 w 34"/>
                <a:gd name="T5" fmla="*/ 6 h 20"/>
                <a:gd name="T6" fmla="*/ 1 w 34"/>
                <a:gd name="T7" fmla="*/ 2 h 20"/>
                <a:gd name="T8" fmla="*/ 13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3" name="Freeform 37"/>
            <p:cNvSpPr>
              <a:spLocks noChangeArrowheads="1"/>
            </p:cNvSpPr>
            <p:nvPr/>
          </p:nvSpPr>
          <p:spPr bwMode="auto">
            <a:xfrm>
              <a:off x="757" y="805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4 w 21"/>
                <a:gd name="T3" fmla="*/ 7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" name="Freeform 38"/>
            <p:cNvSpPr>
              <a:spLocks noChangeArrowheads="1"/>
            </p:cNvSpPr>
            <p:nvPr/>
          </p:nvSpPr>
          <p:spPr bwMode="auto">
            <a:xfrm>
              <a:off x="760" y="830"/>
              <a:ext cx="16" cy="13"/>
            </a:xfrm>
            <a:custGeom>
              <a:avLst/>
              <a:gdLst>
                <a:gd name="T0" fmla="*/ 2 w 21"/>
                <a:gd name="T1" fmla="*/ 0 h 16"/>
                <a:gd name="T2" fmla="*/ 6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5" name="Freeform 39"/>
            <p:cNvSpPr>
              <a:spLocks noChangeArrowheads="1"/>
            </p:cNvSpPr>
            <p:nvPr/>
          </p:nvSpPr>
          <p:spPr bwMode="auto">
            <a:xfrm>
              <a:off x="964" y="962"/>
              <a:ext cx="15" cy="13"/>
            </a:xfrm>
            <a:custGeom>
              <a:avLst/>
              <a:gdLst>
                <a:gd name="T0" fmla="*/ 1 w 21"/>
                <a:gd name="T1" fmla="*/ 0 h 16"/>
                <a:gd name="T2" fmla="*/ 4 w 21"/>
                <a:gd name="T3" fmla="*/ 9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6" name="Freeform 40"/>
            <p:cNvSpPr>
              <a:spLocks noChangeArrowheads="1"/>
            </p:cNvSpPr>
            <p:nvPr/>
          </p:nvSpPr>
          <p:spPr bwMode="auto">
            <a:xfrm>
              <a:off x="1088" y="478"/>
              <a:ext cx="38" cy="21"/>
            </a:xfrm>
            <a:custGeom>
              <a:avLst/>
              <a:gdLst>
                <a:gd name="T0" fmla="*/ 5 w 51"/>
                <a:gd name="T1" fmla="*/ 0 h 24"/>
                <a:gd name="T2" fmla="*/ 3 w 51"/>
                <a:gd name="T3" fmla="*/ 12 h 24"/>
                <a:gd name="T4" fmla="*/ 11 w 51"/>
                <a:gd name="T5" fmla="*/ 16 h 24"/>
                <a:gd name="T6" fmla="*/ 14 w 51"/>
                <a:gd name="T7" fmla="*/ 4 h 24"/>
                <a:gd name="T8" fmla="*/ 5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7" name="Freeform 41"/>
            <p:cNvSpPr>
              <a:spLocks noChangeArrowheads="1"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5 w 51"/>
                <a:gd name="T1" fmla="*/ 0 h 24"/>
                <a:gd name="T2" fmla="*/ 3 w 51"/>
                <a:gd name="T3" fmla="*/ 8 h 24"/>
                <a:gd name="T4" fmla="*/ 11 w 51"/>
                <a:gd name="T5" fmla="*/ 11 h 24"/>
                <a:gd name="T6" fmla="*/ 14 w 51"/>
                <a:gd name="T7" fmla="*/ 2 h 24"/>
                <a:gd name="T8" fmla="*/ 5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8" name="Freeform 42"/>
            <p:cNvSpPr>
              <a:spLocks noChangeArrowheads="1"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8 h 24"/>
                <a:gd name="T4" fmla="*/ 12 w 51"/>
                <a:gd name="T5" fmla="*/ 11 h 24"/>
                <a:gd name="T6" fmla="*/ 15 w 51"/>
                <a:gd name="T7" fmla="*/ 2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9" name="Freeform 43"/>
            <p:cNvSpPr>
              <a:spLocks noChangeArrowheads="1"/>
            </p:cNvSpPr>
            <p:nvPr/>
          </p:nvSpPr>
          <p:spPr bwMode="auto">
            <a:xfrm>
              <a:off x="1116" y="202"/>
              <a:ext cx="39" cy="21"/>
            </a:xfrm>
            <a:custGeom>
              <a:avLst/>
              <a:gdLst>
                <a:gd name="T0" fmla="*/ 6 w 51"/>
                <a:gd name="T1" fmla="*/ 0 h 24"/>
                <a:gd name="T2" fmla="*/ 3 w 51"/>
                <a:gd name="T3" fmla="*/ 12 h 24"/>
                <a:gd name="T4" fmla="*/ 12 w 51"/>
                <a:gd name="T5" fmla="*/ 16 h 24"/>
                <a:gd name="T6" fmla="*/ 15 w 51"/>
                <a:gd name="T7" fmla="*/ 4 h 24"/>
                <a:gd name="T8" fmla="*/ 6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0" name="Freeform 44"/>
            <p:cNvSpPr>
              <a:spLocks noChangeArrowheads="1"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12 w 929"/>
                <a:gd name="T1" fmla="*/ 23 h 462"/>
                <a:gd name="T2" fmla="*/ 2 w 929"/>
                <a:gd name="T3" fmla="*/ 39 h 462"/>
                <a:gd name="T4" fmla="*/ 15 w 929"/>
                <a:gd name="T5" fmla="*/ 42 h 462"/>
                <a:gd name="T6" fmla="*/ 7 w 929"/>
                <a:gd name="T7" fmla="*/ 49 h 462"/>
                <a:gd name="T8" fmla="*/ 43 w 929"/>
                <a:gd name="T9" fmla="*/ 57 h 462"/>
                <a:gd name="T10" fmla="*/ 59 w 929"/>
                <a:gd name="T11" fmla="*/ 55 h 462"/>
                <a:gd name="T12" fmla="*/ 105 w 929"/>
                <a:gd name="T13" fmla="*/ 32 h 462"/>
                <a:gd name="T14" fmla="*/ 127 w 929"/>
                <a:gd name="T15" fmla="*/ 28 h 462"/>
                <a:gd name="T16" fmla="*/ 136 w 929"/>
                <a:gd name="T17" fmla="*/ 34 h 462"/>
                <a:gd name="T18" fmla="*/ 115 w 929"/>
                <a:gd name="T19" fmla="*/ 37 h 462"/>
                <a:gd name="T20" fmla="*/ 102 w 929"/>
                <a:gd name="T21" fmla="*/ 47 h 462"/>
                <a:gd name="T22" fmla="*/ 106 w 929"/>
                <a:gd name="T23" fmla="*/ 50 h 462"/>
                <a:gd name="T24" fmla="*/ 109 w 929"/>
                <a:gd name="T25" fmla="*/ 66 h 462"/>
                <a:gd name="T26" fmla="*/ 147 w 929"/>
                <a:gd name="T27" fmla="*/ 81 h 462"/>
                <a:gd name="T28" fmla="*/ 142 w 929"/>
                <a:gd name="T29" fmla="*/ 88 h 462"/>
                <a:gd name="T30" fmla="*/ 155 w 929"/>
                <a:gd name="T31" fmla="*/ 103 h 462"/>
                <a:gd name="T32" fmla="*/ 147 w 929"/>
                <a:gd name="T33" fmla="*/ 112 h 462"/>
                <a:gd name="T34" fmla="*/ 136 w 929"/>
                <a:gd name="T35" fmla="*/ 124 h 462"/>
                <a:gd name="T36" fmla="*/ 124 w 929"/>
                <a:gd name="T37" fmla="*/ 136 h 462"/>
                <a:gd name="T38" fmla="*/ 123 w 929"/>
                <a:gd name="T39" fmla="*/ 177 h 462"/>
                <a:gd name="T40" fmla="*/ 140 w 929"/>
                <a:gd name="T41" fmla="*/ 187 h 462"/>
                <a:gd name="T42" fmla="*/ 163 w 929"/>
                <a:gd name="T43" fmla="*/ 189 h 462"/>
                <a:gd name="T44" fmla="*/ 174 w 929"/>
                <a:gd name="T45" fmla="*/ 177 h 462"/>
                <a:gd name="T46" fmla="*/ 213 w 929"/>
                <a:gd name="T47" fmla="*/ 150 h 462"/>
                <a:gd name="T48" fmla="*/ 240 w 929"/>
                <a:gd name="T49" fmla="*/ 140 h 462"/>
                <a:gd name="T50" fmla="*/ 272 w 929"/>
                <a:gd name="T51" fmla="*/ 130 h 462"/>
                <a:gd name="T52" fmla="*/ 303 w 929"/>
                <a:gd name="T53" fmla="*/ 122 h 462"/>
                <a:gd name="T54" fmla="*/ 321 w 929"/>
                <a:gd name="T55" fmla="*/ 109 h 462"/>
                <a:gd name="T56" fmla="*/ 336 w 929"/>
                <a:gd name="T57" fmla="*/ 84 h 462"/>
                <a:gd name="T58" fmla="*/ 337 w 929"/>
                <a:gd name="T59" fmla="*/ 64 h 462"/>
                <a:gd name="T60" fmla="*/ 337 w 929"/>
                <a:gd name="T61" fmla="*/ 52 h 462"/>
                <a:gd name="T62" fmla="*/ 350 w 929"/>
                <a:gd name="T63" fmla="*/ 37 h 462"/>
                <a:gd name="T64" fmla="*/ 368 w 929"/>
                <a:gd name="T65" fmla="*/ 39 h 462"/>
                <a:gd name="T66" fmla="*/ 388 w 929"/>
                <a:gd name="T67" fmla="*/ 22 h 462"/>
                <a:gd name="T68" fmla="*/ 373 w 929"/>
                <a:gd name="T69" fmla="*/ 23 h 462"/>
                <a:gd name="T70" fmla="*/ 357 w 929"/>
                <a:gd name="T71" fmla="*/ 19 h 462"/>
                <a:gd name="T72" fmla="*/ 334 w 929"/>
                <a:gd name="T73" fmla="*/ 9 h 462"/>
                <a:gd name="T74" fmla="*/ 270 w 929"/>
                <a:gd name="T75" fmla="*/ 10 h 462"/>
                <a:gd name="T76" fmla="*/ 246 w 929"/>
                <a:gd name="T77" fmla="*/ 16 h 462"/>
                <a:gd name="T78" fmla="*/ 234 w 929"/>
                <a:gd name="T79" fmla="*/ 16 h 462"/>
                <a:gd name="T80" fmla="*/ 217 w 929"/>
                <a:gd name="T81" fmla="*/ 22 h 462"/>
                <a:gd name="T82" fmla="*/ 201 w 929"/>
                <a:gd name="T83" fmla="*/ 12 h 462"/>
                <a:gd name="T84" fmla="*/ 182 w 929"/>
                <a:gd name="T85" fmla="*/ 16 h 462"/>
                <a:gd name="T86" fmla="*/ 154 w 929"/>
                <a:gd name="T87" fmla="*/ 22 h 462"/>
                <a:gd name="T88" fmla="*/ 172 w 929"/>
                <a:gd name="T89" fmla="*/ 16 h 462"/>
                <a:gd name="T90" fmla="*/ 148 w 929"/>
                <a:gd name="T91" fmla="*/ 3 h 462"/>
                <a:gd name="T92" fmla="*/ 140 w 929"/>
                <a:gd name="T93" fmla="*/ 1 h 462"/>
                <a:gd name="T94" fmla="*/ 132 w 929"/>
                <a:gd name="T95" fmla="*/ 3 h 462"/>
                <a:gd name="T96" fmla="*/ 101 w 929"/>
                <a:gd name="T97" fmla="*/ 7 h 462"/>
                <a:gd name="T98" fmla="*/ 67 w 929"/>
                <a:gd name="T99" fmla="*/ 12 h 462"/>
                <a:gd name="T100" fmla="*/ 46 w 929"/>
                <a:gd name="T101" fmla="*/ 10 h 462"/>
                <a:gd name="T102" fmla="*/ 48 w 929"/>
                <a:gd name="T103" fmla="*/ 28 h 462"/>
                <a:gd name="T104" fmla="*/ 43 w 929"/>
                <a:gd name="T105" fmla="*/ 22 h 462"/>
                <a:gd name="T106" fmla="*/ 25 w 929"/>
                <a:gd name="T107" fmla="*/ 1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1" name="Freeform 45"/>
            <p:cNvSpPr>
              <a:spLocks noChangeArrowheads="1"/>
            </p:cNvSpPr>
            <p:nvPr/>
          </p:nvSpPr>
          <p:spPr bwMode="auto">
            <a:xfrm>
              <a:off x="1345" y="184"/>
              <a:ext cx="39" cy="25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10 h 32"/>
                <a:gd name="T4" fmla="*/ 11 w 52"/>
                <a:gd name="T5" fmla="*/ 16 h 32"/>
                <a:gd name="T6" fmla="*/ 18 w 52"/>
                <a:gd name="T7" fmla="*/ 14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2" name="Freeform 46"/>
            <p:cNvSpPr>
              <a:spLocks noChangeArrowheads="1"/>
            </p:cNvSpPr>
            <p:nvPr/>
          </p:nvSpPr>
          <p:spPr bwMode="auto">
            <a:xfrm>
              <a:off x="1628" y="250"/>
              <a:ext cx="127" cy="58"/>
            </a:xfrm>
            <a:custGeom>
              <a:avLst/>
              <a:gdLst>
                <a:gd name="T0" fmla="*/ 41 w 172"/>
                <a:gd name="T1" fmla="*/ 4 h 72"/>
                <a:gd name="T2" fmla="*/ 27 w 172"/>
                <a:gd name="T3" fmla="*/ 2 h 72"/>
                <a:gd name="T4" fmla="*/ 22 w 172"/>
                <a:gd name="T5" fmla="*/ 0 h 72"/>
                <a:gd name="T6" fmla="*/ 0 w 172"/>
                <a:gd name="T7" fmla="*/ 15 h 72"/>
                <a:gd name="T8" fmla="*/ 12 w 172"/>
                <a:gd name="T9" fmla="*/ 21 h 72"/>
                <a:gd name="T10" fmla="*/ 17 w 172"/>
                <a:gd name="T11" fmla="*/ 31 h 72"/>
                <a:gd name="T12" fmla="*/ 27 w 172"/>
                <a:gd name="T13" fmla="*/ 35 h 72"/>
                <a:gd name="T14" fmla="*/ 32 w 172"/>
                <a:gd name="T15" fmla="*/ 38 h 72"/>
                <a:gd name="T16" fmla="*/ 52 w 172"/>
                <a:gd name="T17" fmla="*/ 31 h 72"/>
                <a:gd name="T18" fmla="*/ 69 w 172"/>
                <a:gd name="T19" fmla="*/ 23 h 72"/>
                <a:gd name="T20" fmla="*/ 59 w 172"/>
                <a:gd name="T21" fmla="*/ 10 h 72"/>
                <a:gd name="T22" fmla="*/ 55 w 172"/>
                <a:gd name="T23" fmla="*/ 2 h 72"/>
                <a:gd name="T24" fmla="*/ 41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" name="Freeform 47"/>
            <p:cNvSpPr>
              <a:spLocks noChangeArrowheads="1"/>
            </p:cNvSpPr>
            <p:nvPr/>
          </p:nvSpPr>
          <p:spPr bwMode="auto">
            <a:xfrm>
              <a:off x="1729" y="87"/>
              <a:ext cx="39" cy="26"/>
            </a:xfrm>
            <a:custGeom>
              <a:avLst/>
              <a:gdLst>
                <a:gd name="T0" fmla="*/ 15 w 52"/>
                <a:gd name="T1" fmla="*/ 0 h 32"/>
                <a:gd name="T2" fmla="*/ 4 w 52"/>
                <a:gd name="T3" fmla="*/ 11 h 32"/>
                <a:gd name="T4" fmla="*/ 11 w 52"/>
                <a:gd name="T5" fmla="*/ 17 h 32"/>
                <a:gd name="T6" fmla="*/ 18 w 52"/>
                <a:gd name="T7" fmla="*/ 16 h 32"/>
                <a:gd name="T8" fmla="*/ 1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" name="Freeform 48"/>
            <p:cNvSpPr>
              <a:spLocks noChangeArrowheads="1"/>
            </p:cNvSpPr>
            <p:nvPr/>
          </p:nvSpPr>
          <p:spPr bwMode="auto">
            <a:xfrm>
              <a:off x="1998" y="54"/>
              <a:ext cx="155" cy="63"/>
            </a:xfrm>
            <a:custGeom>
              <a:avLst/>
              <a:gdLst>
                <a:gd name="T0" fmla="*/ 81 w 206"/>
                <a:gd name="T1" fmla="*/ 3 h 85"/>
                <a:gd name="T2" fmla="*/ 44 w 206"/>
                <a:gd name="T3" fmla="*/ 4 h 85"/>
                <a:gd name="T4" fmla="*/ 47 w 206"/>
                <a:gd name="T5" fmla="*/ 10 h 85"/>
                <a:gd name="T6" fmla="*/ 46 w 206"/>
                <a:gd name="T7" fmla="*/ 13 h 85"/>
                <a:gd name="T8" fmla="*/ 38 w 206"/>
                <a:gd name="T9" fmla="*/ 11 h 85"/>
                <a:gd name="T10" fmla="*/ 33 w 206"/>
                <a:gd name="T11" fmla="*/ 7 h 85"/>
                <a:gd name="T12" fmla="*/ 10 w 206"/>
                <a:gd name="T13" fmla="*/ 11 h 85"/>
                <a:gd name="T14" fmla="*/ 13 w 206"/>
                <a:gd name="T15" fmla="*/ 20 h 85"/>
                <a:gd name="T16" fmla="*/ 23 w 206"/>
                <a:gd name="T17" fmla="*/ 21 h 85"/>
                <a:gd name="T18" fmla="*/ 32 w 206"/>
                <a:gd name="T19" fmla="*/ 30 h 85"/>
                <a:gd name="T20" fmla="*/ 38 w 206"/>
                <a:gd name="T21" fmla="*/ 35 h 85"/>
                <a:gd name="T22" fmla="*/ 47 w 206"/>
                <a:gd name="T23" fmla="*/ 27 h 85"/>
                <a:gd name="T24" fmla="*/ 51 w 206"/>
                <a:gd name="T25" fmla="*/ 24 h 85"/>
                <a:gd name="T26" fmla="*/ 54 w 206"/>
                <a:gd name="T27" fmla="*/ 19 h 85"/>
                <a:gd name="T28" fmla="*/ 71 w 206"/>
                <a:gd name="T29" fmla="*/ 14 h 85"/>
                <a:gd name="T30" fmla="*/ 80 w 206"/>
                <a:gd name="T31" fmla="*/ 13 h 85"/>
                <a:gd name="T32" fmla="*/ 85 w 206"/>
                <a:gd name="T33" fmla="*/ 11 h 85"/>
                <a:gd name="T34" fmla="*/ 81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" name="Freeform 49"/>
            <p:cNvSpPr>
              <a:spLocks noChangeArrowheads="1"/>
            </p:cNvSpPr>
            <p:nvPr/>
          </p:nvSpPr>
          <p:spPr bwMode="auto">
            <a:xfrm>
              <a:off x="2095" y="88"/>
              <a:ext cx="48" cy="19"/>
            </a:xfrm>
            <a:custGeom>
              <a:avLst/>
              <a:gdLst>
                <a:gd name="T0" fmla="*/ 15 w 64"/>
                <a:gd name="T1" fmla="*/ 2 h 28"/>
                <a:gd name="T2" fmla="*/ 4 w 64"/>
                <a:gd name="T3" fmla="*/ 1 h 28"/>
                <a:gd name="T4" fmla="*/ 11 w 64"/>
                <a:gd name="T5" fmla="*/ 9 h 28"/>
                <a:gd name="T6" fmla="*/ 23 w 64"/>
                <a:gd name="T7" fmla="*/ 5 h 28"/>
                <a:gd name="T8" fmla="*/ 15 w 64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6" name="Freeform 50"/>
            <p:cNvSpPr>
              <a:spLocks noChangeArrowheads="1"/>
            </p:cNvSpPr>
            <p:nvPr/>
          </p:nvSpPr>
          <p:spPr bwMode="auto">
            <a:xfrm>
              <a:off x="1803" y="360"/>
              <a:ext cx="110" cy="132"/>
            </a:xfrm>
            <a:custGeom>
              <a:avLst/>
              <a:gdLst>
                <a:gd name="T0" fmla="*/ 11 w 146"/>
                <a:gd name="T1" fmla="*/ 8 h 176"/>
                <a:gd name="T2" fmla="*/ 0 w 146"/>
                <a:gd name="T3" fmla="*/ 11 h 176"/>
                <a:gd name="T4" fmla="*/ 6 w 146"/>
                <a:gd name="T5" fmla="*/ 18 h 176"/>
                <a:gd name="T6" fmla="*/ 15 w 146"/>
                <a:gd name="T7" fmla="*/ 37 h 176"/>
                <a:gd name="T8" fmla="*/ 22 w 146"/>
                <a:gd name="T9" fmla="*/ 38 h 176"/>
                <a:gd name="T10" fmla="*/ 22 w 146"/>
                <a:gd name="T11" fmla="*/ 45 h 176"/>
                <a:gd name="T12" fmla="*/ 12 w 146"/>
                <a:gd name="T13" fmla="*/ 48 h 176"/>
                <a:gd name="T14" fmla="*/ 7 w 146"/>
                <a:gd name="T15" fmla="*/ 56 h 176"/>
                <a:gd name="T16" fmla="*/ 8 w 146"/>
                <a:gd name="T17" fmla="*/ 58 h 176"/>
                <a:gd name="T18" fmla="*/ 13 w 146"/>
                <a:gd name="T19" fmla="*/ 60 h 176"/>
                <a:gd name="T20" fmla="*/ 8 w 146"/>
                <a:gd name="T21" fmla="*/ 71 h 176"/>
                <a:gd name="T22" fmla="*/ 8 w 146"/>
                <a:gd name="T23" fmla="*/ 74 h 176"/>
                <a:gd name="T24" fmla="*/ 15 w 146"/>
                <a:gd name="T25" fmla="*/ 72 h 176"/>
                <a:gd name="T26" fmla="*/ 25 w 146"/>
                <a:gd name="T27" fmla="*/ 71 h 176"/>
                <a:gd name="T28" fmla="*/ 39 w 146"/>
                <a:gd name="T29" fmla="*/ 72 h 176"/>
                <a:gd name="T30" fmla="*/ 47 w 146"/>
                <a:gd name="T31" fmla="*/ 71 h 176"/>
                <a:gd name="T32" fmla="*/ 52 w 146"/>
                <a:gd name="T33" fmla="*/ 70 h 176"/>
                <a:gd name="T34" fmla="*/ 54 w 146"/>
                <a:gd name="T35" fmla="*/ 60 h 176"/>
                <a:gd name="T36" fmla="*/ 63 w 146"/>
                <a:gd name="T37" fmla="*/ 56 h 176"/>
                <a:gd name="T38" fmla="*/ 47 w 146"/>
                <a:gd name="T39" fmla="*/ 47 h 176"/>
                <a:gd name="T40" fmla="*/ 38 w 146"/>
                <a:gd name="T41" fmla="*/ 35 h 176"/>
                <a:gd name="T42" fmla="*/ 35 w 146"/>
                <a:gd name="T43" fmla="*/ 29 h 176"/>
                <a:gd name="T44" fmla="*/ 27 w 146"/>
                <a:gd name="T45" fmla="*/ 26 h 176"/>
                <a:gd name="T46" fmla="*/ 37 w 146"/>
                <a:gd name="T47" fmla="*/ 20 h 176"/>
                <a:gd name="T48" fmla="*/ 27 w 146"/>
                <a:gd name="T49" fmla="*/ 13 h 176"/>
                <a:gd name="T50" fmla="*/ 30 w 146"/>
                <a:gd name="T51" fmla="*/ 6 h 176"/>
                <a:gd name="T52" fmla="*/ 20 w 146"/>
                <a:gd name="T53" fmla="*/ 1 h 176"/>
                <a:gd name="T54" fmla="*/ 13 w 146"/>
                <a:gd name="T55" fmla="*/ 4 h 176"/>
                <a:gd name="T56" fmla="*/ 11 w 146"/>
                <a:gd name="T57" fmla="*/ 8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" name="Freeform 51"/>
            <p:cNvSpPr>
              <a:spLocks noChangeArrowheads="1"/>
            </p:cNvSpPr>
            <p:nvPr/>
          </p:nvSpPr>
          <p:spPr bwMode="auto">
            <a:xfrm>
              <a:off x="1749" y="408"/>
              <a:ext cx="69" cy="69"/>
            </a:xfrm>
            <a:custGeom>
              <a:avLst/>
              <a:gdLst>
                <a:gd name="T0" fmla="*/ 25 w 92"/>
                <a:gd name="T1" fmla="*/ 3 h 92"/>
                <a:gd name="T2" fmla="*/ 35 w 92"/>
                <a:gd name="T3" fmla="*/ 4 h 92"/>
                <a:gd name="T4" fmla="*/ 39 w 92"/>
                <a:gd name="T5" fmla="*/ 11 h 92"/>
                <a:gd name="T6" fmla="*/ 33 w 92"/>
                <a:gd name="T7" fmla="*/ 20 h 92"/>
                <a:gd name="T8" fmla="*/ 20 w 92"/>
                <a:gd name="T9" fmla="*/ 32 h 92"/>
                <a:gd name="T10" fmla="*/ 8 w 92"/>
                <a:gd name="T11" fmla="*/ 39 h 92"/>
                <a:gd name="T12" fmla="*/ 4 w 92"/>
                <a:gd name="T13" fmla="*/ 31 h 92"/>
                <a:gd name="T14" fmla="*/ 8 w 92"/>
                <a:gd name="T15" fmla="*/ 27 h 92"/>
                <a:gd name="T16" fmla="*/ 6 w 92"/>
                <a:gd name="T17" fmla="*/ 20 h 92"/>
                <a:gd name="T18" fmla="*/ 17 w 92"/>
                <a:gd name="T19" fmla="*/ 12 h 92"/>
                <a:gd name="T20" fmla="*/ 25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" name="Freeform 52"/>
            <p:cNvSpPr>
              <a:spLocks noChangeArrowheads="1"/>
            </p:cNvSpPr>
            <p:nvPr/>
          </p:nvSpPr>
          <p:spPr bwMode="auto">
            <a:xfrm>
              <a:off x="3435" y="1551"/>
              <a:ext cx="473" cy="493"/>
            </a:xfrm>
            <a:custGeom>
              <a:avLst/>
              <a:gdLst>
                <a:gd name="T0" fmla="*/ 88 w 633"/>
                <a:gd name="T1" fmla="*/ 4 h 660"/>
                <a:gd name="T2" fmla="*/ 74 w 633"/>
                <a:gd name="T3" fmla="*/ 7 h 660"/>
                <a:gd name="T4" fmla="*/ 61 w 633"/>
                <a:gd name="T5" fmla="*/ 21 h 660"/>
                <a:gd name="T6" fmla="*/ 43 w 633"/>
                <a:gd name="T7" fmla="*/ 25 h 660"/>
                <a:gd name="T8" fmla="*/ 35 w 633"/>
                <a:gd name="T9" fmla="*/ 31 h 660"/>
                <a:gd name="T10" fmla="*/ 28 w 633"/>
                <a:gd name="T11" fmla="*/ 48 h 660"/>
                <a:gd name="T12" fmla="*/ 15 w 633"/>
                <a:gd name="T13" fmla="*/ 69 h 660"/>
                <a:gd name="T14" fmla="*/ 0 w 633"/>
                <a:gd name="T15" fmla="*/ 75 h 660"/>
                <a:gd name="T16" fmla="*/ 30 w 633"/>
                <a:gd name="T17" fmla="*/ 134 h 660"/>
                <a:gd name="T18" fmla="*/ 50 w 633"/>
                <a:gd name="T19" fmla="*/ 178 h 660"/>
                <a:gd name="T20" fmla="*/ 61 w 633"/>
                <a:gd name="T21" fmla="*/ 185 h 660"/>
                <a:gd name="T22" fmla="*/ 70 w 633"/>
                <a:gd name="T23" fmla="*/ 188 h 660"/>
                <a:gd name="T24" fmla="*/ 95 w 633"/>
                <a:gd name="T25" fmla="*/ 180 h 660"/>
                <a:gd name="T26" fmla="*/ 105 w 633"/>
                <a:gd name="T27" fmla="*/ 176 h 660"/>
                <a:gd name="T28" fmla="*/ 125 w 633"/>
                <a:gd name="T29" fmla="*/ 188 h 660"/>
                <a:gd name="T30" fmla="*/ 135 w 633"/>
                <a:gd name="T31" fmla="*/ 220 h 660"/>
                <a:gd name="T32" fmla="*/ 140 w 633"/>
                <a:gd name="T33" fmla="*/ 218 h 660"/>
                <a:gd name="T34" fmla="*/ 143 w 633"/>
                <a:gd name="T35" fmla="*/ 213 h 660"/>
                <a:gd name="T36" fmla="*/ 153 w 633"/>
                <a:gd name="T37" fmla="*/ 229 h 660"/>
                <a:gd name="T38" fmla="*/ 169 w 633"/>
                <a:gd name="T39" fmla="*/ 238 h 660"/>
                <a:gd name="T40" fmla="*/ 182 w 633"/>
                <a:gd name="T41" fmla="*/ 251 h 660"/>
                <a:gd name="T42" fmla="*/ 185 w 633"/>
                <a:gd name="T43" fmla="*/ 256 h 660"/>
                <a:gd name="T44" fmla="*/ 191 w 633"/>
                <a:gd name="T45" fmla="*/ 259 h 660"/>
                <a:gd name="T46" fmla="*/ 202 w 633"/>
                <a:gd name="T47" fmla="*/ 273 h 660"/>
                <a:gd name="T48" fmla="*/ 205 w 633"/>
                <a:gd name="T49" fmla="*/ 263 h 660"/>
                <a:gd name="T50" fmla="*/ 226 w 633"/>
                <a:gd name="T51" fmla="*/ 275 h 660"/>
                <a:gd name="T52" fmla="*/ 245 w 633"/>
                <a:gd name="T53" fmla="*/ 273 h 660"/>
                <a:gd name="T54" fmla="*/ 257 w 633"/>
                <a:gd name="T55" fmla="*/ 222 h 660"/>
                <a:gd name="T56" fmla="*/ 264 w 633"/>
                <a:gd name="T57" fmla="*/ 193 h 660"/>
                <a:gd name="T58" fmla="*/ 259 w 633"/>
                <a:gd name="T59" fmla="*/ 153 h 660"/>
                <a:gd name="T60" fmla="*/ 224 w 633"/>
                <a:gd name="T61" fmla="*/ 113 h 660"/>
                <a:gd name="T62" fmla="*/ 220 w 633"/>
                <a:gd name="T63" fmla="*/ 98 h 660"/>
                <a:gd name="T64" fmla="*/ 192 w 633"/>
                <a:gd name="T65" fmla="*/ 75 h 660"/>
                <a:gd name="T66" fmla="*/ 197 w 633"/>
                <a:gd name="T67" fmla="*/ 65 h 660"/>
                <a:gd name="T68" fmla="*/ 191 w 633"/>
                <a:gd name="T69" fmla="*/ 55 h 660"/>
                <a:gd name="T70" fmla="*/ 173 w 633"/>
                <a:gd name="T71" fmla="*/ 33 h 660"/>
                <a:gd name="T72" fmla="*/ 164 w 633"/>
                <a:gd name="T73" fmla="*/ 13 h 660"/>
                <a:gd name="T74" fmla="*/ 162 w 633"/>
                <a:gd name="T75" fmla="*/ 7 h 660"/>
                <a:gd name="T76" fmla="*/ 152 w 633"/>
                <a:gd name="T77" fmla="*/ 63 h 660"/>
                <a:gd name="T78" fmla="*/ 135 w 633"/>
                <a:gd name="T79" fmla="*/ 48 h 660"/>
                <a:gd name="T80" fmla="*/ 122 w 633"/>
                <a:gd name="T81" fmla="*/ 46 h 660"/>
                <a:gd name="T82" fmla="*/ 114 w 633"/>
                <a:gd name="T83" fmla="*/ 37 h 660"/>
                <a:gd name="T84" fmla="*/ 110 w 633"/>
                <a:gd name="T85" fmla="*/ 26 h 660"/>
                <a:gd name="T86" fmla="*/ 115 w 633"/>
                <a:gd name="T87" fmla="*/ 23 h 660"/>
                <a:gd name="T88" fmla="*/ 100 w 633"/>
                <a:gd name="T89" fmla="*/ 7 h 660"/>
                <a:gd name="T90" fmla="*/ 90 w 633"/>
                <a:gd name="T91" fmla="*/ 4 h 660"/>
                <a:gd name="T92" fmla="*/ 85 w 633"/>
                <a:gd name="T93" fmla="*/ 3 h 660"/>
                <a:gd name="T94" fmla="*/ 88 w 633"/>
                <a:gd name="T95" fmla="*/ 4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" name="Freeform 53"/>
            <p:cNvSpPr>
              <a:spLocks noChangeArrowheads="1"/>
            </p:cNvSpPr>
            <p:nvPr/>
          </p:nvSpPr>
          <p:spPr bwMode="auto">
            <a:xfrm>
              <a:off x="3582" y="1290"/>
              <a:ext cx="319" cy="207"/>
            </a:xfrm>
            <a:custGeom>
              <a:avLst/>
              <a:gdLst>
                <a:gd name="T0" fmla="*/ 35 w 426"/>
                <a:gd name="T1" fmla="*/ 24 h 280"/>
                <a:gd name="T2" fmla="*/ 28 w 426"/>
                <a:gd name="T3" fmla="*/ 15 h 280"/>
                <a:gd name="T4" fmla="*/ 27 w 426"/>
                <a:gd name="T5" fmla="*/ 7 h 280"/>
                <a:gd name="T6" fmla="*/ 22 w 426"/>
                <a:gd name="T7" fmla="*/ 5 h 280"/>
                <a:gd name="T8" fmla="*/ 7 w 426"/>
                <a:gd name="T9" fmla="*/ 7 h 280"/>
                <a:gd name="T10" fmla="*/ 19 w 426"/>
                <a:gd name="T11" fmla="*/ 16 h 280"/>
                <a:gd name="T12" fmla="*/ 20 w 426"/>
                <a:gd name="T13" fmla="*/ 21 h 280"/>
                <a:gd name="T14" fmla="*/ 10 w 426"/>
                <a:gd name="T15" fmla="*/ 27 h 280"/>
                <a:gd name="T16" fmla="*/ 37 w 426"/>
                <a:gd name="T17" fmla="*/ 37 h 280"/>
                <a:gd name="T18" fmla="*/ 52 w 426"/>
                <a:gd name="T19" fmla="*/ 45 h 280"/>
                <a:gd name="T20" fmla="*/ 54 w 426"/>
                <a:gd name="T21" fmla="*/ 50 h 280"/>
                <a:gd name="T22" fmla="*/ 59 w 426"/>
                <a:gd name="T23" fmla="*/ 53 h 280"/>
                <a:gd name="T24" fmla="*/ 62 w 426"/>
                <a:gd name="T25" fmla="*/ 63 h 280"/>
                <a:gd name="T26" fmla="*/ 55 w 426"/>
                <a:gd name="T27" fmla="*/ 79 h 280"/>
                <a:gd name="T28" fmla="*/ 76 w 426"/>
                <a:gd name="T29" fmla="*/ 76 h 280"/>
                <a:gd name="T30" fmla="*/ 81 w 426"/>
                <a:gd name="T31" fmla="*/ 87 h 280"/>
                <a:gd name="T32" fmla="*/ 91 w 426"/>
                <a:gd name="T33" fmla="*/ 91 h 280"/>
                <a:gd name="T34" fmla="*/ 96 w 426"/>
                <a:gd name="T35" fmla="*/ 92 h 280"/>
                <a:gd name="T36" fmla="*/ 106 w 426"/>
                <a:gd name="T37" fmla="*/ 91 h 280"/>
                <a:gd name="T38" fmla="*/ 116 w 426"/>
                <a:gd name="T39" fmla="*/ 79 h 280"/>
                <a:gd name="T40" fmla="*/ 142 w 426"/>
                <a:gd name="T41" fmla="*/ 102 h 280"/>
                <a:gd name="T42" fmla="*/ 153 w 426"/>
                <a:gd name="T43" fmla="*/ 113 h 280"/>
                <a:gd name="T44" fmla="*/ 151 w 426"/>
                <a:gd name="T45" fmla="*/ 91 h 280"/>
                <a:gd name="T46" fmla="*/ 142 w 426"/>
                <a:gd name="T47" fmla="*/ 81 h 280"/>
                <a:gd name="T48" fmla="*/ 157 w 426"/>
                <a:gd name="T49" fmla="*/ 68 h 280"/>
                <a:gd name="T50" fmla="*/ 171 w 426"/>
                <a:gd name="T51" fmla="*/ 63 h 280"/>
                <a:gd name="T52" fmla="*/ 177 w 426"/>
                <a:gd name="T53" fmla="*/ 61 h 280"/>
                <a:gd name="T54" fmla="*/ 178 w 426"/>
                <a:gd name="T55" fmla="*/ 57 h 280"/>
                <a:gd name="T56" fmla="*/ 150 w 426"/>
                <a:gd name="T57" fmla="*/ 60 h 280"/>
                <a:gd name="T58" fmla="*/ 128 w 426"/>
                <a:gd name="T59" fmla="*/ 57 h 280"/>
                <a:gd name="T60" fmla="*/ 126 w 426"/>
                <a:gd name="T61" fmla="*/ 52 h 280"/>
                <a:gd name="T62" fmla="*/ 123 w 426"/>
                <a:gd name="T63" fmla="*/ 47 h 280"/>
                <a:gd name="T64" fmla="*/ 93 w 426"/>
                <a:gd name="T65" fmla="*/ 33 h 280"/>
                <a:gd name="T66" fmla="*/ 67 w 426"/>
                <a:gd name="T67" fmla="*/ 24 h 280"/>
                <a:gd name="T68" fmla="*/ 57 w 426"/>
                <a:gd name="T69" fmla="*/ 21 h 280"/>
                <a:gd name="T70" fmla="*/ 34 w 426"/>
                <a:gd name="T71" fmla="*/ 21 h 280"/>
                <a:gd name="T72" fmla="*/ 28 w 426"/>
                <a:gd name="T73" fmla="*/ 13 h 280"/>
                <a:gd name="T74" fmla="*/ 2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0" name="Freeform 54"/>
            <p:cNvSpPr>
              <a:spLocks noChangeArrowheads="1"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8 w 416"/>
                <a:gd name="T3" fmla="*/ 16 h 282"/>
                <a:gd name="T4" fmla="*/ 12 w 416"/>
                <a:gd name="T5" fmla="*/ 21 h 282"/>
                <a:gd name="T6" fmla="*/ 35 w 416"/>
                <a:gd name="T7" fmla="*/ 37 h 282"/>
                <a:gd name="T8" fmla="*/ 50 w 416"/>
                <a:gd name="T9" fmla="*/ 48 h 282"/>
                <a:gd name="T10" fmla="*/ 55 w 416"/>
                <a:gd name="T11" fmla="*/ 51 h 282"/>
                <a:gd name="T12" fmla="*/ 57 w 416"/>
                <a:gd name="T13" fmla="*/ 70 h 282"/>
                <a:gd name="T14" fmla="*/ 49 w 416"/>
                <a:gd name="T15" fmla="*/ 84 h 282"/>
                <a:gd name="T16" fmla="*/ 57 w 416"/>
                <a:gd name="T17" fmla="*/ 82 h 282"/>
                <a:gd name="T18" fmla="*/ 62 w 416"/>
                <a:gd name="T19" fmla="*/ 79 h 282"/>
                <a:gd name="T20" fmla="*/ 67 w 416"/>
                <a:gd name="T21" fmla="*/ 84 h 282"/>
                <a:gd name="T22" fmla="*/ 77 w 416"/>
                <a:gd name="T23" fmla="*/ 91 h 282"/>
                <a:gd name="T24" fmla="*/ 87 w 416"/>
                <a:gd name="T25" fmla="*/ 97 h 282"/>
                <a:gd name="T26" fmla="*/ 100 w 416"/>
                <a:gd name="T27" fmla="*/ 92 h 282"/>
                <a:gd name="T28" fmla="*/ 103 w 416"/>
                <a:gd name="T29" fmla="*/ 82 h 282"/>
                <a:gd name="T30" fmla="*/ 112 w 416"/>
                <a:gd name="T31" fmla="*/ 84 h 282"/>
                <a:gd name="T32" fmla="*/ 122 w 416"/>
                <a:gd name="T33" fmla="*/ 88 h 282"/>
                <a:gd name="T34" fmla="*/ 142 w 416"/>
                <a:gd name="T35" fmla="*/ 117 h 282"/>
                <a:gd name="T36" fmla="*/ 149 w 416"/>
                <a:gd name="T37" fmla="*/ 116 h 282"/>
                <a:gd name="T38" fmla="*/ 147 w 416"/>
                <a:gd name="T39" fmla="*/ 106 h 282"/>
                <a:gd name="T40" fmla="*/ 132 w 416"/>
                <a:gd name="T41" fmla="*/ 82 h 282"/>
                <a:gd name="T42" fmla="*/ 150 w 416"/>
                <a:gd name="T43" fmla="*/ 73 h 282"/>
                <a:gd name="T44" fmla="*/ 170 w 416"/>
                <a:gd name="T45" fmla="*/ 61 h 282"/>
                <a:gd name="T46" fmla="*/ 171 w 416"/>
                <a:gd name="T47" fmla="*/ 50 h 282"/>
                <a:gd name="T48" fmla="*/ 153 w 416"/>
                <a:gd name="T49" fmla="*/ 58 h 282"/>
                <a:gd name="T50" fmla="*/ 129 w 416"/>
                <a:gd name="T51" fmla="*/ 58 h 282"/>
                <a:gd name="T52" fmla="*/ 110 w 416"/>
                <a:gd name="T53" fmla="*/ 41 h 282"/>
                <a:gd name="T54" fmla="*/ 76 w 416"/>
                <a:gd name="T55" fmla="*/ 25 h 282"/>
                <a:gd name="T56" fmla="*/ 55 w 416"/>
                <a:gd name="T57" fmla="*/ 14 h 282"/>
                <a:gd name="T58" fmla="*/ 39 w 416"/>
                <a:gd name="T59" fmla="*/ 17 h 282"/>
                <a:gd name="T60" fmla="*/ 32 w 416"/>
                <a:gd name="T61" fmla="*/ 24 h 282"/>
                <a:gd name="T62" fmla="*/ 23 w 416"/>
                <a:gd name="T63" fmla="*/ 7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1" name="Freeform 55"/>
            <p:cNvSpPr>
              <a:spLocks noChangeArrowheads="1"/>
            </p:cNvSpPr>
            <p:nvPr/>
          </p:nvSpPr>
          <p:spPr bwMode="auto">
            <a:xfrm>
              <a:off x="3821" y="2062"/>
              <a:ext cx="44" cy="58"/>
            </a:xfrm>
            <a:custGeom>
              <a:avLst/>
              <a:gdLst>
                <a:gd name="T0" fmla="*/ 12 w 60"/>
                <a:gd name="T1" fmla="*/ 7 h 78"/>
                <a:gd name="T2" fmla="*/ 0 w 60"/>
                <a:gd name="T3" fmla="*/ 7 h 78"/>
                <a:gd name="T4" fmla="*/ 8 w 60"/>
                <a:gd name="T5" fmla="*/ 17 h 78"/>
                <a:gd name="T6" fmla="*/ 11 w 60"/>
                <a:gd name="T7" fmla="*/ 27 h 78"/>
                <a:gd name="T8" fmla="*/ 12 w 60"/>
                <a:gd name="T9" fmla="*/ 32 h 78"/>
                <a:gd name="T10" fmla="*/ 23 w 60"/>
                <a:gd name="T11" fmla="*/ 21 h 78"/>
                <a:gd name="T12" fmla="*/ 12 w 60"/>
                <a:gd name="T13" fmla="*/ 7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2" name="Freeform 56"/>
            <p:cNvSpPr>
              <a:spLocks noChangeArrowheads="1"/>
            </p:cNvSpPr>
            <p:nvPr/>
          </p:nvSpPr>
          <p:spPr bwMode="auto">
            <a:xfrm>
              <a:off x="3957" y="1972"/>
              <a:ext cx="163" cy="84"/>
            </a:xfrm>
            <a:custGeom>
              <a:avLst/>
              <a:gdLst>
                <a:gd name="T0" fmla="*/ 19 w 219"/>
                <a:gd name="T1" fmla="*/ 30 h 113"/>
                <a:gd name="T2" fmla="*/ 16 w 219"/>
                <a:gd name="T3" fmla="*/ 25 h 113"/>
                <a:gd name="T4" fmla="*/ 6 w 219"/>
                <a:gd name="T5" fmla="*/ 28 h 113"/>
                <a:gd name="T6" fmla="*/ 16 w 219"/>
                <a:gd name="T7" fmla="*/ 46 h 113"/>
                <a:gd name="T8" fmla="*/ 51 w 219"/>
                <a:gd name="T9" fmla="*/ 36 h 113"/>
                <a:gd name="T10" fmla="*/ 60 w 219"/>
                <a:gd name="T11" fmla="*/ 30 h 113"/>
                <a:gd name="T12" fmla="*/ 71 w 219"/>
                <a:gd name="T13" fmla="*/ 27 h 113"/>
                <a:gd name="T14" fmla="*/ 90 w 219"/>
                <a:gd name="T15" fmla="*/ 7 h 113"/>
                <a:gd name="T16" fmla="*/ 86 w 219"/>
                <a:gd name="T17" fmla="*/ 0 h 113"/>
                <a:gd name="T18" fmla="*/ 74 w 219"/>
                <a:gd name="T19" fmla="*/ 7 h 113"/>
                <a:gd name="T20" fmla="*/ 45 w 219"/>
                <a:gd name="T21" fmla="*/ 16 h 113"/>
                <a:gd name="T22" fmla="*/ 34 w 219"/>
                <a:gd name="T23" fmla="*/ 19 h 113"/>
                <a:gd name="T24" fmla="*/ 25 w 219"/>
                <a:gd name="T25" fmla="*/ 22 h 113"/>
                <a:gd name="T26" fmla="*/ 19 w 219"/>
                <a:gd name="T27" fmla="*/ 3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3" name="Freeform 57"/>
            <p:cNvSpPr>
              <a:spLocks noChangeArrowheads="1"/>
            </p:cNvSpPr>
            <p:nvPr/>
          </p:nvSpPr>
          <p:spPr bwMode="auto">
            <a:xfrm>
              <a:off x="4127" y="1921"/>
              <a:ext cx="104" cy="93"/>
            </a:xfrm>
            <a:custGeom>
              <a:avLst/>
              <a:gdLst>
                <a:gd name="T0" fmla="*/ 5 w 139"/>
                <a:gd name="T1" fmla="*/ 27 h 122"/>
                <a:gd name="T2" fmla="*/ 3 w 139"/>
                <a:gd name="T3" fmla="*/ 37 h 122"/>
                <a:gd name="T4" fmla="*/ 0 w 139"/>
                <a:gd name="T5" fmla="*/ 48 h 122"/>
                <a:gd name="T6" fmla="*/ 15 w 139"/>
                <a:gd name="T7" fmla="*/ 51 h 122"/>
                <a:gd name="T8" fmla="*/ 22 w 139"/>
                <a:gd name="T9" fmla="*/ 43 h 122"/>
                <a:gd name="T10" fmla="*/ 52 w 139"/>
                <a:gd name="T11" fmla="*/ 30 h 122"/>
                <a:gd name="T12" fmla="*/ 57 w 139"/>
                <a:gd name="T13" fmla="*/ 20 h 122"/>
                <a:gd name="T14" fmla="*/ 47 w 139"/>
                <a:gd name="T15" fmla="*/ 12 h 122"/>
                <a:gd name="T16" fmla="*/ 42 w 139"/>
                <a:gd name="T17" fmla="*/ 8 h 122"/>
                <a:gd name="T18" fmla="*/ 27 w 139"/>
                <a:gd name="T19" fmla="*/ 5 h 122"/>
                <a:gd name="T20" fmla="*/ 22 w 139"/>
                <a:gd name="T21" fmla="*/ 16 h 122"/>
                <a:gd name="T22" fmla="*/ 5 w 139"/>
                <a:gd name="T23" fmla="*/ 27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4" name="Freeform 58"/>
            <p:cNvSpPr>
              <a:spLocks noChangeArrowheads="1"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13 w 49"/>
                <a:gd name="T1" fmla="*/ 0 h 35"/>
                <a:gd name="T2" fmla="*/ 4 w 49"/>
                <a:gd name="T3" fmla="*/ 4 h 35"/>
                <a:gd name="T4" fmla="*/ 11 w 49"/>
                <a:gd name="T5" fmla="*/ 14 h 35"/>
                <a:gd name="T6" fmla="*/ 17 w 49"/>
                <a:gd name="T7" fmla="*/ 10 h 35"/>
                <a:gd name="T8" fmla="*/ 13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5" name="Freeform 59"/>
            <p:cNvSpPr>
              <a:spLocks noChangeArrowheads="1"/>
            </p:cNvSpPr>
            <p:nvPr/>
          </p:nvSpPr>
          <p:spPr bwMode="auto">
            <a:xfrm>
              <a:off x="2459" y="1395"/>
              <a:ext cx="123" cy="206"/>
            </a:xfrm>
            <a:custGeom>
              <a:avLst/>
              <a:gdLst>
                <a:gd name="T0" fmla="*/ 54 w 164"/>
                <a:gd name="T1" fmla="*/ 0 h 268"/>
                <a:gd name="T2" fmla="*/ 44 w 164"/>
                <a:gd name="T3" fmla="*/ 13 h 268"/>
                <a:gd name="T4" fmla="*/ 38 w 164"/>
                <a:gd name="T5" fmla="*/ 29 h 268"/>
                <a:gd name="T6" fmla="*/ 15 w 164"/>
                <a:gd name="T7" fmla="*/ 38 h 268"/>
                <a:gd name="T8" fmla="*/ 12 w 164"/>
                <a:gd name="T9" fmla="*/ 44 h 268"/>
                <a:gd name="T10" fmla="*/ 7 w 164"/>
                <a:gd name="T11" fmla="*/ 45 h 268"/>
                <a:gd name="T12" fmla="*/ 8 w 164"/>
                <a:gd name="T13" fmla="*/ 60 h 268"/>
                <a:gd name="T14" fmla="*/ 12 w 164"/>
                <a:gd name="T15" fmla="*/ 71 h 268"/>
                <a:gd name="T16" fmla="*/ 0 w 164"/>
                <a:gd name="T17" fmla="*/ 91 h 268"/>
                <a:gd name="T18" fmla="*/ 12 w 164"/>
                <a:gd name="T19" fmla="*/ 118 h 268"/>
                <a:gd name="T20" fmla="*/ 22 w 164"/>
                <a:gd name="T21" fmla="*/ 121 h 268"/>
                <a:gd name="T22" fmla="*/ 38 w 164"/>
                <a:gd name="T23" fmla="*/ 98 h 268"/>
                <a:gd name="T24" fmla="*/ 44 w 164"/>
                <a:gd name="T25" fmla="*/ 88 h 268"/>
                <a:gd name="T26" fmla="*/ 54 w 164"/>
                <a:gd name="T27" fmla="*/ 52 h 268"/>
                <a:gd name="T28" fmla="*/ 59 w 164"/>
                <a:gd name="T29" fmla="*/ 35 h 268"/>
                <a:gd name="T30" fmla="*/ 69 w 164"/>
                <a:gd name="T31" fmla="*/ 32 h 268"/>
                <a:gd name="T32" fmla="*/ 54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6" name="Freeform 60"/>
            <p:cNvSpPr>
              <a:spLocks noChangeArrowheads="1"/>
            </p:cNvSpPr>
            <p:nvPr/>
          </p:nvSpPr>
          <p:spPr bwMode="auto">
            <a:xfrm>
              <a:off x="2991" y="1083"/>
              <a:ext cx="49" cy="58"/>
            </a:xfrm>
            <a:custGeom>
              <a:avLst/>
              <a:gdLst>
                <a:gd name="T0" fmla="*/ 12 w 66"/>
                <a:gd name="T1" fmla="*/ 0 h 81"/>
                <a:gd name="T2" fmla="*/ 10 w 66"/>
                <a:gd name="T3" fmla="*/ 22 h 81"/>
                <a:gd name="T4" fmla="*/ 12 w 66"/>
                <a:gd name="T5" fmla="*/ 28 h 81"/>
                <a:gd name="T6" fmla="*/ 16 w 66"/>
                <a:gd name="T7" fmla="*/ 29 h 81"/>
                <a:gd name="T8" fmla="*/ 23 w 66"/>
                <a:gd name="T9" fmla="*/ 28 h 81"/>
                <a:gd name="T10" fmla="*/ 1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7" name="Freeform 61"/>
            <p:cNvSpPr>
              <a:spLocks noChangeArrowheads="1"/>
            </p:cNvSpPr>
            <p:nvPr/>
          </p:nvSpPr>
          <p:spPr bwMode="auto">
            <a:xfrm>
              <a:off x="3324" y="1149"/>
              <a:ext cx="112" cy="181"/>
            </a:xfrm>
            <a:custGeom>
              <a:avLst/>
              <a:gdLst>
                <a:gd name="T0" fmla="*/ 42 w 148"/>
                <a:gd name="T1" fmla="*/ 0 h 244"/>
                <a:gd name="T2" fmla="*/ 26 w 148"/>
                <a:gd name="T3" fmla="*/ 34 h 244"/>
                <a:gd name="T4" fmla="*/ 15 w 148"/>
                <a:gd name="T5" fmla="*/ 37 h 244"/>
                <a:gd name="T6" fmla="*/ 5 w 148"/>
                <a:gd name="T7" fmla="*/ 44 h 244"/>
                <a:gd name="T8" fmla="*/ 17 w 148"/>
                <a:gd name="T9" fmla="*/ 76 h 244"/>
                <a:gd name="T10" fmla="*/ 23 w 148"/>
                <a:gd name="T11" fmla="*/ 91 h 244"/>
                <a:gd name="T12" fmla="*/ 26 w 148"/>
                <a:gd name="T13" fmla="*/ 96 h 244"/>
                <a:gd name="T14" fmla="*/ 36 w 148"/>
                <a:gd name="T15" fmla="*/ 99 h 244"/>
                <a:gd name="T16" fmla="*/ 42 w 148"/>
                <a:gd name="T17" fmla="*/ 80 h 244"/>
                <a:gd name="T18" fmla="*/ 54 w 148"/>
                <a:gd name="T19" fmla="*/ 69 h 244"/>
                <a:gd name="T20" fmla="*/ 48 w 148"/>
                <a:gd name="T21" fmla="*/ 27 h 244"/>
                <a:gd name="T22" fmla="*/ 61 w 148"/>
                <a:gd name="T23" fmla="*/ 20 h 244"/>
                <a:gd name="T24" fmla="*/ 48 w 148"/>
                <a:gd name="T25" fmla="*/ 8 h 244"/>
                <a:gd name="T26" fmla="*/ 4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8" name="Freeform 62"/>
            <p:cNvSpPr>
              <a:spLocks noChangeArrowheads="1"/>
            </p:cNvSpPr>
            <p:nvPr/>
          </p:nvSpPr>
          <p:spPr bwMode="auto">
            <a:xfrm>
              <a:off x="3230" y="1091"/>
              <a:ext cx="72" cy="130"/>
            </a:xfrm>
            <a:custGeom>
              <a:avLst/>
              <a:gdLst>
                <a:gd name="T0" fmla="*/ 20 w 96"/>
                <a:gd name="T1" fmla="*/ 1 h 183"/>
                <a:gd name="T2" fmla="*/ 22 w 96"/>
                <a:gd name="T3" fmla="*/ 13 h 183"/>
                <a:gd name="T4" fmla="*/ 26 w 96"/>
                <a:gd name="T5" fmla="*/ 23 h 183"/>
                <a:gd name="T6" fmla="*/ 26 w 96"/>
                <a:gd name="T7" fmla="*/ 34 h 183"/>
                <a:gd name="T8" fmla="*/ 29 w 96"/>
                <a:gd name="T9" fmla="*/ 38 h 183"/>
                <a:gd name="T10" fmla="*/ 30 w 96"/>
                <a:gd name="T11" fmla="*/ 46 h 183"/>
                <a:gd name="T12" fmla="*/ 24 w 96"/>
                <a:gd name="T13" fmla="*/ 34 h 183"/>
                <a:gd name="T14" fmla="*/ 15 w 96"/>
                <a:gd name="T15" fmla="*/ 28 h 183"/>
                <a:gd name="T16" fmla="*/ 2 w 96"/>
                <a:gd name="T17" fmla="*/ 31 h 183"/>
                <a:gd name="T18" fmla="*/ 4 w 96"/>
                <a:gd name="T19" fmla="*/ 38 h 183"/>
                <a:gd name="T20" fmla="*/ 17 w 96"/>
                <a:gd name="T21" fmla="*/ 42 h 183"/>
                <a:gd name="T22" fmla="*/ 24 w 96"/>
                <a:gd name="T23" fmla="*/ 50 h 183"/>
                <a:gd name="T24" fmla="*/ 30 w 96"/>
                <a:gd name="T25" fmla="*/ 50 h 183"/>
                <a:gd name="T26" fmla="*/ 33 w 96"/>
                <a:gd name="T27" fmla="*/ 55 h 183"/>
                <a:gd name="T28" fmla="*/ 41 w 96"/>
                <a:gd name="T29" fmla="*/ 65 h 183"/>
                <a:gd name="T30" fmla="*/ 35 w 96"/>
                <a:gd name="T31" fmla="*/ 46 h 183"/>
                <a:gd name="T32" fmla="*/ 34 w 96"/>
                <a:gd name="T33" fmla="*/ 34 h 183"/>
                <a:gd name="T34" fmla="*/ 30 w 96"/>
                <a:gd name="T35" fmla="*/ 23 h 183"/>
                <a:gd name="T36" fmla="*/ 26 w 96"/>
                <a:gd name="T37" fmla="*/ 15 h 183"/>
                <a:gd name="T38" fmla="*/ 24 w 96"/>
                <a:gd name="T39" fmla="*/ 8 h 183"/>
                <a:gd name="T40" fmla="*/ 20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9" name="Freeform 63"/>
            <p:cNvSpPr>
              <a:spLocks noChangeArrowheads="1"/>
            </p:cNvSpPr>
            <p:nvPr/>
          </p:nvSpPr>
          <p:spPr bwMode="auto">
            <a:xfrm>
              <a:off x="3279" y="1202"/>
              <a:ext cx="40" cy="132"/>
            </a:xfrm>
            <a:custGeom>
              <a:avLst/>
              <a:gdLst>
                <a:gd name="T0" fmla="*/ 2 w 54"/>
                <a:gd name="T1" fmla="*/ 0 h 175"/>
                <a:gd name="T2" fmla="*/ 0 w 54"/>
                <a:gd name="T3" fmla="*/ 11 h 175"/>
                <a:gd name="T4" fmla="*/ 4 w 54"/>
                <a:gd name="T5" fmla="*/ 23 h 175"/>
                <a:gd name="T6" fmla="*/ 7 w 54"/>
                <a:gd name="T7" fmla="*/ 41 h 175"/>
                <a:gd name="T8" fmla="*/ 14 w 54"/>
                <a:gd name="T9" fmla="*/ 55 h 175"/>
                <a:gd name="T10" fmla="*/ 22 w 54"/>
                <a:gd name="T11" fmla="*/ 75 h 175"/>
                <a:gd name="T12" fmla="*/ 16 w 54"/>
                <a:gd name="T13" fmla="*/ 50 h 175"/>
                <a:gd name="T14" fmla="*/ 14 w 54"/>
                <a:gd name="T15" fmla="*/ 40 h 175"/>
                <a:gd name="T16" fmla="*/ 12 w 54"/>
                <a:gd name="T17" fmla="*/ 26 h 175"/>
                <a:gd name="T18" fmla="*/ 10 w 54"/>
                <a:gd name="T19" fmla="*/ 20 h 175"/>
                <a:gd name="T20" fmla="*/ 7 w 54"/>
                <a:gd name="T21" fmla="*/ 16 h 175"/>
                <a:gd name="T22" fmla="*/ 2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0" name="Freeform 64"/>
            <p:cNvSpPr>
              <a:spLocks noChangeArrowheads="1"/>
            </p:cNvSpPr>
            <p:nvPr/>
          </p:nvSpPr>
          <p:spPr bwMode="auto">
            <a:xfrm>
              <a:off x="3324" y="1340"/>
              <a:ext cx="65" cy="48"/>
            </a:xfrm>
            <a:custGeom>
              <a:avLst/>
              <a:gdLst>
                <a:gd name="T0" fmla="*/ 2 w 86"/>
                <a:gd name="T1" fmla="*/ 0 h 73"/>
                <a:gd name="T2" fmla="*/ 4 w 86"/>
                <a:gd name="T3" fmla="*/ 9 h 73"/>
                <a:gd name="T4" fmla="*/ 10 w 86"/>
                <a:gd name="T5" fmla="*/ 12 h 73"/>
                <a:gd name="T6" fmla="*/ 20 w 86"/>
                <a:gd name="T7" fmla="*/ 14 h 73"/>
                <a:gd name="T8" fmla="*/ 27 w 86"/>
                <a:gd name="T9" fmla="*/ 16 h 73"/>
                <a:gd name="T10" fmla="*/ 32 w 86"/>
                <a:gd name="T11" fmla="*/ 18 h 73"/>
                <a:gd name="T12" fmla="*/ 37 w 86"/>
                <a:gd name="T13" fmla="*/ 20 h 73"/>
                <a:gd name="T14" fmla="*/ 31 w 86"/>
                <a:gd name="T15" fmla="*/ 11 h 73"/>
                <a:gd name="T16" fmla="*/ 27 w 86"/>
                <a:gd name="T17" fmla="*/ 6 h 73"/>
                <a:gd name="T18" fmla="*/ 15 w 86"/>
                <a:gd name="T19" fmla="*/ 7 h 73"/>
                <a:gd name="T20" fmla="*/ 11 w 86"/>
                <a:gd name="T21" fmla="*/ 5 h 73"/>
                <a:gd name="T22" fmla="*/ 3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1" name="Freeform 65"/>
            <p:cNvSpPr>
              <a:spLocks noChangeArrowheads="1"/>
            </p:cNvSpPr>
            <p:nvPr/>
          </p:nvSpPr>
          <p:spPr bwMode="auto">
            <a:xfrm>
              <a:off x="3428" y="1244"/>
              <a:ext cx="86" cy="124"/>
            </a:xfrm>
            <a:custGeom>
              <a:avLst/>
              <a:gdLst>
                <a:gd name="T0" fmla="*/ 46 w 111"/>
                <a:gd name="T1" fmla="*/ 0 h 156"/>
                <a:gd name="T2" fmla="*/ 35 w 111"/>
                <a:gd name="T3" fmla="*/ 5 h 156"/>
                <a:gd name="T4" fmla="*/ 11 w 111"/>
                <a:gd name="T5" fmla="*/ 8 h 156"/>
                <a:gd name="T6" fmla="*/ 7 w 111"/>
                <a:gd name="T7" fmla="*/ 17 h 156"/>
                <a:gd name="T8" fmla="*/ 5 w 111"/>
                <a:gd name="T9" fmla="*/ 30 h 156"/>
                <a:gd name="T10" fmla="*/ 7 w 111"/>
                <a:gd name="T11" fmla="*/ 37 h 156"/>
                <a:gd name="T12" fmla="*/ 2 w 111"/>
                <a:gd name="T13" fmla="*/ 44 h 156"/>
                <a:gd name="T14" fmla="*/ 7 w 111"/>
                <a:gd name="T15" fmla="*/ 54 h 156"/>
                <a:gd name="T16" fmla="*/ 11 w 111"/>
                <a:gd name="T17" fmla="*/ 62 h 156"/>
                <a:gd name="T18" fmla="*/ 7 w 111"/>
                <a:gd name="T19" fmla="*/ 72 h 156"/>
                <a:gd name="T20" fmla="*/ 12 w 111"/>
                <a:gd name="T21" fmla="*/ 78 h 156"/>
                <a:gd name="T22" fmla="*/ 20 w 111"/>
                <a:gd name="T23" fmla="*/ 72 h 156"/>
                <a:gd name="T24" fmla="*/ 23 w 111"/>
                <a:gd name="T25" fmla="*/ 46 h 156"/>
                <a:gd name="T26" fmla="*/ 26 w 111"/>
                <a:gd name="T27" fmla="*/ 63 h 156"/>
                <a:gd name="T28" fmla="*/ 30 w 111"/>
                <a:gd name="T29" fmla="*/ 72 h 156"/>
                <a:gd name="T30" fmla="*/ 29 w 111"/>
                <a:gd name="T31" fmla="*/ 56 h 156"/>
                <a:gd name="T32" fmla="*/ 33 w 111"/>
                <a:gd name="T33" fmla="*/ 37 h 156"/>
                <a:gd name="T34" fmla="*/ 32 w 111"/>
                <a:gd name="T35" fmla="*/ 25 h 156"/>
                <a:gd name="T36" fmla="*/ 26 w 111"/>
                <a:gd name="T37" fmla="*/ 29 h 156"/>
                <a:gd name="T38" fmla="*/ 16 w 111"/>
                <a:gd name="T39" fmla="*/ 27 h 156"/>
                <a:gd name="T40" fmla="*/ 19 w 111"/>
                <a:gd name="T41" fmla="*/ 17 h 156"/>
                <a:gd name="T42" fmla="*/ 29 w 111"/>
                <a:gd name="T43" fmla="*/ 17 h 156"/>
                <a:gd name="T44" fmla="*/ 36 w 111"/>
                <a:gd name="T45" fmla="*/ 20 h 156"/>
                <a:gd name="T46" fmla="*/ 46 w 111"/>
                <a:gd name="T47" fmla="*/ 15 h 156"/>
                <a:gd name="T48" fmla="*/ 52 w 111"/>
                <a:gd name="T49" fmla="*/ 6 h 156"/>
                <a:gd name="T50" fmla="*/ 46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2" name="Freeform 66"/>
            <p:cNvSpPr>
              <a:spLocks noChangeArrowheads="1"/>
            </p:cNvSpPr>
            <p:nvPr/>
          </p:nvSpPr>
          <p:spPr bwMode="auto">
            <a:xfrm>
              <a:off x="3400" y="826"/>
              <a:ext cx="21" cy="70"/>
            </a:xfrm>
            <a:custGeom>
              <a:avLst/>
              <a:gdLst>
                <a:gd name="T0" fmla="*/ 4 w 30"/>
                <a:gd name="T1" fmla="*/ 0 h 94"/>
                <a:gd name="T2" fmla="*/ 0 w 30"/>
                <a:gd name="T3" fmla="*/ 7 h 94"/>
                <a:gd name="T4" fmla="*/ 2 w 30"/>
                <a:gd name="T5" fmla="*/ 16 h 94"/>
                <a:gd name="T6" fmla="*/ 1 w 30"/>
                <a:gd name="T7" fmla="*/ 25 h 94"/>
                <a:gd name="T8" fmla="*/ 6 w 30"/>
                <a:gd name="T9" fmla="*/ 39 h 94"/>
                <a:gd name="T10" fmla="*/ 11 w 30"/>
                <a:gd name="T11" fmla="*/ 34 h 94"/>
                <a:gd name="T12" fmla="*/ 8 w 30"/>
                <a:gd name="T13" fmla="*/ 25 h 94"/>
                <a:gd name="T14" fmla="*/ 4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3" name="Freeform 67"/>
            <p:cNvSpPr>
              <a:spLocks noChangeArrowheads="1"/>
            </p:cNvSpPr>
            <p:nvPr/>
          </p:nvSpPr>
          <p:spPr bwMode="auto">
            <a:xfrm>
              <a:off x="3414" y="945"/>
              <a:ext cx="61" cy="126"/>
            </a:xfrm>
            <a:custGeom>
              <a:avLst/>
              <a:gdLst>
                <a:gd name="T0" fmla="*/ 5 w 81"/>
                <a:gd name="T1" fmla="*/ 2 h 158"/>
                <a:gd name="T2" fmla="*/ 0 w 81"/>
                <a:gd name="T3" fmla="*/ 10 h 158"/>
                <a:gd name="T4" fmla="*/ 4 w 81"/>
                <a:gd name="T5" fmla="*/ 24 h 158"/>
                <a:gd name="T6" fmla="*/ 3 w 81"/>
                <a:gd name="T7" fmla="*/ 53 h 158"/>
                <a:gd name="T8" fmla="*/ 8 w 81"/>
                <a:gd name="T9" fmla="*/ 51 h 158"/>
                <a:gd name="T10" fmla="*/ 8 w 81"/>
                <a:gd name="T11" fmla="*/ 57 h 158"/>
                <a:gd name="T12" fmla="*/ 13 w 81"/>
                <a:gd name="T13" fmla="*/ 61 h 158"/>
                <a:gd name="T14" fmla="*/ 17 w 81"/>
                <a:gd name="T15" fmla="*/ 69 h 158"/>
                <a:gd name="T16" fmla="*/ 20 w 81"/>
                <a:gd name="T17" fmla="*/ 64 h 158"/>
                <a:gd name="T18" fmla="*/ 28 w 81"/>
                <a:gd name="T19" fmla="*/ 66 h 158"/>
                <a:gd name="T20" fmla="*/ 26 w 81"/>
                <a:gd name="T21" fmla="*/ 54 h 158"/>
                <a:gd name="T22" fmla="*/ 20 w 81"/>
                <a:gd name="T23" fmla="*/ 52 h 158"/>
                <a:gd name="T24" fmla="*/ 17 w 81"/>
                <a:gd name="T25" fmla="*/ 45 h 158"/>
                <a:gd name="T26" fmla="*/ 14 w 81"/>
                <a:gd name="T27" fmla="*/ 36 h 158"/>
                <a:gd name="T28" fmla="*/ 17 w 81"/>
                <a:gd name="T29" fmla="*/ 26 h 158"/>
                <a:gd name="T30" fmla="*/ 15 w 81"/>
                <a:gd name="T31" fmla="*/ 18 h 158"/>
                <a:gd name="T32" fmla="*/ 18 w 81"/>
                <a:gd name="T33" fmla="*/ 10 h 158"/>
                <a:gd name="T34" fmla="*/ 13 w 81"/>
                <a:gd name="T35" fmla="*/ 2 h 158"/>
                <a:gd name="T36" fmla="*/ 8 w 81"/>
                <a:gd name="T37" fmla="*/ 3 h 158"/>
                <a:gd name="T38" fmla="*/ 5 w 81"/>
                <a:gd name="T39" fmla="*/ 2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4" name="Freeform 68"/>
            <p:cNvSpPr>
              <a:spLocks noChangeArrowheads="1"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22 w 85"/>
                <a:gd name="T1" fmla="*/ 0 h 105"/>
                <a:gd name="T2" fmla="*/ 19 w 85"/>
                <a:gd name="T3" fmla="*/ 8 h 105"/>
                <a:gd name="T4" fmla="*/ 14 w 85"/>
                <a:gd name="T5" fmla="*/ 13 h 105"/>
                <a:gd name="T6" fmla="*/ 7 w 85"/>
                <a:gd name="T7" fmla="*/ 15 h 105"/>
                <a:gd name="T8" fmla="*/ 4 w 85"/>
                <a:gd name="T9" fmla="*/ 20 h 105"/>
                <a:gd name="T10" fmla="*/ 2 w 85"/>
                <a:gd name="T11" fmla="*/ 32 h 105"/>
                <a:gd name="T12" fmla="*/ 6 w 85"/>
                <a:gd name="T13" fmla="*/ 30 h 105"/>
                <a:gd name="T14" fmla="*/ 11 w 85"/>
                <a:gd name="T15" fmla="*/ 26 h 105"/>
                <a:gd name="T16" fmla="*/ 15 w 85"/>
                <a:gd name="T17" fmla="*/ 29 h 105"/>
                <a:gd name="T18" fmla="*/ 25 w 85"/>
                <a:gd name="T19" fmla="*/ 42 h 105"/>
                <a:gd name="T20" fmla="*/ 30 w 85"/>
                <a:gd name="T21" fmla="*/ 31 h 105"/>
                <a:gd name="T22" fmla="*/ 36 w 85"/>
                <a:gd name="T23" fmla="*/ 29 h 105"/>
                <a:gd name="T24" fmla="*/ 32 w 85"/>
                <a:gd name="T25" fmla="*/ 17 h 105"/>
                <a:gd name="T26" fmla="*/ 22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5" name="Freeform 69"/>
            <p:cNvSpPr>
              <a:spLocks noChangeArrowheads="1"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3 w 38"/>
                <a:gd name="T1" fmla="*/ 11 h 66"/>
                <a:gd name="T2" fmla="*/ 11 w 38"/>
                <a:gd name="T3" fmla="*/ 27 h 66"/>
                <a:gd name="T4" fmla="*/ 14 w 38"/>
                <a:gd name="T5" fmla="*/ 22 h 66"/>
                <a:gd name="T6" fmla="*/ 17 w 38"/>
                <a:gd name="T7" fmla="*/ 16 h 66"/>
                <a:gd name="T8" fmla="*/ 14 w 38"/>
                <a:gd name="T9" fmla="*/ 10 h 66"/>
                <a:gd name="T10" fmla="*/ 8 w 38"/>
                <a:gd name="T11" fmla="*/ 5 h 66"/>
                <a:gd name="T12" fmla="*/ 5 w 38"/>
                <a:gd name="T13" fmla="*/ 1 h 66"/>
                <a:gd name="T14" fmla="*/ 2 w 38"/>
                <a:gd name="T15" fmla="*/ 5 h 66"/>
                <a:gd name="T16" fmla="*/ 3 w 38"/>
                <a:gd name="T17" fmla="*/ 11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6" name="Freeform 70"/>
            <p:cNvSpPr>
              <a:spLocks noChangeArrowheads="1"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3 w 24"/>
                <a:gd name="T3" fmla="*/ 10 h 23"/>
                <a:gd name="T4" fmla="*/ 11 w 24"/>
                <a:gd name="T5" fmla="*/ 4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7" name="Freeform 71"/>
            <p:cNvSpPr>
              <a:spLocks noChangeArrowheads="1"/>
            </p:cNvSpPr>
            <p:nvPr/>
          </p:nvSpPr>
          <p:spPr bwMode="auto">
            <a:xfrm>
              <a:off x="3544" y="1314"/>
              <a:ext cx="45" cy="39"/>
            </a:xfrm>
            <a:custGeom>
              <a:avLst/>
              <a:gdLst>
                <a:gd name="T0" fmla="*/ 4 w 60"/>
                <a:gd name="T1" fmla="*/ 0 h 49"/>
                <a:gd name="T2" fmla="*/ 0 w 60"/>
                <a:gd name="T3" fmla="*/ 9 h 49"/>
                <a:gd name="T4" fmla="*/ 12 w 60"/>
                <a:gd name="T5" fmla="*/ 17 h 49"/>
                <a:gd name="T6" fmla="*/ 18 w 60"/>
                <a:gd name="T7" fmla="*/ 23 h 49"/>
                <a:gd name="T8" fmla="*/ 26 w 60"/>
                <a:gd name="T9" fmla="*/ 21 h 49"/>
                <a:gd name="T10" fmla="*/ 21 w 60"/>
                <a:gd name="T11" fmla="*/ 12 h 49"/>
                <a:gd name="T12" fmla="*/ 12 w 60"/>
                <a:gd name="T13" fmla="*/ 2 h 49"/>
                <a:gd name="T14" fmla="*/ 8 w 60"/>
                <a:gd name="T15" fmla="*/ 8 h 49"/>
                <a:gd name="T16" fmla="*/ 4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8" name="Freeform 72"/>
            <p:cNvSpPr>
              <a:spLocks noChangeArrowheads="1"/>
            </p:cNvSpPr>
            <p:nvPr/>
          </p:nvSpPr>
          <p:spPr bwMode="auto">
            <a:xfrm>
              <a:off x="3613" y="1384"/>
              <a:ext cx="24" cy="25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2 h 44"/>
                <a:gd name="T4" fmla="*/ 5 w 32"/>
                <a:gd name="T5" fmla="*/ 6 h 44"/>
                <a:gd name="T6" fmla="*/ 11 w 32"/>
                <a:gd name="T7" fmla="*/ 7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59" name="Freeform 73"/>
            <p:cNvSpPr>
              <a:spLocks noChangeArrowheads="1"/>
            </p:cNvSpPr>
            <p:nvPr/>
          </p:nvSpPr>
          <p:spPr bwMode="auto">
            <a:xfrm>
              <a:off x="3880" y="1342"/>
              <a:ext cx="46" cy="45"/>
            </a:xfrm>
            <a:custGeom>
              <a:avLst/>
              <a:gdLst>
                <a:gd name="T0" fmla="*/ 3 w 61"/>
                <a:gd name="T1" fmla="*/ 0 h 63"/>
                <a:gd name="T2" fmla="*/ 0 w 61"/>
                <a:gd name="T3" fmla="*/ 5 h 63"/>
                <a:gd name="T4" fmla="*/ 11 w 61"/>
                <a:gd name="T5" fmla="*/ 13 h 63"/>
                <a:gd name="T6" fmla="*/ 15 w 61"/>
                <a:gd name="T7" fmla="*/ 20 h 63"/>
                <a:gd name="T8" fmla="*/ 20 w 61"/>
                <a:gd name="T9" fmla="*/ 23 h 63"/>
                <a:gd name="T10" fmla="*/ 26 w 61"/>
                <a:gd name="T11" fmla="*/ 21 h 63"/>
                <a:gd name="T12" fmla="*/ 14 w 61"/>
                <a:gd name="T13" fmla="*/ 6 h 63"/>
                <a:gd name="T14" fmla="*/ 3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0" name="Freeform 74"/>
            <p:cNvSpPr>
              <a:spLocks noChangeArrowheads="1"/>
            </p:cNvSpPr>
            <p:nvPr/>
          </p:nvSpPr>
          <p:spPr bwMode="auto">
            <a:xfrm>
              <a:off x="3483" y="1400"/>
              <a:ext cx="46" cy="49"/>
            </a:xfrm>
            <a:custGeom>
              <a:avLst/>
              <a:gdLst>
                <a:gd name="T0" fmla="*/ 12 w 61"/>
                <a:gd name="T1" fmla="*/ 3 h 67"/>
                <a:gd name="T2" fmla="*/ 13 w 61"/>
                <a:gd name="T3" fmla="*/ 13 h 67"/>
                <a:gd name="T4" fmla="*/ 7 w 61"/>
                <a:gd name="T5" fmla="*/ 17 h 67"/>
                <a:gd name="T6" fmla="*/ 10 w 61"/>
                <a:gd name="T7" fmla="*/ 26 h 67"/>
                <a:gd name="T8" fmla="*/ 20 w 61"/>
                <a:gd name="T9" fmla="*/ 23 h 67"/>
                <a:gd name="T10" fmla="*/ 26 w 61"/>
                <a:gd name="T11" fmla="*/ 18 h 67"/>
                <a:gd name="T12" fmla="*/ 22 w 61"/>
                <a:gd name="T13" fmla="*/ 11 h 67"/>
                <a:gd name="T14" fmla="*/ 24 w 61"/>
                <a:gd name="T15" fmla="*/ 5 h 67"/>
                <a:gd name="T16" fmla="*/ 23 w 61"/>
                <a:gd name="T17" fmla="*/ 1 h 67"/>
                <a:gd name="T18" fmla="*/ 20 w 61"/>
                <a:gd name="T19" fmla="*/ 1 h 67"/>
                <a:gd name="T20" fmla="*/ 22 w 61"/>
                <a:gd name="T21" fmla="*/ 2 h 67"/>
                <a:gd name="T22" fmla="*/ 21 w 61"/>
                <a:gd name="T23" fmla="*/ 7 h 67"/>
                <a:gd name="T24" fmla="*/ 18 w 61"/>
                <a:gd name="T25" fmla="*/ 9 h 67"/>
                <a:gd name="T26" fmla="*/ 12 w 61"/>
                <a:gd name="T27" fmla="*/ 3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1" name="Freeform 75"/>
            <p:cNvSpPr>
              <a:spLocks noChangeArrowheads="1"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9 w 43"/>
                <a:gd name="T1" fmla="*/ 2 h 36"/>
                <a:gd name="T2" fmla="*/ 2 w 43"/>
                <a:gd name="T3" fmla="*/ 3 h 36"/>
                <a:gd name="T4" fmla="*/ 14 w 43"/>
                <a:gd name="T5" fmla="*/ 15 h 36"/>
                <a:gd name="T6" fmla="*/ 17 w 43"/>
                <a:gd name="T7" fmla="*/ 13 h 36"/>
                <a:gd name="T8" fmla="*/ 9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2" name="Freeform 76"/>
            <p:cNvSpPr>
              <a:spLocks noChangeArrowheads="1"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9 w 32"/>
                <a:gd name="T1" fmla="*/ 0 h 41"/>
                <a:gd name="T2" fmla="*/ 0 w 32"/>
                <a:gd name="T3" fmla="*/ 11 h 41"/>
                <a:gd name="T4" fmla="*/ 7 w 32"/>
                <a:gd name="T5" fmla="*/ 11 h 41"/>
                <a:gd name="T6" fmla="*/ 8 w 32"/>
                <a:gd name="T7" fmla="*/ 13 h 41"/>
                <a:gd name="T8" fmla="*/ 7 w 32"/>
                <a:gd name="T9" fmla="*/ 15 h 41"/>
                <a:gd name="T10" fmla="*/ 13 w 32"/>
                <a:gd name="T11" fmla="*/ 9 h 41"/>
                <a:gd name="T12" fmla="*/ 11 w 32"/>
                <a:gd name="T13" fmla="*/ 4 h 41"/>
                <a:gd name="T14" fmla="*/ 9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3" name="Freeform 77"/>
            <p:cNvSpPr>
              <a:spLocks noChangeArrowheads="1"/>
            </p:cNvSpPr>
            <p:nvPr/>
          </p:nvSpPr>
          <p:spPr bwMode="auto">
            <a:xfrm>
              <a:off x="3447" y="1400"/>
              <a:ext cx="33" cy="26"/>
            </a:xfrm>
            <a:custGeom>
              <a:avLst/>
              <a:gdLst>
                <a:gd name="T0" fmla="*/ 8 w 45"/>
                <a:gd name="T1" fmla="*/ 0 h 32"/>
                <a:gd name="T2" fmla="*/ 0 w 45"/>
                <a:gd name="T3" fmla="*/ 4 h 32"/>
                <a:gd name="T4" fmla="*/ 11 w 45"/>
                <a:gd name="T5" fmla="*/ 16 h 32"/>
                <a:gd name="T6" fmla="*/ 18 w 45"/>
                <a:gd name="T7" fmla="*/ 13 h 32"/>
                <a:gd name="T8" fmla="*/ 9 w 45"/>
                <a:gd name="T9" fmla="*/ 6 h 32"/>
                <a:gd name="T10" fmla="*/ 8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4" name="Freeform 78"/>
            <p:cNvSpPr>
              <a:spLocks noChangeArrowheads="1"/>
            </p:cNvSpPr>
            <p:nvPr/>
          </p:nvSpPr>
          <p:spPr bwMode="auto">
            <a:xfrm>
              <a:off x="3398" y="1070"/>
              <a:ext cx="27" cy="45"/>
            </a:xfrm>
            <a:custGeom>
              <a:avLst/>
              <a:gdLst>
                <a:gd name="T0" fmla="*/ 14 w 35"/>
                <a:gd name="T1" fmla="*/ 0 h 74"/>
                <a:gd name="T2" fmla="*/ 9 w 35"/>
                <a:gd name="T3" fmla="*/ 4 h 74"/>
                <a:gd name="T4" fmla="*/ 4 w 35"/>
                <a:gd name="T5" fmla="*/ 9 h 74"/>
                <a:gd name="T6" fmla="*/ 0 w 35"/>
                <a:gd name="T7" fmla="*/ 14 h 74"/>
                <a:gd name="T8" fmla="*/ 4 w 35"/>
                <a:gd name="T9" fmla="*/ 18 h 74"/>
                <a:gd name="T10" fmla="*/ 9 w 35"/>
                <a:gd name="T11" fmla="*/ 14 h 74"/>
                <a:gd name="T12" fmla="*/ 16 w 35"/>
                <a:gd name="T13" fmla="*/ 8 h 74"/>
                <a:gd name="T14" fmla="*/ 1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5" name="Freeform 79"/>
            <p:cNvSpPr>
              <a:spLocks noChangeArrowheads="1"/>
            </p:cNvSpPr>
            <p:nvPr/>
          </p:nvSpPr>
          <p:spPr bwMode="auto">
            <a:xfrm>
              <a:off x="3449" y="1061"/>
              <a:ext cx="19" cy="52"/>
            </a:xfrm>
            <a:custGeom>
              <a:avLst/>
              <a:gdLst>
                <a:gd name="T0" fmla="*/ 6 w 25"/>
                <a:gd name="T1" fmla="*/ 3 h 73"/>
                <a:gd name="T2" fmla="*/ 2 w 25"/>
                <a:gd name="T3" fmla="*/ 3 h 73"/>
                <a:gd name="T4" fmla="*/ 0 w 25"/>
                <a:gd name="T5" fmla="*/ 8 h 73"/>
                <a:gd name="T6" fmla="*/ 6 w 25"/>
                <a:gd name="T7" fmla="*/ 15 h 73"/>
                <a:gd name="T8" fmla="*/ 11 w 25"/>
                <a:gd name="T9" fmla="*/ 20 h 73"/>
                <a:gd name="T10" fmla="*/ 7 w 25"/>
                <a:gd name="T11" fmla="*/ 7 h 73"/>
                <a:gd name="T12" fmla="*/ 6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6" name="Freeform 80"/>
            <p:cNvSpPr>
              <a:spLocks noChangeArrowheads="1"/>
            </p:cNvSpPr>
            <p:nvPr/>
          </p:nvSpPr>
          <p:spPr bwMode="auto">
            <a:xfrm>
              <a:off x="3471" y="1044"/>
              <a:ext cx="9" cy="25"/>
            </a:xfrm>
            <a:custGeom>
              <a:avLst/>
              <a:gdLst>
                <a:gd name="T0" fmla="*/ 3 w 14"/>
                <a:gd name="T1" fmla="*/ 0 h 33"/>
                <a:gd name="T2" fmla="*/ 1 w 14"/>
                <a:gd name="T3" fmla="*/ 5 h 33"/>
                <a:gd name="T4" fmla="*/ 3 w 14"/>
                <a:gd name="T5" fmla="*/ 11 h 33"/>
                <a:gd name="T6" fmla="*/ 3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7" name="Freeform 81"/>
            <p:cNvSpPr>
              <a:spLocks noChangeArrowheads="1"/>
            </p:cNvSpPr>
            <p:nvPr/>
          </p:nvSpPr>
          <p:spPr bwMode="auto">
            <a:xfrm>
              <a:off x="3481" y="1056"/>
              <a:ext cx="21" cy="45"/>
            </a:xfrm>
            <a:custGeom>
              <a:avLst/>
              <a:gdLst>
                <a:gd name="T0" fmla="*/ 2 w 28"/>
                <a:gd name="T1" fmla="*/ 0 h 64"/>
                <a:gd name="T2" fmla="*/ 5 w 28"/>
                <a:gd name="T3" fmla="*/ 5 h 64"/>
                <a:gd name="T4" fmla="*/ 8 w 28"/>
                <a:gd name="T5" fmla="*/ 8 h 64"/>
                <a:gd name="T6" fmla="*/ 4 w 28"/>
                <a:gd name="T7" fmla="*/ 13 h 64"/>
                <a:gd name="T8" fmla="*/ 0 w 28"/>
                <a:gd name="T9" fmla="*/ 19 h 64"/>
                <a:gd name="T10" fmla="*/ 5 w 28"/>
                <a:gd name="T11" fmla="*/ 20 h 64"/>
                <a:gd name="T12" fmla="*/ 11 w 28"/>
                <a:gd name="T13" fmla="*/ 9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8" name="Freeform 82"/>
            <p:cNvSpPr>
              <a:spLocks noChangeArrowheads="1"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6 w 16"/>
                <a:gd name="T1" fmla="*/ 2 h 36"/>
                <a:gd name="T2" fmla="*/ 0 w 16"/>
                <a:gd name="T3" fmla="*/ 3 h 36"/>
                <a:gd name="T4" fmla="*/ 4 w 16"/>
                <a:gd name="T5" fmla="*/ 10 h 36"/>
                <a:gd name="T6" fmla="*/ 6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69" name="Freeform 83"/>
            <p:cNvSpPr>
              <a:spLocks noChangeArrowheads="1"/>
            </p:cNvSpPr>
            <p:nvPr/>
          </p:nvSpPr>
          <p:spPr bwMode="auto">
            <a:xfrm>
              <a:off x="3202" y="1101"/>
              <a:ext cx="10" cy="16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6 h 20"/>
                <a:gd name="T4" fmla="*/ 4 w 13"/>
                <a:gd name="T5" fmla="*/ 10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0" name="Freeform 84"/>
            <p:cNvSpPr>
              <a:spLocks noChangeArrowheads="1"/>
            </p:cNvSpPr>
            <p:nvPr/>
          </p:nvSpPr>
          <p:spPr bwMode="auto">
            <a:xfrm>
              <a:off x="3198" y="1085"/>
              <a:ext cx="12" cy="13"/>
            </a:xfrm>
            <a:custGeom>
              <a:avLst/>
              <a:gdLst>
                <a:gd name="T0" fmla="*/ 5 w 16"/>
                <a:gd name="T1" fmla="*/ 1 h 19"/>
                <a:gd name="T2" fmla="*/ 0 w 16"/>
                <a:gd name="T3" fmla="*/ 3 h 19"/>
                <a:gd name="T4" fmla="*/ 5 w 16"/>
                <a:gd name="T5" fmla="*/ 6 h 19"/>
                <a:gd name="T6" fmla="*/ 5 w 16"/>
                <a:gd name="T7" fmla="*/ 1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" name="Freeform 85"/>
            <p:cNvSpPr>
              <a:spLocks noChangeArrowheads="1"/>
            </p:cNvSpPr>
            <p:nvPr/>
          </p:nvSpPr>
          <p:spPr bwMode="auto">
            <a:xfrm>
              <a:off x="3186" y="1044"/>
              <a:ext cx="11" cy="17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4 h 25"/>
                <a:gd name="T4" fmla="*/ 6 w 14"/>
                <a:gd name="T5" fmla="*/ 7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" name="Freeform 86"/>
            <p:cNvSpPr>
              <a:spLocks noChangeArrowheads="1"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5 w 22"/>
                <a:gd name="T1" fmla="*/ 0 h 18"/>
                <a:gd name="T2" fmla="*/ 7 w 22"/>
                <a:gd name="T3" fmla="*/ 7 h 18"/>
                <a:gd name="T4" fmla="*/ 5 w 22"/>
                <a:gd name="T5" fmla="*/ 2 h 18"/>
                <a:gd name="T6" fmla="*/ 5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3" name="Freeform 87"/>
            <p:cNvSpPr>
              <a:spLocks noChangeArrowheads="1"/>
            </p:cNvSpPr>
            <p:nvPr/>
          </p:nvSpPr>
          <p:spPr bwMode="auto">
            <a:xfrm>
              <a:off x="4024" y="1692"/>
              <a:ext cx="45" cy="61"/>
            </a:xfrm>
            <a:custGeom>
              <a:avLst/>
              <a:gdLst>
                <a:gd name="T0" fmla="*/ 5 w 60"/>
                <a:gd name="T1" fmla="*/ 3 h 81"/>
                <a:gd name="T2" fmla="*/ 2 w 60"/>
                <a:gd name="T3" fmla="*/ 8 h 81"/>
                <a:gd name="T4" fmla="*/ 6 w 60"/>
                <a:gd name="T5" fmla="*/ 17 h 81"/>
                <a:gd name="T6" fmla="*/ 11 w 60"/>
                <a:gd name="T7" fmla="*/ 23 h 81"/>
                <a:gd name="T8" fmla="*/ 17 w 60"/>
                <a:gd name="T9" fmla="*/ 26 h 81"/>
                <a:gd name="T10" fmla="*/ 22 w 60"/>
                <a:gd name="T11" fmla="*/ 35 h 81"/>
                <a:gd name="T12" fmla="*/ 22 w 60"/>
                <a:gd name="T13" fmla="*/ 24 h 81"/>
                <a:gd name="T14" fmla="*/ 18 w 60"/>
                <a:gd name="T15" fmla="*/ 16 h 81"/>
                <a:gd name="T16" fmla="*/ 11 w 60"/>
                <a:gd name="T17" fmla="*/ 8 h 81"/>
                <a:gd name="T18" fmla="*/ 5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4" name="Freeform 88"/>
            <p:cNvSpPr>
              <a:spLocks noChangeArrowheads="1"/>
            </p:cNvSpPr>
            <p:nvPr/>
          </p:nvSpPr>
          <p:spPr bwMode="auto">
            <a:xfrm>
              <a:off x="4255" y="1642"/>
              <a:ext cx="53" cy="43"/>
            </a:xfrm>
            <a:custGeom>
              <a:avLst/>
              <a:gdLst>
                <a:gd name="T0" fmla="*/ 12 w 71"/>
                <a:gd name="T1" fmla="*/ 8 h 61"/>
                <a:gd name="T2" fmla="*/ 5 w 71"/>
                <a:gd name="T3" fmla="*/ 11 h 61"/>
                <a:gd name="T4" fmla="*/ 1 w 71"/>
                <a:gd name="T5" fmla="*/ 16 h 61"/>
                <a:gd name="T6" fmla="*/ 5 w 71"/>
                <a:gd name="T7" fmla="*/ 21 h 61"/>
                <a:gd name="T8" fmla="*/ 12 w 71"/>
                <a:gd name="T9" fmla="*/ 16 h 61"/>
                <a:gd name="T10" fmla="*/ 16 w 71"/>
                <a:gd name="T11" fmla="*/ 8 h 61"/>
                <a:gd name="T12" fmla="*/ 23 w 71"/>
                <a:gd name="T13" fmla="*/ 0 h 61"/>
                <a:gd name="T14" fmla="*/ 30 w 71"/>
                <a:gd name="T15" fmla="*/ 4 h 61"/>
                <a:gd name="T16" fmla="*/ 14 w 71"/>
                <a:gd name="T17" fmla="*/ 8 h 61"/>
                <a:gd name="T18" fmla="*/ 12 w 71"/>
                <a:gd name="T19" fmla="*/ 8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5" name="Freeform 89"/>
            <p:cNvSpPr>
              <a:spLocks noChangeArrowheads="1"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4 w 23"/>
                <a:gd name="T1" fmla="*/ 0 h 30"/>
                <a:gd name="T2" fmla="*/ 0 w 23"/>
                <a:gd name="T3" fmla="*/ 6 h 30"/>
                <a:gd name="T4" fmla="*/ 5 w 23"/>
                <a:gd name="T5" fmla="*/ 14 h 30"/>
                <a:gd name="T6" fmla="*/ 4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6" name="Freeform 90"/>
            <p:cNvSpPr>
              <a:spLocks noChangeArrowheads="1"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9 w 26"/>
                <a:gd name="T1" fmla="*/ 0 h 23"/>
                <a:gd name="T2" fmla="*/ 0 w 26"/>
                <a:gd name="T3" fmla="*/ 5 h 23"/>
                <a:gd name="T4" fmla="*/ 9 w 26"/>
                <a:gd name="T5" fmla="*/ 8 h 23"/>
                <a:gd name="T6" fmla="*/ 9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7" name="Freeform 91"/>
            <p:cNvSpPr>
              <a:spLocks noChangeArrowheads="1"/>
            </p:cNvSpPr>
            <p:nvPr/>
          </p:nvSpPr>
          <p:spPr bwMode="auto">
            <a:xfrm>
              <a:off x="3934" y="1400"/>
              <a:ext cx="24" cy="31"/>
            </a:xfrm>
            <a:custGeom>
              <a:avLst/>
              <a:gdLst>
                <a:gd name="T0" fmla="*/ 12 w 32"/>
                <a:gd name="T1" fmla="*/ 0 h 44"/>
                <a:gd name="T2" fmla="*/ 5 w 32"/>
                <a:gd name="T3" fmla="*/ 4 h 44"/>
                <a:gd name="T4" fmla="*/ 5 w 32"/>
                <a:gd name="T5" fmla="*/ 11 h 44"/>
                <a:gd name="T6" fmla="*/ 11 w 32"/>
                <a:gd name="T7" fmla="*/ 13 h 44"/>
                <a:gd name="T8" fmla="*/ 12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8" name="Freeform 92"/>
            <p:cNvSpPr>
              <a:spLocks noChangeArrowheads="1"/>
            </p:cNvSpPr>
            <p:nvPr/>
          </p:nvSpPr>
          <p:spPr bwMode="auto">
            <a:xfrm>
              <a:off x="3968" y="1444"/>
              <a:ext cx="26" cy="34"/>
            </a:xfrm>
            <a:custGeom>
              <a:avLst/>
              <a:gdLst>
                <a:gd name="T0" fmla="*/ 14 w 34"/>
                <a:gd name="T1" fmla="*/ 0 h 44"/>
                <a:gd name="T2" fmla="*/ 5 w 34"/>
                <a:gd name="T3" fmla="*/ 4 h 44"/>
                <a:gd name="T4" fmla="*/ 6 w 34"/>
                <a:gd name="T5" fmla="*/ 15 h 44"/>
                <a:gd name="T6" fmla="*/ 11 w 34"/>
                <a:gd name="T7" fmla="*/ 17 h 44"/>
                <a:gd name="T8" fmla="*/ 14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9" name="Freeform 93"/>
            <p:cNvSpPr>
              <a:spLocks noChangeArrowheads="1"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13 w 38"/>
                <a:gd name="T1" fmla="*/ 2 h 37"/>
                <a:gd name="T2" fmla="*/ 4 w 38"/>
                <a:gd name="T3" fmla="*/ 2 h 37"/>
                <a:gd name="T4" fmla="*/ 5 w 38"/>
                <a:gd name="T5" fmla="*/ 11 h 37"/>
                <a:gd name="T6" fmla="*/ 10 w 38"/>
                <a:gd name="T7" fmla="*/ 13 h 37"/>
                <a:gd name="T8" fmla="*/ 13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0" name="Freeform 94"/>
            <p:cNvSpPr>
              <a:spLocks noChangeArrowheads="1"/>
            </p:cNvSpPr>
            <p:nvPr/>
          </p:nvSpPr>
          <p:spPr bwMode="auto">
            <a:xfrm>
              <a:off x="4029" y="1497"/>
              <a:ext cx="28" cy="27"/>
            </a:xfrm>
            <a:custGeom>
              <a:avLst/>
              <a:gdLst>
                <a:gd name="T0" fmla="*/ 13 w 38"/>
                <a:gd name="T1" fmla="*/ 2 h 34"/>
                <a:gd name="T2" fmla="*/ 4 w 38"/>
                <a:gd name="T3" fmla="*/ 2 h 34"/>
                <a:gd name="T4" fmla="*/ 7 w 38"/>
                <a:gd name="T5" fmla="*/ 11 h 34"/>
                <a:gd name="T6" fmla="*/ 11 w 38"/>
                <a:gd name="T7" fmla="*/ 11 h 34"/>
                <a:gd name="T8" fmla="*/ 13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1" name="Freeform 95"/>
            <p:cNvSpPr>
              <a:spLocks noChangeArrowheads="1"/>
            </p:cNvSpPr>
            <p:nvPr/>
          </p:nvSpPr>
          <p:spPr bwMode="auto">
            <a:xfrm>
              <a:off x="4019" y="1463"/>
              <a:ext cx="27" cy="19"/>
            </a:xfrm>
            <a:custGeom>
              <a:avLst/>
              <a:gdLst>
                <a:gd name="T0" fmla="*/ 15 w 35"/>
                <a:gd name="T1" fmla="*/ 1 h 27"/>
                <a:gd name="T2" fmla="*/ 5 w 35"/>
                <a:gd name="T3" fmla="*/ 1 h 27"/>
                <a:gd name="T4" fmla="*/ 6 w 35"/>
                <a:gd name="T5" fmla="*/ 6 h 27"/>
                <a:gd name="T6" fmla="*/ 12 w 35"/>
                <a:gd name="T7" fmla="*/ 6 h 27"/>
                <a:gd name="T8" fmla="*/ 15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2" name="Freeform 96"/>
            <p:cNvSpPr>
              <a:spLocks noChangeArrowheads="1"/>
            </p:cNvSpPr>
            <p:nvPr/>
          </p:nvSpPr>
          <p:spPr bwMode="auto">
            <a:xfrm>
              <a:off x="3993" y="1437"/>
              <a:ext cx="26" cy="37"/>
            </a:xfrm>
            <a:custGeom>
              <a:avLst/>
              <a:gdLst>
                <a:gd name="T0" fmla="*/ 12 w 35"/>
                <a:gd name="T1" fmla="*/ 8 h 47"/>
                <a:gd name="T2" fmla="*/ 7 w 35"/>
                <a:gd name="T3" fmla="*/ 2 h 47"/>
                <a:gd name="T4" fmla="*/ 4 w 35"/>
                <a:gd name="T5" fmla="*/ 13 h 47"/>
                <a:gd name="T6" fmla="*/ 7 w 35"/>
                <a:gd name="T7" fmla="*/ 17 h 47"/>
                <a:gd name="T8" fmla="*/ 11 w 35"/>
                <a:gd name="T9" fmla="*/ 14 h 47"/>
                <a:gd name="T10" fmla="*/ 12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3" name="Freeform 97"/>
            <p:cNvSpPr>
              <a:spLocks noChangeArrowheads="1"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1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4" name="Freeform 98"/>
            <p:cNvSpPr>
              <a:spLocks noChangeArrowheads="1"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10 w 32"/>
                <a:gd name="T1" fmla="*/ 4 h 35"/>
                <a:gd name="T2" fmla="*/ 5 w 32"/>
                <a:gd name="T3" fmla="*/ 1 h 35"/>
                <a:gd name="T4" fmla="*/ 5 w 32"/>
                <a:gd name="T5" fmla="*/ 10 h 35"/>
                <a:gd name="T6" fmla="*/ 11 w 32"/>
                <a:gd name="T7" fmla="*/ 11 h 35"/>
                <a:gd name="T8" fmla="*/ 10 w 32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5" name="Freeform 99"/>
            <p:cNvSpPr>
              <a:spLocks noChangeArrowheads="1"/>
            </p:cNvSpPr>
            <p:nvPr/>
          </p:nvSpPr>
          <p:spPr bwMode="auto">
            <a:xfrm>
              <a:off x="2391" y="100"/>
              <a:ext cx="141" cy="109"/>
            </a:xfrm>
            <a:custGeom>
              <a:avLst/>
              <a:gdLst>
                <a:gd name="T0" fmla="*/ 71 w 189"/>
                <a:gd name="T1" fmla="*/ 2 h 144"/>
                <a:gd name="T2" fmla="*/ 77 w 189"/>
                <a:gd name="T3" fmla="*/ 2 h 144"/>
                <a:gd name="T4" fmla="*/ 78 w 189"/>
                <a:gd name="T5" fmla="*/ 7 h 144"/>
                <a:gd name="T6" fmla="*/ 78 w 189"/>
                <a:gd name="T7" fmla="*/ 11 h 144"/>
                <a:gd name="T8" fmla="*/ 54 w 189"/>
                <a:gd name="T9" fmla="*/ 19 h 144"/>
                <a:gd name="T10" fmla="*/ 45 w 189"/>
                <a:gd name="T11" fmla="*/ 25 h 144"/>
                <a:gd name="T12" fmla="*/ 40 w 189"/>
                <a:gd name="T13" fmla="*/ 27 h 144"/>
                <a:gd name="T14" fmla="*/ 30 w 189"/>
                <a:gd name="T15" fmla="*/ 36 h 144"/>
                <a:gd name="T16" fmla="*/ 31 w 189"/>
                <a:gd name="T17" fmla="*/ 40 h 144"/>
                <a:gd name="T18" fmla="*/ 34 w 189"/>
                <a:gd name="T19" fmla="*/ 51 h 144"/>
                <a:gd name="T20" fmla="*/ 45 w 189"/>
                <a:gd name="T21" fmla="*/ 55 h 144"/>
                <a:gd name="T22" fmla="*/ 38 w 189"/>
                <a:gd name="T23" fmla="*/ 61 h 144"/>
                <a:gd name="T24" fmla="*/ 34 w 189"/>
                <a:gd name="T25" fmla="*/ 56 h 144"/>
                <a:gd name="T26" fmla="*/ 30 w 189"/>
                <a:gd name="T27" fmla="*/ 58 h 144"/>
                <a:gd name="T28" fmla="*/ 9 w 189"/>
                <a:gd name="T29" fmla="*/ 53 h 144"/>
                <a:gd name="T30" fmla="*/ 7 w 189"/>
                <a:gd name="T31" fmla="*/ 46 h 144"/>
                <a:gd name="T32" fmla="*/ 19 w 189"/>
                <a:gd name="T33" fmla="*/ 39 h 144"/>
                <a:gd name="T34" fmla="*/ 21 w 189"/>
                <a:gd name="T35" fmla="*/ 33 h 144"/>
                <a:gd name="T36" fmla="*/ 19 w 189"/>
                <a:gd name="T37" fmla="*/ 27 h 144"/>
                <a:gd name="T38" fmla="*/ 30 w 189"/>
                <a:gd name="T39" fmla="*/ 20 h 144"/>
                <a:gd name="T40" fmla="*/ 40 w 189"/>
                <a:gd name="T41" fmla="*/ 15 h 144"/>
                <a:gd name="T42" fmla="*/ 47 w 189"/>
                <a:gd name="T43" fmla="*/ 11 h 144"/>
                <a:gd name="T44" fmla="*/ 71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6" name="Freeform 100"/>
            <p:cNvSpPr>
              <a:spLocks noChangeArrowheads="1"/>
            </p:cNvSpPr>
            <p:nvPr/>
          </p:nvSpPr>
          <p:spPr bwMode="auto">
            <a:xfrm>
              <a:off x="2475" y="204"/>
              <a:ext cx="39" cy="19"/>
            </a:xfrm>
            <a:custGeom>
              <a:avLst/>
              <a:gdLst>
                <a:gd name="T0" fmla="*/ 10 w 53"/>
                <a:gd name="T1" fmla="*/ 0 h 17"/>
                <a:gd name="T2" fmla="*/ 5 w 53"/>
                <a:gd name="T3" fmla="*/ 2 h 17"/>
                <a:gd name="T4" fmla="*/ 13 w 53"/>
                <a:gd name="T5" fmla="*/ 20 h 17"/>
                <a:gd name="T6" fmla="*/ 18 w 53"/>
                <a:gd name="T7" fmla="*/ 18 h 17"/>
                <a:gd name="T8" fmla="*/ 10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7" name="Freeform 101"/>
            <p:cNvSpPr>
              <a:spLocks noChangeArrowheads="1"/>
            </p:cNvSpPr>
            <p:nvPr/>
          </p:nvSpPr>
          <p:spPr bwMode="auto">
            <a:xfrm>
              <a:off x="2680" y="47"/>
              <a:ext cx="42" cy="27"/>
            </a:xfrm>
            <a:custGeom>
              <a:avLst/>
              <a:gdLst>
                <a:gd name="T0" fmla="*/ 23 w 57"/>
                <a:gd name="T1" fmla="*/ 1 h 37"/>
                <a:gd name="T2" fmla="*/ 10 w 57"/>
                <a:gd name="T3" fmla="*/ 9 h 37"/>
                <a:gd name="T4" fmla="*/ 4 w 57"/>
                <a:gd name="T5" fmla="*/ 13 h 37"/>
                <a:gd name="T6" fmla="*/ 4 w 57"/>
                <a:gd name="T7" fmla="*/ 1 h 37"/>
                <a:gd name="T8" fmla="*/ 8 w 57"/>
                <a:gd name="T9" fmla="*/ 0 h 37"/>
                <a:gd name="T10" fmla="*/ 23 w 57"/>
                <a:gd name="T11" fmla="*/ 1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8" name="Freeform 102"/>
            <p:cNvSpPr>
              <a:spLocks noChangeArrowheads="1"/>
            </p:cNvSpPr>
            <p:nvPr/>
          </p:nvSpPr>
          <p:spPr bwMode="auto">
            <a:xfrm>
              <a:off x="2710" y="61"/>
              <a:ext cx="50" cy="18"/>
            </a:xfrm>
            <a:custGeom>
              <a:avLst/>
              <a:gdLst>
                <a:gd name="T0" fmla="*/ 11 w 68"/>
                <a:gd name="T1" fmla="*/ 0 h 26"/>
                <a:gd name="T2" fmla="*/ 4 w 68"/>
                <a:gd name="T3" fmla="*/ 2 h 26"/>
                <a:gd name="T4" fmla="*/ 23 w 68"/>
                <a:gd name="T5" fmla="*/ 8 h 26"/>
                <a:gd name="T6" fmla="*/ 25 w 68"/>
                <a:gd name="T7" fmla="*/ 8 h 26"/>
                <a:gd name="T8" fmla="*/ 1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9" name="Freeform 103"/>
            <p:cNvSpPr>
              <a:spLocks noChangeArrowheads="1"/>
            </p:cNvSpPr>
            <p:nvPr/>
          </p:nvSpPr>
          <p:spPr bwMode="auto">
            <a:xfrm>
              <a:off x="2764" y="63"/>
              <a:ext cx="50" cy="31"/>
            </a:xfrm>
            <a:custGeom>
              <a:avLst/>
              <a:gdLst>
                <a:gd name="T0" fmla="*/ 22 w 66"/>
                <a:gd name="T1" fmla="*/ 3 h 43"/>
                <a:gd name="T2" fmla="*/ 11 w 66"/>
                <a:gd name="T3" fmla="*/ 3 h 43"/>
                <a:gd name="T4" fmla="*/ 5 w 66"/>
                <a:gd name="T5" fmla="*/ 3 h 43"/>
                <a:gd name="T6" fmla="*/ 4 w 66"/>
                <a:gd name="T7" fmla="*/ 13 h 43"/>
                <a:gd name="T8" fmla="*/ 14 w 66"/>
                <a:gd name="T9" fmla="*/ 16 h 43"/>
                <a:gd name="T10" fmla="*/ 27 w 66"/>
                <a:gd name="T11" fmla="*/ 10 h 43"/>
                <a:gd name="T12" fmla="*/ 22 w 66"/>
                <a:gd name="T13" fmla="*/ 3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0" name="Freeform 104"/>
            <p:cNvSpPr>
              <a:spLocks noChangeArrowheads="1"/>
            </p:cNvSpPr>
            <p:nvPr/>
          </p:nvSpPr>
          <p:spPr bwMode="auto">
            <a:xfrm>
              <a:off x="3113" y="91"/>
              <a:ext cx="88" cy="25"/>
            </a:xfrm>
            <a:custGeom>
              <a:avLst/>
              <a:gdLst>
                <a:gd name="T0" fmla="*/ 6 w 117"/>
                <a:gd name="T1" fmla="*/ 0 h 41"/>
                <a:gd name="T2" fmla="*/ 4 w 117"/>
                <a:gd name="T3" fmla="*/ 4 h 41"/>
                <a:gd name="T4" fmla="*/ 22 w 117"/>
                <a:gd name="T5" fmla="*/ 7 h 41"/>
                <a:gd name="T6" fmla="*/ 32 w 117"/>
                <a:gd name="T7" fmla="*/ 9 h 41"/>
                <a:gd name="T8" fmla="*/ 47 w 117"/>
                <a:gd name="T9" fmla="*/ 5 h 41"/>
                <a:gd name="T10" fmla="*/ 33 w 117"/>
                <a:gd name="T11" fmla="*/ 1 h 41"/>
                <a:gd name="T12" fmla="*/ 6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1" name="Freeform 105"/>
            <p:cNvSpPr>
              <a:spLocks noChangeArrowheads="1"/>
            </p:cNvSpPr>
            <p:nvPr/>
          </p:nvSpPr>
          <p:spPr bwMode="auto">
            <a:xfrm>
              <a:off x="3203" y="91"/>
              <a:ext cx="44" cy="25"/>
            </a:xfrm>
            <a:custGeom>
              <a:avLst/>
              <a:gdLst>
                <a:gd name="T0" fmla="*/ 11 w 62"/>
                <a:gd name="T1" fmla="*/ 2 h 32"/>
                <a:gd name="T2" fmla="*/ 22 w 62"/>
                <a:gd name="T3" fmla="*/ 5 h 32"/>
                <a:gd name="T4" fmla="*/ 11 w 62"/>
                <a:gd name="T5" fmla="*/ 16 h 32"/>
                <a:gd name="T6" fmla="*/ 2 w 62"/>
                <a:gd name="T7" fmla="*/ 10 h 32"/>
                <a:gd name="T8" fmla="*/ 11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2" name="Freeform 106"/>
            <p:cNvSpPr>
              <a:spLocks noChangeArrowheads="1"/>
            </p:cNvSpPr>
            <p:nvPr/>
          </p:nvSpPr>
          <p:spPr bwMode="auto">
            <a:xfrm>
              <a:off x="3182" y="119"/>
              <a:ext cx="37" cy="19"/>
            </a:xfrm>
            <a:custGeom>
              <a:avLst/>
              <a:gdLst>
                <a:gd name="T0" fmla="*/ 8 w 49"/>
                <a:gd name="T1" fmla="*/ 1 h 23"/>
                <a:gd name="T2" fmla="*/ 3 w 49"/>
                <a:gd name="T3" fmla="*/ 2 h 23"/>
                <a:gd name="T4" fmla="*/ 17 w 49"/>
                <a:gd name="T5" fmla="*/ 13 h 23"/>
                <a:gd name="T6" fmla="*/ 8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3" name="Freeform 107"/>
            <p:cNvSpPr>
              <a:spLocks noChangeArrowheads="1"/>
            </p:cNvSpPr>
            <p:nvPr/>
          </p:nvSpPr>
          <p:spPr bwMode="auto">
            <a:xfrm>
              <a:off x="3434" y="343"/>
              <a:ext cx="74" cy="112"/>
            </a:xfrm>
            <a:custGeom>
              <a:avLst/>
              <a:gdLst>
                <a:gd name="T0" fmla="*/ 2 w 102"/>
                <a:gd name="T1" fmla="*/ 0 h 152"/>
                <a:gd name="T2" fmla="*/ 0 w 102"/>
                <a:gd name="T3" fmla="*/ 7 h 152"/>
                <a:gd name="T4" fmla="*/ 5 w 102"/>
                <a:gd name="T5" fmla="*/ 17 h 152"/>
                <a:gd name="T6" fmla="*/ 12 w 102"/>
                <a:gd name="T7" fmla="*/ 29 h 152"/>
                <a:gd name="T8" fmla="*/ 14 w 102"/>
                <a:gd name="T9" fmla="*/ 42 h 152"/>
                <a:gd name="T10" fmla="*/ 30 w 102"/>
                <a:gd name="T11" fmla="*/ 61 h 152"/>
                <a:gd name="T12" fmla="*/ 33 w 102"/>
                <a:gd name="T13" fmla="*/ 49 h 152"/>
                <a:gd name="T14" fmla="*/ 28 w 102"/>
                <a:gd name="T15" fmla="*/ 41 h 152"/>
                <a:gd name="T16" fmla="*/ 24 w 102"/>
                <a:gd name="T17" fmla="*/ 37 h 152"/>
                <a:gd name="T18" fmla="*/ 20 w 102"/>
                <a:gd name="T19" fmla="*/ 30 h 152"/>
                <a:gd name="T20" fmla="*/ 16 w 102"/>
                <a:gd name="T21" fmla="*/ 18 h 152"/>
                <a:gd name="T22" fmla="*/ 1 w 102"/>
                <a:gd name="T23" fmla="*/ 5 h 152"/>
                <a:gd name="T24" fmla="*/ 2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4" name="Freeform 108"/>
            <p:cNvSpPr>
              <a:spLocks noChangeArrowheads="1"/>
            </p:cNvSpPr>
            <p:nvPr/>
          </p:nvSpPr>
          <p:spPr bwMode="auto">
            <a:xfrm>
              <a:off x="3495" y="461"/>
              <a:ext cx="55" cy="80"/>
            </a:xfrm>
            <a:custGeom>
              <a:avLst/>
              <a:gdLst>
                <a:gd name="T0" fmla="*/ 27 w 74"/>
                <a:gd name="T1" fmla="*/ 10 h 103"/>
                <a:gd name="T2" fmla="*/ 30 w 74"/>
                <a:gd name="T3" fmla="*/ 19 h 103"/>
                <a:gd name="T4" fmla="*/ 12 w 74"/>
                <a:gd name="T5" fmla="*/ 39 h 103"/>
                <a:gd name="T6" fmla="*/ 13 w 74"/>
                <a:gd name="T7" fmla="*/ 47 h 103"/>
                <a:gd name="T8" fmla="*/ 8 w 74"/>
                <a:gd name="T9" fmla="*/ 44 h 103"/>
                <a:gd name="T10" fmla="*/ 2 w 74"/>
                <a:gd name="T11" fmla="*/ 39 h 103"/>
                <a:gd name="T12" fmla="*/ 0 w 74"/>
                <a:gd name="T13" fmla="*/ 39 h 103"/>
                <a:gd name="T14" fmla="*/ 4 w 74"/>
                <a:gd name="T15" fmla="*/ 27 h 103"/>
                <a:gd name="T16" fmla="*/ 5 w 74"/>
                <a:gd name="T17" fmla="*/ 24 h 103"/>
                <a:gd name="T18" fmla="*/ 1 w 74"/>
                <a:gd name="T19" fmla="*/ 12 h 103"/>
                <a:gd name="T20" fmla="*/ 1 w 74"/>
                <a:gd name="T21" fmla="*/ 7 h 103"/>
                <a:gd name="T22" fmla="*/ 10 w 74"/>
                <a:gd name="T23" fmla="*/ 10 h 103"/>
                <a:gd name="T24" fmla="*/ 15 w 74"/>
                <a:gd name="T25" fmla="*/ 17 h 103"/>
                <a:gd name="T26" fmla="*/ 27 w 74"/>
                <a:gd name="T27" fmla="*/ 10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5" name="Freeform 109"/>
            <p:cNvSpPr>
              <a:spLocks noChangeArrowheads="1"/>
            </p:cNvSpPr>
            <p:nvPr/>
          </p:nvSpPr>
          <p:spPr bwMode="auto">
            <a:xfrm>
              <a:off x="3459" y="540"/>
              <a:ext cx="109" cy="191"/>
            </a:xfrm>
            <a:custGeom>
              <a:avLst/>
              <a:gdLst>
                <a:gd name="T0" fmla="*/ 34 w 146"/>
                <a:gd name="T1" fmla="*/ 44 h 252"/>
                <a:gd name="T2" fmla="*/ 28 w 146"/>
                <a:gd name="T3" fmla="*/ 46 h 252"/>
                <a:gd name="T4" fmla="*/ 27 w 146"/>
                <a:gd name="T5" fmla="*/ 58 h 252"/>
                <a:gd name="T6" fmla="*/ 9 w 146"/>
                <a:gd name="T7" fmla="*/ 64 h 252"/>
                <a:gd name="T8" fmla="*/ 3 w 146"/>
                <a:gd name="T9" fmla="*/ 73 h 252"/>
                <a:gd name="T10" fmla="*/ 8 w 146"/>
                <a:gd name="T11" fmla="*/ 80 h 252"/>
                <a:gd name="T12" fmla="*/ 3 w 146"/>
                <a:gd name="T13" fmla="*/ 86 h 252"/>
                <a:gd name="T14" fmla="*/ 10 w 146"/>
                <a:gd name="T15" fmla="*/ 110 h 252"/>
                <a:gd name="T16" fmla="*/ 12 w 146"/>
                <a:gd name="T17" fmla="*/ 93 h 252"/>
                <a:gd name="T18" fmla="*/ 9 w 146"/>
                <a:gd name="T19" fmla="*/ 84 h 252"/>
                <a:gd name="T20" fmla="*/ 17 w 146"/>
                <a:gd name="T21" fmla="*/ 77 h 252"/>
                <a:gd name="T22" fmla="*/ 22 w 146"/>
                <a:gd name="T23" fmla="*/ 69 h 252"/>
                <a:gd name="T24" fmla="*/ 28 w 146"/>
                <a:gd name="T25" fmla="*/ 76 h 252"/>
                <a:gd name="T26" fmla="*/ 19 w 146"/>
                <a:gd name="T27" fmla="*/ 83 h 252"/>
                <a:gd name="T28" fmla="*/ 23 w 146"/>
                <a:gd name="T29" fmla="*/ 87 h 252"/>
                <a:gd name="T30" fmla="*/ 28 w 146"/>
                <a:gd name="T31" fmla="*/ 77 h 252"/>
                <a:gd name="T32" fmla="*/ 35 w 146"/>
                <a:gd name="T33" fmla="*/ 80 h 252"/>
                <a:gd name="T34" fmla="*/ 43 w 146"/>
                <a:gd name="T35" fmla="*/ 64 h 252"/>
                <a:gd name="T36" fmla="*/ 47 w 146"/>
                <a:gd name="T37" fmla="*/ 67 h 252"/>
                <a:gd name="T38" fmla="*/ 57 w 146"/>
                <a:gd name="T39" fmla="*/ 64 h 252"/>
                <a:gd name="T40" fmla="*/ 60 w 146"/>
                <a:gd name="T41" fmla="*/ 57 h 252"/>
                <a:gd name="T42" fmla="*/ 59 w 146"/>
                <a:gd name="T43" fmla="*/ 48 h 252"/>
                <a:gd name="T44" fmla="*/ 56 w 146"/>
                <a:gd name="T45" fmla="*/ 42 h 252"/>
                <a:gd name="T46" fmla="*/ 51 w 146"/>
                <a:gd name="T47" fmla="*/ 17 h 252"/>
                <a:gd name="T48" fmla="*/ 39 w 146"/>
                <a:gd name="T49" fmla="*/ 0 h 252"/>
                <a:gd name="T50" fmla="*/ 32 w 146"/>
                <a:gd name="T51" fmla="*/ 5 h 252"/>
                <a:gd name="T52" fmla="*/ 40 w 146"/>
                <a:gd name="T53" fmla="*/ 15 h 252"/>
                <a:gd name="T54" fmla="*/ 40 w 146"/>
                <a:gd name="T55" fmla="*/ 28 h 252"/>
                <a:gd name="T56" fmla="*/ 34 w 146"/>
                <a:gd name="T57" fmla="*/ 44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6" name="Freeform 110"/>
            <p:cNvSpPr>
              <a:spLocks noChangeArrowheads="1"/>
            </p:cNvSpPr>
            <p:nvPr/>
          </p:nvSpPr>
          <p:spPr bwMode="auto">
            <a:xfrm>
              <a:off x="2398" y="38"/>
              <a:ext cx="50" cy="31"/>
            </a:xfrm>
            <a:custGeom>
              <a:avLst/>
              <a:gdLst>
                <a:gd name="T0" fmla="*/ 21 w 70"/>
                <a:gd name="T1" fmla="*/ 0 h 40"/>
                <a:gd name="T2" fmla="*/ 24 w 70"/>
                <a:gd name="T3" fmla="*/ 9 h 40"/>
                <a:gd name="T4" fmla="*/ 15 w 70"/>
                <a:gd name="T5" fmla="*/ 12 h 40"/>
                <a:gd name="T6" fmla="*/ 11 w 70"/>
                <a:gd name="T7" fmla="*/ 19 h 40"/>
                <a:gd name="T8" fmla="*/ 3 w 70"/>
                <a:gd name="T9" fmla="*/ 17 h 40"/>
                <a:gd name="T10" fmla="*/ 1 w 70"/>
                <a:gd name="T11" fmla="*/ 17 h 40"/>
                <a:gd name="T12" fmla="*/ 12 w 70"/>
                <a:gd name="T13" fmla="*/ 9 h 40"/>
                <a:gd name="T14" fmla="*/ 21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7" name="Freeform 111"/>
            <p:cNvSpPr>
              <a:spLocks noChangeArrowheads="1"/>
            </p:cNvSpPr>
            <p:nvPr/>
          </p:nvSpPr>
          <p:spPr bwMode="auto">
            <a:xfrm>
              <a:off x="2291" y="47"/>
              <a:ext cx="19" cy="22"/>
            </a:xfrm>
            <a:custGeom>
              <a:avLst/>
              <a:gdLst>
                <a:gd name="T0" fmla="*/ 7 w 26"/>
                <a:gd name="T1" fmla="*/ 0 h 29"/>
                <a:gd name="T2" fmla="*/ 0 w 26"/>
                <a:gd name="T3" fmla="*/ 8 h 29"/>
                <a:gd name="T4" fmla="*/ 7 w 26"/>
                <a:gd name="T5" fmla="*/ 11 h 29"/>
                <a:gd name="T6" fmla="*/ 7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8" name="Freeform 112"/>
            <p:cNvSpPr>
              <a:spLocks noChangeArrowheads="1"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6 w 49"/>
                <a:gd name="T1" fmla="*/ 3 h 36"/>
                <a:gd name="T2" fmla="*/ 0 w 49"/>
                <a:gd name="T3" fmla="*/ 8 h 36"/>
                <a:gd name="T4" fmla="*/ 3 w 49"/>
                <a:gd name="T5" fmla="*/ 14 h 36"/>
                <a:gd name="T6" fmla="*/ 8 w 49"/>
                <a:gd name="T7" fmla="*/ 15 h 36"/>
                <a:gd name="T8" fmla="*/ 17 w 49"/>
                <a:gd name="T9" fmla="*/ 11 h 36"/>
                <a:gd name="T10" fmla="*/ 6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99" name="Freeform 113"/>
            <p:cNvSpPr>
              <a:spLocks noChangeArrowheads="1"/>
            </p:cNvSpPr>
            <p:nvPr/>
          </p:nvSpPr>
          <p:spPr bwMode="auto">
            <a:xfrm>
              <a:off x="2376" y="36"/>
              <a:ext cx="20" cy="18"/>
            </a:xfrm>
            <a:custGeom>
              <a:avLst/>
              <a:gdLst>
                <a:gd name="T0" fmla="*/ 4 w 27"/>
                <a:gd name="T1" fmla="*/ 0 h 22"/>
                <a:gd name="T2" fmla="*/ 1 w 27"/>
                <a:gd name="T3" fmla="*/ 7 h 22"/>
                <a:gd name="T4" fmla="*/ 7 w 27"/>
                <a:gd name="T5" fmla="*/ 12 h 22"/>
                <a:gd name="T6" fmla="*/ 4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0" name="Freeform 114"/>
            <p:cNvSpPr>
              <a:spLocks noChangeArrowheads="1"/>
            </p:cNvSpPr>
            <p:nvPr/>
          </p:nvSpPr>
          <p:spPr bwMode="auto">
            <a:xfrm>
              <a:off x="2358" y="54"/>
              <a:ext cx="15" cy="21"/>
            </a:xfrm>
            <a:custGeom>
              <a:avLst/>
              <a:gdLst>
                <a:gd name="T0" fmla="*/ 5 w 20"/>
                <a:gd name="T1" fmla="*/ 0 h 18"/>
                <a:gd name="T2" fmla="*/ 4 w 20"/>
                <a:gd name="T3" fmla="*/ 25 h 18"/>
                <a:gd name="T4" fmla="*/ 5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1" name="Freeform 115"/>
            <p:cNvSpPr>
              <a:spLocks noChangeArrowheads="1"/>
            </p:cNvSpPr>
            <p:nvPr/>
          </p:nvSpPr>
          <p:spPr bwMode="auto">
            <a:xfrm>
              <a:off x="3498" y="70"/>
              <a:ext cx="18" cy="25"/>
            </a:xfrm>
            <a:custGeom>
              <a:avLst/>
              <a:gdLst>
                <a:gd name="T0" fmla="*/ 11 w 24"/>
                <a:gd name="T1" fmla="*/ 0 h 44"/>
                <a:gd name="T2" fmla="*/ 4 w 24"/>
                <a:gd name="T3" fmla="*/ 3 h 44"/>
                <a:gd name="T4" fmla="*/ 0 w 24"/>
                <a:gd name="T5" fmla="*/ 7 h 44"/>
                <a:gd name="T6" fmla="*/ 7 w 24"/>
                <a:gd name="T7" fmla="*/ 8 h 44"/>
                <a:gd name="T8" fmla="*/ 11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" name="Freeform 116"/>
            <p:cNvSpPr>
              <a:spLocks noChangeArrowheads="1"/>
            </p:cNvSpPr>
            <p:nvPr/>
          </p:nvSpPr>
          <p:spPr bwMode="auto">
            <a:xfrm>
              <a:off x="2614" y="1522"/>
              <a:ext cx="31" cy="16"/>
            </a:xfrm>
            <a:custGeom>
              <a:avLst/>
              <a:gdLst>
                <a:gd name="T0" fmla="*/ 13 w 41"/>
                <a:gd name="T1" fmla="*/ 0 h 24"/>
                <a:gd name="T2" fmla="*/ 11 w 41"/>
                <a:gd name="T3" fmla="*/ 7 h 24"/>
                <a:gd name="T4" fmla="*/ 1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" name="Freeform 117"/>
            <p:cNvSpPr>
              <a:spLocks noChangeArrowheads="1"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5 w 13"/>
                <a:gd name="T1" fmla="*/ 2 h 20"/>
                <a:gd name="T2" fmla="*/ 1 w 13"/>
                <a:gd name="T3" fmla="*/ 5 h 20"/>
                <a:gd name="T4" fmla="*/ 4 w 13"/>
                <a:gd name="T5" fmla="*/ 8 h 20"/>
                <a:gd name="T6" fmla="*/ 5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" name="Freeform 118"/>
            <p:cNvSpPr>
              <a:spLocks noChangeArrowheads="1"/>
            </p:cNvSpPr>
            <p:nvPr/>
          </p:nvSpPr>
          <p:spPr bwMode="auto">
            <a:xfrm>
              <a:off x="2587" y="1360"/>
              <a:ext cx="9" cy="14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4 h 20"/>
                <a:gd name="T4" fmla="*/ 3 w 13"/>
                <a:gd name="T5" fmla="*/ 7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" name="Freeform 119"/>
            <p:cNvSpPr>
              <a:spLocks noChangeArrowheads="1"/>
            </p:cNvSpPr>
            <p:nvPr/>
          </p:nvSpPr>
          <p:spPr bwMode="auto">
            <a:xfrm>
              <a:off x="2647" y="1288"/>
              <a:ext cx="11" cy="18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4 h 25"/>
                <a:gd name="T4" fmla="*/ 6 w 14"/>
                <a:gd name="T5" fmla="*/ 9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" name="Freeform 120"/>
            <p:cNvSpPr>
              <a:spLocks noChangeArrowheads="1"/>
            </p:cNvSpPr>
            <p:nvPr/>
          </p:nvSpPr>
          <p:spPr bwMode="auto">
            <a:xfrm>
              <a:off x="2623" y="1286"/>
              <a:ext cx="11" cy="18"/>
            </a:xfrm>
            <a:custGeom>
              <a:avLst/>
              <a:gdLst>
                <a:gd name="T0" fmla="*/ 3 w 14"/>
                <a:gd name="T1" fmla="*/ 0 h 25"/>
                <a:gd name="T2" fmla="*/ 0 w 14"/>
                <a:gd name="T3" fmla="*/ 4 h 25"/>
                <a:gd name="T4" fmla="*/ 6 w 14"/>
                <a:gd name="T5" fmla="*/ 9 h 25"/>
                <a:gd name="T6" fmla="*/ 3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7" name="Freeform 121"/>
            <p:cNvSpPr>
              <a:spLocks noChangeArrowheads="1"/>
            </p:cNvSpPr>
            <p:nvPr/>
          </p:nvSpPr>
          <p:spPr bwMode="auto">
            <a:xfrm>
              <a:off x="2612" y="1308"/>
              <a:ext cx="9" cy="18"/>
            </a:xfrm>
            <a:custGeom>
              <a:avLst/>
              <a:gdLst>
                <a:gd name="T0" fmla="*/ 3 w 13"/>
                <a:gd name="T1" fmla="*/ 5 h 20"/>
                <a:gd name="T2" fmla="*/ 1 w 13"/>
                <a:gd name="T3" fmla="*/ 8 h 20"/>
                <a:gd name="T4" fmla="*/ 3 w 13"/>
                <a:gd name="T5" fmla="*/ 14 h 20"/>
                <a:gd name="T6" fmla="*/ 3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8" name="Freeform 122"/>
            <p:cNvSpPr>
              <a:spLocks noChangeArrowheads="1"/>
            </p:cNvSpPr>
            <p:nvPr/>
          </p:nvSpPr>
          <p:spPr bwMode="auto">
            <a:xfrm>
              <a:off x="2587" y="1343"/>
              <a:ext cx="9" cy="13"/>
            </a:xfrm>
            <a:custGeom>
              <a:avLst/>
              <a:gdLst>
                <a:gd name="T0" fmla="*/ 3 w 13"/>
                <a:gd name="T1" fmla="*/ 1 h 20"/>
                <a:gd name="T2" fmla="*/ 1 w 13"/>
                <a:gd name="T3" fmla="*/ 3 h 20"/>
                <a:gd name="T4" fmla="*/ 3 w 13"/>
                <a:gd name="T5" fmla="*/ 5 h 20"/>
                <a:gd name="T6" fmla="*/ 3 w 13"/>
                <a:gd name="T7" fmla="*/ 1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9" name="Freeform 123"/>
            <p:cNvSpPr>
              <a:spLocks noChangeArrowheads="1"/>
            </p:cNvSpPr>
            <p:nvPr/>
          </p:nvSpPr>
          <p:spPr bwMode="auto">
            <a:xfrm>
              <a:off x="2606" y="1331"/>
              <a:ext cx="9" cy="16"/>
            </a:xfrm>
            <a:custGeom>
              <a:avLst/>
              <a:gdLst>
                <a:gd name="T0" fmla="*/ 3 w 13"/>
                <a:gd name="T1" fmla="*/ 2 h 20"/>
                <a:gd name="T2" fmla="*/ 1 w 13"/>
                <a:gd name="T3" fmla="*/ 6 h 20"/>
                <a:gd name="T4" fmla="*/ 3 w 13"/>
                <a:gd name="T5" fmla="*/ 10 h 20"/>
                <a:gd name="T6" fmla="*/ 3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10" name="Freeform 124"/>
            <p:cNvSpPr>
              <a:spLocks noChangeArrowheads="1"/>
            </p:cNvSpPr>
            <p:nvPr/>
          </p:nvSpPr>
          <p:spPr bwMode="auto">
            <a:xfrm>
              <a:off x="1873" y="342"/>
              <a:ext cx="10" cy="17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7 h 20"/>
                <a:gd name="T4" fmla="*/ 4 w 13"/>
                <a:gd name="T5" fmla="*/ 12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11" name="Freeform 125"/>
            <p:cNvSpPr>
              <a:spLocks noChangeArrowheads="1"/>
            </p:cNvSpPr>
            <p:nvPr/>
          </p:nvSpPr>
          <p:spPr bwMode="auto">
            <a:xfrm>
              <a:off x="1812" y="308"/>
              <a:ext cx="9" cy="21"/>
            </a:xfrm>
            <a:custGeom>
              <a:avLst/>
              <a:gdLst>
                <a:gd name="T0" fmla="*/ 3 w 13"/>
                <a:gd name="T1" fmla="*/ 5 h 20"/>
                <a:gd name="T2" fmla="*/ 1 w 13"/>
                <a:gd name="T3" fmla="*/ 12 h 20"/>
                <a:gd name="T4" fmla="*/ 3 w 13"/>
                <a:gd name="T5" fmla="*/ 20 h 20"/>
                <a:gd name="T6" fmla="*/ 3 w 13"/>
                <a:gd name="T7" fmla="*/ 5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12" name="Freeform 126"/>
            <p:cNvSpPr>
              <a:spLocks noChangeArrowheads="1"/>
            </p:cNvSpPr>
            <p:nvPr/>
          </p:nvSpPr>
          <p:spPr bwMode="auto">
            <a:xfrm>
              <a:off x="1574" y="91"/>
              <a:ext cx="2059" cy="1645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4 h 1644"/>
                <a:gd name="T10" fmla="*/ 146 w 2060"/>
                <a:gd name="T11" fmla="*/ 1062 h 1644"/>
                <a:gd name="T12" fmla="*/ 308 w 2060"/>
                <a:gd name="T13" fmla="*/ 1044 h 1644"/>
                <a:gd name="T14" fmla="*/ 396 w 2060"/>
                <a:gd name="T15" fmla="*/ 1141 h 1644"/>
                <a:gd name="T16" fmla="*/ 452 w 2060"/>
                <a:gd name="T17" fmla="*/ 1450 h 1644"/>
                <a:gd name="T18" fmla="*/ 497 w 2060"/>
                <a:gd name="T19" fmla="*/ 1631 h 1644"/>
                <a:gd name="T20" fmla="*/ 704 w 2060"/>
                <a:gd name="T21" fmla="*/ 1577 h 1644"/>
                <a:gd name="T22" fmla="*/ 817 w 2060"/>
                <a:gd name="T23" fmla="*/ 1383 h 1644"/>
                <a:gd name="T24" fmla="*/ 885 w 2060"/>
                <a:gd name="T25" fmla="*/ 1156 h 1644"/>
                <a:gd name="T26" fmla="*/ 998 w 2060"/>
                <a:gd name="T27" fmla="*/ 1002 h 1644"/>
                <a:gd name="T28" fmla="*/ 796 w 2060"/>
                <a:gd name="T29" fmla="*/ 859 h 1644"/>
                <a:gd name="T30" fmla="*/ 817 w 2060"/>
                <a:gd name="T31" fmla="*/ 819 h 1644"/>
                <a:gd name="T32" fmla="*/ 1003 w 2060"/>
                <a:gd name="T33" fmla="*/ 919 h 1644"/>
                <a:gd name="T34" fmla="*/ 1095 w 2060"/>
                <a:gd name="T35" fmla="*/ 792 h 1644"/>
                <a:gd name="T36" fmla="*/ 1043 w 2060"/>
                <a:gd name="T37" fmla="*/ 763 h 1644"/>
                <a:gd name="T38" fmla="*/ 929 w 2060"/>
                <a:gd name="T39" fmla="*/ 716 h 1644"/>
                <a:gd name="T40" fmla="*/ 1138 w 2060"/>
                <a:gd name="T41" fmla="*/ 761 h 1644"/>
                <a:gd name="T42" fmla="*/ 1293 w 2060"/>
                <a:gd name="T43" fmla="*/ 855 h 1644"/>
                <a:gd name="T44" fmla="*/ 1370 w 2060"/>
                <a:gd name="T45" fmla="*/ 1036 h 1644"/>
                <a:gd name="T46" fmla="*/ 1605 w 2060"/>
                <a:gd name="T47" fmla="*/ 850 h 1644"/>
                <a:gd name="T48" fmla="*/ 1701 w 2060"/>
                <a:gd name="T49" fmla="*/ 1033 h 1644"/>
                <a:gd name="T50" fmla="*/ 1704 w 2060"/>
                <a:gd name="T51" fmla="*/ 877 h 1644"/>
                <a:gd name="T52" fmla="*/ 1756 w 2060"/>
                <a:gd name="T53" fmla="*/ 800 h 1644"/>
                <a:gd name="T54" fmla="*/ 1780 w 2060"/>
                <a:gd name="T55" fmla="*/ 544 h 1644"/>
                <a:gd name="T56" fmla="*/ 1821 w 2060"/>
                <a:gd name="T57" fmla="*/ 528 h 1644"/>
                <a:gd name="T58" fmla="*/ 1841 w 2060"/>
                <a:gd name="T59" fmla="*/ 427 h 1644"/>
                <a:gd name="T60" fmla="*/ 1802 w 2060"/>
                <a:gd name="T61" fmla="*/ 226 h 1644"/>
                <a:gd name="T62" fmla="*/ 1896 w 2060"/>
                <a:gd name="T63" fmla="*/ 108 h 1644"/>
                <a:gd name="T64" fmla="*/ 1944 w 2060"/>
                <a:gd name="T65" fmla="*/ 209 h 1644"/>
                <a:gd name="T66" fmla="*/ 1940 w 2060"/>
                <a:gd name="T67" fmla="*/ 123 h 1644"/>
                <a:gd name="T68" fmla="*/ 1972 w 2060"/>
                <a:gd name="T69" fmla="*/ 51 h 1644"/>
                <a:gd name="T70" fmla="*/ 2035 w 2060"/>
                <a:gd name="T71" fmla="*/ 0 h 1644"/>
                <a:gd name="T72" fmla="*/ 1817 w 2060"/>
                <a:gd name="T73" fmla="*/ 63 h 1644"/>
                <a:gd name="T74" fmla="*/ 1580 w 2060"/>
                <a:gd name="T75" fmla="*/ 83 h 1644"/>
                <a:gd name="T76" fmla="*/ 1346 w 2060"/>
                <a:gd name="T77" fmla="*/ 30 h 1644"/>
                <a:gd name="T78" fmla="*/ 1129 w 2060"/>
                <a:gd name="T79" fmla="*/ 65 h 1644"/>
                <a:gd name="T80" fmla="*/ 1037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01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00"/>
            </a:p>
          </p:txBody>
        </p:sp>
      </p:grpSp>
      <p:sp>
        <p:nvSpPr>
          <p:cNvPr id="113" name="矩形 117"/>
          <p:cNvSpPr>
            <a:spLocks noChangeArrowheads="1"/>
          </p:cNvSpPr>
          <p:nvPr/>
        </p:nvSpPr>
        <p:spPr bwMode="auto">
          <a:xfrm>
            <a:off x="415942" y="6521455"/>
            <a:ext cx="3057231" cy="307766"/>
          </a:xfrm>
          <a:prstGeom prst="rect">
            <a:avLst/>
          </a:prstGeom>
          <a:noFill/>
          <a:ln>
            <a:noFill/>
          </a:ln>
        </p:spPr>
        <p:txBody>
          <a:bodyPr wrap="none" lIns="91432" tIns="45715" rIns="91432" bIns="45715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中电科新型智慧城市研究院有限公司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43" y="3602038"/>
            <a:ext cx="9144239" cy="1655762"/>
          </a:xfrm>
          <a:prstGeom prst="rect">
            <a:avLst/>
          </a:prstGeom>
        </p:spPr>
        <p:txBody>
          <a:bodyPr lIns="91433" tIns="45716" rIns="91433" bIns="45716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-5707"/>
            <a:ext cx="12192316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灯片编号占位符 2"/>
          <p:cNvSpPr txBox="1"/>
          <p:nvPr userDrawn="1"/>
        </p:nvSpPr>
        <p:spPr>
          <a:xfrm>
            <a:off x="11287028" y="6570482"/>
            <a:ext cx="904973" cy="2875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63B40FF8-A652-42E8-BCC4-99D0606477D6}" type="slidenum">
              <a:rPr lang="zh-CN" altLang="en-US" sz="105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‹#›</a:t>
            </a:fld>
            <a:endParaRPr lang="zh-CN" altLang="en-US" sz="105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t="11329" r="26432" b="21996"/>
          <a:stretch>
            <a:fillRect/>
          </a:stretch>
        </p:blipFill>
        <p:spPr bwMode="auto">
          <a:xfrm>
            <a:off x="382465" y="-18440"/>
            <a:ext cx="670952" cy="58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1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96718-14CB-4C4D-B654-7756FE28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A9452-38D0-4AAD-B580-2F12EC01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E1336-D6B9-4C95-84E6-9BFA5B58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AFBB8-C850-4252-BD80-7C6219CE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6C2CD-2A63-4A45-A33F-D4C9BDD1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53725-7BF0-4C5E-B56E-5175C597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A25FC-19A8-41AB-9EF1-EBEFDF33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B129A-0170-4731-9698-8637E309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FBC41-FF47-4E7E-AAC5-973E89A0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0B91C-59E6-4121-A608-0ACA797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B5D33-6733-48F3-AAB7-1444A9D3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E2C03-7019-4093-BB02-92D603DD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C6C5C-82A9-46A4-AD1A-79114830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002756-76BE-48A9-AA22-AA951B92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243C1-C5B2-4ACA-B629-DBC59341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845A1-E814-4874-AA07-2DD7A23E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7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9083-1115-4EAD-9E79-0EEE9D6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22AD6-A6B3-45A6-8FC7-59B300E7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511D2-F5F7-465A-A0C6-E7ED09A5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000962-7863-4D86-97FF-2461E1D2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0FD30-00E6-456D-9007-A0593A8A5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C5DE9-8895-40DB-A48E-49040183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7339D6-4E21-42D3-A137-8E4A28F4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AC940-84EB-48DF-9C9D-D5057CD5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3325-4AF7-4E8E-81B9-6F3BD581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FFD3F-93A7-473E-A142-E24C261A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A1D6C-1FE2-4911-9394-8A8A92E6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F84747-8B88-4137-B4B8-EC63459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F3646-E256-4B33-A69A-05EE859C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74B3E-FC98-49A1-9F55-6E2FE34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485BE-552F-4E80-B361-A029C19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5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8D06-7EDE-4853-97ED-644AF8A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8E90A-9FF1-4F66-9368-CB82A46E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C6CBA-83A6-4F67-B227-ED5ECA43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CFBDB-B412-4C16-97C5-F9990743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0019D-3D76-4C9F-A86C-515DC5DD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916DC-3071-4D7D-A0D7-D42F7B0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B84ED-7829-446D-BA01-F4A8B1D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64590-67BD-4D0D-9133-9AA2532C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91160-553D-4A2C-8332-F9276F508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E5ED6-8233-4B0D-B01A-0E36FEA2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A882B-C638-4901-B41F-882326EE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39D0D-6A57-46E7-A5FB-AB7111A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0BDD9F-1659-4912-8C84-1133243B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99E88-3D23-4912-A030-8984ED44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1773-885B-44FB-B06C-9A233E25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04B9-D7E3-46F9-9150-8D2FDE9CB32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81D4E-1329-4835-87E8-F38AA1CF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548AE-CDDF-43A4-828A-9BFCC248C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6511-FED2-4E23-B27E-D08955FD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6250" y="13877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微软雅黑" pitchFamily="34" charset="-122"/>
                <a:sym typeface="+mn-ea"/>
              </a:rPr>
              <a:t>爬取数据说明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108739-59D8-419E-B4D5-645C18DA7C66}"/>
              </a:ext>
            </a:extLst>
          </p:cNvPr>
          <p:cNvGrpSpPr/>
          <p:nvPr/>
        </p:nvGrpSpPr>
        <p:grpSpPr>
          <a:xfrm>
            <a:off x="2067924" y="1017022"/>
            <a:ext cx="9277738" cy="5685619"/>
            <a:chOff x="3074184" y="2016091"/>
            <a:chExt cx="7455572" cy="30124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99BB80-2130-45B3-8B30-D29A556AF818}"/>
                </a:ext>
              </a:extLst>
            </p:cNvPr>
            <p:cNvSpPr/>
            <p:nvPr/>
          </p:nvSpPr>
          <p:spPr>
            <a:xfrm>
              <a:off x="3628760" y="2016091"/>
              <a:ext cx="6900996" cy="3004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爬取文书根据关键词“适用简易程序”“普通程序”爬取两种程序案件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每种程序文书数据比例约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1:1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每种程序文书数量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年数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总案由数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*500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52,500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时间覆盖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2014-2018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，共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裁判文书案件类型囊括刑事、民事、行政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大类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各案件类型爬取文书案由统计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案由根据网站提供，每个案由在每年每个程序下有近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500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个案件。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案件文书数量与案由数呈正比≈程序种类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年份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本类型案由数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*500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刑事案件：侵犯财产，妨碍社会管理秩序等，共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种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民事案件：合同、无因管理、不当得利纠纷，婚姻家庭、继承纠纷，知识产权与竞争纠纷等，共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种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行政案件：行政行为，行政范围，共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种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各文书内容根据爬取网站提供标签划分语义段落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新月形 6">
              <a:extLst>
                <a:ext uri="{FF2B5EF4-FFF2-40B4-BE49-F238E27FC236}">
                  <a16:creationId xmlns:a16="http://schemas.microsoft.com/office/drawing/2014/main" id="{26A1AC65-B952-471F-8BFB-FD036A0D0B7E}"/>
                </a:ext>
              </a:extLst>
            </p:cNvPr>
            <p:cNvSpPr/>
            <p:nvPr/>
          </p:nvSpPr>
          <p:spPr>
            <a:xfrm>
              <a:off x="3074184" y="2016091"/>
              <a:ext cx="780058" cy="3012444"/>
            </a:xfrm>
            <a:prstGeom prst="moon">
              <a:avLst>
                <a:gd name="adj" fmla="val 6211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B858902-D862-4F78-BB1A-92017CC612AA}"/>
              </a:ext>
            </a:extLst>
          </p:cNvPr>
          <p:cNvSpPr/>
          <p:nvPr/>
        </p:nvSpPr>
        <p:spPr>
          <a:xfrm>
            <a:off x="344375" y="2598003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把手案例网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60897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6250" y="13877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微软雅黑" pitchFamily="34" charset="-122"/>
                <a:sym typeface="+mn-ea"/>
              </a:rPr>
              <a:t>爬取数据说明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9BB80-2130-45B3-8B30-D29A556AF818}"/>
              </a:ext>
            </a:extLst>
          </p:cNvPr>
          <p:cNvSpPr/>
          <p:nvPr/>
        </p:nvSpPr>
        <p:spPr>
          <a:xfrm>
            <a:off x="751687" y="910490"/>
            <a:ext cx="858762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Small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数据集大小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刑事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4500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条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民事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1600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条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960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条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8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5771" y="0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微软雅黑" pitchFamily="34" charset="-122"/>
                <a:sym typeface="+mn-ea"/>
              </a:rPr>
              <a:t>爬取数据说明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31177B-E1D6-4E1D-BE81-2E05D82F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75769"/>
              </p:ext>
            </p:extLst>
          </p:nvPr>
        </p:nvGraphicFramePr>
        <p:xfrm>
          <a:off x="440553" y="612560"/>
          <a:ext cx="4751979" cy="5844886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068127">
                  <a:extLst>
                    <a:ext uri="{9D8B030D-6E8A-4147-A177-3AD203B41FA5}">
                      <a16:colId xmlns:a16="http://schemas.microsoft.com/office/drawing/2014/main" val="321203589"/>
                    </a:ext>
                  </a:extLst>
                </a:gridCol>
                <a:gridCol w="3683852">
                  <a:extLst>
                    <a:ext uri="{9D8B030D-6E8A-4147-A177-3AD203B41FA5}">
                      <a16:colId xmlns:a16="http://schemas.microsoft.com/office/drawing/2014/main" val="3343661787"/>
                    </a:ext>
                  </a:extLst>
                </a:gridCol>
              </a:tblGrid>
              <a:tr h="4129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案件类型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一级案由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953019"/>
                  </a:ext>
                </a:extLst>
              </a:tr>
              <a:tr h="258666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侵犯财产  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445632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妨害社会管理秩序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151475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侵犯公民人身权利、民主权利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55996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危害公共安全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321787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破坏社会主义市场经济秩序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892076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贪污贿赂  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103760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渎职    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901014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危害国防利益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9169746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危害国家安全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984992"/>
                  </a:ext>
                </a:extLst>
              </a:tr>
              <a:tr h="258666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合同、无因管理、不当得利纠纷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824354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侵权责任纠纷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0543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婚姻家庭、继承纠纷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8750003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劳动争议、人事争议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466245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物权纠纷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2858617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与公司、证券、保险、票据等有关的民事纠纷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420935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知识产权与竞争纠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58616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人格权纠纷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28938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适用特殊程序案件案由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470908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海事海商纠纷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804312"/>
                  </a:ext>
                </a:extLst>
              </a:tr>
              <a:tr h="2586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行政管理范围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233456"/>
                  </a:ext>
                </a:extLst>
              </a:tr>
              <a:tr h="258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行政行为种类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29911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7FFD3E-01DD-44BE-B67E-591F239BA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26302"/>
              </p:ext>
            </p:extLst>
          </p:nvPr>
        </p:nvGraphicFramePr>
        <p:xfrm>
          <a:off x="5678379" y="612560"/>
          <a:ext cx="1636196" cy="6169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6196">
                  <a:extLst>
                    <a:ext uri="{9D8B030D-6E8A-4147-A177-3AD203B41FA5}">
                      <a16:colId xmlns:a16="http://schemas.microsoft.com/office/drawing/2014/main" val="3387283105"/>
                    </a:ext>
                  </a:extLst>
                </a:gridCol>
              </a:tblGrid>
              <a:tr h="3079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文书段落名称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288259403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再审公诉机关称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555621384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反诉情况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050661371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上诉人诉称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025575533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公诉机关称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096782783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一审法院查明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812875941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一审法院认为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398633760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审判人员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299334356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本院认为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03303028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原告诉称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97881682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再审审理经过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61031661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本院查明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540977767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一审原告诉称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585924539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一审被告辩称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048965537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前审经过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560099884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被告辩称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031297478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当事人 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661189795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审理经过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597864612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第三人称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600467093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被上诉人辩称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82874310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相关法律条文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981904692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申诉人诉称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342338796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裁判结果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32732617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证据  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732689522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被申诉人辩称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198160889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附               </a:t>
                      </a: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870736195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16721122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8A4CEDA-F7C5-4D8A-8DCF-342A1593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40280"/>
              </p:ext>
            </p:extLst>
          </p:nvPr>
        </p:nvGraphicFramePr>
        <p:xfrm>
          <a:off x="7619004" y="612560"/>
          <a:ext cx="4499015" cy="2878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954111854"/>
                    </a:ext>
                  </a:extLst>
                </a:gridCol>
                <a:gridCol w="2734906">
                  <a:extLst>
                    <a:ext uri="{9D8B030D-6E8A-4147-A177-3AD203B41FA5}">
                      <a16:colId xmlns:a16="http://schemas.microsoft.com/office/drawing/2014/main" val="2902319262"/>
                    </a:ext>
                  </a:extLst>
                </a:gridCol>
              </a:tblGrid>
              <a:tr h="3353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案件信息字段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49694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court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审理法院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453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caseNo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caseType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案件类型（刑事、民事、行政）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16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instrumentType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文书类型（裁决书，决定书等）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610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reason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18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procedureId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审理程序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8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referenceType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参考类型（普通案件，最高法指导等）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836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judgementDateStart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裁判开始日期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39308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C7C9B81-F2A8-4160-994B-910AB7C0DCDB}"/>
              </a:ext>
            </a:extLst>
          </p:cNvPr>
          <p:cNvSpPr/>
          <p:nvPr/>
        </p:nvSpPr>
        <p:spPr>
          <a:xfrm>
            <a:off x="7692985" y="3637902"/>
            <a:ext cx="4499015" cy="263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文书段落视文书案件类型、一二审等情况不定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其他字段各个案件也不一定包含完全，可能会有缺漏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目前其他字段对应内容由于网站对登陆账号的限制，会发回错误信息或是将信息对应字符串乱序。（现已找到解决方案，尚未应用）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目前文书内容由于网站对应账号限制，发回文书内容会随机插入逗号，目前解决方法为文书中全部逗号删除。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53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5771" y="0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微软雅黑" pitchFamily="34" charset="-122"/>
                <a:sym typeface="+mn-ea"/>
              </a:rPr>
              <a:t>爬取数据说明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31177B-E1D6-4E1D-BE81-2E05D82F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26919"/>
              </p:ext>
            </p:extLst>
          </p:nvPr>
        </p:nvGraphicFramePr>
        <p:xfrm>
          <a:off x="356394" y="1852254"/>
          <a:ext cx="6670047" cy="3725238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43530">
                  <a:extLst>
                    <a:ext uri="{9D8B030D-6E8A-4147-A177-3AD203B41FA5}">
                      <a16:colId xmlns:a16="http://schemas.microsoft.com/office/drawing/2014/main" val="1449871478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923228046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321203589"/>
                    </a:ext>
                  </a:extLst>
                </a:gridCol>
                <a:gridCol w="2310062">
                  <a:extLst>
                    <a:ext uri="{9D8B030D-6E8A-4147-A177-3AD203B41FA5}">
                      <a16:colId xmlns:a16="http://schemas.microsoft.com/office/drawing/2014/main" val="3504610739"/>
                    </a:ext>
                  </a:extLst>
                </a:gridCol>
              </a:tblGrid>
              <a:tr h="5540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案件类型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每个文件文书数量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953019"/>
                  </a:ext>
                </a:extLst>
              </a:tr>
              <a:tr h="543583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2014-2018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每年数据分开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（共计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年）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简易程序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445632"/>
                  </a:ext>
                </a:extLst>
              </a:tr>
              <a:tr h="5582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824354"/>
                  </a:ext>
                </a:extLst>
              </a:tr>
              <a:tr h="517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233456"/>
                  </a:ext>
                </a:extLst>
              </a:tr>
              <a:tr h="5173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普通程序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276673"/>
                  </a:ext>
                </a:extLst>
              </a:tr>
              <a:tr h="517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民事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2103311"/>
                  </a:ext>
                </a:extLst>
              </a:tr>
              <a:tr h="517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每年约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91263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4E49ECF-8F98-4C7A-8C4F-98EBB145AD91}"/>
              </a:ext>
            </a:extLst>
          </p:cNvPr>
          <p:cNvSpPr txBox="1"/>
          <p:nvPr/>
        </p:nvSpPr>
        <p:spPr>
          <a:xfrm>
            <a:off x="356394" y="770305"/>
            <a:ext cx="264687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爬取文件存储结构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C2D82B-DE82-45B8-8868-270C97DB92AF}"/>
              </a:ext>
            </a:extLst>
          </p:cNvPr>
          <p:cNvSpPr/>
          <p:nvPr/>
        </p:nvSpPr>
        <p:spPr>
          <a:xfrm>
            <a:off x="356394" y="1357446"/>
            <a:ext cx="787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目前文件按照“年份</a:t>
            </a:r>
            <a:r>
              <a:rPr lang="en-US" altLang="zh-CN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+</a:t>
            </a:r>
            <a:r>
              <a:rPr lang="zh-CN" altLang="en-US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程序</a:t>
            </a:r>
            <a:r>
              <a:rPr lang="en-US" altLang="zh-CN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+</a:t>
            </a:r>
            <a:r>
              <a:rPr lang="zh-CN" altLang="en-US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案件类型”的方式存储，共计</a:t>
            </a:r>
            <a:r>
              <a:rPr lang="en-US" altLang="zh-CN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5*2*3=30</a:t>
            </a:r>
            <a:r>
              <a:rPr lang="zh-CN" altLang="en-US" b="1" cap="all" dirty="0">
                <a:ln w="9000" cmpd="sng">
                  <a:noFill/>
                  <a:prstDash val="solid"/>
                </a:ln>
                <a:latin typeface="黑体" pitchFamily="2" charset="-122"/>
                <a:ea typeface="微软雅黑" pitchFamily="34" charset="-122"/>
                <a:sym typeface="+mn-ea"/>
              </a:rPr>
              <a:t>个文件</a:t>
            </a:r>
          </a:p>
        </p:txBody>
      </p:sp>
    </p:spTree>
    <p:extLst>
      <p:ext uri="{BB962C8B-B14F-4D97-AF65-F5344CB8AC3E}">
        <p14:creationId xmlns:p14="http://schemas.microsoft.com/office/powerpoint/2010/main" val="184624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589</Words>
  <Application>Microsoft Office PowerPoint</Application>
  <PresentationFormat>宽屏</PresentationFormat>
  <Paragraphs>124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Zinc Stephen</dc:creator>
  <cp:lastModifiedBy>Zinc Stephen</cp:lastModifiedBy>
  <cp:revision>44</cp:revision>
  <dcterms:created xsi:type="dcterms:W3CDTF">2019-06-30T01:16:00Z</dcterms:created>
  <dcterms:modified xsi:type="dcterms:W3CDTF">2019-07-25T16:14:40Z</dcterms:modified>
</cp:coreProperties>
</file>