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YEx9WarNJL/FGwjB3zNJo2L7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There is no doubt that travels by air is affected by COVID-19.</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Through sentiment analysis we know that sentiment of people are unstable. They tends to be more positive at first. They might be confident and thought COVID would all ends really soon. And then they become more negative cause it didn't end at all.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By combining flights dataset with CDC dataset we know that COVID-19 did stopped people traveling, but not significantly. They are mostly stopped at the beginning of this pandemic, and as time went by, people who decided to travel by air still travel.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There are a few ethical considerations and limitations in our project.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first thing is bias. Apparently the fact that we only discussed about airlines made our bias. We didn't take other forms of transportation into consideration mainly because they are hard to obtain. But it's still a fact that our project can do better if we can compare airlines data with trains records or some other forms.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Another bias in our project is that we only considered US regions. If we can get flights data and covid-19 cases datasets all around the world, we can then do comparison to find out to what degree covid has affect each countries.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Another ethical consideration is about our dataset of tweets. Even though it is scraped through publicly available, but it is related to specific twitter user. And this data will remains in our dataset even if that user deletes it.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As for sentiment analysis, we did come up with a few conclusions by that, but the sentiments within tweets are not accurate enough. If the accuracy of it can improve, our sentiment analysis will also be more convincing.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As for Data Combinations, Text data are solely analyzed. We didn't combine text data with other datasets when we are doing data analysis. And that the same for network analysis. We should definitely try to vectorize these text data and combine them with other forms of data and analyze them together.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I am Boning, I am gonna start with data issue and data cleanliness. For the covid-19 cases, the problems are wrong types. (different data types in one column for example there are both string and numeric data in date attribute) also missing values (due to some reasons) same things happened in Opensky dataset and in tweets dataset, we also found noise values which are stopwords, emojis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 after deep observation on dataset, the next step is data pre-processing, on covid-19 dataset, we checked and removed duplicates and handled missing values by replacing them with mean values, cause there are mathematic relationships between data attributes, and mean values makes more sense than zero values. On tweets dataset, we removed the stopwords and translated the emoji to find out what the meanings are behind emojis.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Then we began to do different kinds of analysis on dataset. We calculated mean, median, standard deviation, and even mode values of the dataset. Then we did anomaly detection on those datasets. Here we applied lof algorithm and these are three different situations of outliers when k has different values. Then yuming is gonna introduce the remaining parts of analysis on our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let‘s take a look at these scatter plots And try to get the relationship between different values</a:t>
            </a:r>
            <a:endParaRPr/>
          </a:p>
          <a:p>
            <a:pPr indent="0" lvl="0" marL="0" rtl="0" algn="l">
              <a:lnSpc>
                <a:spcPct val="100000"/>
              </a:lnSpc>
              <a:spcBef>
                <a:spcPts val="0"/>
              </a:spcBef>
              <a:spcAft>
                <a:spcPts val="0"/>
              </a:spcAft>
              <a:buSzPts val="1100"/>
              <a:buNone/>
            </a:pPr>
            <a:r>
              <a:rPr lang="en"/>
              <a:t>第一张图：</a:t>
            </a:r>
            <a:endParaRPr/>
          </a:p>
          <a:p>
            <a:pPr indent="-298450" lvl="0" marL="457200" rtl="0" algn="l">
              <a:lnSpc>
                <a:spcPct val="100000"/>
              </a:lnSpc>
              <a:spcBef>
                <a:spcPts val="0"/>
              </a:spcBef>
              <a:spcAft>
                <a:spcPts val="0"/>
              </a:spcAft>
              <a:buSzPts val="1100"/>
              <a:buAutoNum type="arabicPeriod"/>
            </a:pPr>
            <a:r>
              <a:rPr lang="en"/>
              <a:t>So in the first picture, We can see that the points formed by tot_cases and tot_death present multiple curves shapes. </a:t>
            </a:r>
            <a:endParaRPr/>
          </a:p>
          <a:p>
            <a:pPr indent="-298450" lvl="0" marL="457200" rtl="0" algn="l">
              <a:lnSpc>
                <a:spcPct val="100000"/>
              </a:lnSpc>
              <a:spcBef>
                <a:spcPts val="0"/>
              </a:spcBef>
              <a:spcAft>
                <a:spcPts val="0"/>
              </a:spcAft>
              <a:buSzPts val="1100"/>
              <a:buAutoNum type="arabicPeriod"/>
            </a:pPr>
            <a:r>
              <a:rPr lang="en"/>
              <a:t>And by observing these shapes, we can conclude that the overall relationship between these two data is</a:t>
            </a:r>
            <a:r>
              <a:rPr b="1" lang="en"/>
              <a:t> </a:t>
            </a:r>
            <a:r>
              <a:rPr lang="en"/>
              <a:t>proportional</a:t>
            </a:r>
            <a:r>
              <a:rPr b="1" lang="en"/>
              <a:t>.[pro pou xun nou]</a:t>
            </a:r>
            <a:endParaRPr b="1"/>
          </a:p>
          <a:p>
            <a:pPr indent="-298450" lvl="0" marL="457200" rtl="0" algn="l">
              <a:lnSpc>
                <a:spcPct val="100000"/>
              </a:lnSpc>
              <a:spcBef>
                <a:spcPts val="0"/>
              </a:spcBef>
              <a:spcAft>
                <a:spcPts val="0"/>
              </a:spcAft>
              <a:buSzPts val="1100"/>
              <a:buAutoNum type="arabicPeriod"/>
            </a:pPr>
            <a:r>
              <a:rPr lang="en"/>
              <a:t>In addition, we can find that the scatter points are not completely concentrated together to form a sphere </a:t>
            </a:r>
            <a:r>
              <a:rPr b="1" lang="en"/>
              <a:t>[</a:t>
            </a:r>
            <a:r>
              <a:rPr b="1" lang="en" sz="1150">
                <a:solidFill>
                  <a:srgbClr val="5F6368"/>
                </a:solidFill>
                <a:highlight>
                  <a:srgbClr val="FFFFFF"/>
                </a:highlight>
              </a:rPr>
              <a:t>sfir</a:t>
            </a:r>
            <a:r>
              <a:rPr b="1" lang="en"/>
              <a:t>] </a:t>
            </a:r>
            <a:r>
              <a:rPr lang="en"/>
              <a:t>, but form multiple curves, starting from the zero point. </a:t>
            </a:r>
            <a:endParaRPr/>
          </a:p>
          <a:p>
            <a:pPr indent="-298450" lvl="0" marL="457200" rtl="0" algn="l">
              <a:lnSpc>
                <a:spcPct val="100000"/>
              </a:lnSpc>
              <a:spcBef>
                <a:spcPts val="0"/>
              </a:spcBef>
              <a:spcAft>
                <a:spcPts val="0"/>
              </a:spcAft>
              <a:buSzPts val="1100"/>
              <a:buAutoNum type="arabicPeriod"/>
            </a:pPr>
            <a:r>
              <a:rPr lang="en"/>
              <a:t>Such a result may reflect the relationship between the total number of diagnoses and the total number of deaths in different states, or it may be the influence of the season, which makes the image present such feature</a:t>
            </a:r>
            <a:endParaRPr/>
          </a:p>
          <a:p>
            <a:pPr indent="0" lvl="0" marL="0" rtl="0" algn="l">
              <a:lnSpc>
                <a:spcPct val="100000"/>
              </a:lnSpc>
              <a:spcBef>
                <a:spcPts val="0"/>
              </a:spcBef>
              <a:spcAft>
                <a:spcPts val="0"/>
              </a:spcAft>
              <a:buSzPts val="1100"/>
              <a:buNone/>
            </a:pPr>
            <a:r>
              <a:rPr lang="en"/>
              <a:t>第二张图：</a:t>
            </a:r>
            <a:endParaRPr/>
          </a:p>
          <a:p>
            <a:pPr indent="-298450" lvl="0" marL="457200" rtl="0" algn="l">
              <a:lnSpc>
                <a:spcPct val="100000"/>
              </a:lnSpc>
              <a:spcBef>
                <a:spcPts val="0"/>
              </a:spcBef>
              <a:spcAft>
                <a:spcPts val="0"/>
              </a:spcAft>
              <a:buSzPts val="1100"/>
              <a:buAutoNum type="arabicPeriod"/>
            </a:pPr>
            <a:r>
              <a:rPr lang="en"/>
              <a:t>In the second picture we can see that the scatter points also form many curves that are close to straight lines, instead of clustering into a cluster. The analysis of this situation is the same as the analysis in the first picture.</a:t>
            </a:r>
            <a:endParaRPr/>
          </a:p>
          <a:p>
            <a:pPr indent="-298450" lvl="0" marL="457200" rtl="0" algn="l">
              <a:lnSpc>
                <a:spcPct val="100000"/>
              </a:lnSpc>
              <a:spcBef>
                <a:spcPts val="0"/>
              </a:spcBef>
              <a:spcAft>
                <a:spcPts val="0"/>
              </a:spcAft>
              <a:buSzPts val="1100"/>
              <a:buAutoNum type="arabicPeriod"/>
            </a:pPr>
            <a:r>
              <a:rPr lang="en"/>
              <a:t>What is worth noteing is that there are two approximate horizontal lines in the figure. </a:t>
            </a:r>
            <a:endParaRPr/>
          </a:p>
          <a:p>
            <a:pPr indent="-298450" lvl="1" marL="914400" rtl="0" algn="l">
              <a:lnSpc>
                <a:spcPct val="100000"/>
              </a:lnSpc>
              <a:spcBef>
                <a:spcPts val="0"/>
              </a:spcBef>
              <a:spcAft>
                <a:spcPts val="0"/>
              </a:spcAft>
              <a:buSzPts val="1100"/>
              <a:buAutoNum type="alphaLcPeriod"/>
            </a:pPr>
            <a:r>
              <a:rPr lang="en"/>
              <a:t>For the below one, we can see the value of tot death for each point is 0, so it reflects that sometimes total cases has a non-negative value, but the value of probable cases is 0, which is reasonable</a:t>
            </a:r>
            <a:endParaRPr/>
          </a:p>
          <a:p>
            <a:pPr indent="-298450" lvl="1" marL="914400" rtl="0" algn="l">
              <a:lnSpc>
                <a:spcPct val="100000"/>
              </a:lnSpc>
              <a:spcBef>
                <a:spcPts val="0"/>
              </a:spcBef>
              <a:spcAft>
                <a:spcPts val="0"/>
              </a:spcAft>
              <a:buSzPts val="1100"/>
              <a:buAutoNum type="alphaLcPeriod"/>
            </a:pPr>
            <a:r>
              <a:rPr lang="en"/>
              <a:t>And for the above one,</a:t>
            </a:r>
            <a:r>
              <a:rPr lang="en">
                <a:solidFill>
                  <a:schemeClr val="dk1"/>
                </a:solidFill>
              </a:rPr>
              <a:t> we can see one value of</a:t>
            </a:r>
            <a:r>
              <a:rPr lang="en"/>
              <a:t> prob_death occurs many times, this situation is caused by filling the blank part with the average value.</a:t>
            </a:r>
            <a:endParaRPr/>
          </a:p>
          <a:p>
            <a:pPr indent="-298450" lvl="1" marL="914400" rtl="0" algn="l">
              <a:lnSpc>
                <a:spcPct val="100000"/>
              </a:lnSpc>
              <a:spcBef>
                <a:spcPts val="0"/>
              </a:spcBef>
              <a:spcAft>
                <a:spcPts val="0"/>
              </a:spcAft>
              <a:buSzPts val="1100"/>
              <a:buAutoNum type="alphaLcPeriod"/>
            </a:pPr>
            <a:r>
              <a:rPr lang="en"/>
              <a:t>The resaon for us to do that is： If we do not fill in the blank, we will lose nearly half of the data， because there are many blanks here. In addition , it is a time series data. So if we didn’t fill in the blank. Chances are that we may lose the data a long period of time, and it will be difficult to compare the data features of different time periods. For example, like the influence of seasons on the number of death in a city.</a:t>
            </a:r>
            <a:endParaRPr/>
          </a:p>
          <a:p>
            <a:pPr indent="0" lvl="0" marL="0" rtl="0" algn="l">
              <a:lnSpc>
                <a:spcPct val="100000"/>
              </a:lnSpc>
              <a:spcBef>
                <a:spcPts val="0"/>
              </a:spcBef>
              <a:spcAft>
                <a:spcPts val="0"/>
              </a:spcAft>
              <a:buSzPts val="1100"/>
              <a:buNone/>
            </a:pPr>
            <a:r>
              <a:rPr lang="en"/>
              <a:t>第三张图:</a:t>
            </a:r>
            <a:endParaRPr/>
          </a:p>
          <a:p>
            <a:pPr indent="-298450" lvl="0" marL="457200" rtl="0" algn="l">
              <a:lnSpc>
                <a:spcPct val="100000"/>
              </a:lnSpc>
              <a:spcBef>
                <a:spcPts val="0"/>
              </a:spcBef>
              <a:spcAft>
                <a:spcPts val="0"/>
              </a:spcAft>
              <a:buSzPts val="1100"/>
              <a:buAutoNum type="arabicPeriod"/>
            </a:pPr>
            <a:r>
              <a:rPr lang="en"/>
              <a:t>In the third picture, we can find that the relationship between probable_death and tot_death is very close to the relationship diagram between probable_death and tot_cases. </a:t>
            </a:r>
            <a:endParaRPr/>
          </a:p>
          <a:p>
            <a:pPr indent="-298450" lvl="0" marL="457200" rtl="0" algn="l">
              <a:lnSpc>
                <a:spcPct val="100000"/>
              </a:lnSpc>
              <a:spcBef>
                <a:spcPts val="0"/>
              </a:spcBef>
              <a:spcAft>
                <a:spcPts val="0"/>
              </a:spcAft>
              <a:buSzPts val="1100"/>
              <a:buAutoNum type="arabicPeriod"/>
            </a:pPr>
            <a:r>
              <a:rPr lang="en"/>
              <a:t>So the conclusion can be similiar.</a:t>
            </a:r>
            <a:endParaRPr/>
          </a:p>
          <a:p>
            <a:pPr indent="-298450" lvl="0" marL="457200" rtl="0" algn="l">
              <a:lnSpc>
                <a:spcPct val="115000"/>
              </a:lnSpc>
              <a:spcBef>
                <a:spcPts val="0"/>
              </a:spcBef>
              <a:spcAft>
                <a:spcPts val="0"/>
              </a:spcAft>
              <a:buSzPts val="1100"/>
              <a:buAutoNum type="arabicPeriod"/>
            </a:pPr>
            <a:r>
              <a:rPr lang="en" sz="1200">
                <a:solidFill>
                  <a:srgbClr val="24292F"/>
                </a:solidFill>
                <a:highlight>
                  <a:schemeClr val="lt1"/>
                </a:highlight>
              </a:rPr>
              <a:t>Then, let’s see some histograms to find out other features of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There are three histograms, made by using the number of total cases,</a:t>
            </a:r>
            <a:r>
              <a:rPr lang="en" sz="1200">
                <a:solidFill>
                  <a:srgbClr val="24292F"/>
                </a:solidFill>
                <a:highlight>
                  <a:schemeClr val="lt1"/>
                </a:highlight>
              </a:rPr>
              <a:t> the number of</a:t>
            </a:r>
            <a:r>
              <a:rPr lang="en" sz="1200">
                <a:solidFill>
                  <a:srgbClr val="24292F"/>
                </a:solidFill>
                <a:highlight>
                  <a:srgbClr val="FFFFFF"/>
                </a:highlight>
              </a:rPr>
              <a:t> confirmed cases and </a:t>
            </a:r>
            <a:r>
              <a:rPr lang="en" sz="1200">
                <a:solidFill>
                  <a:srgbClr val="24292F"/>
                </a:solidFill>
                <a:highlight>
                  <a:schemeClr val="lt1"/>
                </a:highlight>
              </a:rPr>
              <a:t> the number of probable cases.</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We can see that the histogram shapes and range of values of tot_cases and conf_cases are almost same                                                                                                                                                                                                                                                                                                                                                                         ，which means he data distribution of these two are very similar</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Since the value of tot_cases is determined by several things, of course including confirm_cases and </a:t>
            </a:r>
            <a:r>
              <a:rPr lang="en">
                <a:solidFill>
                  <a:schemeClr val="dk1"/>
                </a:solidFill>
                <a:highlight>
                  <a:srgbClr val="FFFFFF"/>
                </a:highlight>
              </a:rPr>
              <a:t>probable cases</a:t>
            </a:r>
            <a:r>
              <a:rPr lang="en" sz="1200">
                <a:solidFill>
                  <a:srgbClr val="24292F"/>
                </a:solidFill>
                <a:highlight>
                  <a:srgbClr val="FFFFFF"/>
                </a:highlight>
              </a:rPr>
              <a:t>.</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We can conclude that </a:t>
            </a:r>
            <a:r>
              <a:rPr lang="en" sz="1200">
                <a:solidFill>
                  <a:srgbClr val="24292F"/>
                </a:solidFill>
                <a:highlight>
                  <a:schemeClr val="lt1"/>
                </a:highlight>
              </a:rPr>
              <a:t>the value of confirm_cases </a:t>
            </a:r>
            <a:r>
              <a:rPr lang="en" sz="1200">
                <a:solidFill>
                  <a:srgbClr val="24292F"/>
                </a:solidFill>
                <a:highlight>
                  <a:srgbClr val="FFFFFF"/>
                </a:highlight>
              </a:rPr>
              <a:t>can be a key factor affecting the value of </a:t>
            </a:r>
            <a:r>
              <a:rPr lang="en" sz="1200">
                <a:solidFill>
                  <a:srgbClr val="24292F"/>
                </a:solidFill>
                <a:highlight>
                  <a:schemeClr val="lt1"/>
                </a:highlight>
              </a:rPr>
              <a:t>tot_cases. That’s what we found from the histogram</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Ok，then Yutai will show will show us the results of further data analysis</a:t>
            </a:r>
            <a:endParaRPr sz="1200">
              <a:solidFill>
                <a:srgbClr val="24292F"/>
              </a:solidFill>
              <a:highlight>
                <a:srgbClr val="FFFFFF"/>
              </a:highligh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Here we come to the analysis part.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i="1" lang="en" sz="1200" u="sng">
                <a:solidFill>
                  <a:schemeClr val="dk1"/>
                </a:solidFill>
                <a:highlight>
                  <a:schemeClr val="lt1"/>
                </a:highlight>
                <a:latin typeface="Times New Roman"/>
                <a:ea typeface="Times New Roman"/>
                <a:cs typeface="Times New Roman"/>
                <a:sym typeface="Times New Roman"/>
              </a:rPr>
              <a:t>However, at the beginning of this part, I need to mention that because we did get enough data, we failed to find any useful information from those analyses. </a:t>
            </a:r>
            <a:endParaRPr i="1" sz="1200" u="sng">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t/>
            </a:r>
            <a:endParaRPr>
              <a:solidFill>
                <a:srgbClr val="222222"/>
              </a:solidFill>
              <a:highlight>
                <a:schemeClr val="lt1"/>
              </a:highlight>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highlight>
                  <a:schemeClr val="lt1"/>
                </a:highlight>
                <a:latin typeface="Times New Roman"/>
                <a:ea typeface="Times New Roman"/>
                <a:cs typeface="Times New Roman"/>
                <a:sym typeface="Times New Roman"/>
              </a:rPr>
              <a:t>First of all, Let’s take a look at the cluster analysis.</a:t>
            </a:r>
            <a:endParaRPr b="1"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lang="en" sz="1200">
                <a:solidFill>
                  <a:srgbClr val="24292F"/>
                </a:solidFill>
                <a:highlight>
                  <a:schemeClr val="lt1"/>
                </a:highlight>
                <a:latin typeface="Times New Roman"/>
                <a:ea typeface="Times New Roman"/>
                <a:cs typeface="Times New Roman"/>
                <a:sym typeface="Times New Roman"/>
              </a:rPr>
              <a:t>We have conducted all four cluster analyses on the opensky and CDC dataset. However, since all numeric dataset we got are time series, it’s hard to conduct the above 4 methods. So we combine several columns into columns to do the analysis. But nothing changed, even though we have made out four of them, they seem meaningless. This might be because we didn’t use those methods correctly, or we didn’t get enough data to compare with, to analyze. Which would be an important part for our future work.</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200">
                <a:solidFill>
                  <a:schemeClr val="dk1"/>
                </a:solidFill>
                <a:highlight>
                  <a:schemeClr val="lt1"/>
                </a:highlight>
                <a:latin typeface="Times New Roman"/>
                <a:ea typeface="Times New Roman"/>
                <a:cs typeface="Times New Roman"/>
                <a:sym typeface="Times New Roman"/>
              </a:rPr>
              <a:t>Then, it comes to sentiment analysis.</a:t>
            </a:r>
            <a:endParaRPr b="1"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The corresponding dataset would be Twitter text dataset. We manually add tags by determining the sentiment for each twitter. However, the data we got is too messed up. So the accuracy and correctness of the analysis is pretty poor. So we choose to put this part in the future work, get more data and try more methods to analyze.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highlight>
                  <a:schemeClr val="lt1"/>
                </a:highlight>
                <a:latin typeface="Times New Roman"/>
                <a:ea typeface="Times New Roman"/>
                <a:cs typeface="Times New Roman"/>
                <a:sym typeface="Times New Roman"/>
              </a:rPr>
              <a:t>As for what we got from this analysis</a:t>
            </a:r>
            <a:r>
              <a:rPr lang="en" sz="1200">
                <a:solidFill>
                  <a:schemeClr val="dk1"/>
                </a:solidFill>
                <a:highlight>
                  <a:schemeClr val="lt1"/>
                </a:highlight>
                <a:latin typeface="Times New Roman"/>
                <a:ea typeface="Times New Roman"/>
                <a:cs typeface="Times New Roman"/>
                <a:sym typeface="Times New Roman"/>
              </a:rPr>
              <a:t>, </a:t>
            </a:r>
            <a:r>
              <a:rPr lang="en" sz="1200">
                <a:solidFill>
                  <a:srgbClr val="24292F"/>
                </a:solidFill>
                <a:highlight>
                  <a:schemeClr val="lt1"/>
                </a:highlight>
                <a:latin typeface="Times New Roman"/>
                <a:ea typeface="Times New Roman"/>
                <a:cs typeface="Times New Roman"/>
                <a:sym typeface="Times New Roman"/>
              </a:rPr>
              <a:t>Positive tweets are apparently more than negative tweets in the beginning of the pandemic. Although there are some months that negative sentiments are significantly more than positive sentiments. As time went by, tweets from people tended to be balanced between positive sentiment and negative sentiments. Which matches our hypothesis with the linear and logistic regression, that the the flights per day tend to be stable with time passed.</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200">
                <a:solidFill>
                  <a:schemeClr val="dk1"/>
                </a:solidFill>
                <a:highlight>
                  <a:schemeClr val="lt1"/>
                </a:highlight>
                <a:latin typeface="Times New Roman"/>
                <a:ea typeface="Times New Roman"/>
                <a:cs typeface="Times New Roman"/>
                <a:sym typeface="Times New Roman"/>
              </a:rPr>
              <a:t>Then we come to the hypothesis part. </a:t>
            </a:r>
            <a:endParaRPr b="1"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We did about 6 hypotheses in total. But like I mentioned before, we only got two numerical dataset, and both of them are time series, so we didn’t generate much useful result.</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SzPts val="1100"/>
              <a:buNone/>
            </a:pPr>
            <a:r>
              <a:rPr b="1" lang="en" sz="1200">
                <a:solidFill>
                  <a:schemeClr val="dk1"/>
                </a:solidFill>
                <a:highlight>
                  <a:schemeClr val="lt1"/>
                </a:highlight>
                <a:latin typeface="Times New Roman"/>
                <a:ea typeface="Times New Roman"/>
                <a:cs typeface="Times New Roman"/>
                <a:sym typeface="Times New Roman"/>
              </a:rPr>
              <a:t>And because of the time limitation,</a:t>
            </a:r>
            <a:endParaRPr b="1"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highlight>
                  <a:schemeClr val="lt1"/>
                </a:highlight>
                <a:latin typeface="Times New Roman"/>
                <a:ea typeface="Times New Roman"/>
                <a:cs typeface="Times New Roman"/>
                <a:sym typeface="Times New Roman"/>
              </a:rPr>
              <a:t>As the result, we decided to choose the most meaningful one to display, </a:t>
            </a:r>
            <a:r>
              <a:rPr lang="en" sz="1200">
                <a:solidFill>
                  <a:schemeClr val="dk1"/>
                </a:solidFill>
                <a:highlight>
                  <a:schemeClr val="lt1"/>
                </a:highlight>
                <a:latin typeface="Times New Roman"/>
                <a:ea typeface="Times New Roman"/>
                <a:cs typeface="Times New Roman"/>
                <a:sym typeface="Times New Roman"/>
              </a:rPr>
              <a:t>which would be the hypothesis about the daily cases and deaths and flights per day.</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We </a:t>
            </a:r>
            <a:r>
              <a:rPr lang="en" sz="1200">
                <a:solidFill>
                  <a:srgbClr val="24292F"/>
                </a:solidFill>
                <a:highlight>
                  <a:schemeClr val="lt1"/>
                </a:highlight>
                <a:latin typeface="Times New Roman"/>
                <a:ea typeface="Times New Roman"/>
                <a:cs typeface="Times New Roman"/>
                <a:sym typeface="Times New Roman"/>
              </a:rPr>
              <a:t>divided flights data into groups</a:t>
            </a:r>
            <a:endParaRPr sz="1200">
              <a:solidFill>
                <a:srgbClr val="24292F"/>
              </a:solidFill>
              <a:highlight>
                <a:schemeClr val="lt1"/>
              </a:highlight>
              <a:latin typeface="Times New Roman"/>
              <a:ea typeface="Times New Roman"/>
              <a:cs typeface="Times New Roman"/>
              <a:sym typeface="Times New Roman"/>
            </a:endParaRPr>
          </a:p>
          <a:p>
            <a:pPr indent="-304800" lvl="0" marL="596900" rtl="0" algn="l">
              <a:lnSpc>
                <a:spcPct val="115000"/>
              </a:lnSpc>
              <a:spcBef>
                <a:spcPts val="0"/>
              </a:spcBef>
              <a:spcAft>
                <a:spcPts val="0"/>
              </a:spcAft>
              <a:buClr>
                <a:srgbClr val="24292F"/>
              </a:buClr>
              <a:buSzPts val="1200"/>
              <a:buFont typeface="Times New Roman"/>
              <a:buChar char="●"/>
            </a:pPr>
            <a:r>
              <a:rPr lang="en" sz="1200">
                <a:solidFill>
                  <a:srgbClr val="24292F"/>
                </a:solidFill>
                <a:highlight>
                  <a:schemeClr val="lt1"/>
                </a:highlight>
                <a:latin typeface="Times New Roman"/>
                <a:ea typeface="Times New Roman"/>
                <a:cs typeface="Times New Roman"/>
                <a:sym typeface="Times New Roman"/>
              </a:rPr>
              <a:t>When the flights number is decrease by tomorrow, mark it as '-1',</a:t>
            </a:r>
            <a:endParaRPr sz="1200">
              <a:solidFill>
                <a:srgbClr val="24292F"/>
              </a:solidFill>
              <a:highlight>
                <a:schemeClr val="lt1"/>
              </a:highlight>
              <a:latin typeface="Times New Roman"/>
              <a:ea typeface="Times New Roman"/>
              <a:cs typeface="Times New Roman"/>
              <a:sym typeface="Times New Roman"/>
            </a:endParaRPr>
          </a:p>
          <a:p>
            <a:pPr indent="-304800" lvl="0" marL="596900" rtl="0" algn="l">
              <a:lnSpc>
                <a:spcPct val="115000"/>
              </a:lnSpc>
              <a:spcBef>
                <a:spcPts val="0"/>
              </a:spcBef>
              <a:spcAft>
                <a:spcPts val="0"/>
              </a:spcAft>
              <a:buClr>
                <a:srgbClr val="24292F"/>
              </a:buClr>
              <a:buSzPts val="1200"/>
              <a:buFont typeface="Times New Roman"/>
              <a:buChar char="●"/>
            </a:pPr>
            <a:r>
              <a:rPr lang="en" sz="1200">
                <a:solidFill>
                  <a:srgbClr val="24292F"/>
                </a:solidFill>
                <a:highlight>
                  <a:schemeClr val="lt1"/>
                </a:highlight>
                <a:latin typeface="Times New Roman"/>
                <a:ea typeface="Times New Roman"/>
                <a:cs typeface="Times New Roman"/>
                <a:sym typeface="Times New Roman"/>
              </a:rPr>
              <a:t>When the number of flights increases by tomorrow, mark it as '1' (If it remains the same, mark it as '0', which is impossible in our data set, so there are two groups in total.)</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38000"/>
              </a:lnSpc>
              <a:spcBef>
                <a:spcPts val="300"/>
              </a:spcBef>
              <a:spcAft>
                <a:spcPts val="0"/>
              </a:spcAft>
              <a:buClr>
                <a:schemeClr val="dk1"/>
              </a:buClr>
              <a:buSzPts val="1100"/>
              <a:buFont typeface="Arial"/>
              <a:buNone/>
            </a:pPr>
            <a:r>
              <a:rPr lang="en" sz="1200">
                <a:solidFill>
                  <a:srgbClr val="24292F"/>
                </a:solidFill>
                <a:highlight>
                  <a:schemeClr val="lt1"/>
                </a:highlight>
                <a:latin typeface="Times New Roman"/>
                <a:ea typeface="Times New Roman"/>
                <a:cs typeface="Times New Roman"/>
                <a:sym typeface="Times New Roman"/>
              </a:rPr>
              <a:t>And then, let the decision tree do its work. To see if there is a corlection between the flights’ increment and the number of daily new case and death.</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38000"/>
              </a:lnSpc>
              <a:spcBef>
                <a:spcPts val="1200"/>
              </a:spcBef>
              <a:spcAft>
                <a:spcPts val="0"/>
              </a:spcAft>
              <a:buClr>
                <a:schemeClr val="dk1"/>
              </a:buClr>
              <a:buSzPts val="1100"/>
              <a:buFont typeface="Arial"/>
              <a:buNone/>
            </a:pPr>
            <a:r>
              <a:rPr b="1" lang="en" sz="1200">
                <a:solidFill>
                  <a:srgbClr val="24292F"/>
                </a:solidFill>
                <a:highlight>
                  <a:schemeClr val="lt1"/>
                </a:highlight>
                <a:latin typeface="Times New Roman"/>
                <a:ea typeface="Times New Roman"/>
                <a:cs typeface="Times New Roman"/>
                <a:sym typeface="Times New Roman"/>
              </a:rPr>
              <a:t>As we can see here</a:t>
            </a:r>
            <a:r>
              <a:rPr lang="en" sz="1200">
                <a:solidFill>
                  <a:srgbClr val="24292F"/>
                </a:solidFill>
                <a:highlight>
                  <a:schemeClr val="lt1"/>
                </a:highlight>
                <a:latin typeface="Times New Roman"/>
                <a:ea typeface="Times New Roman"/>
                <a:cs typeface="Times New Roman"/>
                <a:sym typeface="Times New Roman"/>
              </a:rPr>
              <a:t>, the info generated by the decision tree tells us there is a relation between people's mind about taking flights and daily new cases and deaths. However, those outputs also donate that the relation is so insignificant that we can assume that only a small part of people would consider the daily new cases and deaths when they are going to take a plane.</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38000"/>
              </a:lnSpc>
              <a:spcBef>
                <a:spcPts val="1200"/>
              </a:spcBef>
              <a:spcAft>
                <a:spcPts val="0"/>
              </a:spcAft>
              <a:buClr>
                <a:schemeClr val="dk1"/>
              </a:buClr>
              <a:buSzPts val="1100"/>
              <a:buFont typeface="Arial"/>
              <a:buNone/>
            </a:pPr>
            <a:r>
              <a:rPr lang="en" sz="1200">
                <a:solidFill>
                  <a:srgbClr val="24292F"/>
                </a:solidFill>
                <a:highlight>
                  <a:schemeClr val="lt1"/>
                </a:highlight>
                <a:latin typeface="Times New Roman"/>
                <a:ea typeface="Times New Roman"/>
                <a:cs typeface="Times New Roman"/>
                <a:sym typeface="Times New Roman"/>
              </a:rPr>
              <a:t>Those are what we got from the analysis, then Rui Chen will bring us the conclusion</a:t>
            </a:r>
            <a:endParaRPr sz="1200">
              <a:solidFill>
                <a:srgbClr val="24292F"/>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656475"/>
            <a:ext cx="8520600" cy="214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3800">
                <a:latin typeface="Times New Roman"/>
                <a:ea typeface="Times New Roman"/>
                <a:cs typeface="Times New Roman"/>
                <a:sym typeface="Times New Roman"/>
              </a:rPr>
              <a:t>The impact of COVID-19 on people's travel by air</a:t>
            </a:r>
            <a:endParaRPr sz="3800">
              <a:latin typeface="Times New Roman"/>
              <a:ea typeface="Times New Roman"/>
              <a:cs typeface="Times New Roman"/>
              <a:sym typeface="Times New Roman"/>
            </a:endParaRPr>
          </a:p>
        </p:txBody>
      </p:sp>
      <p:sp>
        <p:nvSpPr>
          <p:cNvPr id="55" name="Google Shape;55;p1"/>
          <p:cNvSpPr txBox="1"/>
          <p:nvPr>
            <p:ph idx="1" type="subTitle"/>
          </p:nvPr>
        </p:nvSpPr>
        <p:spPr>
          <a:xfrm>
            <a:off x="311700" y="3436025"/>
            <a:ext cx="8520600" cy="12063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 sz="1700">
                <a:latin typeface="Times New Roman"/>
                <a:ea typeface="Times New Roman"/>
                <a:cs typeface="Times New Roman"/>
                <a:sym typeface="Times New Roman"/>
              </a:rPr>
              <a:t>Presented by: </a:t>
            </a:r>
            <a:endParaRPr sz="1700">
              <a:latin typeface="Times New Roman"/>
              <a:ea typeface="Times New Roman"/>
              <a:cs typeface="Times New Roman"/>
              <a:sym typeface="Times New Roman"/>
            </a:endParaRPr>
          </a:p>
          <a:p>
            <a:pPr indent="0" lvl="0" marL="0" rtl="0" algn="r">
              <a:lnSpc>
                <a:spcPct val="100000"/>
              </a:lnSpc>
              <a:spcBef>
                <a:spcPts val="0"/>
              </a:spcBef>
              <a:spcAft>
                <a:spcPts val="0"/>
              </a:spcAft>
              <a:buSzPts val="2800"/>
              <a:buNone/>
            </a:pPr>
            <a:r>
              <a:rPr lang="en" sz="1700">
                <a:latin typeface="Times New Roman"/>
                <a:ea typeface="Times New Roman"/>
                <a:cs typeface="Times New Roman"/>
                <a:sym typeface="Times New Roman"/>
              </a:rPr>
              <a:t>Rui Chen, Yutai Li, Yuming Wang, Boning Zhang</a:t>
            </a:r>
            <a:endParaRPr sz="1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Conclusions</a:t>
            </a:r>
            <a:endParaRPr/>
          </a:p>
        </p:txBody>
      </p:sp>
      <p:sp>
        <p:nvSpPr>
          <p:cNvPr id="123" name="Google Shape;12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There is no doubt that travels by air is affected by COVID-19.</a:t>
            </a:r>
            <a:endParaRPr/>
          </a:p>
          <a:p>
            <a:pPr indent="-342900" lvl="0" marL="457200" rtl="0" algn="l">
              <a:lnSpc>
                <a:spcPct val="115000"/>
              </a:lnSpc>
              <a:spcBef>
                <a:spcPts val="1200"/>
              </a:spcBef>
              <a:spcAft>
                <a:spcPts val="0"/>
              </a:spcAft>
              <a:buSzPts val="1800"/>
              <a:buChar char="●"/>
            </a:pPr>
            <a:r>
              <a:rPr lang="en"/>
              <a:t>People’s moods are affected by COVID-19</a:t>
            </a:r>
            <a:endParaRPr/>
          </a:p>
          <a:p>
            <a:pPr indent="-317500" lvl="1" marL="914400" rtl="0" algn="l">
              <a:lnSpc>
                <a:spcPct val="115000"/>
              </a:lnSpc>
              <a:spcBef>
                <a:spcPts val="0"/>
              </a:spcBef>
              <a:spcAft>
                <a:spcPts val="0"/>
              </a:spcAft>
              <a:buSzPts val="1400"/>
              <a:buChar char="○"/>
            </a:pPr>
            <a:r>
              <a:rPr lang="en"/>
              <a:t>People are more positive in terms of travel by air at the beginning of this pandemic.</a:t>
            </a:r>
            <a:endParaRPr/>
          </a:p>
          <a:p>
            <a:pPr indent="-317500" lvl="1" marL="914400" rtl="0" algn="l">
              <a:lnSpc>
                <a:spcPct val="115000"/>
              </a:lnSpc>
              <a:spcBef>
                <a:spcPts val="0"/>
              </a:spcBef>
              <a:spcAft>
                <a:spcPts val="0"/>
              </a:spcAft>
              <a:buSzPts val="1400"/>
              <a:buChar char="○"/>
            </a:pPr>
            <a:r>
              <a:rPr lang="en"/>
              <a:t>People become more negative as time went by.</a:t>
            </a:r>
            <a:endParaRPr/>
          </a:p>
          <a:p>
            <a:pPr indent="-342900" lvl="0" marL="457200" rtl="0" algn="l">
              <a:lnSpc>
                <a:spcPct val="115000"/>
              </a:lnSpc>
              <a:spcBef>
                <a:spcPts val="0"/>
              </a:spcBef>
              <a:spcAft>
                <a:spcPts val="0"/>
              </a:spcAft>
              <a:buSzPts val="1800"/>
              <a:buChar char="●"/>
            </a:pPr>
            <a:r>
              <a:rPr lang="en"/>
              <a:t>Only a part of travelers are finally stopped by COVID-19</a:t>
            </a:r>
            <a:endParaRPr/>
          </a:p>
          <a:p>
            <a:pPr indent="-317500" lvl="1" marL="914400" rtl="0" algn="l">
              <a:lnSpc>
                <a:spcPct val="115000"/>
              </a:lnSpc>
              <a:spcBef>
                <a:spcPts val="0"/>
              </a:spcBef>
              <a:spcAft>
                <a:spcPts val="0"/>
              </a:spcAft>
              <a:buSzPts val="1400"/>
              <a:buChar char="○"/>
            </a:pPr>
            <a:r>
              <a:rPr lang="en"/>
              <a:t>Travelers are stopped most at the beginning of this pandemic.</a:t>
            </a:r>
            <a:endParaRPr/>
          </a:p>
          <a:p>
            <a:pPr indent="-317500" lvl="1" marL="914400" rtl="0" algn="l">
              <a:lnSpc>
                <a:spcPct val="115000"/>
              </a:lnSpc>
              <a:spcBef>
                <a:spcPts val="0"/>
              </a:spcBef>
              <a:spcAft>
                <a:spcPts val="0"/>
              </a:spcAft>
              <a:buSzPts val="1400"/>
              <a:buChar char="○"/>
            </a:pPr>
            <a:r>
              <a:rPr lang="en"/>
              <a:t>Travelers made up their minds as time went by.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Ethical consideration &amp; Limitations</a:t>
            </a:r>
            <a:endParaRPr/>
          </a:p>
        </p:txBody>
      </p:sp>
      <p:sp>
        <p:nvSpPr>
          <p:cNvPr id="129" name="Google Shape;12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Bias</a:t>
            </a:r>
            <a:endParaRPr/>
          </a:p>
          <a:p>
            <a:pPr indent="-317500" lvl="1" marL="914400" rtl="0" algn="l">
              <a:lnSpc>
                <a:spcPct val="115000"/>
              </a:lnSpc>
              <a:spcBef>
                <a:spcPts val="0"/>
              </a:spcBef>
              <a:spcAft>
                <a:spcPts val="0"/>
              </a:spcAft>
              <a:buSzPts val="1400"/>
              <a:buChar char="○"/>
            </a:pPr>
            <a:r>
              <a:rPr lang="en"/>
              <a:t>Only airlines data included</a:t>
            </a:r>
            <a:endParaRPr/>
          </a:p>
          <a:p>
            <a:pPr indent="-317500" lvl="1" marL="914400" rtl="0" algn="l">
              <a:lnSpc>
                <a:spcPct val="115000"/>
              </a:lnSpc>
              <a:spcBef>
                <a:spcPts val="0"/>
              </a:spcBef>
              <a:spcAft>
                <a:spcPts val="0"/>
              </a:spcAft>
              <a:buSzPts val="1400"/>
              <a:buChar char="○"/>
            </a:pPr>
            <a:r>
              <a:rPr lang="en"/>
              <a:t>Only US regions are considered</a:t>
            </a:r>
            <a:endParaRPr/>
          </a:p>
          <a:p>
            <a:pPr indent="-342900" lvl="0" marL="457200" rtl="0" algn="l">
              <a:lnSpc>
                <a:spcPct val="115000"/>
              </a:lnSpc>
              <a:spcBef>
                <a:spcPts val="0"/>
              </a:spcBef>
              <a:spcAft>
                <a:spcPts val="0"/>
              </a:spcAft>
              <a:buSzPts val="1800"/>
              <a:buChar char="●"/>
            </a:pPr>
            <a:r>
              <a:rPr lang="en"/>
              <a:t>Tweets</a:t>
            </a:r>
            <a:endParaRPr/>
          </a:p>
          <a:p>
            <a:pPr indent="-317500" lvl="1" marL="914400" rtl="0" algn="l">
              <a:lnSpc>
                <a:spcPct val="115000"/>
              </a:lnSpc>
              <a:spcBef>
                <a:spcPts val="0"/>
              </a:spcBef>
              <a:spcAft>
                <a:spcPts val="0"/>
              </a:spcAft>
              <a:buSzPts val="1400"/>
              <a:buChar char="○"/>
            </a:pPr>
            <a:r>
              <a:rPr lang="en"/>
              <a:t>It is scraped through publicly available but related to specific twitter user</a:t>
            </a:r>
            <a:endParaRPr/>
          </a:p>
          <a:p>
            <a:pPr indent="-317500" lvl="1" marL="914400" rtl="0" algn="l">
              <a:lnSpc>
                <a:spcPct val="115000"/>
              </a:lnSpc>
              <a:spcBef>
                <a:spcPts val="0"/>
              </a:spcBef>
              <a:spcAft>
                <a:spcPts val="0"/>
              </a:spcAft>
              <a:buSzPts val="1400"/>
              <a:buChar char="○"/>
            </a:pPr>
            <a:r>
              <a:rPr lang="en"/>
              <a:t>It remains in our dataset even if the original user deletes it</a:t>
            </a:r>
            <a:endParaRPr/>
          </a:p>
          <a:p>
            <a:pPr indent="-342900" lvl="0" marL="457200" rtl="0" algn="l">
              <a:lnSpc>
                <a:spcPct val="115000"/>
              </a:lnSpc>
              <a:spcBef>
                <a:spcPts val="0"/>
              </a:spcBef>
              <a:spcAft>
                <a:spcPts val="0"/>
              </a:spcAft>
              <a:buSzPts val="1800"/>
              <a:buChar char="●"/>
            </a:pPr>
            <a:r>
              <a:rPr lang="en"/>
              <a:t>Sentiment Analysis</a:t>
            </a:r>
            <a:endParaRPr/>
          </a:p>
          <a:p>
            <a:pPr indent="-317500" lvl="1" marL="914400" rtl="0" algn="l">
              <a:lnSpc>
                <a:spcPct val="115000"/>
              </a:lnSpc>
              <a:spcBef>
                <a:spcPts val="0"/>
              </a:spcBef>
              <a:spcAft>
                <a:spcPts val="0"/>
              </a:spcAft>
              <a:buSzPts val="1400"/>
              <a:buChar char="○"/>
            </a:pPr>
            <a:r>
              <a:rPr lang="en"/>
              <a:t>Not accurate enough</a:t>
            </a:r>
            <a:endParaRPr/>
          </a:p>
          <a:p>
            <a:pPr indent="-342900" lvl="0" marL="457200" rtl="0" algn="l">
              <a:lnSpc>
                <a:spcPct val="115000"/>
              </a:lnSpc>
              <a:spcBef>
                <a:spcPts val="0"/>
              </a:spcBef>
              <a:spcAft>
                <a:spcPts val="0"/>
              </a:spcAft>
              <a:buSzPts val="1800"/>
              <a:buChar char="●"/>
            </a:pPr>
            <a:r>
              <a:rPr lang="en"/>
              <a:t>Data Combinations</a:t>
            </a:r>
            <a:endParaRPr/>
          </a:p>
          <a:p>
            <a:pPr indent="-317500" lvl="1" marL="914400" rtl="0" algn="l">
              <a:lnSpc>
                <a:spcPct val="115000"/>
              </a:lnSpc>
              <a:spcBef>
                <a:spcPts val="0"/>
              </a:spcBef>
              <a:spcAft>
                <a:spcPts val="0"/>
              </a:spcAft>
              <a:buSzPts val="1400"/>
              <a:buChar char="○"/>
            </a:pPr>
            <a:r>
              <a:rPr lang="en"/>
              <a:t>Text data should be somehow considered into analysis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Thank you!</a:t>
            </a:r>
            <a:endParaRPr/>
          </a:p>
        </p:txBody>
      </p:sp>
      <p:sp>
        <p:nvSpPr>
          <p:cNvPr id="135" name="Google Shape;135;p12"/>
          <p:cNvSpPr txBox="1"/>
          <p:nvPr>
            <p:ph idx="1" type="subTitle"/>
          </p:nvPr>
        </p:nvSpPr>
        <p:spPr>
          <a:xfrm>
            <a:off x="311700" y="2834125"/>
            <a:ext cx="8520600" cy="12063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issues &amp; cleanliness</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Covid-19 cases dataset:</a:t>
            </a:r>
            <a:endParaRPr/>
          </a:p>
          <a:p>
            <a:pPr indent="-317500" lvl="1" marL="914400" rtl="0" algn="l">
              <a:lnSpc>
                <a:spcPct val="115000"/>
              </a:lnSpc>
              <a:spcBef>
                <a:spcPts val="0"/>
              </a:spcBef>
              <a:spcAft>
                <a:spcPts val="0"/>
              </a:spcAft>
              <a:buSzPts val="1400"/>
              <a:buChar char="○"/>
            </a:pPr>
            <a:r>
              <a:rPr lang="en"/>
              <a:t>wrong types, missing values</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Opensky Airline dataset:</a:t>
            </a:r>
            <a:endParaRPr/>
          </a:p>
          <a:p>
            <a:pPr indent="-317500" lvl="1" marL="914400" rtl="0" algn="l">
              <a:lnSpc>
                <a:spcPct val="115000"/>
              </a:lnSpc>
              <a:spcBef>
                <a:spcPts val="0"/>
              </a:spcBef>
              <a:spcAft>
                <a:spcPts val="0"/>
              </a:spcAft>
              <a:buSzPts val="1400"/>
              <a:buChar char="○"/>
            </a:pPr>
            <a:r>
              <a:rPr lang="en"/>
              <a:t>missing values</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Tweets related to Covid and flight</a:t>
            </a:r>
            <a:endParaRPr/>
          </a:p>
          <a:p>
            <a:pPr indent="-317500" lvl="1" marL="914400" rtl="0" algn="l">
              <a:lnSpc>
                <a:spcPct val="115000"/>
              </a:lnSpc>
              <a:spcBef>
                <a:spcPts val="0"/>
              </a:spcBef>
              <a:spcAft>
                <a:spcPts val="0"/>
              </a:spcAft>
              <a:buSzPts val="1400"/>
              <a:buChar char="○"/>
            </a:pPr>
            <a:r>
              <a:rPr lang="en"/>
              <a:t>missing values, noise values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67" name="Google Shape;67;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Covid-19 cases dataset &amp; Opensky Airline dataset:</a:t>
            </a:r>
            <a:endParaRPr/>
          </a:p>
          <a:p>
            <a:pPr indent="-317500" lvl="1" marL="914400" rtl="0" algn="l">
              <a:lnSpc>
                <a:spcPct val="115000"/>
              </a:lnSpc>
              <a:spcBef>
                <a:spcPts val="0"/>
              </a:spcBef>
              <a:spcAft>
                <a:spcPts val="0"/>
              </a:spcAft>
              <a:buSzPts val="1400"/>
              <a:buChar char="○"/>
            </a:pPr>
            <a:r>
              <a:rPr lang="en"/>
              <a:t>Check duplicates &amp; handle missing values</a:t>
            </a:r>
            <a:endParaRPr/>
          </a:p>
          <a:p>
            <a:pPr indent="0" lvl="0" marL="0" rtl="0" algn="l">
              <a:lnSpc>
                <a:spcPct val="115000"/>
              </a:lnSpc>
              <a:spcBef>
                <a:spcPts val="1200"/>
              </a:spcBef>
              <a:spcAft>
                <a:spcPts val="0"/>
              </a:spcAft>
              <a:buClr>
                <a:schemeClr val="dk1"/>
              </a:buClr>
              <a:buSzPts val="1100"/>
              <a:buFont typeface="Arial"/>
              <a:buNone/>
            </a:pPr>
            <a:r>
              <a:t/>
            </a:r>
            <a:endParaRPr/>
          </a:p>
          <a:p>
            <a:pPr indent="-342900" lvl="0" marL="457200" rtl="0" algn="l">
              <a:lnSpc>
                <a:spcPct val="115000"/>
              </a:lnSpc>
              <a:spcBef>
                <a:spcPts val="1200"/>
              </a:spcBef>
              <a:spcAft>
                <a:spcPts val="0"/>
              </a:spcAft>
              <a:buSzPts val="1800"/>
              <a:buChar char="●"/>
            </a:pPr>
            <a:r>
              <a:rPr lang="en"/>
              <a:t>Tweets related to Covid and flight</a:t>
            </a:r>
            <a:endParaRPr/>
          </a:p>
          <a:p>
            <a:pPr indent="-317500" lvl="1" marL="914400" rtl="0" algn="l">
              <a:lnSpc>
                <a:spcPct val="115000"/>
              </a:lnSpc>
              <a:spcBef>
                <a:spcPts val="0"/>
              </a:spcBef>
              <a:spcAft>
                <a:spcPts val="0"/>
              </a:spcAft>
              <a:buSzPts val="1400"/>
              <a:buChar char="○"/>
            </a:pPr>
            <a:r>
              <a:rPr lang="en"/>
              <a:t>Remove stopwords and translate emojis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247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Analysis</a:t>
            </a:r>
            <a:endParaRPr/>
          </a:p>
        </p:txBody>
      </p:sp>
      <p:sp>
        <p:nvSpPr>
          <p:cNvPr id="73" name="Google Shape;73;p4"/>
          <p:cNvSpPr txBox="1"/>
          <p:nvPr>
            <p:ph idx="1" type="body"/>
          </p:nvPr>
        </p:nvSpPr>
        <p:spPr>
          <a:xfrm>
            <a:off x="311700" y="762325"/>
            <a:ext cx="8520600" cy="1722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Basic Statistical Analysis</a:t>
            </a:r>
            <a:endParaRPr/>
          </a:p>
          <a:p>
            <a:pPr indent="-342900" lvl="0" marL="457200" rtl="0" algn="l">
              <a:lnSpc>
                <a:spcPct val="115000"/>
              </a:lnSpc>
              <a:spcBef>
                <a:spcPts val="0"/>
              </a:spcBef>
              <a:spcAft>
                <a:spcPts val="0"/>
              </a:spcAft>
              <a:buSzPts val="1800"/>
              <a:buChar char="●"/>
            </a:pPr>
            <a:r>
              <a:rPr lang="en"/>
              <a:t>Mean, median, mode, standard deviation</a:t>
            </a:r>
            <a:endParaRPr/>
          </a:p>
          <a:p>
            <a:pPr indent="-342900" lvl="0" marL="457200" rtl="0" algn="l">
              <a:lnSpc>
                <a:spcPct val="115000"/>
              </a:lnSpc>
              <a:spcBef>
                <a:spcPts val="0"/>
              </a:spcBef>
              <a:spcAft>
                <a:spcPts val="0"/>
              </a:spcAft>
              <a:buSzPts val="1800"/>
              <a:buChar char="●"/>
            </a:pPr>
            <a:r>
              <a:rPr lang="en"/>
              <a:t>Anomalies Detection Lof algorithm</a:t>
            </a:r>
            <a:endParaRPr/>
          </a:p>
          <a:p>
            <a:pPr indent="0" lvl="0" marL="0" rtl="0" algn="l">
              <a:lnSpc>
                <a:spcPct val="115000"/>
              </a:lnSpc>
              <a:spcBef>
                <a:spcPts val="1200"/>
              </a:spcBef>
              <a:spcAft>
                <a:spcPts val="1200"/>
              </a:spcAft>
              <a:buSzPts val="1800"/>
              <a:buNone/>
            </a:pPr>
            <a:r>
              <a:rPr lang="en"/>
              <a:t>K = 5                                     k = 10                                     k = 15</a:t>
            </a:r>
            <a:endParaRPr/>
          </a:p>
        </p:txBody>
      </p:sp>
      <p:pic>
        <p:nvPicPr>
          <p:cNvPr id="74" name="Google Shape;74;p4"/>
          <p:cNvPicPr preferRelativeResize="0"/>
          <p:nvPr/>
        </p:nvPicPr>
        <p:blipFill rotWithShape="1">
          <a:blip r:embed="rId3">
            <a:alphaModFix/>
          </a:blip>
          <a:srcRect b="0" l="0" r="0" t="0"/>
          <a:stretch/>
        </p:blipFill>
        <p:spPr>
          <a:xfrm>
            <a:off x="355475" y="2397525"/>
            <a:ext cx="2686126" cy="2316174"/>
          </a:xfrm>
          <a:prstGeom prst="rect">
            <a:avLst/>
          </a:prstGeom>
          <a:noFill/>
          <a:ln>
            <a:noFill/>
          </a:ln>
        </p:spPr>
      </p:pic>
      <p:pic>
        <p:nvPicPr>
          <p:cNvPr id="75" name="Google Shape;75;p4"/>
          <p:cNvPicPr preferRelativeResize="0"/>
          <p:nvPr/>
        </p:nvPicPr>
        <p:blipFill rotWithShape="1">
          <a:blip r:embed="rId4">
            <a:alphaModFix/>
          </a:blip>
          <a:srcRect b="0" l="0" r="0" t="0"/>
          <a:stretch/>
        </p:blipFill>
        <p:spPr>
          <a:xfrm>
            <a:off x="6053875" y="2397525"/>
            <a:ext cx="2964500" cy="2316176"/>
          </a:xfrm>
          <a:prstGeom prst="rect">
            <a:avLst/>
          </a:prstGeom>
          <a:noFill/>
          <a:ln>
            <a:noFill/>
          </a:ln>
        </p:spPr>
      </p:pic>
      <p:pic>
        <p:nvPicPr>
          <p:cNvPr id="76" name="Google Shape;76;p4"/>
          <p:cNvPicPr preferRelativeResize="0"/>
          <p:nvPr/>
        </p:nvPicPr>
        <p:blipFill rotWithShape="1">
          <a:blip r:embed="rId5">
            <a:alphaModFix/>
          </a:blip>
          <a:srcRect b="0" l="0" r="0" t="0"/>
          <a:stretch/>
        </p:blipFill>
        <p:spPr>
          <a:xfrm>
            <a:off x="3243499" y="2397525"/>
            <a:ext cx="2608476" cy="2316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Correlations</a:t>
            </a:r>
            <a:endParaRPr>
              <a:latin typeface="Times New Roman"/>
              <a:ea typeface="Times New Roman"/>
              <a:cs typeface="Times New Roman"/>
              <a:sym typeface="Times New Roman"/>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fddsfsfff</a:t>
            </a:r>
            <a:endParaRPr/>
          </a:p>
        </p:txBody>
      </p:sp>
      <p:pic>
        <p:nvPicPr>
          <p:cNvPr id="83" name="Google Shape;83;p5"/>
          <p:cNvPicPr preferRelativeResize="0"/>
          <p:nvPr/>
        </p:nvPicPr>
        <p:blipFill rotWithShape="1">
          <a:blip r:embed="rId3">
            <a:alphaModFix/>
          </a:blip>
          <a:srcRect b="0" l="0" r="0" t="0"/>
          <a:stretch/>
        </p:blipFill>
        <p:spPr>
          <a:xfrm>
            <a:off x="311700" y="1152475"/>
            <a:ext cx="2987600" cy="2240700"/>
          </a:xfrm>
          <a:prstGeom prst="rect">
            <a:avLst/>
          </a:prstGeom>
          <a:noFill/>
          <a:ln>
            <a:noFill/>
          </a:ln>
        </p:spPr>
      </p:pic>
      <p:pic>
        <p:nvPicPr>
          <p:cNvPr id="84" name="Google Shape;84;p5"/>
          <p:cNvPicPr preferRelativeResize="0"/>
          <p:nvPr/>
        </p:nvPicPr>
        <p:blipFill rotWithShape="1">
          <a:blip r:embed="rId4">
            <a:alphaModFix/>
          </a:blip>
          <a:srcRect b="0" l="0" r="0" t="0"/>
          <a:stretch/>
        </p:blipFill>
        <p:spPr>
          <a:xfrm>
            <a:off x="3041375" y="1152475"/>
            <a:ext cx="2987600" cy="2240705"/>
          </a:xfrm>
          <a:prstGeom prst="rect">
            <a:avLst/>
          </a:prstGeom>
          <a:noFill/>
          <a:ln>
            <a:noFill/>
          </a:ln>
        </p:spPr>
      </p:pic>
      <p:pic>
        <p:nvPicPr>
          <p:cNvPr id="85" name="Google Shape;85;p5"/>
          <p:cNvPicPr preferRelativeResize="0"/>
          <p:nvPr/>
        </p:nvPicPr>
        <p:blipFill rotWithShape="1">
          <a:blip r:embed="rId5">
            <a:alphaModFix/>
          </a:blip>
          <a:srcRect b="0" l="0" r="0" t="0"/>
          <a:stretch/>
        </p:blipFill>
        <p:spPr>
          <a:xfrm>
            <a:off x="5799150" y="1152475"/>
            <a:ext cx="2987600" cy="22406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Histograms </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2" name="Google Shape;92;p6"/>
          <p:cNvPicPr preferRelativeResize="0"/>
          <p:nvPr/>
        </p:nvPicPr>
        <p:blipFill rotWithShape="1">
          <a:blip r:embed="rId3">
            <a:alphaModFix/>
          </a:blip>
          <a:srcRect b="0" l="0" r="0" t="0"/>
          <a:stretch/>
        </p:blipFill>
        <p:spPr>
          <a:xfrm>
            <a:off x="311700" y="1152475"/>
            <a:ext cx="2991350" cy="2243500"/>
          </a:xfrm>
          <a:prstGeom prst="rect">
            <a:avLst/>
          </a:prstGeom>
          <a:noFill/>
          <a:ln>
            <a:noFill/>
          </a:ln>
        </p:spPr>
      </p:pic>
      <p:pic>
        <p:nvPicPr>
          <p:cNvPr id="93" name="Google Shape;93;p6"/>
          <p:cNvPicPr preferRelativeResize="0"/>
          <p:nvPr/>
        </p:nvPicPr>
        <p:blipFill rotWithShape="1">
          <a:blip r:embed="rId4">
            <a:alphaModFix/>
          </a:blip>
          <a:srcRect b="0" l="0" r="0" t="0"/>
          <a:stretch/>
        </p:blipFill>
        <p:spPr>
          <a:xfrm>
            <a:off x="3018500" y="1108699"/>
            <a:ext cx="2991350" cy="2243501"/>
          </a:xfrm>
          <a:prstGeom prst="rect">
            <a:avLst/>
          </a:prstGeom>
          <a:noFill/>
          <a:ln>
            <a:noFill/>
          </a:ln>
        </p:spPr>
      </p:pic>
      <p:pic>
        <p:nvPicPr>
          <p:cNvPr id="94" name="Google Shape;94;p6"/>
          <p:cNvPicPr preferRelativeResize="0"/>
          <p:nvPr/>
        </p:nvPicPr>
        <p:blipFill rotWithShape="1">
          <a:blip r:embed="rId5">
            <a:alphaModFix/>
          </a:blip>
          <a:srcRect b="0" l="0" r="0" t="0"/>
          <a:stretch/>
        </p:blipFill>
        <p:spPr>
          <a:xfrm>
            <a:off x="5802800" y="1174363"/>
            <a:ext cx="2932952" cy="219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941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Cluster Analysis</a:t>
            </a:r>
            <a:endParaRPr>
              <a:latin typeface="Times New Roman"/>
              <a:ea typeface="Times New Roman"/>
              <a:cs typeface="Times New Roman"/>
              <a:sym typeface="Times New Roman"/>
            </a:endParaRPr>
          </a:p>
        </p:txBody>
      </p:sp>
      <p:sp>
        <p:nvSpPr>
          <p:cNvPr id="100" name="Google Shape;100;p7"/>
          <p:cNvSpPr txBox="1"/>
          <p:nvPr>
            <p:ph idx="1" type="body"/>
          </p:nvPr>
        </p:nvSpPr>
        <p:spPr>
          <a:xfrm>
            <a:off x="352950" y="1515475"/>
            <a:ext cx="8438100" cy="176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Corresponding Dataset -  Opensky &amp; CDC</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DBScan, GMM, K Mean, Ward.</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Nothing meaningful found.</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Important part for future work</a:t>
            </a:r>
            <a:endParaRPr>
              <a:latin typeface="Times New Roman"/>
              <a:ea typeface="Times New Roman"/>
              <a:cs typeface="Times New Roman"/>
              <a:sym typeface="Times New Roman"/>
            </a:endParaRPr>
          </a:p>
        </p:txBody>
      </p:sp>
      <p:pic>
        <p:nvPicPr>
          <p:cNvPr id="101" name="Google Shape;101;p7"/>
          <p:cNvPicPr preferRelativeResize="0"/>
          <p:nvPr/>
        </p:nvPicPr>
        <p:blipFill rotWithShape="1">
          <a:blip r:embed="rId3">
            <a:alphaModFix/>
          </a:blip>
          <a:srcRect b="0" l="0" r="0" t="0"/>
          <a:stretch/>
        </p:blipFill>
        <p:spPr>
          <a:xfrm>
            <a:off x="4956755" y="445025"/>
            <a:ext cx="3629145" cy="2540400"/>
          </a:xfrm>
          <a:prstGeom prst="rect">
            <a:avLst/>
          </a:prstGeom>
          <a:noFill/>
          <a:ln>
            <a:noFill/>
          </a:ln>
        </p:spPr>
      </p:pic>
      <p:pic>
        <p:nvPicPr>
          <p:cNvPr id="102" name="Google Shape;102;p7"/>
          <p:cNvPicPr preferRelativeResize="0"/>
          <p:nvPr/>
        </p:nvPicPr>
        <p:blipFill rotWithShape="1">
          <a:blip r:embed="rId4">
            <a:alphaModFix/>
          </a:blip>
          <a:srcRect b="0" l="0" r="0" t="0"/>
          <a:stretch/>
        </p:blipFill>
        <p:spPr>
          <a:xfrm>
            <a:off x="2031816" y="2985425"/>
            <a:ext cx="2924935" cy="2047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Sentiment Analysis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08" name="Google Shape;10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Corresponding Dataset -  Twitter Text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‘VaderSentiment’ for grading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Poor accuracy(Correctness)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Important part for future work</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pic>
        <p:nvPicPr>
          <p:cNvPr id="109" name="Google Shape;109;p8"/>
          <p:cNvPicPr preferRelativeResize="0"/>
          <p:nvPr/>
        </p:nvPicPr>
        <p:blipFill rotWithShape="1">
          <a:blip r:embed="rId3">
            <a:alphaModFix/>
          </a:blip>
          <a:srcRect b="0" l="0" r="0" t="0"/>
          <a:stretch/>
        </p:blipFill>
        <p:spPr>
          <a:xfrm>
            <a:off x="311700" y="3431356"/>
            <a:ext cx="4398650" cy="1415825"/>
          </a:xfrm>
          <a:prstGeom prst="rect">
            <a:avLst/>
          </a:prstGeom>
          <a:noFill/>
          <a:ln>
            <a:noFill/>
          </a:ln>
        </p:spPr>
      </p:pic>
      <p:pic>
        <p:nvPicPr>
          <p:cNvPr id="110" name="Google Shape;110;p8"/>
          <p:cNvPicPr preferRelativeResize="0"/>
          <p:nvPr/>
        </p:nvPicPr>
        <p:blipFill rotWithShape="1">
          <a:blip r:embed="rId4">
            <a:alphaModFix/>
          </a:blip>
          <a:srcRect b="0" l="0" r="0" t="0"/>
          <a:stretch/>
        </p:blipFill>
        <p:spPr>
          <a:xfrm>
            <a:off x="5285049" y="139100"/>
            <a:ext cx="3547250" cy="486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Hypothesis</a:t>
            </a:r>
            <a:endParaRPr/>
          </a:p>
        </p:txBody>
      </p:sp>
      <p:sp>
        <p:nvSpPr>
          <p:cNvPr id="116" name="Google Shape;11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Most meaningful one - </a:t>
            </a:r>
            <a:endParaRPr/>
          </a:p>
          <a:p>
            <a:pPr indent="-317500" lvl="1" marL="914400" rtl="0" algn="l">
              <a:lnSpc>
                <a:spcPct val="115000"/>
              </a:lnSpc>
              <a:spcBef>
                <a:spcPts val="0"/>
              </a:spcBef>
              <a:spcAft>
                <a:spcPts val="0"/>
              </a:spcAft>
              <a:buSzPts val="1400"/>
              <a:buChar char="-"/>
            </a:pPr>
            <a:r>
              <a:rPr lang="en"/>
              <a:t>Although the number of flights per day is generally on the rise. Flights per day would still be affected by daily new cases and deaths.</a:t>
            </a:r>
            <a:endParaRPr/>
          </a:p>
          <a:p>
            <a:pPr indent="-342900" lvl="0" marL="457200" rtl="0" algn="l">
              <a:lnSpc>
                <a:spcPct val="115000"/>
              </a:lnSpc>
              <a:spcBef>
                <a:spcPts val="0"/>
              </a:spcBef>
              <a:spcAft>
                <a:spcPts val="0"/>
              </a:spcAft>
              <a:buSzPts val="1800"/>
              <a:buChar char="-"/>
            </a:pPr>
            <a:r>
              <a:rPr lang="en"/>
              <a:t>Decision Tree.</a:t>
            </a:r>
            <a:endParaRPr/>
          </a:p>
          <a:p>
            <a:pPr indent="-342900" lvl="0" marL="457200" rtl="0" algn="l">
              <a:lnSpc>
                <a:spcPct val="115000"/>
              </a:lnSpc>
              <a:spcBef>
                <a:spcPts val="0"/>
              </a:spcBef>
              <a:spcAft>
                <a:spcPts val="0"/>
              </a:spcAft>
              <a:buSzPts val="1800"/>
              <a:buChar char="-"/>
            </a:pPr>
            <a:r>
              <a:rPr lang="en"/>
              <a:t>Insignificant.</a:t>
            </a:r>
            <a:endParaRPr/>
          </a:p>
          <a:p>
            <a:pPr indent="0" lvl="0" marL="0" rtl="0" algn="l">
              <a:lnSpc>
                <a:spcPct val="115000"/>
              </a:lnSpc>
              <a:spcBef>
                <a:spcPts val="1200"/>
              </a:spcBef>
              <a:spcAft>
                <a:spcPts val="1200"/>
              </a:spcAft>
              <a:buSzPts val="1800"/>
              <a:buNone/>
            </a:pPr>
            <a:r>
              <a:t/>
            </a:r>
            <a:endParaRPr/>
          </a:p>
        </p:txBody>
      </p:sp>
      <p:pic>
        <p:nvPicPr>
          <p:cNvPr id="117" name="Google Shape;117;p9"/>
          <p:cNvPicPr preferRelativeResize="0"/>
          <p:nvPr/>
        </p:nvPicPr>
        <p:blipFill rotWithShape="1">
          <a:blip r:embed="rId3">
            <a:alphaModFix/>
          </a:blip>
          <a:srcRect b="0" l="0" r="0" t="0"/>
          <a:stretch/>
        </p:blipFill>
        <p:spPr>
          <a:xfrm>
            <a:off x="2695575" y="2168600"/>
            <a:ext cx="3752850" cy="24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