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33" r:id="rId2"/>
    <p:sldMasterId id="2147483747" r:id="rId3"/>
    <p:sldMasterId id="2147483761" r:id="rId4"/>
  </p:sldMasterIdLst>
  <p:notesMasterIdLst>
    <p:notesMasterId r:id="rId32"/>
  </p:notesMasterIdLst>
  <p:handoutMasterIdLst>
    <p:handoutMasterId r:id="rId33"/>
  </p:handoutMasterIdLst>
  <p:sldIdLst>
    <p:sldId id="259" r:id="rId5"/>
    <p:sldId id="394" r:id="rId6"/>
    <p:sldId id="381" r:id="rId7"/>
    <p:sldId id="400" r:id="rId8"/>
    <p:sldId id="401" r:id="rId9"/>
    <p:sldId id="402" r:id="rId10"/>
    <p:sldId id="403" r:id="rId11"/>
    <p:sldId id="404" r:id="rId12"/>
    <p:sldId id="369" r:id="rId13"/>
    <p:sldId id="384" r:id="rId14"/>
    <p:sldId id="383" r:id="rId15"/>
    <p:sldId id="385" r:id="rId16"/>
    <p:sldId id="405" r:id="rId17"/>
    <p:sldId id="382" r:id="rId18"/>
    <p:sldId id="376" r:id="rId19"/>
    <p:sldId id="408" r:id="rId20"/>
    <p:sldId id="386" r:id="rId21"/>
    <p:sldId id="406" r:id="rId22"/>
    <p:sldId id="407" r:id="rId23"/>
    <p:sldId id="380" r:id="rId24"/>
    <p:sldId id="388" r:id="rId25"/>
    <p:sldId id="409" r:id="rId26"/>
    <p:sldId id="410" r:id="rId27"/>
    <p:sldId id="390" r:id="rId28"/>
    <p:sldId id="393" r:id="rId29"/>
    <p:sldId id="391" r:id="rId30"/>
    <p:sldId id="392" r:id="rId31"/>
  </p:sldIdLst>
  <p:sldSz cx="9906000" cy="6858000" type="A4"/>
  <p:notesSz cx="9866313" cy="6735763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FF"/>
    <a:srgbClr val="CC00FF"/>
    <a:srgbClr val="FF0000"/>
    <a:srgbClr val="FF6600"/>
    <a:srgbClr val="990000"/>
    <a:srgbClr val="0066FF"/>
    <a:srgbClr val="996633"/>
    <a:srgbClr val="6666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521" autoAdjust="0"/>
  </p:normalViewPr>
  <p:slideViewPr>
    <p:cSldViewPr>
      <p:cViewPr varScale="1">
        <p:scale>
          <a:sx n="63" d="100"/>
          <a:sy n="63" d="100"/>
        </p:scale>
        <p:origin x="1344" y="44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108"/>
      </p:cViewPr>
      <p:guideLst>
        <p:guide orient="horz" pos="2122"/>
        <p:guide pos="310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277146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893" y="1"/>
            <a:ext cx="4277145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97976"/>
            <a:ext cx="4277146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893" y="6397976"/>
            <a:ext cx="4277145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fld id="{5A41C577-703C-4318-9ABE-EBD39A4484C4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8639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277146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893" y="1"/>
            <a:ext cx="4277145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8325" y="503238"/>
            <a:ext cx="36496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861" y="3198989"/>
            <a:ext cx="7892596" cy="303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397976"/>
            <a:ext cx="4277146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893" y="6397976"/>
            <a:ext cx="4277145" cy="3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+mn-ea"/>
              </a:defRPr>
            </a:lvl1pPr>
          </a:lstStyle>
          <a:p>
            <a:pPr>
              <a:defRPr/>
            </a:pPr>
            <a:fld id="{9A55FC37-D9F1-47FB-A434-E84677211878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046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9904" indent="-28457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38314" indent="-22766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3639" indent="-22766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48965" indent="-22766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4290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59616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14941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0267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B9C33A61-C49A-464C-949C-703F9F88858C}" type="slidenum">
              <a:rPr lang="zh-CN" altLang="en-AU" smtClean="0"/>
              <a:pPr algn="r" eaLnBrk="1" hangingPunct="1">
                <a:spcBef>
                  <a:spcPct val="0"/>
                </a:spcBef>
                <a:defRPr/>
              </a:pPr>
              <a:t>1</a:t>
            </a:fld>
            <a:endParaRPr lang="en-AU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38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9904" indent="-28457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314" indent="-2276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3639" indent="-2276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8965" indent="-2276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4290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9616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4941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0267" indent="-2276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79CDF3-FBBF-4C81-B21A-F3B0A961A3BA}" type="slidenum">
              <a:rPr lang="zh-CN" altLang="en-A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AU" altLang="zh-CN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490" y="3178942"/>
            <a:ext cx="7311975" cy="3014234"/>
          </a:xfrm>
          <a:noFill/>
        </p:spPr>
        <p:txBody>
          <a:bodyPr lIns="92313" tIns="46157" rIns="92313" bIns="4615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>
              <a:defRPr/>
            </a:pPr>
            <a:fld id="{C5F2F6F0-E807-4F59-B67E-F7A984182AF8}" type="datetime1">
              <a:rPr lang="zh-CN" altLang="en-US" sz="700" b="0" i="0" smtClean="0">
                <a:solidFill>
                  <a:srgbClr val="B2B2B2"/>
                </a:solidFill>
                <a:ea typeface="宋体" charset="-122"/>
              </a:rPr>
              <a:pPr algn="r">
                <a:defRPr/>
              </a:pPr>
              <a:t>2019/9/18</a:t>
            </a:fld>
            <a:r>
              <a:rPr lang="en-US" altLang="en-US" sz="700" b="0" i="0" smtClean="0">
                <a:solidFill>
                  <a:srgbClr val="B2B2B2"/>
                </a:solidFill>
              </a:rPr>
              <a:t>  </a:t>
            </a:r>
            <a:fld id="{6332C01C-DC37-490C-840B-FCB3E273A284}" type="slidenum">
              <a:rPr lang="en-US" altLang="en-US" sz="700" b="0" i="0" smtClean="0">
                <a:solidFill>
                  <a:srgbClr val="B2B2B2"/>
                </a:solidFill>
              </a:rPr>
              <a:pPr algn="r">
                <a:defRPr/>
              </a:pPr>
              <a:t>‹#›</a:t>
            </a:fld>
            <a:r>
              <a:rPr lang="en-US" altLang="en-US" sz="700" b="0" i="0" smtClean="0">
                <a:solidFill>
                  <a:srgbClr val="B2B2B2"/>
                </a:solidFill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5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C202D-27C1-4BEC-97E2-CB3235CE5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FD06-B0DC-4E85-8744-E480C36EF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13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2D19F-3AAA-453F-9F11-4E8B5C8E7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9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EE26-EA97-4CC8-BBC7-75F388B06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85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r">
              <a:defRPr/>
            </a:pPr>
            <a:fld id="{68F20A16-A2D0-4524-A195-15F717EC7025}" type="datetime1">
              <a:rPr lang="zh-CN" altLang="en-US" sz="700" b="0" i="0" smtClean="0">
                <a:solidFill>
                  <a:srgbClr val="B2B2B2"/>
                </a:solidFill>
                <a:ea typeface="宋体" panose="02010600030101010101" pitchFamily="2" charset="-122"/>
              </a:rPr>
              <a:pPr algn="r">
                <a:defRPr/>
              </a:pPr>
              <a:t>2019/9/18</a:t>
            </a:fld>
            <a:r>
              <a:rPr lang="en-US" altLang="en-US" sz="700" b="0" i="0" smtClean="0">
                <a:solidFill>
                  <a:srgbClr val="B2B2B2"/>
                </a:solidFill>
              </a:rPr>
              <a:t>  </a:t>
            </a:r>
            <a:fld id="{AFA887A3-7A22-4F1A-A421-4B91D03D46F6}" type="slidenum">
              <a:rPr lang="en-US" altLang="en-US" sz="700" b="0" i="0" smtClean="0">
                <a:solidFill>
                  <a:srgbClr val="B2B2B2"/>
                </a:solidFill>
              </a:rPr>
              <a:pPr algn="r">
                <a:defRPr/>
              </a:pPr>
              <a:t>‹#›</a:t>
            </a:fld>
            <a:r>
              <a:rPr lang="en-US" altLang="en-US" sz="700" b="0" i="0" smtClean="0">
                <a:solidFill>
                  <a:srgbClr val="B2B2B2"/>
                </a:solidFill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10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82D44-2AD3-4C9C-B7A2-08C201B3BB5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8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94092-EE99-49CE-94FF-AFBCCD89DF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4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25F0E-BF6D-4C11-AF7F-B4974F51C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6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6F7B-6D75-4921-B31D-D03EF441FF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7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8EF04-71C7-4BBA-9677-51A6648FC4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068C3-7F50-4695-ABF5-465B944CF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94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9C01E-D6FB-49E2-ADF1-CAF50ACE15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98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23806-9121-4FB1-965E-ADCC78735D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2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CF02-C65F-4D94-9420-7237B68417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5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42E38-3EBB-4837-9877-14E4DEA4AD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0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1AB7-218C-4E4C-8955-F894F5DF1B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73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F8A0F-284D-4C26-AF8E-13AA9F780F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9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7011-C49C-4A13-A0C0-2CCBDD6A4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11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r">
              <a:defRPr/>
            </a:pPr>
            <a:fld id="{68F20A16-A2D0-4524-A195-15F717EC7025}" type="datetime1">
              <a:rPr lang="zh-CN" altLang="en-US" sz="700" b="0" i="0" smtClean="0">
                <a:solidFill>
                  <a:srgbClr val="B2B2B2"/>
                </a:solidFill>
                <a:ea typeface="宋体" panose="02010600030101010101" pitchFamily="2" charset="-122"/>
              </a:rPr>
              <a:pPr algn="r">
                <a:defRPr/>
              </a:pPr>
              <a:t>2019/9/18</a:t>
            </a:fld>
            <a:r>
              <a:rPr lang="en-US" altLang="en-US" sz="700" b="0" i="0" smtClean="0">
                <a:solidFill>
                  <a:srgbClr val="B2B2B2"/>
                </a:solidFill>
              </a:rPr>
              <a:t>  </a:t>
            </a:r>
            <a:fld id="{AFA887A3-7A22-4F1A-A421-4B91D03D46F6}" type="slidenum">
              <a:rPr lang="en-US" altLang="en-US" sz="700" b="0" i="0" smtClean="0">
                <a:solidFill>
                  <a:srgbClr val="B2B2B2"/>
                </a:solidFill>
              </a:rPr>
              <a:pPr algn="r">
                <a:defRPr/>
              </a:pPr>
              <a:t>‹#›</a:t>
            </a:fld>
            <a:r>
              <a:rPr lang="en-US" altLang="en-US" sz="700" b="0" i="0" smtClean="0">
                <a:solidFill>
                  <a:srgbClr val="B2B2B2"/>
                </a:solidFill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575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82D44-2AD3-4C9C-B7A2-08C201B3BB5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98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94092-EE99-49CE-94FF-AFBCCD89DF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8166-3720-4E14-B59B-61AF165AE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714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25F0E-BF6D-4C11-AF7F-B4974F51C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53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6F7B-6D75-4921-B31D-D03EF441FF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44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8EF04-71C7-4BBA-9677-51A6648FC4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0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9C01E-D6FB-49E2-ADF1-CAF50ACE15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59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23806-9121-4FB1-965E-ADCC78735D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30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CF02-C65F-4D94-9420-7237B68417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56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42E38-3EBB-4837-9877-14E4DEA4AD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7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1AB7-218C-4E4C-8955-F894F5DF1B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65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F8A0F-284D-4C26-AF8E-13AA9F780F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35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7011-C49C-4A13-A0C0-2CCBDD6A4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452CE-BF7C-418B-8BBE-EA329B99F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195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36928D91-51EF-4003-AB9D-EF1D5C56441E}" type="datetime1">
              <a:rPr lang="zh-CN" altLang="en-US" sz="700" b="0" i="0" smtClean="0">
                <a:solidFill>
                  <a:srgbClr val="B2B2B2"/>
                </a:solidFill>
                <a:latin typeface="Arial" panose="020B0604020202020204" pitchFamily="34" charset="0"/>
              </a:rPr>
              <a:pPr algn="r">
                <a:defRPr/>
              </a:pPr>
              <a:t>2019/9/18</a:t>
            </a:fld>
            <a:r>
              <a:rPr lang="en-US" altLang="en-US" sz="700" b="0" i="0" smtClean="0">
                <a:solidFill>
                  <a:srgbClr val="B2B2B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 </a:t>
            </a:r>
            <a:fld id="{59522842-388D-4F02-BD56-F84AF3F5A37C}" type="slidenum">
              <a:rPr lang="en-US" altLang="en-US" sz="700" b="0" i="0" smtClean="0">
                <a:solidFill>
                  <a:srgbClr val="B2B2B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pPr algn="r">
                <a:defRPr/>
              </a:pPr>
              <a:t>‹#›</a:t>
            </a:fld>
            <a:r>
              <a:rPr lang="en-US" altLang="en-US" sz="700" b="0" i="0" smtClean="0">
                <a:solidFill>
                  <a:srgbClr val="B2B2B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2813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2B8B6-B0D5-4F4F-8B74-7CD86E967B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14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D7870-54A4-42CE-A1AF-0F0C538165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630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557EB-82E3-4227-9C63-A0B2B0ADD5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0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E8F5-5519-479C-AEF2-8AA8660492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13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F43A2-7AC0-4A5B-BC6B-5DD4D5DFD8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4511-CFBD-483F-9CD4-AA38F7E0AD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30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B8F8-62F7-4732-BF4B-BE14CAF9F1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77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75138-C041-4A46-B2FE-7396873637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87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0582-92B6-4295-AC9B-A9E695A17A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AED16-2C70-4C47-AA67-075EE20D8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758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3109D-3BAF-4ECE-8335-1D73000809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35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59BDB-F72D-4C78-A42F-0440F01555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84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C446-E015-4DE0-88DD-1B2C4A9784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40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E0BF-A2A5-4D6B-9769-1E21B3180E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E875-D1AC-4548-BDAF-C095C64F8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44F4-B405-4571-9AF7-D2F593B402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1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74C27-95D3-46FE-99D4-71E4E0639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8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29A4-6B79-431A-B619-2C4C32B51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defRPr kumimoji="1" sz="1000" b="0" i="0">
                <a:ea typeface="宋体" pitchFamily="2" charset="-122"/>
              </a:defRPr>
            </a:lvl1pPr>
          </a:lstStyle>
          <a:p>
            <a:pPr>
              <a:defRPr/>
            </a:pPr>
            <a:fld id="{ED149D72-9936-4D42-8636-4CED74D15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en-AU" altLang="zh-CN" sz="2400" i="0" smtClean="0">
              <a:solidFill>
                <a:schemeClr val="tx2"/>
              </a:solidFill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zh-CN" altLang="en-US" sz="2400" i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defTabSz="669925" eaLnBrk="1" hangingPunct="1">
              <a:spcBef>
                <a:spcPct val="50000"/>
              </a:spcBef>
              <a:defRPr kumimoji="1" sz="10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C1AC0-BA1D-47DB-99B4-A720F4D27A02}" type="slidenum">
              <a:rPr lang="en-US" altLang="zh-CN" i="0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endParaRPr lang="zh-CN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en-AU" altLang="zh-CN" sz="2400" i="0" smtClean="0">
              <a:solidFill>
                <a:srgbClr val="000000"/>
              </a:solidFill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zh-CN" altLang="en-US" sz="2400" i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defTabSz="669925" eaLnBrk="1" hangingPunct="1">
              <a:spcBef>
                <a:spcPct val="50000"/>
              </a:spcBef>
              <a:defRPr kumimoji="1" sz="10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C1AC0-BA1D-47DB-99B4-A720F4D27A02}" type="slidenum">
              <a:rPr lang="en-US" altLang="zh-CN" i="0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endParaRPr lang="zh-CN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en-AU" altLang="zh-CN" sz="2400" i="0" smtClean="0">
              <a:solidFill>
                <a:srgbClr val="000000"/>
              </a:solidFill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kumimoji="1" lang="zh-CN" altLang="en-US" sz="2400" i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6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1"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DDD4E0-0F2E-482E-9B92-E493384B2772}" type="slidenum">
              <a:rPr lang="en-US" altLang="zh-CN" b="0" i="0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0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endParaRPr lang="zh-CN" altLang="en-US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n-AU" altLang="zh-CN" sz="2400" i="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 defTabSz="669925" eaLnBrk="0" hangingPunct="0"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zh-CN" altLang="en-US" sz="2400" i="0" smtClean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6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/>
        </p:nvSpPr>
        <p:spPr bwMode="auto">
          <a:xfrm>
            <a:off x="3765550" y="1808163"/>
            <a:ext cx="5937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 sz="4000" i="0" dirty="0">
                <a:latin typeface="隶书" pitchFamily="49" charset="-122"/>
                <a:ea typeface="隶书" pitchFamily="49" charset="-122"/>
              </a:rPr>
              <a:t>工程实践与</a:t>
            </a:r>
            <a:r>
              <a:rPr kumimoji="1" lang="zh-CN" altLang="en-AU" sz="4000" i="0" dirty="0">
                <a:latin typeface="隶书" pitchFamily="49" charset="-122"/>
                <a:ea typeface="隶书" pitchFamily="49" charset="-122"/>
              </a:rPr>
              <a:t>科技创新</a:t>
            </a:r>
            <a:r>
              <a:rPr kumimoji="1" lang="en-AU" altLang="zh-CN" sz="4000" i="0" dirty="0">
                <a:latin typeface="隶书" pitchFamily="49" charset="-122"/>
                <a:ea typeface="隶书" pitchFamily="49" charset="-122"/>
              </a:rPr>
              <a:t>[3A]</a:t>
            </a:r>
            <a:r>
              <a:rPr kumimoji="1" lang="zh-CN" altLang="en-AU" sz="4000" i="0" dirty="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AU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AU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US" altLang="zh-CN" sz="28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zh-CN" altLang="en-US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基于</a:t>
            </a:r>
            <a:r>
              <a:rPr kumimoji="1" lang="en-US" altLang="zh-CN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TPS40200</a:t>
            </a:r>
            <a:r>
              <a:rPr kumimoji="1" lang="zh-CN" altLang="en-US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en-AU" altLang="zh-CN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DC-DC</a:t>
            </a:r>
            <a:r>
              <a:rPr kumimoji="1" lang="zh-CN" altLang="en-US" sz="28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开关电源电路</a:t>
            </a:r>
            <a:r>
              <a:rPr kumimoji="1" lang="zh-CN" altLang="en-AU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设计</a:t>
            </a:r>
            <a:r>
              <a:rPr kumimoji="1" lang="zh-CN" altLang="en-US" sz="28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原理简析</a:t>
            </a:r>
            <a:endParaRPr kumimoji="1" lang="en-AU" altLang="zh-CN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3600" i="0" dirty="0">
              <a:latin typeface="华文隶书" pitchFamily="2" charset="-122"/>
              <a:ea typeface="华文隶书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上海交通大学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19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i="0" dirty="0">
                <a:latin typeface="华文行楷" pitchFamily="2" charset="-122"/>
                <a:ea typeface="华文行楷" pitchFamily="2" charset="-122"/>
              </a:rPr>
              <a:t>9</a:t>
            </a: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月</a:t>
            </a:r>
          </a:p>
        </p:txBody>
      </p:sp>
      <p:pic>
        <p:nvPicPr>
          <p:cNvPr id="3075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" name="位图图像" r:id="rId5" imgW="3772427" imgH="2343477" progId="Paint.Picture">
                    <p:embed/>
                  </p:oleObj>
                </mc:Choice>
                <mc:Fallback>
                  <p:oleObj name="位图图像" r:id="rId5" imgW="3772427" imgH="2343477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" name="位图图像" r:id="rId7" imgW="2200582" imgH="4600000" progId="Paint.Picture">
                    <p:embed/>
                  </p:oleObj>
                </mc:Choice>
                <mc:Fallback>
                  <p:oleObj name="位图图像" r:id="rId7" imgW="2200582" imgH="460000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" name="位图图像" r:id="rId9" imgW="3780952" imgH="2476190" progId="Paint.Picture">
                    <p:embed/>
                  </p:oleObj>
                </mc:Choice>
                <mc:Fallback>
                  <p:oleObj name="位图图像" r:id="rId9" imgW="3780952" imgH="247619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" name="位图图像" r:id="rId11" imgW="2343477" imgH="1467055" progId="Paint.Picture">
                    <p:embed/>
                  </p:oleObj>
                </mc:Choice>
                <mc:Fallback>
                  <p:oleObj name="位图图像" r:id="rId11" imgW="2343477" imgH="146705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10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核心器件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TPS40200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工作原理简述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311910"/>
            <a:ext cx="6207521" cy="3315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56656" y="3176972"/>
            <a:ext cx="3010526" cy="1499396"/>
            <a:chOff x="1856656" y="3176972"/>
            <a:chExt cx="3010526" cy="1499396"/>
          </a:xfrm>
        </p:grpSpPr>
        <p:sp>
          <p:nvSpPr>
            <p:cNvPr id="3" name="矩形 2"/>
            <p:cNvSpPr/>
            <p:nvPr/>
          </p:nvSpPr>
          <p:spPr bwMode="auto">
            <a:xfrm>
              <a:off x="1856656" y="3176972"/>
              <a:ext cx="2196244" cy="129614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670938" y="3820656"/>
              <a:ext cx="841902" cy="85571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018884" y="4285792"/>
              <a:ext cx="841902" cy="1873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769511" y="3683656"/>
              <a:ext cx="97671" cy="68144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87062" y="3450396"/>
              <a:ext cx="841902" cy="1189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999724" y="5023138"/>
            <a:ext cx="3033396" cy="4520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5276311" y="4631756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5313040" y="3334718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9108" y="4517831"/>
            <a:ext cx="999003" cy="5400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416496" y="4525960"/>
            <a:ext cx="116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外围</a:t>
            </a:r>
            <a:r>
              <a:rPr lang="en-US" altLang="zh-CN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RC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定时电路</a:t>
            </a:r>
            <a:endParaRPr lang="zh-CN" altLang="en-US" sz="14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1494409" y="4761148"/>
            <a:ext cx="561760" cy="43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/>
          <p:cNvSpPr/>
          <p:nvPr/>
        </p:nvSpPr>
        <p:spPr bwMode="auto">
          <a:xfrm>
            <a:off x="1147926" y="2148555"/>
            <a:ext cx="499501" cy="60809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1077883" y="2172482"/>
            <a:ext cx="642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反馈回路</a:t>
            </a:r>
            <a:endParaRPr lang="zh-CN" altLang="en-US" sz="14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86411" y="1824020"/>
            <a:ext cx="12234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输出电压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719361" y="2983734"/>
            <a:ext cx="1389147" cy="106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H="1">
            <a:off x="1775289" y="2695702"/>
            <a:ext cx="8136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1775289" y="2434092"/>
            <a:ext cx="0" cy="2616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1640632" y="2452605"/>
            <a:ext cx="148073" cy="78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77" idx="2"/>
          </p:cNvCxnSpPr>
          <p:nvPr/>
        </p:nvCxnSpPr>
        <p:spPr bwMode="auto">
          <a:xfrm flipH="1">
            <a:off x="1397676" y="2756651"/>
            <a:ext cx="1" cy="2377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椭圆 66"/>
          <p:cNvSpPr/>
          <p:nvPr/>
        </p:nvSpPr>
        <p:spPr bwMode="auto">
          <a:xfrm>
            <a:off x="989108" y="2846619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161505" y="2852847"/>
            <a:ext cx="12234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误差放大器</a:t>
            </a:r>
            <a:endParaRPr lang="en-US" altLang="zh-CN" sz="11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（同相放大电路）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1866645" y="1859654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1866731" y="775368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1866646" y="1124003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868133" y="1495184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104" y="2099246"/>
            <a:ext cx="540060" cy="2055534"/>
            <a:chOff x="8373380" y="1121438"/>
            <a:chExt cx="540060" cy="2055534"/>
          </a:xfrm>
        </p:grpSpPr>
        <p:sp>
          <p:nvSpPr>
            <p:cNvPr id="33" name="矩形 32"/>
            <p:cNvSpPr/>
            <p:nvPr/>
          </p:nvSpPr>
          <p:spPr bwMode="auto">
            <a:xfrm>
              <a:off x="8593670" y="1420726"/>
              <a:ext cx="139750" cy="42086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593670" y="2140878"/>
              <a:ext cx="139750" cy="42086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直接连接符 34"/>
            <p:cNvCxnSpPr>
              <a:stCxn id="33" idx="2"/>
              <a:endCxn id="111" idx="0"/>
            </p:cNvCxnSpPr>
            <p:nvPr/>
          </p:nvCxnSpPr>
          <p:spPr bwMode="auto">
            <a:xfrm>
              <a:off x="8663545" y="1841590"/>
              <a:ext cx="0" cy="2992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8661412" y="1121438"/>
              <a:ext cx="0" cy="2992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8661412" y="2561742"/>
              <a:ext cx="0" cy="2992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下箭头 35"/>
            <p:cNvSpPr/>
            <p:nvPr/>
          </p:nvSpPr>
          <p:spPr bwMode="auto">
            <a:xfrm>
              <a:off x="8553400" y="2852549"/>
              <a:ext cx="216024" cy="187891"/>
            </a:xfrm>
            <a:prstGeom prst="downArrow">
              <a:avLst>
                <a:gd name="adj1" fmla="val 50000"/>
                <a:gd name="adj2" fmla="val 1029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373380" y="1283611"/>
              <a:ext cx="540060" cy="189336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64177" y="3940534"/>
            <a:ext cx="1320540" cy="1135700"/>
            <a:chOff x="8064177" y="3913480"/>
            <a:chExt cx="1320540" cy="1135700"/>
          </a:xfrm>
        </p:grpSpPr>
        <p:grpSp>
          <p:nvGrpSpPr>
            <p:cNvPr id="31" name="组合 30"/>
            <p:cNvGrpSpPr/>
            <p:nvPr/>
          </p:nvGrpSpPr>
          <p:grpSpPr>
            <a:xfrm>
              <a:off x="8952669" y="3913480"/>
              <a:ext cx="432048" cy="1135700"/>
              <a:chOff x="8913440" y="4067284"/>
              <a:chExt cx="432048" cy="1135700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 flipV="1">
                <a:off x="9021452" y="4466215"/>
                <a:ext cx="180020" cy="2101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9201472" y="4067284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 flipV="1">
                <a:off x="9201472" y="4761148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矩形 29"/>
              <p:cNvSpPr/>
              <p:nvPr/>
            </p:nvSpPr>
            <p:spPr bwMode="auto">
              <a:xfrm>
                <a:off x="8913440" y="4285792"/>
                <a:ext cx="432048" cy="62019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0" name="直接箭头连接符 39"/>
            <p:cNvCxnSpPr>
              <a:endCxn id="30" idx="1"/>
            </p:cNvCxnSpPr>
            <p:nvPr/>
          </p:nvCxnSpPr>
          <p:spPr bwMode="auto">
            <a:xfrm>
              <a:off x="8064177" y="4442085"/>
              <a:ext cx="8884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椭圆 67"/>
          <p:cNvSpPr/>
          <p:nvPr/>
        </p:nvSpPr>
        <p:spPr bwMode="auto">
          <a:xfrm>
            <a:off x="8200926" y="4336001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8428113" y="5080021"/>
            <a:ext cx="14249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开关晶体管（场效应管）</a:t>
            </a:r>
            <a:r>
              <a:rPr lang="en-US" altLang="zh-CN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FDC654P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2106183" y="702208"/>
            <a:ext cx="59579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锯齿波振荡器信号，振荡频率由外围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RC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定时电路决定</a:t>
            </a:r>
            <a:endParaRPr lang="zh-CN" altLang="en-US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2106182" y="1090392"/>
            <a:ext cx="59579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带输出电压信息的信号（不一定是输出电压本身）</a:t>
            </a:r>
            <a:endParaRPr lang="zh-CN" altLang="en-US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2106182" y="1465991"/>
            <a:ext cx="7635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电压误差信号，标准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700mV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i="0" dirty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电压之差，再经同相放大电路之后的输出</a:t>
            </a:r>
            <a:endParaRPr lang="zh-CN" altLang="en-US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2106182" y="1820958"/>
            <a:ext cx="7635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开关控制信号，是脉宽调制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信号，频率与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一致，占空比受</a:t>
            </a:r>
            <a:r>
              <a:rPr lang="en-US" altLang="zh-CN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endParaRPr lang="zh-CN" altLang="en-US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367" y="5734795"/>
            <a:ext cx="2101998" cy="338554"/>
            <a:chOff x="834367" y="5734795"/>
            <a:chExt cx="2101998" cy="338554"/>
          </a:xfrm>
        </p:grpSpPr>
        <p:sp>
          <p:nvSpPr>
            <p:cNvPr id="128" name="椭圆 127"/>
            <p:cNvSpPr/>
            <p:nvPr/>
          </p:nvSpPr>
          <p:spPr bwMode="auto">
            <a:xfrm>
              <a:off x="834367" y="5757467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961222" y="5734795"/>
              <a:ext cx="19751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电压比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696mV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偏高了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35331" y="5755013"/>
            <a:ext cx="1790866" cy="338554"/>
            <a:chOff x="2835331" y="5755013"/>
            <a:chExt cx="1790866" cy="338554"/>
          </a:xfrm>
        </p:grpSpPr>
        <p:sp>
          <p:nvSpPr>
            <p:cNvPr id="43" name="右箭头 42"/>
            <p:cNvSpPr/>
            <p:nvPr/>
          </p:nvSpPr>
          <p:spPr bwMode="auto">
            <a:xfrm>
              <a:off x="2835331" y="582194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椭圆 130"/>
            <p:cNvSpPr/>
            <p:nvPr/>
          </p:nvSpPr>
          <p:spPr bwMode="auto">
            <a:xfrm>
              <a:off x="3437743" y="578862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 Box 3"/>
            <p:cNvSpPr txBox="1">
              <a:spLocks noChangeArrowheads="1"/>
            </p:cNvSpPr>
            <p:nvPr/>
          </p:nvSpPr>
          <p:spPr bwMode="auto">
            <a:xfrm>
              <a:off x="3593749" y="5755013"/>
              <a:ext cx="103244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电压变低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96759" y="5755013"/>
            <a:ext cx="2552486" cy="338554"/>
            <a:chOff x="4596759" y="5755013"/>
            <a:chExt cx="2552486" cy="338554"/>
          </a:xfrm>
        </p:grpSpPr>
        <p:sp>
          <p:nvSpPr>
            <p:cNvPr id="133" name="右箭头 132"/>
            <p:cNvSpPr/>
            <p:nvPr/>
          </p:nvSpPr>
          <p:spPr bwMode="auto">
            <a:xfrm>
              <a:off x="4596759" y="582194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椭圆 133"/>
            <p:cNvSpPr/>
            <p:nvPr/>
          </p:nvSpPr>
          <p:spPr bwMode="auto">
            <a:xfrm>
              <a:off x="5199171" y="578862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 Box 3"/>
            <p:cNvSpPr txBox="1">
              <a:spLocks noChangeArrowheads="1"/>
            </p:cNvSpPr>
            <p:nvPr/>
          </p:nvSpPr>
          <p:spPr bwMode="auto">
            <a:xfrm>
              <a:off x="5355177" y="5755013"/>
              <a:ext cx="17940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PWM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脉冲宽度变宽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089278" y="3039799"/>
            <a:ext cx="943670" cy="330353"/>
            <a:chOff x="8089278" y="3039799"/>
            <a:chExt cx="943670" cy="330353"/>
          </a:xfrm>
        </p:grpSpPr>
        <p:grpSp>
          <p:nvGrpSpPr>
            <p:cNvPr id="52" name="组合 51"/>
            <p:cNvGrpSpPr/>
            <p:nvPr/>
          </p:nvGrpSpPr>
          <p:grpSpPr>
            <a:xfrm>
              <a:off x="8089278" y="3039799"/>
              <a:ext cx="475618" cy="330353"/>
              <a:chOff x="7725308" y="2846619"/>
              <a:chExt cx="475618" cy="330353"/>
            </a:xfrm>
          </p:grpSpPr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7725308" y="2846619"/>
                <a:ext cx="0" cy="330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7725308" y="2846619"/>
                <a:ext cx="33886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8064175" y="2846619"/>
                <a:ext cx="0" cy="330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064175" y="3176972"/>
                <a:ext cx="13675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5" name="组合 144"/>
            <p:cNvGrpSpPr/>
            <p:nvPr/>
          </p:nvGrpSpPr>
          <p:grpSpPr>
            <a:xfrm>
              <a:off x="8557330" y="3039799"/>
              <a:ext cx="475618" cy="330353"/>
              <a:chOff x="7725308" y="2846619"/>
              <a:chExt cx="475618" cy="330353"/>
            </a:xfrm>
          </p:grpSpPr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7725308" y="2846619"/>
                <a:ext cx="0" cy="330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直接连接符 146"/>
              <p:cNvCxnSpPr/>
              <p:nvPr/>
            </p:nvCxnSpPr>
            <p:spPr bwMode="auto">
              <a:xfrm>
                <a:off x="7725308" y="2846619"/>
                <a:ext cx="33886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>
                <a:off x="8064175" y="2846619"/>
                <a:ext cx="0" cy="330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直接连接符 148"/>
              <p:cNvCxnSpPr/>
              <p:nvPr/>
            </p:nvCxnSpPr>
            <p:spPr bwMode="auto">
              <a:xfrm>
                <a:off x="8064175" y="3176972"/>
                <a:ext cx="13675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0" name="组合 59"/>
          <p:cNvGrpSpPr/>
          <p:nvPr/>
        </p:nvGrpSpPr>
        <p:grpSpPr>
          <a:xfrm>
            <a:off x="8110164" y="3559943"/>
            <a:ext cx="945277" cy="330353"/>
            <a:chOff x="8616235" y="3438892"/>
            <a:chExt cx="945277" cy="330353"/>
          </a:xfrm>
        </p:grpSpPr>
        <p:cxnSp>
          <p:nvCxnSpPr>
            <p:cNvPr id="151" name="直接连接符 150"/>
            <p:cNvCxnSpPr/>
            <p:nvPr/>
          </p:nvCxnSpPr>
          <p:spPr bwMode="auto">
            <a:xfrm flipV="1">
              <a:off x="8616235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8616235" y="3438892"/>
              <a:ext cx="18919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8805428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8805428" y="3769245"/>
              <a:ext cx="2864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9085894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085894" y="3438892"/>
              <a:ext cx="18919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275087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9275087" y="3769245"/>
              <a:ext cx="2864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组合 9"/>
          <p:cNvGrpSpPr/>
          <p:nvPr/>
        </p:nvGrpSpPr>
        <p:grpSpPr>
          <a:xfrm>
            <a:off x="7048693" y="5747485"/>
            <a:ext cx="2692838" cy="338554"/>
            <a:chOff x="7048693" y="5747485"/>
            <a:chExt cx="2692838" cy="338554"/>
          </a:xfrm>
        </p:grpSpPr>
        <p:sp>
          <p:nvSpPr>
            <p:cNvPr id="163" name="右箭头 162"/>
            <p:cNvSpPr/>
            <p:nvPr/>
          </p:nvSpPr>
          <p:spPr bwMode="auto">
            <a:xfrm>
              <a:off x="7048693" y="583192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Text Box 3"/>
            <p:cNvSpPr txBox="1">
              <a:spLocks noChangeArrowheads="1"/>
            </p:cNvSpPr>
            <p:nvPr/>
          </p:nvSpPr>
          <p:spPr bwMode="auto">
            <a:xfrm>
              <a:off x="7531078" y="5747485"/>
              <a:ext cx="22104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开关管更少时间导通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65928" y="6102461"/>
            <a:ext cx="5898247" cy="462955"/>
            <a:chOff x="2165928" y="6102461"/>
            <a:chExt cx="5898247" cy="462955"/>
          </a:xfrm>
        </p:grpSpPr>
        <p:sp>
          <p:nvSpPr>
            <p:cNvPr id="165" name="椭圆 164"/>
            <p:cNvSpPr/>
            <p:nvPr/>
          </p:nvSpPr>
          <p:spPr bwMode="auto">
            <a:xfrm>
              <a:off x="2165928" y="6260473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 Box 3"/>
            <p:cNvSpPr txBox="1">
              <a:spLocks noChangeArrowheads="1"/>
            </p:cNvSpPr>
            <p:nvPr/>
          </p:nvSpPr>
          <p:spPr bwMode="auto">
            <a:xfrm>
              <a:off x="2405464" y="6226862"/>
              <a:ext cx="10322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电压降低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圆角右箭头 63"/>
            <p:cNvSpPr/>
            <p:nvPr/>
          </p:nvSpPr>
          <p:spPr bwMode="auto">
            <a:xfrm rot="10800000">
              <a:off x="3567605" y="6102461"/>
              <a:ext cx="4496570" cy="432048"/>
            </a:xfrm>
            <a:prstGeom prst="ben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200471" y="6492404"/>
            <a:ext cx="4569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动态稳定在</a:t>
            </a:r>
            <a:r>
              <a:rPr lang="en-US" altLang="zh-CN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696mV</a:t>
            </a: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，与</a:t>
            </a:r>
            <a:r>
              <a:rPr lang="en-US" altLang="zh-CN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700mV</a:t>
            </a: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</a:t>
            </a:r>
            <a:r>
              <a:rPr lang="en-US" altLang="zh-CN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4mV</a:t>
            </a: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残留误差</a:t>
            </a:r>
            <a:endParaRPr lang="zh-CN" altLang="en-US" i="0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11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核心器件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TPS40200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工作原理简述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311910"/>
            <a:ext cx="6207521" cy="3315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56656" y="3176972"/>
            <a:ext cx="3010526" cy="1499396"/>
            <a:chOff x="1856656" y="3176972"/>
            <a:chExt cx="3010526" cy="1499396"/>
          </a:xfrm>
        </p:grpSpPr>
        <p:sp>
          <p:nvSpPr>
            <p:cNvPr id="3" name="矩形 2"/>
            <p:cNvSpPr/>
            <p:nvPr/>
          </p:nvSpPr>
          <p:spPr bwMode="auto">
            <a:xfrm>
              <a:off x="1856656" y="3176972"/>
              <a:ext cx="2196244" cy="129614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670938" y="3820656"/>
              <a:ext cx="841902" cy="85571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018884" y="4285792"/>
              <a:ext cx="841902" cy="1873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769511" y="3683656"/>
              <a:ext cx="97671" cy="68144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87062" y="3450396"/>
              <a:ext cx="841902" cy="1189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999724" y="5023138"/>
            <a:ext cx="3033396" cy="4520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5276311" y="4631756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5313040" y="3334718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161505" y="2852847"/>
            <a:ext cx="12234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误差放大器</a:t>
            </a:r>
            <a:endParaRPr lang="en-US" altLang="zh-CN" sz="11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（同相放大电路）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064177" y="3940534"/>
            <a:ext cx="1320540" cy="1135700"/>
            <a:chOff x="8064177" y="3913480"/>
            <a:chExt cx="1320540" cy="1135700"/>
          </a:xfrm>
        </p:grpSpPr>
        <p:grpSp>
          <p:nvGrpSpPr>
            <p:cNvPr id="31" name="组合 30"/>
            <p:cNvGrpSpPr/>
            <p:nvPr/>
          </p:nvGrpSpPr>
          <p:grpSpPr>
            <a:xfrm>
              <a:off x="8952669" y="3913480"/>
              <a:ext cx="432048" cy="1135700"/>
              <a:chOff x="8913440" y="4067284"/>
              <a:chExt cx="432048" cy="1135700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 flipV="1">
                <a:off x="9021452" y="4466215"/>
                <a:ext cx="180020" cy="2101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9201472" y="4067284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 flipV="1">
                <a:off x="9201472" y="4761148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矩形 29"/>
              <p:cNvSpPr/>
              <p:nvPr/>
            </p:nvSpPr>
            <p:spPr bwMode="auto">
              <a:xfrm>
                <a:off x="8913440" y="4285792"/>
                <a:ext cx="432048" cy="62019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0" name="直接箭头连接符 39"/>
            <p:cNvCxnSpPr>
              <a:endCxn id="30" idx="1"/>
            </p:cNvCxnSpPr>
            <p:nvPr/>
          </p:nvCxnSpPr>
          <p:spPr bwMode="auto">
            <a:xfrm>
              <a:off x="8064177" y="4442085"/>
              <a:ext cx="8884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椭圆 67"/>
          <p:cNvSpPr/>
          <p:nvPr/>
        </p:nvSpPr>
        <p:spPr bwMode="auto">
          <a:xfrm>
            <a:off x="8200926" y="4336001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8428113" y="5080021"/>
            <a:ext cx="14249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开关晶体管（场效应管）</a:t>
            </a:r>
            <a:r>
              <a:rPr lang="en-US" altLang="zh-CN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FDC654P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5903" y="5693419"/>
            <a:ext cx="9201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欠压保护（</a:t>
            </a:r>
            <a:r>
              <a:rPr lang="en-US" altLang="zh-CN" i="0" dirty="0" err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undervoltage</a:t>
            </a:r>
            <a:r>
              <a:rPr lang="en-US" altLang="zh-CN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lockout</a:t>
            </a: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，电源电压过低）通过影响振荡器来发生作用。</a:t>
            </a:r>
            <a:endParaRPr lang="zh-CN" altLang="en-US" i="0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12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核心器件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TPS40200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工作原理简述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311910"/>
            <a:ext cx="6207521" cy="3315432"/>
          </a:xfrm>
          <a:prstGeom prst="rect">
            <a:avLst/>
          </a:prstGeom>
        </p:spPr>
      </p:pic>
      <p:sp>
        <p:nvSpPr>
          <p:cNvPr id="69" name="椭圆 68"/>
          <p:cNvSpPr/>
          <p:nvPr/>
        </p:nvSpPr>
        <p:spPr bwMode="auto">
          <a:xfrm>
            <a:off x="5276311" y="4631756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5313040" y="3334718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161505" y="2852847"/>
            <a:ext cx="12234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误差放大器</a:t>
            </a:r>
            <a:endParaRPr lang="en-US" altLang="zh-CN" sz="11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（同相放大电路）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064177" y="3940534"/>
            <a:ext cx="1320540" cy="1135700"/>
            <a:chOff x="8064177" y="3913480"/>
            <a:chExt cx="1320540" cy="1135700"/>
          </a:xfrm>
        </p:grpSpPr>
        <p:grpSp>
          <p:nvGrpSpPr>
            <p:cNvPr id="31" name="组合 30"/>
            <p:cNvGrpSpPr/>
            <p:nvPr/>
          </p:nvGrpSpPr>
          <p:grpSpPr>
            <a:xfrm>
              <a:off x="8952669" y="3913480"/>
              <a:ext cx="432048" cy="1135700"/>
              <a:chOff x="8913440" y="4067284"/>
              <a:chExt cx="432048" cy="1135700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 flipV="1">
                <a:off x="9021452" y="4466215"/>
                <a:ext cx="180020" cy="2101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9201472" y="4067284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 flipV="1">
                <a:off x="9201472" y="4761148"/>
                <a:ext cx="0" cy="4418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矩形 29"/>
              <p:cNvSpPr/>
              <p:nvPr/>
            </p:nvSpPr>
            <p:spPr bwMode="auto">
              <a:xfrm>
                <a:off x="8913440" y="4285792"/>
                <a:ext cx="432048" cy="62019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0" name="直接箭头连接符 39"/>
            <p:cNvCxnSpPr>
              <a:endCxn id="30" idx="1"/>
            </p:cNvCxnSpPr>
            <p:nvPr/>
          </p:nvCxnSpPr>
          <p:spPr bwMode="auto">
            <a:xfrm>
              <a:off x="8064177" y="4442085"/>
              <a:ext cx="8884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椭圆 67"/>
          <p:cNvSpPr/>
          <p:nvPr/>
        </p:nvSpPr>
        <p:spPr bwMode="auto">
          <a:xfrm>
            <a:off x="8200926" y="4336001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8428113" y="5080021"/>
            <a:ext cx="14249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开关晶体管（场效应管）</a:t>
            </a:r>
            <a:r>
              <a:rPr lang="en-US" altLang="zh-CN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FDC654P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93303" y="4018269"/>
            <a:ext cx="999003" cy="5400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0691" y="4026398"/>
            <a:ext cx="116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sz="14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过流保护</a:t>
            </a:r>
            <a:endParaRPr lang="zh-CN" altLang="en-US" sz="14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 flipV="1">
            <a:off x="1388604" y="4261586"/>
            <a:ext cx="561760" cy="43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397231" y="3259528"/>
            <a:ext cx="999003" cy="5400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14619" y="3267657"/>
            <a:ext cx="116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sz="14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软启动定时</a:t>
            </a:r>
            <a:endParaRPr lang="zh-CN" altLang="en-US" sz="14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1392532" y="3502845"/>
            <a:ext cx="561760" cy="43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903" y="5693419"/>
            <a:ext cx="9201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欠压保护（</a:t>
            </a:r>
            <a:r>
              <a:rPr lang="en-US" altLang="zh-CN" i="0" dirty="0" err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undervoltage</a:t>
            </a:r>
            <a:r>
              <a:rPr lang="en-US" altLang="zh-CN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lockout</a:t>
            </a: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，电源电压过低）通过影响振荡器来发生作用。</a:t>
            </a:r>
            <a:endParaRPr lang="zh-CN" altLang="en-US" i="0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395903" y="6084731"/>
            <a:ext cx="9201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i="0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过流保护和软启动，都是通过影响误差放大器来发生作用。</a:t>
            </a:r>
            <a:endParaRPr lang="zh-CN" altLang="en-US" i="0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1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49F72C1-619B-4162-B37D-C3F35B7A2DE4}" type="slidenum">
              <a:rPr lang="en-US" altLang="zh-CN" sz="1000" b="0" i="0" smtClean="0">
                <a:ea typeface="宋体" charset="-122"/>
              </a:rPr>
              <a:pPr eaLnBrk="1" hangingPunct="1"/>
              <a:t>13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en-US" altLang="zh-CN" sz="2400" i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en-GB" altLang="zh-CN" sz="2400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2438" y="1016000"/>
            <a:ext cx="910907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降压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BUCK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结构开关电源电路工作原理定性分析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核心器件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TPS40200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工作原理简析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整体电路设计构思简析</a:t>
            </a:r>
            <a:endParaRPr lang="zh-CN" altLang="en-US" sz="2800" i="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留给学生完成的关键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附：其他事项说明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4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14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整体电路设计构思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简析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cxnSp>
        <p:nvCxnSpPr>
          <p:cNvPr id="13" name="直接连接符 12"/>
          <p:cNvCxnSpPr>
            <a:stCxn id="35" idx="2"/>
          </p:cNvCxnSpPr>
          <p:nvPr/>
        </p:nvCxnSpPr>
        <p:spPr bwMode="auto">
          <a:xfrm flipV="1">
            <a:off x="6015631" y="1360710"/>
            <a:ext cx="1542460" cy="32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199263" y="1376772"/>
            <a:ext cx="1512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387451" y="781226"/>
            <a:ext cx="111601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200" i="0" dirty="0" smtClean="0">
                <a:solidFill>
                  <a:schemeClr val="accent2"/>
                </a:solidFill>
                <a:ea typeface="宋体" charset="-122"/>
              </a:rPr>
              <a:t>开关管</a:t>
            </a: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Q1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FDC654P</a:t>
            </a:r>
            <a:endParaRPr lang="en-US" altLang="zh-CN" sz="1200" i="0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791550" y="1950246"/>
            <a:ext cx="252028" cy="195977"/>
            <a:chOff x="3944888" y="2032010"/>
            <a:chExt cx="252028" cy="195977"/>
          </a:xfrm>
          <a:solidFill>
            <a:schemeClr val="bg1">
              <a:lumMod val="50000"/>
            </a:schemeClr>
          </a:solidFill>
        </p:grpSpPr>
        <p:cxnSp>
          <p:nvCxnSpPr>
            <p:cNvPr id="29" name="直接连接符 28"/>
            <p:cNvCxnSpPr/>
            <p:nvPr/>
          </p:nvCxnSpPr>
          <p:spPr bwMode="auto">
            <a:xfrm>
              <a:off x="3944888" y="2032010"/>
              <a:ext cx="252028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等腰三角形 29"/>
            <p:cNvSpPr/>
            <p:nvPr/>
          </p:nvSpPr>
          <p:spPr bwMode="auto">
            <a:xfrm>
              <a:off x="3944888" y="2032010"/>
              <a:ext cx="252028" cy="195977"/>
            </a:xfrm>
            <a:prstGeom prst="triangl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80755" y="1199542"/>
            <a:ext cx="434876" cy="288032"/>
            <a:chOff x="5961112" y="1844824"/>
            <a:chExt cx="434876" cy="288032"/>
          </a:xfrm>
        </p:grpSpPr>
        <p:sp>
          <p:nvSpPr>
            <p:cNvPr id="32" name="弧形 31"/>
            <p:cNvSpPr/>
            <p:nvPr/>
          </p:nvSpPr>
          <p:spPr bwMode="auto">
            <a:xfrm>
              <a:off x="5961112" y="1896995"/>
              <a:ext cx="108012" cy="235861"/>
            </a:xfrm>
            <a:prstGeom prst="arc">
              <a:avLst>
                <a:gd name="adj1" fmla="val 1081788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弧形 32"/>
            <p:cNvSpPr/>
            <p:nvPr/>
          </p:nvSpPr>
          <p:spPr bwMode="auto">
            <a:xfrm>
              <a:off x="6069124" y="1894137"/>
              <a:ext cx="108012" cy="235861"/>
            </a:xfrm>
            <a:prstGeom prst="arc">
              <a:avLst>
                <a:gd name="adj1" fmla="val 1081788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6178550" y="1891279"/>
              <a:ext cx="108012" cy="235861"/>
            </a:xfrm>
            <a:prstGeom prst="arc">
              <a:avLst>
                <a:gd name="adj1" fmla="val 1081788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>
              <a:off x="6287976" y="1891278"/>
              <a:ext cx="108012" cy="235861"/>
            </a:xfrm>
            <a:prstGeom prst="arc">
              <a:avLst>
                <a:gd name="adj1" fmla="val 1081788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5961112" y="1844824"/>
              <a:ext cx="43487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2" name="直接连接符 71"/>
          <p:cNvCxnSpPr/>
          <p:nvPr/>
        </p:nvCxnSpPr>
        <p:spPr bwMode="auto">
          <a:xfrm>
            <a:off x="4141764" y="1369643"/>
            <a:ext cx="143899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7121114" y="1154901"/>
            <a:ext cx="1150819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rgbClr val="FF0000"/>
                </a:solidFill>
                <a:ea typeface="宋体" charset="-122"/>
              </a:rPr>
              <a:t>VOCV+</a:t>
            </a:r>
            <a:endParaRPr lang="en-US" altLang="zh-CN" sz="1200" i="0" dirty="0">
              <a:ea typeface="宋体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639347" y="921200"/>
            <a:ext cx="829137" cy="990857"/>
            <a:chOff x="6639347" y="921200"/>
            <a:chExt cx="829137" cy="990857"/>
          </a:xfrm>
        </p:grpSpPr>
        <p:sp>
          <p:nvSpPr>
            <p:cNvPr id="85" name="矩形 84"/>
            <p:cNvSpPr/>
            <p:nvPr/>
          </p:nvSpPr>
          <p:spPr bwMode="auto">
            <a:xfrm>
              <a:off x="6882622" y="1308221"/>
              <a:ext cx="360040" cy="10801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 Box 4"/>
            <p:cNvSpPr txBox="1">
              <a:spLocks noChangeArrowheads="1"/>
            </p:cNvSpPr>
            <p:nvPr/>
          </p:nvSpPr>
          <p:spPr bwMode="auto">
            <a:xfrm>
              <a:off x="6780110" y="921200"/>
              <a:ext cx="530251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200" i="0" dirty="0" smtClean="0">
                  <a:solidFill>
                    <a:schemeClr val="accent2"/>
                  </a:solidFill>
                  <a:ea typeface="宋体" charset="-122"/>
                </a:rPr>
                <a:t>R3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1200" i="0" dirty="0" smtClean="0">
                  <a:solidFill>
                    <a:schemeClr val="accent2"/>
                  </a:solidFill>
                  <a:ea typeface="宋体" charset="-122"/>
                </a:rPr>
                <a:t>0.1</a:t>
              </a:r>
              <a:r>
                <a:rPr lang="el-GR" altLang="zh-CN" sz="1200" i="0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宋体" charset="-122"/>
                </a:rPr>
                <a:t>Ω</a:t>
              </a:r>
              <a:endParaRPr lang="en-US" altLang="zh-CN" sz="1200" i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87" name="Text Box 4"/>
            <p:cNvSpPr txBox="1">
              <a:spLocks noChangeArrowheads="1"/>
            </p:cNvSpPr>
            <p:nvPr/>
          </p:nvSpPr>
          <p:spPr bwMode="auto">
            <a:xfrm>
              <a:off x="6639347" y="1727391"/>
              <a:ext cx="829137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电流取样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</p:grpSp>
      <p:cxnSp>
        <p:nvCxnSpPr>
          <p:cNvPr id="88" name="直接连接符 87"/>
          <p:cNvCxnSpPr>
            <a:stCxn id="30" idx="0"/>
          </p:cNvCxnSpPr>
          <p:nvPr/>
        </p:nvCxnSpPr>
        <p:spPr bwMode="auto">
          <a:xfrm flipV="1">
            <a:off x="4917564" y="1369643"/>
            <a:ext cx="0" cy="5806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>
            <a:stCxn id="30" idx="3"/>
          </p:cNvCxnSpPr>
          <p:nvPr/>
        </p:nvCxnSpPr>
        <p:spPr bwMode="auto">
          <a:xfrm>
            <a:off x="4917564" y="2146223"/>
            <a:ext cx="0" cy="4186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等腰三角形 89"/>
          <p:cNvSpPr/>
          <p:nvPr/>
        </p:nvSpPr>
        <p:spPr bwMode="auto">
          <a:xfrm flipV="1">
            <a:off x="4869978" y="2573435"/>
            <a:ext cx="126014" cy="10407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1489493" y="1719823"/>
            <a:ext cx="1150819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rgbClr val="FF0000"/>
                </a:solidFill>
                <a:ea typeface="宋体" charset="-122"/>
              </a:rPr>
              <a:t>VIN</a:t>
            </a:r>
            <a:endParaRPr lang="en-US" altLang="zh-CN" sz="1200" i="0" dirty="0">
              <a:ea typeface="宋体" charset="-122"/>
            </a:endParaRPr>
          </a:p>
        </p:txBody>
      </p:sp>
      <p:cxnSp>
        <p:nvCxnSpPr>
          <p:cNvPr id="92" name="直接连接符 91"/>
          <p:cNvCxnSpPr/>
          <p:nvPr/>
        </p:nvCxnSpPr>
        <p:spPr bwMode="auto">
          <a:xfrm>
            <a:off x="2199263" y="2276872"/>
            <a:ext cx="8432" cy="1482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等腰三角形 92"/>
          <p:cNvSpPr/>
          <p:nvPr/>
        </p:nvSpPr>
        <p:spPr bwMode="auto">
          <a:xfrm flipV="1">
            <a:off x="2144688" y="2434205"/>
            <a:ext cx="126014" cy="10407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2062495" y="1360004"/>
            <a:ext cx="301733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200" i="0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＋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2074813" y="2079643"/>
            <a:ext cx="301733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﹣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106" name="Text Box 4"/>
          <p:cNvSpPr txBox="1">
            <a:spLocks noChangeArrowheads="1"/>
          </p:cNvSpPr>
          <p:nvPr/>
        </p:nvSpPr>
        <p:spPr bwMode="auto">
          <a:xfrm>
            <a:off x="4996323" y="1860509"/>
            <a:ext cx="76871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D1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1N5822</a:t>
            </a:r>
            <a:endParaRPr lang="en-US" altLang="zh-CN" sz="1200" i="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5486794" y="959186"/>
            <a:ext cx="907153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L1   33uH</a:t>
            </a:r>
            <a:endParaRPr lang="en-US" altLang="zh-CN" sz="1200" i="0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242662" y="1362227"/>
            <a:ext cx="1660958" cy="1306751"/>
            <a:chOff x="7242662" y="1362227"/>
            <a:chExt cx="1660958" cy="1306751"/>
          </a:xfrm>
        </p:grpSpPr>
        <p:sp>
          <p:nvSpPr>
            <p:cNvPr id="109" name="矩形 108"/>
            <p:cNvSpPr/>
            <p:nvPr/>
          </p:nvSpPr>
          <p:spPr bwMode="auto">
            <a:xfrm rot="5400000">
              <a:off x="8319374" y="1997401"/>
              <a:ext cx="360040" cy="10801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Text Box 4"/>
            <p:cNvSpPr txBox="1">
              <a:spLocks noChangeArrowheads="1"/>
            </p:cNvSpPr>
            <p:nvPr/>
          </p:nvSpPr>
          <p:spPr bwMode="auto">
            <a:xfrm>
              <a:off x="8487782" y="1966518"/>
              <a:ext cx="415838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200" i="0" dirty="0" smtClean="0">
                  <a:solidFill>
                    <a:schemeClr val="accent2"/>
                  </a:solidFill>
                  <a:ea typeface="宋体" charset="-122"/>
                </a:rPr>
                <a:t>RL</a:t>
              </a:r>
              <a:endParaRPr lang="en-US" altLang="zh-CN" sz="1200" i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 bwMode="auto">
            <a:xfrm flipV="1">
              <a:off x="8427386" y="2564904"/>
              <a:ext cx="126014" cy="10407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2" name="直接连接符 111"/>
            <p:cNvCxnSpPr>
              <a:stCxn id="109" idx="3"/>
              <a:endCxn id="111" idx="3"/>
            </p:cNvCxnSpPr>
            <p:nvPr/>
          </p:nvCxnSpPr>
          <p:spPr bwMode="auto">
            <a:xfrm flipH="1">
              <a:off x="8490393" y="2231427"/>
              <a:ext cx="9001" cy="3334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肘形连接符 112"/>
            <p:cNvCxnSpPr>
              <a:stCxn id="85" idx="3"/>
              <a:endCxn id="109" idx="1"/>
            </p:cNvCxnSpPr>
            <p:nvPr/>
          </p:nvCxnSpPr>
          <p:spPr bwMode="auto">
            <a:xfrm>
              <a:off x="7242662" y="1362227"/>
              <a:ext cx="1256732" cy="50916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8337376" y="1871387"/>
              <a:ext cx="355774" cy="2748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1593137" y="1923992"/>
            <a:ext cx="974148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rgbClr val="CC00FF"/>
                </a:solidFill>
                <a:ea typeface="宋体" charset="-122"/>
              </a:rPr>
              <a:t>10~20VDC</a:t>
            </a:r>
            <a:endParaRPr lang="en-US" altLang="zh-CN" sz="1200" i="0" dirty="0">
              <a:solidFill>
                <a:srgbClr val="CC00FF"/>
              </a:solidFill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851589" y="2996953"/>
            <a:ext cx="3554556" cy="2571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1812558" y="3912405"/>
            <a:ext cx="2129736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i="0" dirty="0" smtClean="0">
                <a:ea typeface="宋体" charset="-122"/>
              </a:rPr>
              <a:t>U1  TPS40200</a:t>
            </a:r>
            <a:r>
              <a:rPr lang="zh-CN" altLang="en-US" sz="2000" i="0" dirty="0" smtClean="0">
                <a:ea typeface="宋体" charset="-122"/>
              </a:rPr>
              <a:t>及外围电路</a:t>
            </a:r>
            <a:endParaRPr lang="en-US" altLang="zh-CN" sz="2000" i="0" dirty="0">
              <a:ea typeface="宋体" charset="-122"/>
            </a:endParaRPr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7939716" y="1110134"/>
            <a:ext cx="974148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rgbClr val="CC00FF"/>
                </a:solidFill>
                <a:ea typeface="宋体" charset="-122"/>
              </a:rPr>
              <a:t>5VDC</a:t>
            </a:r>
            <a:endParaRPr lang="en-US" altLang="zh-CN" sz="1200" i="0" dirty="0">
              <a:solidFill>
                <a:srgbClr val="CC00FF"/>
              </a:solidFill>
              <a:ea typeface="宋体" charset="-122"/>
            </a:endParaRPr>
          </a:p>
        </p:txBody>
      </p:sp>
      <p:sp>
        <p:nvSpPr>
          <p:cNvPr id="146" name="Text Box 4"/>
          <p:cNvSpPr txBox="1">
            <a:spLocks noChangeArrowheads="1"/>
          </p:cNvSpPr>
          <p:nvPr/>
        </p:nvSpPr>
        <p:spPr bwMode="auto">
          <a:xfrm>
            <a:off x="96675" y="867972"/>
            <a:ext cx="1073679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i="0" dirty="0" smtClean="0">
                <a:solidFill>
                  <a:srgbClr val="CC00FF"/>
                </a:solidFill>
                <a:ea typeface="宋体" charset="-122"/>
              </a:rPr>
              <a:t>BUCK</a:t>
            </a:r>
            <a:r>
              <a:rPr lang="zh-CN" altLang="en-US" sz="2000" i="0" dirty="0" smtClean="0">
                <a:solidFill>
                  <a:srgbClr val="CC00FF"/>
                </a:solidFill>
                <a:ea typeface="宋体" charset="-122"/>
              </a:rPr>
              <a:t>结构</a:t>
            </a:r>
            <a:endParaRPr lang="en-US" altLang="zh-CN" sz="2000" i="0" dirty="0">
              <a:solidFill>
                <a:srgbClr val="CC00FF"/>
              </a:solidFill>
              <a:ea typeface="宋体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 rot="5400000">
            <a:off x="6037808" y="2029226"/>
            <a:ext cx="360040" cy="1080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Text Box 4"/>
          <p:cNvSpPr txBox="1">
            <a:spLocks noChangeArrowheads="1"/>
          </p:cNvSpPr>
          <p:nvPr/>
        </p:nvSpPr>
        <p:spPr bwMode="auto">
          <a:xfrm>
            <a:off x="5749251" y="1918141"/>
            <a:ext cx="49376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200" i="0" dirty="0" smtClean="0">
                <a:solidFill>
                  <a:schemeClr val="accent2"/>
                </a:solidFill>
                <a:ea typeface="宋体" charset="-122"/>
              </a:rPr>
              <a:t>R23</a:t>
            </a:r>
            <a:endParaRPr lang="en-US" altLang="zh-CN" sz="1200" i="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49" name="等腰三角形 148"/>
          <p:cNvSpPr/>
          <p:nvPr/>
        </p:nvSpPr>
        <p:spPr bwMode="auto">
          <a:xfrm flipV="1">
            <a:off x="6145820" y="2596729"/>
            <a:ext cx="126014" cy="10407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0" name="直接连接符 149"/>
          <p:cNvCxnSpPr>
            <a:stCxn id="147" idx="3"/>
            <a:endCxn id="149" idx="3"/>
          </p:cNvCxnSpPr>
          <p:nvPr/>
        </p:nvCxnSpPr>
        <p:spPr bwMode="auto">
          <a:xfrm flipH="1">
            <a:off x="6208827" y="2263252"/>
            <a:ext cx="9001" cy="3334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接连接符 150"/>
          <p:cNvCxnSpPr>
            <a:stCxn id="147" idx="1"/>
          </p:cNvCxnSpPr>
          <p:nvPr/>
        </p:nvCxnSpPr>
        <p:spPr bwMode="auto">
          <a:xfrm flipV="1">
            <a:off x="6217828" y="1350383"/>
            <a:ext cx="0" cy="5528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Text Box 4"/>
          <p:cNvSpPr txBox="1">
            <a:spLocks noChangeArrowheads="1"/>
          </p:cNvSpPr>
          <p:nvPr/>
        </p:nvSpPr>
        <p:spPr bwMode="auto">
          <a:xfrm>
            <a:off x="5505106" y="2329059"/>
            <a:ext cx="829137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200" i="0" dirty="0" smtClean="0">
                <a:solidFill>
                  <a:srgbClr val="CC00FF"/>
                </a:solidFill>
                <a:ea typeface="宋体" charset="-122"/>
              </a:rPr>
              <a:t>假负载</a:t>
            </a:r>
            <a:endParaRPr lang="en-US" altLang="zh-CN" sz="1200" i="0" dirty="0">
              <a:solidFill>
                <a:srgbClr val="CC00FF"/>
              </a:solidFill>
              <a:ea typeface="宋体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699766" y="1379897"/>
            <a:ext cx="503632" cy="493799"/>
            <a:chOff x="8913864" y="3789040"/>
            <a:chExt cx="503632" cy="493799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9165468" y="3843103"/>
              <a:ext cx="0" cy="2426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/>
            <p:nvPr/>
          </p:nvCxnSpPr>
          <p:spPr bwMode="auto">
            <a:xfrm flipV="1">
              <a:off x="9093460" y="3790232"/>
              <a:ext cx="0" cy="2955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8913864" y="3790232"/>
              <a:ext cx="179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9237476" y="3789040"/>
              <a:ext cx="0" cy="2955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9237900" y="3789040"/>
              <a:ext cx="179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9003662" y="4084590"/>
              <a:ext cx="32403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157"/>
            <p:cNvCxnSpPr/>
            <p:nvPr/>
          </p:nvCxnSpPr>
          <p:spPr bwMode="auto">
            <a:xfrm flipH="1" flipV="1">
              <a:off x="9075176" y="4135064"/>
              <a:ext cx="424" cy="147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158"/>
            <p:cNvCxnSpPr/>
            <p:nvPr/>
          </p:nvCxnSpPr>
          <p:spPr bwMode="auto">
            <a:xfrm flipH="1">
              <a:off x="9075600" y="4135064"/>
              <a:ext cx="179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" name="组合 184"/>
          <p:cNvGrpSpPr/>
          <p:nvPr/>
        </p:nvGrpSpPr>
        <p:grpSpPr>
          <a:xfrm>
            <a:off x="5796779" y="1362227"/>
            <a:ext cx="4011051" cy="5055105"/>
            <a:chOff x="5796779" y="1362227"/>
            <a:chExt cx="4011051" cy="5055105"/>
          </a:xfrm>
        </p:grpSpPr>
        <p:grpSp>
          <p:nvGrpSpPr>
            <p:cNvPr id="67" name="组合 66"/>
            <p:cNvGrpSpPr/>
            <p:nvPr/>
          </p:nvGrpSpPr>
          <p:grpSpPr>
            <a:xfrm>
              <a:off x="6322726" y="3152314"/>
              <a:ext cx="1474590" cy="1090670"/>
              <a:chOff x="5350400" y="3339661"/>
              <a:chExt cx="1474590" cy="1090670"/>
            </a:xfrm>
          </p:grpSpPr>
          <p:sp>
            <p:nvSpPr>
              <p:cNvPr id="68" name="等腰三角形 67"/>
              <p:cNvSpPr/>
              <p:nvPr/>
            </p:nvSpPr>
            <p:spPr bwMode="auto">
              <a:xfrm flipV="1">
                <a:off x="5727655" y="3620912"/>
                <a:ext cx="737513" cy="528168"/>
              </a:xfrm>
              <a:prstGeom prst="triangle">
                <a:avLst>
                  <a:gd name="adj" fmla="val 4752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 bwMode="auto">
              <a:xfrm>
                <a:off x="5421621" y="3339661"/>
                <a:ext cx="1332148" cy="109067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Text Box 4"/>
              <p:cNvSpPr txBox="1">
                <a:spLocks noChangeArrowheads="1"/>
              </p:cNvSpPr>
              <p:nvPr/>
            </p:nvSpPr>
            <p:spPr bwMode="auto">
              <a:xfrm>
                <a:off x="5995853" y="3929603"/>
                <a:ext cx="829137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200" i="0" dirty="0" smtClean="0">
                    <a:ea typeface="宋体" charset="-122"/>
                  </a:rPr>
                  <a:t>U3A</a:t>
                </a:r>
                <a:endParaRPr lang="en-US" altLang="zh-CN" sz="1200" i="0" dirty="0">
                  <a:ea typeface="宋体" charset="-122"/>
                </a:endParaRPr>
              </a:p>
            </p:txBody>
          </p:sp>
          <p:sp>
            <p:nvSpPr>
              <p:cNvPr id="71" name="Text Box 4"/>
              <p:cNvSpPr txBox="1">
                <a:spLocks noChangeArrowheads="1"/>
              </p:cNvSpPr>
              <p:nvPr/>
            </p:nvSpPr>
            <p:spPr bwMode="auto">
              <a:xfrm>
                <a:off x="5350400" y="4030450"/>
                <a:ext cx="73119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1200" i="0" dirty="0" smtClean="0">
                    <a:solidFill>
                      <a:srgbClr val="CC00FF"/>
                    </a:solidFill>
                    <a:ea typeface="宋体" charset="-122"/>
                  </a:rPr>
                  <a:t>差分放大电路</a:t>
                </a:r>
                <a:endParaRPr lang="en-US" altLang="zh-CN" sz="1200" i="0" dirty="0">
                  <a:solidFill>
                    <a:srgbClr val="CC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673535" y="1362227"/>
              <a:ext cx="749173" cy="1805066"/>
              <a:chOff x="6673535" y="1362227"/>
              <a:chExt cx="749173" cy="1805066"/>
            </a:xfrm>
          </p:grpSpPr>
          <p:cxnSp>
            <p:nvCxnSpPr>
              <p:cNvPr id="75" name="直接连接符 74"/>
              <p:cNvCxnSpPr/>
              <p:nvPr/>
            </p:nvCxnSpPr>
            <p:spPr bwMode="auto">
              <a:xfrm>
                <a:off x="7422708" y="1369643"/>
                <a:ext cx="0" cy="17976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>
                <a:off x="6673535" y="1362227"/>
                <a:ext cx="0" cy="17900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6" name="组合 95"/>
            <p:cNvGrpSpPr/>
            <p:nvPr/>
          </p:nvGrpSpPr>
          <p:grpSpPr>
            <a:xfrm>
              <a:off x="6265227" y="5009159"/>
              <a:ext cx="3440698" cy="741584"/>
              <a:chOff x="5580754" y="5773508"/>
              <a:chExt cx="3440698" cy="741584"/>
            </a:xfrm>
          </p:grpSpPr>
          <p:sp>
            <p:nvSpPr>
              <p:cNvPr id="97" name="矩形 96"/>
              <p:cNvSpPr/>
              <p:nvPr/>
            </p:nvSpPr>
            <p:spPr bwMode="auto">
              <a:xfrm>
                <a:off x="6400575" y="5773508"/>
                <a:ext cx="1332148" cy="48640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8" name="Text Box 4"/>
              <p:cNvSpPr txBox="1">
                <a:spLocks noChangeArrowheads="1"/>
              </p:cNvSpPr>
              <p:nvPr/>
            </p:nvSpPr>
            <p:spPr bwMode="auto">
              <a:xfrm>
                <a:off x="6498398" y="5788034"/>
                <a:ext cx="1112696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200" i="0" dirty="0" smtClean="0">
                    <a:ea typeface="宋体" charset="-122"/>
                  </a:rPr>
                  <a:t>U2  78L07</a:t>
                </a:r>
                <a:endParaRPr lang="en-US" altLang="zh-CN" sz="1200" i="0" dirty="0">
                  <a:ea typeface="宋体" charset="-122"/>
                </a:endParaRPr>
              </a:p>
            </p:txBody>
          </p:sp>
          <p:sp>
            <p:nvSpPr>
              <p:cNvPr id="99" name="Text Box 4"/>
              <p:cNvSpPr txBox="1">
                <a:spLocks noChangeArrowheads="1"/>
              </p:cNvSpPr>
              <p:nvPr/>
            </p:nvSpPr>
            <p:spPr bwMode="auto">
              <a:xfrm>
                <a:off x="6494841" y="5997157"/>
                <a:ext cx="1119810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1200" i="0" dirty="0" smtClean="0">
                    <a:solidFill>
                      <a:srgbClr val="CC00FF"/>
                    </a:solidFill>
                    <a:ea typeface="宋体" charset="-122"/>
                  </a:rPr>
                  <a:t>辅助电源</a:t>
                </a:r>
                <a:endParaRPr lang="en-US" altLang="zh-CN" sz="1200" i="0" dirty="0">
                  <a:solidFill>
                    <a:srgbClr val="CC00FF"/>
                  </a:solidFill>
                  <a:ea typeface="宋体" charset="-122"/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7054746" y="6253685"/>
                <a:ext cx="8432" cy="14828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等腰三角形 100"/>
              <p:cNvSpPr/>
              <p:nvPr/>
            </p:nvSpPr>
            <p:spPr bwMode="auto">
              <a:xfrm flipV="1">
                <a:off x="7000171" y="6411018"/>
                <a:ext cx="126014" cy="10407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" name="Text Box 4"/>
              <p:cNvSpPr txBox="1">
                <a:spLocks noChangeArrowheads="1"/>
              </p:cNvSpPr>
              <p:nvPr/>
            </p:nvSpPr>
            <p:spPr bwMode="auto">
              <a:xfrm>
                <a:off x="5580754" y="5913276"/>
                <a:ext cx="503729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200" i="0" dirty="0" smtClean="0">
                    <a:solidFill>
                      <a:srgbClr val="FF0000"/>
                    </a:solidFill>
                    <a:ea typeface="宋体" charset="-122"/>
                  </a:rPr>
                  <a:t>VIN</a:t>
                </a:r>
                <a:endParaRPr lang="en-US" altLang="zh-CN" sz="1200" i="0" dirty="0">
                  <a:ea typeface="宋体" charset="-122"/>
                </a:endParaRPr>
              </a:p>
            </p:txBody>
          </p:sp>
          <p:cxnSp>
            <p:nvCxnSpPr>
              <p:cNvPr id="103" name="直接箭头连接符 102"/>
              <p:cNvCxnSpPr>
                <a:stCxn id="102" idx="3"/>
                <a:endCxn id="97" idx="1"/>
              </p:cNvCxnSpPr>
              <p:nvPr/>
            </p:nvCxnSpPr>
            <p:spPr bwMode="auto">
              <a:xfrm>
                <a:off x="6084483" y="6005609"/>
                <a:ext cx="316092" cy="1110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接箭头连接符 103"/>
              <p:cNvCxnSpPr>
                <a:stCxn id="97" idx="3"/>
              </p:cNvCxnSpPr>
              <p:nvPr/>
            </p:nvCxnSpPr>
            <p:spPr bwMode="auto">
              <a:xfrm>
                <a:off x="7732723" y="6016710"/>
                <a:ext cx="24461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5" name="Text Box 4"/>
              <p:cNvSpPr txBox="1">
                <a:spLocks noChangeArrowheads="1"/>
              </p:cNvSpPr>
              <p:nvPr/>
            </p:nvSpPr>
            <p:spPr bwMode="auto">
              <a:xfrm>
                <a:off x="7923624" y="5913276"/>
                <a:ext cx="1097828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tIns="0" bIns="0"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sz="1200" i="0" dirty="0" smtClean="0">
                    <a:ea typeface="宋体" charset="-122"/>
                  </a:rPr>
                  <a:t>+7V</a:t>
                </a:r>
                <a:r>
                  <a:rPr lang="zh-CN" altLang="en-US" sz="1200" i="0" dirty="0" smtClean="0">
                    <a:ea typeface="宋体" charset="-122"/>
                  </a:rPr>
                  <a:t>运放供电</a:t>
                </a:r>
                <a:endParaRPr lang="en-US" altLang="zh-CN" sz="1200" i="0" dirty="0">
                  <a:ea typeface="宋体" charset="-122"/>
                </a:endParaRPr>
              </a:p>
            </p:txBody>
          </p:sp>
        </p:grpSp>
        <p:sp>
          <p:nvSpPr>
            <p:cNvPr id="163" name="等腰三角形 162"/>
            <p:cNvSpPr/>
            <p:nvPr/>
          </p:nvSpPr>
          <p:spPr bwMode="auto">
            <a:xfrm rot="16200000" flipV="1">
              <a:off x="8116990" y="3343413"/>
              <a:ext cx="737513" cy="528168"/>
            </a:xfrm>
            <a:prstGeom prst="triangle">
              <a:avLst>
                <a:gd name="adj" fmla="val 4752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8142599" y="3152314"/>
              <a:ext cx="1055051" cy="109067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Text Box 4"/>
            <p:cNvSpPr txBox="1">
              <a:spLocks noChangeArrowheads="1"/>
            </p:cNvSpPr>
            <p:nvPr/>
          </p:nvSpPr>
          <p:spPr bwMode="auto">
            <a:xfrm>
              <a:off x="8439735" y="3742256"/>
              <a:ext cx="829137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200" i="0" dirty="0" smtClean="0">
                  <a:ea typeface="宋体" charset="-122"/>
                </a:rPr>
                <a:t>U3B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66" name="Text Box 4"/>
            <p:cNvSpPr txBox="1">
              <a:spLocks noChangeArrowheads="1"/>
            </p:cNvSpPr>
            <p:nvPr/>
          </p:nvSpPr>
          <p:spPr bwMode="auto">
            <a:xfrm>
              <a:off x="8007971" y="4027254"/>
              <a:ext cx="955549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调理电路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  <p:cxnSp>
          <p:nvCxnSpPr>
            <p:cNvPr id="160" name="肘形连接符 159"/>
            <p:cNvCxnSpPr>
              <a:endCxn id="164" idx="1"/>
            </p:cNvCxnSpPr>
            <p:nvPr/>
          </p:nvCxnSpPr>
          <p:spPr bwMode="auto">
            <a:xfrm rot="16200000" flipH="1">
              <a:off x="6877154" y="2432204"/>
              <a:ext cx="2328006" cy="20288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箭头连接符 166"/>
            <p:cNvCxnSpPr>
              <a:stCxn id="164" idx="3"/>
            </p:cNvCxnSpPr>
            <p:nvPr/>
          </p:nvCxnSpPr>
          <p:spPr bwMode="auto">
            <a:xfrm flipV="1">
              <a:off x="9197650" y="3686158"/>
              <a:ext cx="220236" cy="114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肘形连接符 168"/>
            <p:cNvCxnSpPr>
              <a:stCxn id="69" idx="2"/>
            </p:cNvCxnSpPr>
            <p:nvPr/>
          </p:nvCxnSpPr>
          <p:spPr bwMode="auto">
            <a:xfrm rot="16200000" flipH="1">
              <a:off x="8118645" y="3184359"/>
              <a:ext cx="240617" cy="235786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3" name="Text Box 4"/>
            <p:cNvSpPr txBox="1">
              <a:spLocks noChangeArrowheads="1"/>
            </p:cNvSpPr>
            <p:nvPr/>
          </p:nvSpPr>
          <p:spPr bwMode="auto">
            <a:xfrm>
              <a:off x="9433710" y="3644442"/>
              <a:ext cx="374120" cy="9233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单片机监测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5796779" y="2887774"/>
              <a:ext cx="4011051" cy="352955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Text Box 4"/>
            <p:cNvSpPr txBox="1">
              <a:spLocks noChangeArrowheads="1"/>
            </p:cNvSpPr>
            <p:nvPr/>
          </p:nvSpPr>
          <p:spPr bwMode="auto">
            <a:xfrm>
              <a:off x="6187903" y="6007447"/>
              <a:ext cx="2084029" cy="3077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i="0" dirty="0" smtClean="0">
                  <a:ea typeface="宋体" charset="-122"/>
                </a:rPr>
                <a:t>附加功能电路</a:t>
              </a:r>
              <a:endParaRPr lang="en-US" altLang="zh-CN" sz="2000" i="0" dirty="0">
                <a:ea typeface="宋体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911768" y="1860509"/>
            <a:ext cx="1673617" cy="1602938"/>
            <a:chOff x="2911768" y="1860509"/>
            <a:chExt cx="1673617" cy="1602938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3861078" y="1860509"/>
              <a:ext cx="0" cy="13595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Text Box 4"/>
            <p:cNvSpPr txBox="1">
              <a:spLocks noChangeArrowheads="1"/>
            </p:cNvSpPr>
            <p:nvPr/>
          </p:nvSpPr>
          <p:spPr bwMode="auto">
            <a:xfrm>
              <a:off x="2911768" y="3094115"/>
              <a:ext cx="1673617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场效应管驱动器</a:t>
              </a:r>
              <a:endParaRPr lang="en-US" altLang="zh-CN" sz="1200" i="0" dirty="0" smtClean="0">
                <a:solidFill>
                  <a:srgbClr val="CC00FF"/>
                </a:solidFill>
                <a:ea typeface="宋体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1200" i="0" dirty="0" smtClean="0">
                  <a:solidFill>
                    <a:srgbClr val="CC00FF"/>
                  </a:solidFill>
                  <a:ea typeface="宋体" charset="-122"/>
                </a:rPr>
                <a:t>MOSFET DRIVER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2877426" y="5176128"/>
            <a:ext cx="1367185" cy="898159"/>
            <a:chOff x="2333232" y="4394994"/>
            <a:chExt cx="1391305" cy="898159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2337320" y="5108487"/>
              <a:ext cx="1387217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ea typeface="宋体" charset="-122"/>
                </a:rPr>
                <a:t>接</a:t>
              </a:r>
              <a:r>
                <a:rPr lang="en-US" altLang="zh-CN" sz="1200" i="0" dirty="0" smtClean="0">
                  <a:solidFill>
                    <a:srgbClr val="FF0000"/>
                  </a:solidFill>
                  <a:ea typeface="宋体" charset="-122"/>
                </a:rPr>
                <a:t>VOCV+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29" name="直接连接符 128"/>
            <p:cNvCxnSpPr>
              <a:stCxn id="178" idx="2"/>
              <a:endCxn id="49" idx="0"/>
            </p:cNvCxnSpPr>
            <p:nvPr/>
          </p:nvCxnSpPr>
          <p:spPr bwMode="auto">
            <a:xfrm>
              <a:off x="3026841" y="4764326"/>
              <a:ext cx="4088" cy="3441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Text Box 4"/>
            <p:cNvSpPr txBox="1">
              <a:spLocks noChangeArrowheads="1"/>
            </p:cNvSpPr>
            <p:nvPr/>
          </p:nvSpPr>
          <p:spPr bwMode="auto">
            <a:xfrm>
              <a:off x="2333232" y="4394994"/>
              <a:ext cx="1387217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对输出电压分压和取样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700374" y="1376772"/>
            <a:ext cx="1673617" cy="1860689"/>
            <a:chOff x="1700374" y="1376772"/>
            <a:chExt cx="1673617" cy="1860689"/>
          </a:xfrm>
        </p:grpSpPr>
        <p:cxnSp>
          <p:nvCxnSpPr>
            <p:cNvPr id="180" name="直接连接符 179"/>
            <p:cNvCxnSpPr/>
            <p:nvPr/>
          </p:nvCxnSpPr>
          <p:spPr bwMode="auto">
            <a:xfrm>
              <a:off x="2567285" y="1376772"/>
              <a:ext cx="0" cy="1620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Text Box 4"/>
            <p:cNvSpPr txBox="1">
              <a:spLocks noChangeArrowheads="1"/>
            </p:cNvSpPr>
            <p:nvPr/>
          </p:nvSpPr>
          <p:spPr bwMode="auto">
            <a:xfrm>
              <a:off x="1700374" y="3052795"/>
              <a:ext cx="1673617" cy="1846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tIns="0" bIns="0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200" i="0" dirty="0" smtClean="0">
                  <a:solidFill>
                    <a:srgbClr val="CC00FF"/>
                  </a:solidFill>
                  <a:ea typeface="宋体" charset="-122"/>
                </a:rPr>
                <a:t>电源输入</a:t>
              </a:r>
              <a:endParaRPr lang="en-US" altLang="zh-CN" sz="1200" i="0" dirty="0">
                <a:solidFill>
                  <a:srgbClr val="CC00FF"/>
                </a:solidFill>
                <a:ea typeface="宋体" charset="-122"/>
              </a:endParaRPr>
            </a:p>
          </p:txBody>
        </p:sp>
      </p:grpSp>
      <p:sp>
        <p:nvSpPr>
          <p:cNvPr id="189" name="Text Box 4"/>
          <p:cNvSpPr txBox="1">
            <a:spLocks noChangeArrowheads="1"/>
          </p:cNvSpPr>
          <p:nvPr/>
        </p:nvSpPr>
        <p:spPr bwMode="auto">
          <a:xfrm>
            <a:off x="633514" y="5796748"/>
            <a:ext cx="136550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i="0" dirty="0" smtClean="0">
                <a:ea typeface="宋体" charset="-122"/>
              </a:rPr>
              <a:t>核心电路</a:t>
            </a:r>
            <a:endParaRPr lang="en-US" altLang="zh-CN" sz="2000" i="0" dirty="0">
              <a:ea typeface="宋体" charset="-122"/>
            </a:endParaRPr>
          </a:p>
        </p:txBody>
      </p:sp>
      <p:sp>
        <p:nvSpPr>
          <p:cNvPr id="193" name="Text Box 4"/>
          <p:cNvSpPr txBox="1">
            <a:spLocks noChangeArrowheads="1"/>
          </p:cNvSpPr>
          <p:nvPr/>
        </p:nvSpPr>
        <p:spPr bwMode="auto">
          <a:xfrm>
            <a:off x="892899" y="3417917"/>
            <a:ext cx="93047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200" i="0" dirty="0">
                <a:solidFill>
                  <a:srgbClr val="CC00FF"/>
                </a:solidFill>
                <a:ea typeface="宋体" charset="-122"/>
              </a:rPr>
              <a:t>锯齿</a:t>
            </a:r>
            <a:r>
              <a:rPr lang="zh-CN" altLang="en-US" sz="1200" i="0" dirty="0" smtClean="0">
                <a:solidFill>
                  <a:srgbClr val="CC00FF"/>
                </a:solidFill>
                <a:ea typeface="宋体" charset="-122"/>
              </a:rPr>
              <a:t>波振荡电路</a:t>
            </a:r>
            <a:endParaRPr lang="en-US" altLang="zh-CN" sz="1200" i="0" dirty="0">
              <a:solidFill>
                <a:srgbClr val="CC00FF"/>
              </a:solidFill>
              <a:ea typeface="宋体" charset="-122"/>
            </a:endParaRPr>
          </a:p>
        </p:txBody>
      </p:sp>
      <p:sp>
        <p:nvSpPr>
          <p:cNvPr id="194" name="椭圆 193"/>
          <p:cNvSpPr/>
          <p:nvPr/>
        </p:nvSpPr>
        <p:spPr bwMode="auto">
          <a:xfrm>
            <a:off x="1098333" y="3799743"/>
            <a:ext cx="467482" cy="248926"/>
          </a:xfrm>
          <a:prstGeom prst="ellipse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TP1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5" name="椭圆 194"/>
          <p:cNvSpPr/>
          <p:nvPr/>
        </p:nvSpPr>
        <p:spPr bwMode="auto">
          <a:xfrm>
            <a:off x="3638546" y="2540271"/>
            <a:ext cx="467482" cy="248926"/>
          </a:xfrm>
          <a:prstGeom prst="ellipse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TP4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6" grpId="0"/>
      <p:bldP spid="107" grpId="0"/>
      <p:bldP spid="115" grpId="0"/>
      <p:bldP spid="145" grpId="0"/>
      <p:bldP spid="194" grpId="0" animBg="1"/>
      <p:bldP spid="1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98" y="764704"/>
            <a:ext cx="4936814" cy="6004602"/>
          </a:xfrm>
          <a:prstGeom prst="rect">
            <a:avLst/>
          </a:prstGeom>
        </p:spPr>
      </p:pic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15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整体电路设计构思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简析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电路方案中指定的器件选型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 bwMode="auto">
          <a:xfrm>
            <a:off x="495014" y="1440037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、控制芯片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TPS40200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为课程指定选型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704528" y="2296872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如何有效开展功能芯片器件选型？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讲请到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工程师做报告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 bwMode="auto">
          <a:xfrm>
            <a:off x="495014" y="3176972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、开关晶体管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FDC654P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为课程指定选型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 bwMode="auto">
          <a:xfrm>
            <a:off x="495014" y="4725144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作为试验负载的水泥电阻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l-GR" altLang="zh-CN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Ω</a:t>
            </a:r>
            <a:r>
              <a:rPr lang="zh-CN" altLang="en-US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lang="en-US" altLang="zh-CN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5.1</a:t>
            </a:r>
            <a:r>
              <a:rPr lang="el-GR" altLang="zh-CN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Ω</a:t>
            </a:r>
            <a:r>
              <a:rPr lang="zh-CN" altLang="en-US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lang="en-US" altLang="zh-CN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10</a:t>
            </a:r>
            <a:r>
              <a:rPr lang="el-GR" altLang="zh-CN" sz="1800" dirty="0" smtClean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Ω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为课程指定选型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" y="5392241"/>
            <a:ext cx="2682046" cy="1321116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95014" y="3974571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3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、电流取样电阻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R3</a:t>
            </a: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1012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贴片封装、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1W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，取值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0.1</a:t>
            </a:r>
            <a:r>
              <a:rPr lang="el-GR" altLang="zh-CN" sz="1800" i="0" kern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  <p:bldP spid="10" grpId="0" uiExpand="1" build="p"/>
      <p:bldP spid="11" grpId="0" uiExpand="1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16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273050" y="1423798"/>
            <a:ext cx="44758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波形测试点</a:t>
            </a:r>
            <a:r>
              <a:rPr lang="en-US" altLang="zh-CN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TP1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锯齿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波波形信号</a:t>
            </a:r>
            <a:endParaRPr lang="zh-CN" altLang="en-US" sz="20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整体电路设计构思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简析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1290665"/>
            <a:ext cx="6664772" cy="41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17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560512" y="1950502"/>
            <a:ext cx="44758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波形测试点</a:t>
            </a:r>
            <a:r>
              <a:rPr lang="en-US" altLang="zh-CN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TP4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轻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负载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时的</a:t>
            </a:r>
            <a:r>
              <a:rPr lang="en-US" altLang="zh-CN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信号波形</a:t>
            </a:r>
            <a:endParaRPr lang="zh-CN" altLang="en-US" sz="20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整体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电路设计构思简析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38" y="836712"/>
            <a:ext cx="4481562" cy="2817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72" y="3735837"/>
            <a:ext cx="4602088" cy="2893563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60512" y="4780667"/>
            <a:ext cx="44758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波形测试点</a:t>
            </a:r>
            <a:r>
              <a:rPr lang="en-US" altLang="zh-CN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TP4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负载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时的</a:t>
            </a:r>
            <a:r>
              <a:rPr lang="en-US" altLang="zh-CN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信号波形</a:t>
            </a:r>
            <a:endParaRPr lang="zh-CN" altLang="en-US" sz="20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81092" y="2843170"/>
            <a:ext cx="1940823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正脉冲比较“胖”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889104" y="5906010"/>
            <a:ext cx="1940823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正脉冲变“瘦”，频率不变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49F72C1-619B-4162-B37D-C3F35B7A2DE4}" type="slidenum">
              <a:rPr lang="en-US" altLang="zh-CN" sz="1000" b="0" i="0" smtClean="0">
                <a:ea typeface="宋体" charset="-122"/>
              </a:rPr>
              <a:pPr eaLnBrk="1" hangingPunct="1"/>
              <a:t>18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en-US" altLang="zh-CN" sz="2400" i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en-GB" altLang="zh-CN" sz="2400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2438" y="1016000"/>
            <a:ext cx="910907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降压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BUCK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结构开关电源电路工作原理定性分析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核心器件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TPS40200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工作原理简析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整体电路设计构思简析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留给学生完成的关键设计点</a:t>
            </a:r>
            <a:endParaRPr lang="en-US" altLang="zh-CN" sz="2800" i="0" dirty="0" smtClean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：其他事项说明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257A0BD6-7BD0-4A68-BDD6-198AE6203181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19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留给学生完成的关键设计点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关键设计点罗列</a:t>
            </a:r>
            <a:endParaRPr lang="zh-CN" altLang="en-US" sz="2400" i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732984" y="1451363"/>
            <a:ext cx="8915400" cy="7017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</a:rPr>
              <a:t>、外围</a:t>
            </a:r>
            <a:r>
              <a:rPr lang="en-US" altLang="zh-CN" sz="1800" dirty="0" smtClean="0">
                <a:solidFill>
                  <a:srgbClr val="C00000"/>
                </a:solidFill>
              </a:rPr>
              <a:t>RC</a:t>
            </a:r>
            <a:r>
              <a:rPr lang="zh-CN" altLang="en-US" sz="1800" dirty="0" smtClean="0">
                <a:solidFill>
                  <a:srgbClr val="C00000"/>
                </a:solidFill>
              </a:rPr>
              <a:t>定时电路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</a:t>
            </a:r>
            <a:r>
              <a:rPr lang="zh-CN" altLang="en-US" sz="180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dirty="0" smtClean="0">
                <a:solidFill>
                  <a:srgbClr val="C00000"/>
                </a:solidFill>
              </a:rPr>
              <a:t>R5  C7</a:t>
            </a:r>
            <a:r>
              <a:rPr lang="zh-CN" altLang="en-US" sz="1800" dirty="0" smtClean="0">
                <a:solidFill>
                  <a:srgbClr val="C00000"/>
                </a:solidFill>
              </a:rPr>
              <a:t>，建议振荡频率取</a:t>
            </a:r>
            <a:r>
              <a:rPr lang="en-US" altLang="zh-CN" sz="1800" dirty="0" smtClean="0">
                <a:solidFill>
                  <a:srgbClr val="C00000"/>
                </a:solidFill>
              </a:rPr>
              <a:t>300KHz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33912" y="2271254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、设置软启动定时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 C8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，建议不小于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50ms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43184" y="3165539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3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、设置输出电压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 R10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，按要求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5V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46972" y="4042271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4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、设置过流保护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 R4  C12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，参照任务要求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43184" y="4853707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>
                <a:solidFill>
                  <a:srgbClr val="C00000"/>
                </a:solidFill>
              </a:rPr>
              <a:t>5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、输出电流检测信号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 R13-16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，建议放大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10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倍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56740" y="5741553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6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、输出电压信号调理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元件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 R18-19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，建议二分之一衰减，比如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5V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折合成约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2.5V</a:t>
            </a:r>
          </a:p>
        </p:txBody>
      </p:sp>
    </p:spTree>
    <p:extLst>
      <p:ext uri="{BB962C8B-B14F-4D97-AF65-F5344CB8AC3E}">
        <p14:creationId xmlns:p14="http://schemas.microsoft.com/office/powerpoint/2010/main" val="1310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49F72C1-619B-4162-B37D-C3F35B7A2DE4}" type="slidenum">
              <a:rPr lang="en-US" altLang="zh-CN" sz="1000" b="0" i="0" smtClean="0">
                <a:ea typeface="宋体" charset="-122"/>
              </a:rPr>
              <a:pPr eaLnBrk="1" hangingPunct="1"/>
              <a:t>2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en-US" altLang="zh-CN" sz="2400" i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en-GB" altLang="zh-CN" sz="2400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2438" y="1016000"/>
            <a:ext cx="910907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i="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降压</a:t>
            </a:r>
            <a:r>
              <a:rPr lang="zh-CN" altLang="en-US" sz="28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8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BUCK</a:t>
            </a:r>
            <a:r>
              <a:rPr lang="zh-CN" altLang="en-US" sz="2800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结构开关电源电路工作原理定性分析</a:t>
            </a:r>
            <a:endParaRPr lang="en-US" altLang="zh-CN" sz="2800" i="0" dirty="0" smtClean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核心器件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TPS40200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工作原理简析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整体电路设计构思简析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留给学生完成的关键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附：其他事项说明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0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20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留给学生完成的关键设计点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692696"/>
            <a:ext cx="8856984" cy="5782890"/>
          </a:xfrm>
          <a:prstGeom prst="rect">
            <a:avLst/>
          </a:prstGeom>
        </p:spPr>
      </p:pic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324709" y="5157192"/>
            <a:ext cx="698477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关键设计点涉及的元件，其标号用红色字体标出</a:t>
            </a:r>
            <a:endParaRPr lang="zh-CN" altLang="en-US" sz="2400" i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7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257A0BD6-7BD0-4A68-BDD6-198AE6203181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21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留给学生完成的关键设计点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关键设计点：在实验报告中应呈现取值设计过程</a:t>
            </a:r>
            <a:endParaRPr lang="zh-CN" altLang="en-US" sz="2400" i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732984" y="1451363"/>
            <a:ext cx="8915400" cy="10341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</a:rPr>
              <a:t>、定量计算或半定量推算，确定元件取值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</a:t>
            </a:r>
            <a:r>
              <a:rPr lang="zh-CN" altLang="en-US" sz="1800" dirty="0" smtClean="0">
                <a:solidFill>
                  <a:srgbClr val="C00000"/>
                </a:solidFill>
              </a:rPr>
              <a:t>计算结果可能是（</a:t>
            </a:r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</a:rPr>
              <a:t>）得到一个取值区间，在此区间的值皆可使用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   </a:t>
            </a:r>
            <a:r>
              <a:rPr lang="zh-CN" altLang="en-US" sz="1800" dirty="0" smtClean="0">
                <a:solidFill>
                  <a:srgbClr val="C00000"/>
                </a:solidFill>
              </a:rPr>
              <a:t>或者（</a:t>
            </a:r>
            <a:r>
              <a:rPr lang="en-US" altLang="zh-CN" sz="1800" dirty="0" smtClean="0">
                <a:solidFill>
                  <a:srgbClr val="C00000"/>
                </a:solidFill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</a:rPr>
              <a:t>）得到一个参考值，实际是否合适或最佳，仍需对实体电路测量和试验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45952" y="2576604"/>
            <a:ext cx="8915400" cy="16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800" i="0" kern="0" dirty="0" smtClean="0">
                <a:solidFill>
                  <a:srgbClr val="C00000"/>
                </a:solidFill>
              </a:rPr>
              <a:t>或者 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、根据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Datasheet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的推荐取值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芯片设计者有时不告知内部核心原理，仅提示推荐取值。这种提示也可以作为板级电路设计者的取值设计依据。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257A0BD6-7BD0-4A68-BDD6-198AE6203181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22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留给学生完成的关键设计点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给出推荐选型和取值的器件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732984" y="1451363"/>
            <a:ext cx="8915400" cy="13111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457200">
              <a:buNone/>
            </a:pP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除了前面提到的指定选型、留给学生的关键设计点之外，参考电原理图给出了其他器件的推荐选型或取值。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buNone/>
            </a:pP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允许学生按自己想法对此部分进行改变和优化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，所涉费用需自行负担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buNone/>
            </a:pP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举例如下。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90600" y="3140968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、续流二极管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D1</a:t>
            </a: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推荐选型 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1N5822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，肖特基二极管，典型正向导通电压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0.2~0.3V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90600" y="4005064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2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、储能电感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L1</a:t>
            </a: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推荐选型，并推荐取值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33uH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995080" y="5157192"/>
            <a:ext cx="89154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</a:rPr>
              <a:t>3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、滤波电容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C3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C4</a:t>
            </a:r>
            <a:r>
              <a:rPr lang="zh-CN" altLang="en-US" sz="1800" i="0" kern="0" dirty="0" smtClean="0">
                <a:solidFill>
                  <a:srgbClr val="C00000"/>
                </a:solidFill>
              </a:rPr>
              <a:t>、</a:t>
            </a:r>
            <a:r>
              <a:rPr lang="en-US" altLang="zh-CN" sz="1800" i="0" kern="0" dirty="0" smtClean="0">
                <a:solidFill>
                  <a:srgbClr val="C00000"/>
                </a:solidFill>
              </a:rPr>
              <a:t>C5</a:t>
            </a:r>
            <a:endParaRPr lang="en-US" altLang="zh-CN" sz="1800" i="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49F72C1-619B-4162-B37D-C3F35B7A2DE4}" type="slidenum">
              <a:rPr lang="en-US" altLang="zh-CN" sz="1000" b="0" i="0" smtClean="0">
                <a:ea typeface="宋体" charset="-122"/>
              </a:rPr>
              <a:pPr eaLnBrk="1" hangingPunct="1"/>
              <a:t>23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en-US" altLang="zh-CN" sz="2400" i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en-GB" altLang="zh-CN" sz="2400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2438" y="1016000"/>
            <a:ext cx="910907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降压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BUCK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结构开关电源电路工作原理定性分析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核心器件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TPS40200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工作原理简析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整体电路设计构思简析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留给学生完成的关键设计点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</a:t>
            </a: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：其他事项说明</a:t>
            </a:r>
            <a:endParaRPr lang="zh-CN" altLang="en-US" sz="2800" i="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257A0BD6-7BD0-4A68-BDD6-198AE6203181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24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其他事项说明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关于实验有关辅导性资料和措施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732984" y="1451363"/>
            <a:ext cx="8915400" cy="3693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、会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有稳压源电路样板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4-105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橱窗展示</a:t>
            </a:r>
            <a:endParaRPr lang="en-US" altLang="zh-CN" sz="18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32984" y="1965032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、贴片元件的拆卸更换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实验室配备热风焊枪，并有指导视频发布，演示如何正确操作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43184" y="2776468"/>
            <a:ext cx="8915400" cy="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Datasheet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辅读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会发布一份指导材料，选择性讲解对</a:t>
            </a: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TPS40200 Datasheet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的阅读理解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46972" y="4042271"/>
            <a:ext cx="8915400" cy="97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、遇到疑难问题的求助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可在工作时间，带作品前往</a:t>
            </a: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4-232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寻求帮助。（临近</a:t>
            </a:r>
            <a:r>
              <a:rPr lang="en-US" altLang="zh-CN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deadline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时业务量剧增，可能得不到有效指导，建议要赶早）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32984" y="5234206"/>
            <a:ext cx="89154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i="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8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、其他常规指导途径</a:t>
            </a:r>
            <a:endParaRPr lang="en-US" altLang="zh-CN" sz="18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8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322111AC-4DF3-4DA6-9F42-7C737F1F1846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25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68" name="Rectangle 25"/>
          <p:cNvSpPr>
            <a:spLocks noChangeArrowheads="1"/>
          </p:cNvSpPr>
          <p:nvPr/>
        </p:nvSpPr>
        <p:spPr bwMode="auto">
          <a:xfrm>
            <a:off x="381000" y="1016000"/>
            <a:ext cx="6121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endParaRPr kumimoji="1" lang="en-US" altLang="zh-CN" sz="2000" i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668524" y="974365"/>
            <a:ext cx="78120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kumimoji="1" lang="zh-CN" altLang="en-US" sz="2000" i="0" dirty="0" smtClean="0">
                <a:solidFill>
                  <a:srgbClr val="3333CC"/>
                </a:solidFill>
                <a:ea typeface="楷体_GB2312" pitchFamily="49" charset="-122"/>
              </a:rPr>
              <a:t>输入</a:t>
            </a:r>
            <a:r>
              <a:rPr kumimoji="1" lang="en-US" altLang="zh-CN" sz="2000" i="0" dirty="0" smtClean="0">
                <a:solidFill>
                  <a:srgbClr val="3333CC"/>
                </a:solidFill>
                <a:ea typeface="楷体_GB2312" pitchFamily="49" charset="-122"/>
              </a:rPr>
              <a:t>/</a:t>
            </a:r>
            <a:r>
              <a:rPr kumimoji="1" lang="zh-CN" altLang="en-US" sz="2000" i="0" dirty="0" smtClean="0">
                <a:solidFill>
                  <a:srgbClr val="3333CC"/>
                </a:solidFill>
                <a:ea typeface="楷体_GB2312" pitchFamily="49" charset="-122"/>
              </a:rPr>
              <a:t>输出的两芯接插件正确用法</a:t>
            </a:r>
            <a:endParaRPr kumimoji="1" lang="zh-CN" altLang="en-US" sz="2000" i="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828764" y="4096232"/>
            <a:ext cx="6264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、先把固定用螺丝拧松</a:t>
            </a:r>
            <a:endParaRPr lang="en-US" altLang="zh-CN" sz="2000" i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、把接线插入</a:t>
            </a:r>
            <a:endParaRPr lang="en-US" altLang="zh-CN" sz="2000" i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i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、把螺丝拧紧，内部簧片会压紧接线，保证连接可靠且经久耐用</a:t>
            </a:r>
            <a:endParaRPr lang="zh-CN" altLang="en-US" sz="2000" i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33" y="1605101"/>
            <a:ext cx="4574567" cy="225332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 flipV="1">
            <a:off x="3008784" y="2731766"/>
            <a:ext cx="0" cy="1283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其他事项说明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5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257A0BD6-7BD0-4A68-BDD6-198AE6203181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26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rgbClr val="FFFFFF"/>
                </a:solidFill>
                <a:ea typeface="隶书" panose="02010509060101010101" pitchFamily="49" charset="-122"/>
              </a:rPr>
              <a:t>其他事项说明</a:t>
            </a:r>
            <a:endParaRPr kumimoji="1" lang="zh-CN" altLang="en-GB" sz="2400" i="0" dirty="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注意领料通知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15924" y="2025054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注意实验室开放通知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996855" y="2486719"/>
            <a:ext cx="8498903" cy="9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4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拟</a:t>
            </a:r>
            <a:r>
              <a:rPr lang="zh-CN" altLang="en-US" sz="24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于第三周某天开始</a:t>
            </a:r>
            <a:r>
              <a:rPr lang="zh-CN" altLang="en-US" sz="24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开放</a:t>
            </a:r>
            <a:endParaRPr lang="en-US" altLang="zh-CN" sz="24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国庆期间也安排开放，具体见通知</a:t>
            </a:r>
            <a:endParaRPr lang="en-US" altLang="zh-CN" sz="24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15924" y="3467077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征集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r>
              <a:rPr lang="zh-CN" altLang="en-US" sz="24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“翻转课堂”技术交流活动演讲组</a:t>
            </a:r>
            <a:endParaRPr lang="zh-CN" altLang="en-US" sz="24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99559" y="4033861"/>
            <a:ext cx="8498903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0825" indent="-25082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513" indent="-209550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38200" indent="-168275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73163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08125" indent="-166688" algn="l" defTabSz="6699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9653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、交流活动定于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课堂时间</a:t>
            </a:r>
            <a:endParaRPr lang="en-US" altLang="zh-CN" sz="20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、演讲组可获得总评加分奖励</a:t>
            </a:r>
            <a:endParaRPr lang="en-US" altLang="zh-CN" sz="20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、应征组必须提供实验视频证明开关稳压电源电路（可不含单片机监测）已正常工作</a:t>
            </a:r>
            <a:endParaRPr lang="en-US" altLang="zh-CN" sz="20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、应征组最迟于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将报名申请、实验视频和发言提纲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i="0" kern="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讲义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发送到袁老师邮箱</a:t>
            </a:r>
            <a:r>
              <a:rPr lang="en-US" altLang="zh-CN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yymail@sjtu.edu.cn</a:t>
            </a:r>
            <a:r>
              <a:rPr lang="zh-CN" altLang="en-US" sz="2000" i="0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，并等待回复</a:t>
            </a:r>
            <a:endParaRPr lang="en-US" altLang="zh-CN" sz="2000" i="0" kern="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1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669925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94AEB9FA-B1E1-428D-8396-3E4409B0829A}" type="slidenum">
              <a:rPr lang="en-US" altLang="zh-CN" sz="10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27</a:t>
            </a:fld>
            <a:endParaRPr lang="en-US" altLang="zh-CN" sz="10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642552" y="1088740"/>
            <a:ext cx="67024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/>
            <a:r>
              <a:rPr lang="zh-CN" altLang="en-US" sz="2800" i="0" dirty="0">
                <a:solidFill>
                  <a:srgbClr val="000000"/>
                </a:solidFill>
                <a:ea typeface="楷体_GB2312"/>
                <a:cs typeface="楷体_GB2312"/>
              </a:rPr>
              <a:t>袁 焱</a:t>
            </a:r>
          </a:p>
          <a:p>
            <a:pPr algn="l"/>
            <a:r>
              <a:rPr kumimoji="1" lang="en-US" altLang="zh-CN" sz="2800" i="0" dirty="0">
                <a:solidFill>
                  <a:srgbClr val="000000"/>
                </a:solidFill>
                <a:ea typeface="楷体_GB2312"/>
                <a:cs typeface="楷体_GB2312"/>
              </a:rPr>
              <a:t>Email:   yymail@sjtu.edu.cn  </a:t>
            </a:r>
          </a:p>
          <a:p>
            <a:pPr algn="l"/>
            <a:r>
              <a:rPr kumimoji="1" lang="en-US" altLang="zh-CN" sz="2800" i="0" dirty="0">
                <a:solidFill>
                  <a:srgbClr val="000000"/>
                </a:solidFill>
                <a:ea typeface="楷体_GB2312"/>
                <a:cs typeface="楷体_GB2312"/>
              </a:rPr>
              <a:t>13701753253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640632" y="5229200"/>
            <a:ext cx="67024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/>
            <a:r>
              <a:rPr kumimoji="1" lang="zh-CN" altLang="en-US" sz="2800" i="0" dirty="0" smtClean="0">
                <a:solidFill>
                  <a:srgbClr val="000000"/>
                </a:solidFill>
                <a:ea typeface="楷体_GB2312"/>
                <a:cs typeface="楷体_GB2312"/>
              </a:rPr>
              <a:t>李安琪</a:t>
            </a:r>
            <a:endParaRPr kumimoji="1" lang="en-US" altLang="zh-CN" sz="2800" i="0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algn="l"/>
            <a:r>
              <a:rPr kumimoji="1" lang="en-US" altLang="zh-CN" sz="2800" i="0" dirty="0">
                <a:solidFill>
                  <a:srgbClr val="000000"/>
                </a:solidFill>
                <a:ea typeface="楷体_GB2312"/>
                <a:cs typeface="楷体_GB2312"/>
              </a:rPr>
              <a:t>Email:   </a:t>
            </a:r>
            <a:r>
              <a:rPr kumimoji="1" lang="en-US" altLang="zh-CN" sz="2800" i="0" dirty="0" smtClean="0">
                <a:solidFill>
                  <a:srgbClr val="000000"/>
                </a:solidFill>
                <a:ea typeface="楷体_GB2312"/>
                <a:cs typeface="楷体_GB2312"/>
              </a:rPr>
              <a:t>anqili@sjtu.edu.cn</a:t>
            </a:r>
            <a:endParaRPr kumimoji="1" lang="en-US" altLang="zh-CN" sz="2800" i="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40633" y="3405882"/>
            <a:ext cx="67024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/>
            <a:r>
              <a:rPr lang="zh-CN" altLang="en-US" sz="2800" i="0" dirty="0" smtClean="0">
                <a:solidFill>
                  <a:srgbClr val="000000"/>
                </a:solidFill>
                <a:ea typeface="楷体_GB2312"/>
                <a:cs typeface="楷体_GB2312"/>
              </a:rPr>
              <a:t>陈颖琪</a:t>
            </a:r>
            <a:endParaRPr lang="zh-CN" altLang="en-US" sz="2800" i="0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algn="l"/>
            <a:r>
              <a:rPr kumimoji="1" lang="en-US" altLang="zh-CN" sz="2800" i="0" dirty="0">
                <a:solidFill>
                  <a:srgbClr val="000000"/>
                </a:solidFill>
                <a:ea typeface="楷体_GB2312"/>
                <a:cs typeface="楷体_GB2312"/>
              </a:rPr>
              <a:t>Email:   </a:t>
            </a:r>
            <a:r>
              <a:rPr kumimoji="1" lang="en-US" altLang="zh-CN" sz="2800" i="0" dirty="0" smtClean="0">
                <a:solidFill>
                  <a:srgbClr val="000000"/>
                </a:solidFill>
                <a:ea typeface="楷体_GB2312"/>
                <a:cs typeface="楷体_GB2312"/>
              </a:rPr>
              <a:t>clenny@163.com  </a:t>
            </a:r>
            <a:endParaRPr kumimoji="1" lang="en-US" altLang="zh-CN" sz="2800" i="0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algn="l"/>
            <a:r>
              <a:rPr kumimoji="1" lang="en-US" altLang="zh-CN" sz="2800" i="0" dirty="0" smtClean="0">
                <a:solidFill>
                  <a:srgbClr val="000000"/>
                </a:solidFill>
                <a:ea typeface="楷体_GB2312"/>
                <a:cs typeface="楷体_GB2312"/>
              </a:rPr>
              <a:t>34204017</a:t>
            </a:r>
            <a:endParaRPr kumimoji="1" lang="en-US" altLang="zh-CN" sz="2800" i="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798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ECFE6E0-A3E8-4D8A-A8C9-C4F1E9FA4085}" type="slidenum">
              <a:rPr lang="en-US" altLang="zh-CN" sz="1000" b="0" i="0" smtClean="0">
                <a:ea typeface="宋体" charset="-122"/>
              </a:rPr>
              <a:pPr eaLnBrk="1" hangingPunct="1"/>
              <a:t>3</a:t>
            </a:fld>
            <a:endParaRPr lang="en-US" altLang="zh-CN" sz="1000" b="0" i="0" smtClean="0">
              <a:ea typeface="宋体" charset="-122"/>
            </a:endParaRPr>
          </a:p>
        </p:txBody>
      </p:sp>
      <p:pic>
        <p:nvPicPr>
          <p:cNvPr id="7171" name="Picture 2" descr="MCj0345755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98240" y="3786309"/>
            <a:ext cx="201613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33637" y="4028403"/>
            <a:ext cx="1800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较低电压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solidFill>
                  <a:srgbClr val="FF0000"/>
                </a:solidFill>
                <a:ea typeface="宋体" charset="-122"/>
              </a:rPr>
              <a:t>（ </a:t>
            </a:r>
            <a:r>
              <a:rPr lang="en-US" altLang="zh-CN" sz="1200" i="0" dirty="0">
                <a:solidFill>
                  <a:srgbClr val="FF0000"/>
                </a:solidFill>
                <a:ea typeface="宋体" charset="-122"/>
              </a:rPr>
              <a:t>5V  DC</a:t>
            </a:r>
            <a:r>
              <a:rPr lang="zh-CN" altLang="en-US" sz="1200" i="0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1200" i="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068497" y="4452265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731947" y="4452265"/>
            <a:ext cx="3619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273175" y="4453853"/>
            <a:ext cx="140834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711809" y="4477665"/>
            <a:ext cx="34448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251460" y="4183343"/>
            <a:ext cx="1560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较高电压 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solidFill>
                  <a:srgbClr val="FF0000"/>
                </a:solidFill>
                <a:ea typeface="宋体" charset="-122"/>
              </a:rPr>
              <a:t>（ </a:t>
            </a:r>
            <a:r>
              <a:rPr lang="en-US" altLang="zh-CN" sz="1200" i="0" dirty="0" smtClean="0">
                <a:solidFill>
                  <a:srgbClr val="FF0000"/>
                </a:solidFill>
                <a:ea typeface="宋体" charset="-122"/>
              </a:rPr>
              <a:t>10-20V </a:t>
            </a:r>
            <a:r>
              <a:rPr lang="en-US" altLang="zh-CN" sz="1200" i="0" dirty="0">
                <a:solidFill>
                  <a:srgbClr val="FF0000"/>
                </a:solidFill>
                <a:ea typeface="宋体" charset="-122"/>
              </a:rPr>
              <a:t>DC</a:t>
            </a:r>
            <a:r>
              <a:rPr lang="zh-CN" altLang="en-US" sz="1200" i="0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1200" i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613918" y="4477665"/>
            <a:ext cx="684054" cy="2031508"/>
            <a:chOff x="8613918" y="4477665"/>
            <a:chExt cx="684054" cy="2031508"/>
          </a:xfrm>
        </p:grpSpPr>
        <p:sp>
          <p:nvSpPr>
            <p:cNvPr id="7212" name="Rectangle 105"/>
            <p:cNvSpPr>
              <a:spLocks noChangeArrowheads="1"/>
            </p:cNvSpPr>
            <p:nvPr/>
          </p:nvSpPr>
          <p:spPr bwMode="auto">
            <a:xfrm>
              <a:off x="9074134" y="4960265"/>
              <a:ext cx="119063" cy="741363"/>
            </a:xfrm>
            <a:prstGeom prst="rect">
              <a:avLst/>
            </a:prstGeom>
            <a:noFill/>
            <a:ln w="38100" algn="ctr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Line 106"/>
            <p:cNvSpPr>
              <a:spLocks noChangeShapeType="1"/>
            </p:cNvSpPr>
            <p:nvPr/>
          </p:nvSpPr>
          <p:spPr bwMode="auto">
            <a:xfrm flipV="1">
              <a:off x="8977297" y="5233315"/>
              <a:ext cx="320675" cy="22225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07"/>
            <p:cNvSpPr>
              <a:spLocks noChangeShapeType="1"/>
            </p:cNvSpPr>
            <p:nvPr/>
          </p:nvSpPr>
          <p:spPr bwMode="auto">
            <a:xfrm flipV="1">
              <a:off x="9121759" y="4477665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08"/>
            <p:cNvSpPr>
              <a:spLocks noChangeShapeType="1"/>
            </p:cNvSpPr>
            <p:nvPr/>
          </p:nvSpPr>
          <p:spPr bwMode="auto">
            <a:xfrm flipV="1">
              <a:off x="9121759" y="5701628"/>
              <a:ext cx="0" cy="468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109"/>
            <p:cNvSpPr>
              <a:spLocks noChangeArrowheads="1"/>
            </p:cNvSpPr>
            <p:nvPr/>
          </p:nvSpPr>
          <p:spPr bwMode="auto">
            <a:xfrm rot="10800000">
              <a:off x="9013809" y="6169940"/>
              <a:ext cx="255588" cy="13811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7" name="Text Box 110"/>
            <p:cNvSpPr txBox="1">
              <a:spLocks noChangeArrowheads="1"/>
            </p:cNvSpPr>
            <p:nvPr/>
          </p:nvSpPr>
          <p:spPr bwMode="auto">
            <a:xfrm>
              <a:off x="8613918" y="4908735"/>
              <a:ext cx="468313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400" i="0" dirty="0" smtClean="0">
                  <a:ea typeface="宋体" charset="-122"/>
                </a:rPr>
                <a:t>R</a:t>
              </a:r>
              <a:r>
                <a:rPr lang="en-US" altLang="zh-CN" sz="1400" i="0" baseline="-25000" dirty="0" smtClean="0">
                  <a:ea typeface="宋体" charset="-122"/>
                </a:rPr>
                <a:t>L</a:t>
              </a:r>
            </a:p>
            <a:p>
              <a:pPr eaLnBrk="1" hangingPunct="1"/>
              <a:r>
                <a:rPr lang="zh-CN" altLang="en-US" sz="1400" i="0" dirty="0" smtClean="0">
                  <a:ea typeface="宋体" charset="-122"/>
                </a:rPr>
                <a:t>负载等效阻抗</a:t>
              </a:r>
              <a:endParaRPr lang="en-US" altLang="zh-CN" sz="1400" i="0" dirty="0">
                <a:ea typeface="宋体" charset="-122"/>
              </a:endParaRPr>
            </a:p>
          </p:txBody>
        </p:sp>
      </p:grpSp>
      <p:sp>
        <p:nvSpPr>
          <p:cNvPr id="7245" name="Text Box 193"/>
          <p:cNvSpPr txBox="1">
            <a:spLocks noChangeArrowheads="1"/>
          </p:cNvSpPr>
          <p:nvPr/>
        </p:nvSpPr>
        <p:spPr bwMode="auto">
          <a:xfrm>
            <a:off x="2460609" y="4123386"/>
            <a:ext cx="1260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solidFill>
                  <a:srgbClr val="FF6600"/>
                </a:solidFill>
                <a:ea typeface="宋体" charset="-122"/>
              </a:rPr>
              <a:t>开关晶体管</a:t>
            </a:r>
            <a:endParaRPr lang="zh-CN" altLang="en-US" sz="1200" i="0" dirty="0">
              <a:solidFill>
                <a:srgbClr val="FF6600"/>
              </a:solidFill>
              <a:ea typeface="宋体" charset="-122"/>
            </a:endParaRPr>
          </a:p>
        </p:txBody>
      </p:sp>
      <p:sp>
        <p:nvSpPr>
          <p:cNvPr id="7246" name="Text Box 194"/>
          <p:cNvSpPr txBox="1">
            <a:spLocks noChangeArrowheads="1"/>
          </p:cNvSpPr>
          <p:nvPr/>
        </p:nvSpPr>
        <p:spPr bwMode="auto">
          <a:xfrm>
            <a:off x="4800584" y="4549103"/>
            <a:ext cx="828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>
                <a:ea typeface="宋体" charset="-122"/>
              </a:rPr>
              <a:t>储能电感</a:t>
            </a: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节  降压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型</a:t>
            </a:r>
            <a:r>
              <a:rPr kumimoji="1" lang="en-US" altLang="zh-CN" sz="2400" i="0" dirty="0">
                <a:solidFill>
                  <a:schemeClr val="bg1"/>
                </a:solidFill>
                <a:ea typeface="隶书" panose="02010509060101010101" pitchFamily="49" charset="-122"/>
              </a:rPr>
              <a:t>BUCK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结构开关电源电路工作原理定性分析</a:t>
            </a:r>
            <a:endParaRPr kumimoji="1" lang="zh-CN" altLang="en-GB" sz="2400" i="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48858" y="4447491"/>
            <a:ext cx="756084" cy="439749"/>
            <a:chOff x="668524" y="2239963"/>
            <a:chExt cx="756084" cy="439749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841374" y="2426652"/>
              <a:ext cx="390525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H="1">
              <a:off x="928624" y="2520950"/>
              <a:ext cx="216024" cy="63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928624" y="2528900"/>
              <a:ext cx="0" cy="1508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036636" y="2239963"/>
              <a:ext cx="0" cy="186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 flipV="1">
              <a:off x="1172580" y="2239963"/>
              <a:ext cx="0" cy="1882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180652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68524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916372" y="2239963"/>
              <a:ext cx="2016" cy="174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3116591" y="5262563"/>
            <a:ext cx="3638195" cy="1349845"/>
            <a:chOff x="3116591" y="5262563"/>
            <a:chExt cx="3638195" cy="1349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1184" y="5496393"/>
              <a:ext cx="921067" cy="698500"/>
              <a:chOff x="4027488" y="2144713"/>
              <a:chExt cx="921067" cy="698500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4027488" y="2144713"/>
                <a:ext cx="892175" cy="6985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278313" y="2436813"/>
                <a:ext cx="473075" cy="263525"/>
                <a:chOff x="4278313" y="2436813"/>
                <a:chExt cx="473075" cy="263525"/>
              </a:xfrm>
            </p:grpSpPr>
            <p:sp>
              <p:nvSpPr>
                <p:cNvPr id="7186" name="Line 19"/>
                <p:cNvSpPr>
                  <a:spLocks noChangeShapeType="1"/>
                </p:cNvSpPr>
                <p:nvPr/>
              </p:nvSpPr>
              <p:spPr bwMode="auto">
                <a:xfrm>
                  <a:off x="4613275" y="2700338"/>
                  <a:ext cx="1381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8313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21"/>
                <p:cNvSpPr>
                  <a:spLocks noChangeShapeType="1"/>
                </p:cNvSpPr>
                <p:nvPr/>
              </p:nvSpPr>
              <p:spPr bwMode="auto">
                <a:xfrm>
                  <a:off x="4278313" y="2436813"/>
                  <a:ext cx="825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Line 22"/>
                <p:cNvSpPr>
                  <a:spLocks noChangeShapeType="1"/>
                </p:cNvSpPr>
                <p:nvPr/>
              </p:nvSpPr>
              <p:spPr bwMode="auto">
                <a:xfrm>
                  <a:off x="4360863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0" name="Line 23"/>
                <p:cNvSpPr>
                  <a:spLocks noChangeShapeType="1"/>
                </p:cNvSpPr>
                <p:nvPr/>
              </p:nvSpPr>
              <p:spPr bwMode="auto">
                <a:xfrm>
                  <a:off x="4360863" y="2700338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27550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>
                  <a:off x="4527550" y="2436813"/>
                  <a:ext cx="84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4611688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4" name="Text Box 27"/>
              <p:cNvSpPr txBox="1">
                <a:spLocks noChangeArrowheads="1"/>
              </p:cNvSpPr>
              <p:nvPr/>
            </p:nvSpPr>
            <p:spPr bwMode="auto">
              <a:xfrm>
                <a:off x="4056380" y="2161302"/>
                <a:ext cx="8921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i="0" dirty="0" smtClean="0">
                    <a:ea typeface="宋体" charset="-122"/>
                  </a:rPr>
                  <a:t>PWM</a:t>
                </a:r>
                <a:r>
                  <a:rPr lang="zh-CN" altLang="en-US" sz="1000" i="0" dirty="0" smtClean="0">
                    <a:ea typeface="宋体" charset="-122"/>
                  </a:rPr>
                  <a:t>信号</a:t>
                </a:r>
                <a:endParaRPr lang="en-US" altLang="zh-CN" sz="1000" i="0" dirty="0">
                  <a:ea typeface="宋体" charset="-122"/>
                </a:endParaRPr>
              </a:p>
            </p:txBody>
          </p:sp>
        </p:grpSp>
        <p:sp>
          <p:nvSpPr>
            <p:cNvPr id="7204" name="Text Box 37"/>
            <p:cNvSpPr txBox="1">
              <a:spLocks noChangeArrowheads="1"/>
            </p:cNvSpPr>
            <p:nvPr/>
          </p:nvSpPr>
          <p:spPr bwMode="auto">
            <a:xfrm>
              <a:off x="5367481" y="5855210"/>
              <a:ext cx="118903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标准电压</a:t>
              </a:r>
              <a:r>
                <a:rPr lang="en-US" altLang="zh-CN" sz="1200" i="0" dirty="0" err="1" smtClean="0">
                  <a:ea typeface="宋体" charset="-122"/>
                </a:rPr>
                <a:t>Vref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7218" name="Rectangle 138"/>
            <p:cNvSpPr>
              <a:spLocks noChangeArrowheads="1"/>
            </p:cNvSpPr>
            <p:nvPr/>
          </p:nvSpPr>
          <p:spPr bwMode="auto">
            <a:xfrm>
              <a:off x="3116591" y="5262563"/>
              <a:ext cx="3638195" cy="1349845"/>
            </a:xfrm>
            <a:prstGeom prst="rect">
              <a:avLst/>
            </a:prstGeom>
            <a:noFill/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39"/>
            <p:cNvSpPr txBox="1">
              <a:spLocks noChangeArrowheads="1"/>
            </p:cNvSpPr>
            <p:nvPr/>
          </p:nvSpPr>
          <p:spPr bwMode="auto">
            <a:xfrm>
              <a:off x="3179746" y="6319959"/>
              <a:ext cx="18359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控制芯片及其周边电路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21" name="Text Box 160"/>
            <p:cNvSpPr txBox="1">
              <a:spLocks noChangeArrowheads="1"/>
            </p:cNvSpPr>
            <p:nvPr/>
          </p:nvSpPr>
          <p:spPr bwMode="auto">
            <a:xfrm>
              <a:off x="4211011" y="5311392"/>
              <a:ext cx="13533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电压误差放大器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6200000">
              <a:off x="4476268" y="5594024"/>
              <a:ext cx="575604" cy="503238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60" name="Text Box 238"/>
            <p:cNvSpPr txBox="1">
              <a:spLocks noChangeArrowheads="1"/>
            </p:cNvSpPr>
            <p:nvPr/>
          </p:nvSpPr>
          <p:spPr bwMode="auto">
            <a:xfrm>
              <a:off x="4615268" y="5644803"/>
              <a:ext cx="532424" cy="4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Error</a:t>
              </a:r>
            </a:p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Amp</a:t>
              </a:r>
              <a:endParaRPr lang="en-US" altLang="zh-CN" sz="1000" i="0" dirty="0">
                <a:ea typeface="宋体" charset="-122"/>
              </a:endParaRPr>
            </a:p>
          </p:txBody>
        </p:sp>
        <p:sp>
          <p:nvSpPr>
            <p:cNvPr id="122" name="Text Box 37"/>
            <p:cNvSpPr txBox="1">
              <a:spLocks noChangeArrowheads="1"/>
            </p:cNvSpPr>
            <p:nvPr/>
          </p:nvSpPr>
          <p:spPr bwMode="auto">
            <a:xfrm>
              <a:off x="5361899" y="5522099"/>
              <a:ext cx="1194618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电压采样转换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5015689" y="5644803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5016608" y="6025676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5" idx="0"/>
              <a:endCxn id="7185" idx="3"/>
            </p:cNvCxnSpPr>
            <p:nvPr/>
          </p:nvCxnSpPr>
          <p:spPr bwMode="auto">
            <a:xfrm flipH="1">
              <a:off x="4143359" y="5845643"/>
              <a:ext cx="3690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肘形连接符 24"/>
          <p:cNvCxnSpPr>
            <a:stCxn id="7185" idx="1"/>
          </p:cNvCxnSpPr>
          <p:nvPr/>
        </p:nvCxnSpPr>
        <p:spPr bwMode="auto">
          <a:xfrm rot="10800000">
            <a:off x="2792814" y="4887241"/>
            <a:ext cx="458370" cy="9584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endCxn id="122" idx="3"/>
          </p:cNvCxnSpPr>
          <p:nvPr/>
        </p:nvCxnSpPr>
        <p:spPr bwMode="auto">
          <a:xfrm rot="5400000">
            <a:off x="6383228" y="4650955"/>
            <a:ext cx="1182934" cy="8363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2" name="Line 161"/>
          <p:cNvSpPr>
            <a:spLocks noChangeShapeType="1"/>
          </p:cNvSpPr>
          <p:nvPr/>
        </p:nvSpPr>
        <p:spPr bwMode="auto">
          <a:xfrm>
            <a:off x="1971616" y="2231730"/>
            <a:ext cx="0" cy="1189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3" name="Line 162"/>
          <p:cNvSpPr>
            <a:spLocks noChangeShapeType="1"/>
          </p:cNvSpPr>
          <p:nvPr/>
        </p:nvSpPr>
        <p:spPr bwMode="auto">
          <a:xfrm>
            <a:off x="1971616" y="3420767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4" name="Line 163"/>
          <p:cNvSpPr>
            <a:spLocks noChangeShapeType="1"/>
          </p:cNvSpPr>
          <p:nvPr/>
        </p:nvSpPr>
        <p:spPr bwMode="auto">
          <a:xfrm>
            <a:off x="3016191" y="223173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5" name="Line 164"/>
          <p:cNvSpPr>
            <a:spLocks noChangeShapeType="1"/>
          </p:cNvSpPr>
          <p:nvPr/>
        </p:nvSpPr>
        <p:spPr bwMode="auto">
          <a:xfrm>
            <a:off x="3016191" y="3312817"/>
            <a:ext cx="0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6" name="Line 165"/>
          <p:cNvSpPr>
            <a:spLocks noChangeShapeType="1"/>
          </p:cNvSpPr>
          <p:nvPr/>
        </p:nvSpPr>
        <p:spPr bwMode="auto">
          <a:xfrm>
            <a:off x="3016190" y="3168356"/>
            <a:ext cx="181959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7" name="Line 166"/>
          <p:cNvSpPr>
            <a:spLocks noChangeShapeType="1"/>
          </p:cNvSpPr>
          <p:nvPr/>
        </p:nvSpPr>
        <p:spPr bwMode="auto">
          <a:xfrm flipV="1">
            <a:off x="3016191" y="3312817"/>
            <a:ext cx="13684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8" name="Line 170"/>
          <p:cNvSpPr>
            <a:spLocks noChangeShapeType="1"/>
          </p:cNvSpPr>
          <p:nvPr/>
        </p:nvSpPr>
        <p:spPr bwMode="auto">
          <a:xfrm>
            <a:off x="2008129" y="2484142"/>
            <a:ext cx="971550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9" name="Line 171"/>
          <p:cNvSpPr>
            <a:spLocks noChangeShapeType="1"/>
          </p:cNvSpPr>
          <p:nvPr/>
        </p:nvSpPr>
        <p:spPr bwMode="auto">
          <a:xfrm>
            <a:off x="2116079" y="2628605"/>
            <a:ext cx="755650" cy="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0" name="Line 172"/>
          <p:cNvSpPr>
            <a:spLocks noChangeShapeType="1"/>
          </p:cNvSpPr>
          <p:nvPr/>
        </p:nvSpPr>
        <p:spPr bwMode="auto">
          <a:xfrm>
            <a:off x="2044641" y="2807992"/>
            <a:ext cx="755650" cy="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1" name="Line 173"/>
          <p:cNvSpPr>
            <a:spLocks noChangeShapeType="1"/>
          </p:cNvSpPr>
          <p:nvPr/>
        </p:nvSpPr>
        <p:spPr bwMode="auto">
          <a:xfrm>
            <a:off x="2152591" y="2988967"/>
            <a:ext cx="755650" cy="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2" name="Line 174"/>
          <p:cNvSpPr>
            <a:spLocks noChangeShapeType="1"/>
          </p:cNvSpPr>
          <p:nvPr/>
        </p:nvSpPr>
        <p:spPr bwMode="auto">
          <a:xfrm>
            <a:off x="2079566" y="3168355"/>
            <a:ext cx="755650" cy="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3" name="Text Box 175"/>
          <p:cNvSpPr txBox="1">
            <a:spLocks noChangeArrowheads="1"/>
          </p:cNvSpPr>
          <p:nvPr/>
        </p:nvSpPr>
        <p:spPr bwMode="auto">
          <a:xfrm>
            <a:off x="2079566" y="3455692"/>
            <a:ext cx="828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蓄水池</a:t>
            </a:r>
          </a:p>
        </p:txBody>
      </p:sp>
      <p:sp>
        <p:nvSpPr>
          <p:cNvPr id="7234" name="Line 177"/>
          <p:cNvSpPr>
            <a:spLocks noChangeShapeType="1"/>
          </p:cNvSpPr>
          <p:nvPr/>
        </p:nvSpPr>
        <p:spPr bwMode="auto">
          <a:xfrm>
            <a:off x="1431866" y="1836442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5" name="Line 178"/>
          <p:cNvSpPr>
            <a:spLocks noChangeShapeType="1"/>
          </p:cNvSpPr>
          <p:nvPr/>
        </p:nvSpPr>
        <p:spPr bwMode="auto">
          <a:xfrm>
            <a:off x="2368491" y="1836442"/>
            <a:ext cx="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6" name="Line 179"/>
          <p:cNvSpPr>
            <a:spLocks noChangeShapeType="1"/>
          </p:cNvSpPr>
          <p:nvPr/>
        </p:nvSpPr>
        <p:spPr bwMode="auto">
          <a:xfrm>
            <a:off x="928629" y="2052342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7" name="Line 180"/>
          <p:cNvSpPr>
            <a:spLocks noChangeShapeType="1"/>
          </p:cNvSpPr>
          <p:nvPr/>
        </p:nvSpPr>
        <p:spPr bwMode="auto">
          <a:xfrm>
            <a:off x="2079566" y="2052342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8" name="Line 181"/>
          <p:cNvSpPr>
            <a:spLocks noChangeShapeType="1"/>
          </p:cNvSpPr>
          <p:nvPr/>
        </p:nvSpPr>
        <p:spPr bwMode="auto">
          <a:xfrm>
            <a:off x="2187516" y="1979317"/>
            <a:ext cx="0" cy="2889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" name="Line 182"/>
          <p:cNvSpPr>
            <a:spLocks noChangeShapeType="1"/>
          </p:cNvSpPr>
          <p:nvPr/>
        </p:nvSpPr>
        <p:spPr bwMode="auto">
          <a:xfrm>
            <a:off x="4528619" y="3239792"/>
            <a:ext cx="252413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3" name="Line 183"/>
          <p:cNvSpPr>
            <a:spLocks noChangeShapeType="1"/>
          </p:cNvSpPr>
          <p:nvPr/>
        </p:nvSpPr>
        <p:spPr bwMode="auto">
          <a:xfrm>
            <a:off x="1396941" y="1691980"/>
            <a:ext cx="0" cy="3254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1" name="Line 184"/>
          <p:cNvSpPr>
            <a:spLocks noChangeShapeType="1"/>
          </p:cNvSpPr>
          <p:nvPr/>
        </p:nvSpPr>
        <p:spPr bwMode="auto">
          <a:xfrm flipH="1">
            <a:off x="928629" y="1836442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2" name="Text Box 185"/>
          <p:cNvSpPr txBox="1">
            <a:spLocks noChangeArrowheads="1"/>
          </p:cNvSpPr>
          <p:nvPr/>
        </p:nvSpPr>
        <p:spPr bwMode="auto">
          <a:xfrm>
            <a:off x="363479" y="1333203"/>
            <a:ext cx="2305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solidFill>
                  <a:srgbClr val="FF6600"/>
                </a:solidFill>
                <a:ea typeface="宋体" charset="-122"/>
              </a:rPr>
              <a:t>电磁阀门（全开</a:t>
            </a:r>
            <a:r>
              <a:rPr lang="en-US" altLang="zh-CN" sz="1200" i="0" dirty="0">
                <a:solidFill>
                  <a:srgbClr val="FF6600"/>
                </a:solidFill>
                <a:ea typeface="宋体" charset="-122"/>
              </a:rPr>
              <a:t>or</a:t>
            </a:r>
            <a:r>
              <a:rPr lang="zh-CN" altLang="en-US" sz="1200" i="0" dirty="0">
                <a:solidFill>
                  <a:srgbClr val="FF6600"/>
                </a:solidFill>
                <a:ea typeface="宋体" charset="-122"/>
              </a:rPr>
              <a:t>全关）</a:t>
            </a:r>
          </a:p>
        </p:txBody>
      </p:sp>
      <p:sp>
        <p:nvSpPr>
          <p:cNvPr id="7243" name="Line 186"/>
          <p:cNvSpPr>
            <a:spLocks noChangeShapeType="1"/>
          </p:cNvSpPr>
          <p:nvPr/>
        </p:nvSpPr>
        <p:spPr bwMode="auto">
          <a:xfrm>
            <a:off x="820679" y="1945980"/>
            <a:ext cx="2159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504668" y="1691979"/>
            <a:ext cx="2818813" cy="941655"/>
            <a:chOff x="1504668" y="1691979"/>
            <a:chExt cx="2818813" cy="941655"/>
          </a:xfrm>
        </p:grpSpPr>
        <p:sp>
          <p:nvSpPr>
            <p:cNvPr id="7267" name="Line 187"/>
            <p:cNvSpPr>
              <a:spLocks noChangeShapeType="1"/>
            </p:cNvSpPr>
            <p:nvPr/>
          </p:nvSpPr>
          <p:spPr bwMode="auto">
            <a:xfrm>
              <a:off x="2992539" y="2493354"/>
              <a:ext cx="451305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Text Box 188"/>
            <p:cNvSpPr txBox="1">
              <a:spLocks noChangeArrowheads="1"/>
            </p:cNvSpPr>
            <p:nvPr/>
          </p:nvSpPr>
          <p:spPr bwMode="auto">
            <a:xfrm>
              <a:off x="3450783" y="2356635"/>
              <a:ext cx="872698" cy="276999"/>
            </a:xfrm>
            <a:prstGeom prst="rect">
              <a:avLst/>
            </a:prstGeom>
            <a:noFill/>
            <a:ln w="19050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液位检测</a:t>
              </a:r>
              <a:endParaRPr lang="zh-CN" altLang="en-US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69" name="Line 189"/>
            <p:cNvSpPr>
              <a:spLocks noChangeShapeType="1"/>
            </p:cNvSpPr>
            <p:nvPr/>
          </p:nvSpPr>
          <p:spPr bwMode="auto">
            <a:xfrm flipH="1" flipV="1">
              <a:off x="3844928" y="1691979"/>
              <a:ext cx="62" cy="664655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" name="Line 191"/>
            <p:cNvSpPr>
              <a:spLocks noChangeShapeType="1"/>
            </p:cNvSpPr>
            <p:nvPr/>
          </p:nvSpPr>
          <p:spPr bwMode="auto">
            <a:xfrm flipH="1" flipV="1">
              <a:off x="1504668" y="1703089"/>
              <a:ext cx="2357927" cy="14289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51" name="Line 227"/>
          <p:cNvSpPr>
            <a:spLocks noChangeShapeType="1"/>
          </p:cNvSpPr>
          <p:nvPr/>
        </p:nvSpPr>
        <p:spPr bwMode="auto">
          <a:xfrm flipV="1">
            <a:off x="4565591" y="3309643"/>
            <a:ext cx="270192" cy="3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6" name="Text Box 233"/>
          <p:cNvSpPr txBox="1">
            <a:spLocks noChangeArrowheads="1"/>
          </p:cNvSpPr>
          <p:nvPr/>
        </p:nvSpPr>
        <p:spPr bwMode="auto">
          <a:xfrm>
            <a:off x="4951031" y="3258843"/>
            <a:ext cx="9099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solidFill>
                  <a:srgbClr val="C00000"/>
                </a:solidFill>
                <a:ea typeface="宋体" charset="-122"/>
              </a:rPr>
              <a:t>各家用水户</a:t>
            </a:r>
            <a:endParaRPr lang="zh-CN" altLang="en-US" sz="1000" i="0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1485042" name="Line 242"/>
          <p:cNvSpPr>
            <a:spLocks noChangeShapeType="1"/>
          </p:cNvSpPr>
          <p:nvPr/>
        </p:nvSpPr>
        <p:spPr bwMode="auto">
          <a:xfrm flipH="1">
            <a:off x="1396939" y="1657055"/>
            <a:ext cx="1" cy="14604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227"/>
          <p:cNvSpPr>
            <a:spLocks noChangeShapeType="1"/>
          </p:cNvSpPr>
          <p:nvPr/>
        </p:nvSpPr>
        <p:spPr bwMode="auto">
          <a:xfrm flipV="1">
            <a:off x="4565008" y="3490196"/>
            <a:ext cx="270192" cy="3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227"/>
          <p:cNvSpPr>
            <a:spLocks noChangeShapeType="1"/>
          </p:cNvSpPr>
          <p:nvPr/>
        </p:nvSpPr>
        <p:spPr bwMode="auto">
          <a:xfrm>
            <a:off x="4373660" y="3631396"/>
            <a:ext cx="462123" cy="59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27"/>
          <p:cNvSpPr>
            <a:spLocks noChangeShapeType="1"/>
          </p:cNvSpPr>
          <p:nvPr/>
        </p:nvSpPr>
        <p:spPr bwMode="auto">
          <a:xfrm flipH="1" flipV="1">
            <a:off x="4384614" y="3316252"/>
            <a:ext cx="0" cy="296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227"/>
          <p:cNvSpPr>
            <a:spLocks noChangeShapeType="1"/>
          </p:cNvSpPr>
          <p:nvPr/>
        </p:nvSpPr>
        <p:spPr bwMode="auto">
          <a:xfrm flipV="1">
            <a:off x="4565008" y="3305270"/>
            <a:ext cx="0" cy="2241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182"/>
          <p:cNvSpPr>
            <a:spLocks noChangeShapeType="1"/>
          </p:cNvSpPr>
          <p:nvPr/>
        </p:nvSpPr>
        <p:spPr bwMode="auto">
          <a:xfrm>
            <a:off x="4529004" y="3565378"/>
            <a:ext cx="252413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175"/>
          <p:cNvSpPr txBox="1">
            <a:spLocks noChangeArrowheads="1"/>
          </p:cNvSpPr>
          <p:nvPr/>
        </p:nvSpPr>
        <p:spPr bwMode="auto">
          <a:xfrm>
            <a:off x="530750" y="2736875"/>
            <a:ext cx="11492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ea typeface="宋体" charset="-122"/>
              </a:rPr>
              <a:t>大楼建筑屋顶水箱自动控制</a:t>
            </a:r>
            <a:endParaRPr lang="zh-CN" altLang="en-US" i="0" dirty="0">
              <a:ea typeface="宋体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832166" y="1675599"/>
            <a:ext cx="1289526" cy="527049"/>
            <a:chOff x="3832166" y="1675599"/>
            <a:chExt cx="1289526" cy="527049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925986" y="1939123"/>
              <a:ext cx="473075" cy="263525"/>
              <a:chOff x="4278313" y="2436813"/>
              <a:chExt cx="473075" cy="263525"/>
            </a:xfrm>
          </p:grpSpPr>
          <p:sp>
            <p:nvSpPr>
              <p:cNvPr id="138" name="Line 19"/>
              <p:cNvSpPr>
                <a:spLocks noChangeShapeType="1"/>
              </p:cNvSpPr>
              <p:nvPr/>
            </p:nvSpPr>
            <p:spPr bwMode="auto">
              <a:xfrm>
                <a:off x="4613275" y="2700338"/>
                <a:ext cx="138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20"/>
              <p:cNvSpPr>
                <a:spLocks noChangeShapeType="1"/>
              </p:cNvSpPr>
              <p:nvPr/>
            </p:nvSpPr>
            <p:spPr bwMode="auto">
              <a:xfrm flipV="1">
                <a:off x="4278313" y="2436813"/>
                <a:ext cx="0" cy="2619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1"/>
              <p:cNvSpPr>
                <a:spLocks noChangeShapeType="1"/>
              </p:cNvSpPr>
              <p:nvPr/>
            </p:nvSpPr>
            <p:spPr bwMode="auto">
              <a:xfrm>
                <a:off x="4278313" y="2436813"/>
                <a:ext cx="825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2"/>
              <p:cNvSpPr>
                <a:spLocks noChangeShapeType="1"/>
              </p:cNvSpPr>
              <p:nvPr/>
            </p:nvSpPr>
            <p:spPr bwMode="auto">
              <a:xfrm>
                <a:off x="4360863" y="2436813"/>
                <a:ext cx="0" cy="263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3"/>
              <p:cNvSpPr>
                <a:spLocks noChangeShapeType="1"/>
              </p:cNvSpPr>
              <p:nvPr/>
            </p:nvSpPr>
            <p:spPr bwMode="auto">
              <a:xfrm>
                <a:off x="4360863" y="2700338"/>
                <a:ext cx="1666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4"/>
              <p:cNvSpPr>
                <a:spLocks noChangeShapeType="1"/>
              </p:cNvSpPr>
              <p:nvPr/>
            </p:nvSpPr>
            <p:spPr bwMode="auto">
              <a:xfrm flipV="1">
                <a:off x="4527550" y="2436813"/>
                <a:ext cx="0" cy="2619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25"/>
              <p:cNvSpPr>
                <a:spLocks noChangeShapeType="1"/>
              </p:cNvSpPr>
              <p:nvPr/>
            </p:nvSpPr>
            <p:spPr bwMode="auto">
              <a:xfrm>
                <a:off x="4527550" y="2436813"/>
                <a:ext cx="84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26"/>
              <p:cNvSpPr>
                <a:spLocks noChangeShapeType="1"/>
              </p:cNvSpPr>
              <p:nvPr/>
            </p:nvSpPr>
            <p:spPr bwMode="auto">
              <a:xfrm>
                <a:off x="4611688" y="2436813"/>
                <a:ext cx="0" cy="263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" name="Text Box 27"/>
            <p:cNvSpPr txBox="1">
              <a:spLocks noChangeArrowheads="1"/>
            </p:cNvSpPr>
            <p:nvPr/>
          </p:nvSpPr>
          <p:spPr bwMode="auto">
            <a:xfrm>
              <a:off x="3832166" y="1675599"/>
              <a:ext cx="128952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PWM</a:t>
              </a:r>
              <a:r>
                <a:rPr lang="zh-CN" altLang="en-US" sz="1000" i="0" dirty="0" smtClean="0">
                  <a:ea typeface="宋体" charset="-122"/>
                </a:rPr>
                <a:t>开关控制信号</a:t>
              </a:r>
              <a:endParaRPr lang="en-US" altLang="zh-CN" sz="1000" i="0" dirty="0">
                <a:ea typeface="宋体" charset="-122"/>
              </a:endParaRPr>
            </a:p>
          </p:txBody>
        </p:sp>
      </p:grp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BUCK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电路结构工作原理的通俗解释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以供水系统为类比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AutoShape 109"/>
          <p:cNvSpPr>
            <a:spLocks noChangeArrowheads="1"/>
          </p:cNvSpPr>
          <p:nvPr/>
        </p:nvSpPr>
        <p:spPr bwMode="auto">
          <a:xfrm rot="10800000">
            <a:off x="4178124" y="5003944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219600" y="4589001"/>
            <a:ext cx="1277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等腰三角形 30"/>
          <p:cNvSpPr/>
          <p:nvPr/>
        </p:nvSpPr>
        <p:spPr bwMode="auto">
          <a:xfrm>
            <a:off x="4219600" y="4595893"/>
            <a:ext cx="127794" cy="197643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0"/>
          </p:cNvCxnSpPr>
          <p:nvPr/>
        </p:nvCxnSpPr>
        <p:spPr bwMode="auto">
          <a:xfrm flipV="1">
            <a:off x="4283497" y="4441982"/>
            <a:ext cx="0" cy="1539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1" idx="3"/>
          </p:cNvCxnSpPr>
          <p:nvPr/>
        </p:nvCxnSpPr>
        <p:spPr bwMode="auto">
          <a:xfrm>
            <a:off x="4283497" y="4793536"/>
            <a:ext cx="0" cy="1961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组合 44"/>
          <p:cNvGrpSpPr/>
          <p:nvPr/>
        </p:nvGrpSpPr>
        <p:grpSpPr>
          <a:xfrm>
            <a:off x="6583252" y="1735241"/>
            <a:ext cx="2565063" cy="277000"/>
            <a:chOff x="6583252" y="1735241"/>
            <a:chExt cx="2565063" cy="277000"/>
          </a:xfrm>
        </p:grpSpPr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6583252" y="1735241"/>
              <a:ext cx="54072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FF6600"/>
                  </a:solidFill>
                  <a:ea typeface="宋体" charset="-122"/>
                </a:rPr>
                <a:t>阀门</a:t>
              </a:r>
              <a:endParaRPr lang="en-US" altLang="zh-CN" sz="1200" i="0" dirty="0">
                <a:solidFill>
                  <a:srgbClr val="FF6600"/>
                </a:solidFill>
                <a:ea typeface="宋体" charset="-122"/>
              </a:endParaRPr>
            </a:p>
          </p:txBody>
        </p:sp>
        <p:sp>
          <p:nvSpPr>
            <p:cNvPr id="160" name="Text Box 36"/>
            <p:cNvSpPr txBox="1">
              <a:spLocks noChangeArrowheads="1"/>
            </p:cNvSpPr>
            <p:nvPr/>
          </p:nvSpPr>
          <p:spPr bwMode="auto">
            <a:xfrm>
              <a:off x="7893240" y="1735242"/>
              <a:ext cx="125507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FF6600"/>
                  </a:solidFill>
                  <a:ea typeface="宋体" charset="-122"/>
                </a:rPr>
                <a:t>开关晶体管</a:t>
              </a:r>
              <a:endParaRPr lang="en-US" altLang="zh-CN" sz="1200" i="0" dirty="0">
                <a:solidFill>
                  <a:srgbClr val="FF6600"/>
                </a:solidFill>
                <a:ea typeface="宋体" charset="-122"/>
              </a:endParaRPr>
            </a:p>
          </p:txBody>
        </p:sp>
        <p:cxnSp>
          <p:nvCxnSpPr>
            <p:cNvPr id="39" name="直接箭头连接符 38"/>
            <p:cNvCxnSpPr>
              <a:endCxn id="160" idx="1"/>
            </p:cNvCxnSpPr>
            <p:nvPr/>
          </p:nvCxnSpPr>
          <p:spPr bwMode="auto">
            <a:xfrm>
              <a:off x="7352199" y="1868905"/>
              <a:ext cx="541041" cy="48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6583252" y="2068812"/>
            <a:ext cx="2565063" cy="277000"/>
            <a:chOff x="6583252" y="2068812"/>
            <a:chExt cx="2565063" cy="277000"/>
          </a:xfrm>
        </p:grpSpPr>
        <p:sp>
          <p:nvSpPr>
            <p:cNvPr id="163" name="Text Box 36"/>
            <p:cNvSpPr txBox="1">
              <a:spLocks noChangeArrowheads="1"/>
            </p:cNvSpPr>
            <p:nvPr/>
          </p:nvSpPr>
          <p:spPr bwMode="auto">
            <a:xfrm>
              <a:off x="6583252" y="2068812"/>
              <a:ext cx="6885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蓄水池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64" name="Text Box 36"/>
            <p:cNvSpPr txBox="1">
              <a:spLocks noChangeArrowheads="1"/>
            </p:cNvSpPr>
            <p:nvPr/>
          </p:nvSpPr>
          <p:spPr bwMode="auto">
            <a:xfrm>
              <a:off x="7893240" y="2068813"/>
              <a:ext cx="125507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储能电感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65" name="直接箭头连接符 164"/>
            <p:cNvCxnSpPr>
              <a:endCxn id="164" idx="1"/>
            </p:cNvCxnSpPr>
            <p:nvPr/>
          </p:nvCxnSpPr>
          <p:spPr bwMode="auto">
            <a:xfrm>
              <a:off x="7352199" y="2201171"/>
              <a:ext cx="541041" cy="6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组合 46"/>
          <p:cNvGrpSpPr/>
          <p:nvPr/>
        </p:nvGrpSpPr>
        <p:grpSpPr>
          <a:xfrm>
            <a:off x="6575317" y="2373113"/>
            <a:ext cx="3113194" cy="277000"/>
            <a:chOff x="6575317" y="2373113"/>
            <a:chExt cx="3113194" cy="277000"/>
          </a:xfrm>
        </p:grpSpPr>
        <p:sp>
          <p:nvSpPr>
            <p:cNvPr id="168" name="Text Box 36"/>
            <p:cNvSpPr txBox="1">
              <a:spLocks noChangeArrowheads="1"/>
            </p:cNvSpPr>
            <p:nvPr/>
          </p:nvSpPr>
          <p:spPr bwMode="auto">
            <a:xfrm>
              <a:off x="6575317" y="2373113"/>
              <a:ext cx="83306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液位检测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169" name="Text Box 36"/>
            <p:cNvSpPr txBox="1">
              <a:spLocks noChangeArrowheads="1"/>
            </p:cNvSpPr>
            <p:nvPr/>
          </p:nvSpPr>
          <p:spPr bwMode="auto">
            <a:xfrm>
              <a:off x="7885306" y="2373115"/>
              <a:ext cx="1803205" cy="276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电压采样</a:t>
              </a:r>
              <a:r>
                <a:rPr lang="en-US" altLang="zh-CN" sz="1200" i="0" dirty="0" smtClean="0">
                  <a:solidFill>
                    <a:srgbClr val="0066FF"/>
                  </a:solidFill>
                  <a:ea typeface="宋体" charset="-122"/>
                </a:rPr>
                <a:t>/</a:t>
              </a:r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误差放大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cxnSp>
          <p:nvCxnSpPr>
            <p:cNvPr id="170" name="直接箭头连接符 169"/>
            <p:cNvCxnSpPr>
              <a:endCxn id="169" idx="1"/>
            </p:cNvCxnSpPr>
            <p:nvPr/>
          </p:nvCxnSpPr>
          <p:spPr bwMode="auto">
            <a:xfrm>
              <a:off x="7344265" y="2505472"/>
              <a:ext cx="541041" cy="6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2" name="Text Box 27"/>
          <p:cNvSpPr txBox="1">
            <a:spLocks noChangeArrowheads="1"/>
          </p:cNvSpPr>
          <p:nvPr/>
        </p:nvSpPr>
        <p:spPr bwMode="auto">
          <a:xfrm>
            <a:off x="2172190" y="5873312"/>
            <a:ext cx="1000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ea typeface="宋体" charset="-122"/>
              </a:rPr>
              <a:t>开关控制信号</a:t>
            </a:r>
            <a:endParaRPr lang="en-US" altLang="zh-CN" sz="1000" i="0" dirty="0">
              <a:ea typeface="宋体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586419" y="2670391"/>
            <a:ext cx="3113194" cy="277000"/>
            <a:chOff x="6586419" y="2670391"/>
            <a:chExt cx="3113194" cy="277000"/>
          </a:xfrm>
        </p:grpSpPr>
        <p:sp>
          <p:nvSpPr>
            <p:cNvPr id="173" name="Text Box 36"/>
            <p:cNvSpPr txBox="1">
              <a:spLocks noChangeArrowheads="1"/>
            </p:cNvSpPr>
            <p:nvPr/>
          </p:nvSpPr>
          <p:spPr bwMode="auto">
            <a:xfrm>
              <a:off x="6586419" y="2670391"/>
              <a:ext cx="83306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C00000"/>
                  </a:solidFill>
                  <a:ea typeface="宋体" charset="-122"/>
                </a:rPr>
                <a:t>用水户</a:t>
              </a:r>
              <a:endParaRPr lang="en-US" altLang="zh-CN" sz="1200" i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74" name="Text Box 36"/>
            <p:cNvSpPr txBox="1">
              <a:spLocks noChangeArrowheads="1"/>
            </p:cNvSpPr>
            <p:nvPr/>
          </p:nvSpPr>
          <p:spPr bwMode="auto">
            <a:xfrm>
              <a:off x="7896408" y="2670393"/>
              <a:ext cx="1803205" cy="276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C00000"/>
                  </a:solidFill>
                  <a:ea typeface="宋体" charset="-122"/>
                </a:rPr>
                <a:t>用电负载</a:t>
              </a:r>
              <a:endParaRPr lang="en-US" altLang="zh-CN" sz="1200" i="0" dirty="0">
                <a:solidFill>
                  <a:srgbClr val="C00000"/>
                </a:solidFill>
                <a:ea typeface="宋体" charset="-122"/>
              </a:endParaRPr>
            </a:p>
          </p:txBody>
        </p:sp>
        <p:cxnSp>
          <p:nvCxnSpPr>
            <p:cNvPr id="175" name="直接箭头连接符 174"/>
            <p:cNvCxnSpPr>
              <a:endCxn id="174" idx="1"/>
            </p:cNvCxnSpPr>
            <p:nvPr/>
          </p:nvCxnSpPr>
          <p:spPr bwMode="auto">
            <a:xfrm>
              <a:off x="7355367" y="2802750"/>
              <a:ext cx="541041" cy="6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6" name="Text Box 36"/>
          <p:cNvSpPr txBox="1">
            <a:spLocks noChangeArrowheads="1"/>
          </p:cNvSpPr>
          <p:nvPr/>
        </p:nvSpPr>
        <p:spPr bwMode="auto">
          <a:xfrm>
            <a:off x="6582748" y="3010906"/>
            <a:ext cx="24409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脉宽调制（</a:t>
            </a:r>
            <a:r>
              <a:rPr lang="en-US" altLang="zh-CN" sz="1200" i="0" dirty="0" smtClean="0">
                <a:ea typeface="宋体" charset="-122"/>
              </a:rPr>
              <a:t>PWM</a:t>
            </a:r>
            <a:r>
              <a:rPr lang="zh-CN" altLang="en-US" sz="1200" i="0" dirty="0" smtClean="0">
                <a:ea typeface="宋体" charset="-122"/>
              </a:rPr>
              <a:t>）开关控制信号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177" name="Text Box 175"/>
          <p:cNvSpPr txBox="1">
            <a:spLocks noChangeArrowheads="1"/>
          </p:cNvSpPr>
          <p:nvPr/>
        </p:nvSpPr>
        <p:spPr bwMode="auto">
          <a:xfrm>
            <a:off x="559557" y="5262563"/>
            <a:ext cx="12897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ea typeface="宋体" charset="-122"/>
              </a:rPr>
              <a:t>降压型开关式电源转换</a:t>
            </a:r>
            <a:endParaRPr lang="zh-CN" altLang="en-US" i="0" dirty="0">
              <a:ea typeface="宋体" charset="-122"/>
            </a:endParaRPr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3058566" y="2705541"/>
            <a:ext cx="1957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保持液位稳定，使供水管水压基本恒定</a:t>
            </a:r>
            <a:endParaRPr lang="en-US" altLang="zh-CN" sz="1200" i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1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ECFE6E0-A3E8-4D8A-A8C9-C4F1E9FA4085}" type="slidenum">
              <a:rPr lang="en-US" altLang="zh-CN" sz="1000" b="0" i="0" smtClean="0">
                <a:ea typeface="宋体" charset="-122"/>
              </a:rPr>
              <a:pPr eaLnBrk="1" hangingPunct="1"/>
              <a:t>4</a:t>
            </a:fld>
            <a:endParaRPr lang="en-US" altLang="zh-CN" sz="1000" b="0" i="0" smtClean="0">
              <a:ea typeface="宋体" charset="-122"/>
            </a:endParaRPr>
          </a:p>
        </p:txBody>
      </p:sp>
      <p:pic>
        <p:nvPicPr>
          <p:cNvPr id="7171" name="Picture 2" descr="MCj0345755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7472" y="1677246"/>
            <a:ext cx="201613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33947" y="2091603"/>
            <a:ext cx="1800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输出电压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>
                <a:ea typeface="宋体" charset="-122"/>
              </a:rPr>
              <a:t>5V  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7729" y="2343202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199779" y="2344790"/>
            <a:ext cx="973350" cy="95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352407" y="2344790"/>
            <a:ext cx="140834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791041" y="2368602"/>
            <a:ext cx="3444875" cy="4763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-252336" y="2425620"/>
            <a:ext cx="15605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输入电压 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 smtClean="0">
                <a:ea typeface="宋体" charset="-122"/>
              </a:rPr>
              <a:t>10-20V </a:t>
            </a:r>
            <a:r>
              <a:rPr lang="en-US" altLang="zh-CN" sz="1200" i="0" dirty="0">
                <a:ea typeface="宋体" charset="-122"/>
              </a:rPr>
              <a:t>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693150" y="2368602"/>
            <a:ext cx="684054" cy="2031508"/>
            <a:chOff x="8613918" y="4477665"/>
            <a:chExt cx="684054" cy="2031508"/>
          </a:xfrm>
        </p:grpSpPr>
        <p:sp>
          <p:nvSpPr>
            <p:cNvPr id="7212" name="Rectangle 105"/>
            <p:cNvSpPr>
              <a:spLocks noChangeArrowheads="1"/>
            </p:cNvSpPr>
            <p:nvPr/>
          </p:nvSpPr>
          <p:spPr bwMode="auto">
            <a:xfrm>
              <a:off x="9074134" y="4960265"/>
              <a:ext cx="119063" cy="741363"/>
            </a:xfrm>
            <a:prstGeom prst="rect">
              <a:avLst/>
            </a:prstGeom>
            <a:noFill/>
            <a:ln w="38100" algn="ctr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Line 106"/>
            <p:cNvSpPr>
              <a:spLocks noChangeShapeType="1"/>
            </p:cNvSpPr>
            <p:nvPr/>
          </p:nvSpPr>
          <p:spPr bwMode="auto">
            <a:xfrm flipV="1">
              <a:off x="8977297" y="5233315"/>
              <a:ext cx="320675" cy="22225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07"/>
            <p:cNvSpPr>
              <a:spLocks noChangeShapeType="1"/>
            </p:cNvSpPr>
            <p:nvPr/>
          </p:nvSpPr>
          <p:spPr bwMode="auto">
            <a:xfrm flipV="1">
              <a:off x="9121759" y="4477665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08"/>
            <p:cNvSpPr>
              <a:spLocks noChangeShapeType="1"/>
            </p:cNvSpPr>
            <p:nvPr/>
          </p:nvSpPr>
          <p:spPr bwMode="auto">
            <a:xfrm flipV="1">
              <a:off x="9121759" y="5701628"/>
              <a:ext cx="0" cy="468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109"/>
            <p:cNvSpPr>
              <a:spLocks noChangeArrowheads="1"/>
            </p:cNvSpPr>
            <p:nvPr/>
          </p:nvSpPr>
          <p:spPr bwMode="auto">
            <a:xfrm rot="10800000">
              <a:off x="9013809" y="6169940"/>
              <a:ext cx="255588" cy="13811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7" name="Text Box 110"/>
            <p:cNvSpPr txBox="1">
              <a:spLocks noChangeArrowheads="1"/>
            </p:cNvSpPr>
            <p:nvPr/>
          </p:nvSpPr>
          <p:spPr bwMode="auto">
            <a:xfrm>
              <a:off x="8613918" y="4908735"/>
              <a:ext cx="468313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400" i="0" dirty="0" smtClean="0">
                  <a:ea typeface="宋体" charset="-122"/>
                </a:rPr>
                <a:t>R</a:t>
              </a:r>
              <a:r>
                <a:rPr lang="en-US" altLang="zh-CN" sz="1400" i="0" baseline="-25000" dirty="0" smtClean="0">
                  <a:ea typeface="宋体" charset="-122"/>
                </a:rPr>
                <a:t>L</a:t>
              </a:r>
            </a:p>
            <a:p>
              <a:pPr eaLnBrk="1" hangingPunct="1"/>
              <a:r>
                <a:rPr lang="zh-CN" altLang="en-US" sz="1400" i="0" dirty="0" smtClean="0">
                  <a:ea typeface="宋体" charset="-122"/>
                </a:rPr>
                <a:t>负载等效阻抗</a:t>
              </a:r>
              <a:endParaRPr lang="en-US" altLang="zh-CN" sz="1400" i="0" dirty="0">
                <a:ea typeface="宋体" charset="-122"/>
              </a:endParaRPr>
            </a:p>
          </p:txBody>
        </p:sp>
      </p:grpSp>
      <p:sp>
        <p:nvSpPr>
          <p:cNvPr id="7245" name="Text Box 193"/>
          <p:cNvSpPr txBox="1">
            <a:spLocks noChangeArrowheads="1"/>
          </p:cNvSpPr>
          <p:nvPr/>
        </p:nvSpPr>
        <p:spPr bwMode="auto">
          <a:xfrm>
            <a:off x="2539841" y="2014323"/>
            <a:ext cx="1260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开关晶体管</a:t>
            </a:r>
            <a:endParaRPr lang="zh-CN" altLang="en-US" sz="1200" i="0" dirty="0">
              <a:ea typeface="宋体" charset="-122"/>
            </a:endParaRPr>
          </a:p>
        </p:txBody>
      </p:sp>
      <p:sp>
        <p:nvSpPr>
          <p:cNvPr id="7246" name="Text Box 194"/>
          <p:cNvSpPr txBox="1">
            <a:spLocks noChangeArrowheads="1"/>
          </p:cNvSpPr>
          <p:nvPr/>
        </p:nvSpPr>
        <p:spPr bwMode="auto">
          <a:xfrm>
            <a:off x="4776933" y="1779130"/>
            <a:ext cx="828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>
                <a:ea typeface="宋体" charset="-122"/>
              </a:rPr>
              <a:t>储能电感</a:t>
            </a:r>
          </a:p>
        </p:txBody>
      </p:sp>
      <p:sp>
        <p:nvSpPr>
          <p:cNvPr id="7264" name="Line 239"/>
          <p:cNvSpPr>
            <a:spLocks noChangeShapeType="1"/>
          </p:cNvSpPr>
          <p:nvPr/>
        </p:nvSpPr>
        <p:spPr bwMode="auto">
          <a:xfrm flipH="1">
            <a:off x="5600698" y="3375"/>
            <a:ext cx="3968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28090" y="2338428"/>
            <a:ext cx="756084" cy="439749"/>
            <a:chOff x="668524" y="2239963"/>
            <a:chExt cx="756084" cy="439749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841374" y="2426652"/>
              <a:ext cx="390525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H="1">
              <a:off x="928624" y="2520950"/>
              <a:ext cx="216024" cy="63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928624" y="2528900"/>
              <a:ext cx="0" cy="1508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036636" y="2239963"/>
              <a:ext cx="0" cy="186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 flipV="1">
              <a:off x="1172580" y="2239963"/>
              <a:ext cx="0" cy="1882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180652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68524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916372" y="2239963"/>
              <a:ext cx="2016" cy="174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3195823" y="3153500"/>
            <a:ext cx="3638195" cy="1349845"/>
            <a:chOff x="3116591" y="5262563"/>
            <a:chExt cx="3638195" cy="1349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1184" y="5496393"/>
              <a:ext cx="921067" cy="698500"/>
              <a:chOff x="4027488" y="2144713"/>
              <a:chExt cx="921067" cy="698500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4027488" y="2144713"/>
                <a:ext cx="892175" cy="6985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278313" y="2436813"/>
                <a:ext cx="473075" cy="263525"/>
                <a:chOff x="4278313" y="2436813"/>
                <a:chExt cx="473075" cy="263525"/>
              </a:xfrm>
            </p:grpSpPr>
            <p:sp>
              <p:nvSpPr>
                <p:cNvPr id="7186" name="Line 19"/>
                <p:cNvSpPr>
                  <a:spLocks noChangeShapeType="1"/>
                </p:cNvSpPr>
                <p:nvPr/>
              </p:nvSpPr>
              <p:spPr bwMode="auto">
                <a:xfrm>
                  <a:off x="4613275" y="2700338"/>
                  <a:ext cx="1381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8313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21"/>
                <p:cNvSpPr>
                  <a:spLocks noChangeShapeType="1"/>
                </p:cNvSpPr>
                <p:nvPr/>
              </p:nvSpPr>
              <p:spPr bwMode="auto">
                <a:xfrm>
                  <a:off x="4278313" y="2436813"/>
                  <a:ext cx="825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Line 22"/>
                <p:cNvSpPr>
                  <a:spLocks noChangeShapeType="1"/>
                </p:cNvSpPr>
                <p:nvPr/>
              </p:nvSpPr>
              <p:spPr bwMode="auto">
                <a:xfrm>
                  <a:off x="4360863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0" name="Line 23"/>
                <p:cNvSpPr>
                  <a:spLocks noChangeShapeType="1"/>
                </p:cNvSpPr>
                <p:nvPr/>
              </p:nvSpPr>
              <p:spPr bwMode="auto">
                <a:xfrm>
                  <a:off x="4360863" y="2700338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27550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>
                  <a:off x="4527550" y="2436813"/>
                  <a:ext cx="84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4611688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4" name="Text Box 27"/>
              <p:cNvSpPr txBox="1">
                <a:spLocks noChangeArrowheads="1"/>
              </p:cNvSpPr>
              <p:nvPr/>
            </p:nvSpPr>
            <p:spPr bwMode="auto">
              <a:xfrm>
                <a:off x="4056380" y="2161302"/>
                <a:ext cx="8921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i="0" dirty="0" smtClean="0">
                    <a:ea typeface="宋体" charset="-122"/>
                  </a:rPr>
                  <a:t>PWM</a:t>
                </a:r>
                <a:r>
                  <a:rPr lang="zh-CN" altLang="en-US" sz="1000" i="0" dirty="0" smtClean="0">
                    <a:ea typeface="宋体" charset="-122"/>
                  </a:rPr>
                  <a:t>信号</a:t>
                </a:r>
                <a:endParaRPr lang="en-US" altLang="zh-CN" sz="1000" i="0" dirty="0">
                  <a:ea typeface="宋体" charset="-122"/>
                </a:endParaRPr>
              </a:p>
            </p:txBody>
          </p:sp>
        </p:grpSp>
        <p:sp>
          <p:nvSpPr>
            <p:cNvPr id="7204" name="Text Box 37"/>
            <p:cNvSpPr txBox="1">
              <a:spLocks noChangeArrowheads="1"/>
            </p:cNvSpPr>
            <p:nvPr/>
          </p:nvSpPr>
          <p:spPr bwMode="auto">
            <a:xfrm>
              <a:off x="5367481" y="5855210"/>
              <a:ext cx="118903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标准电压</a:t>
              </a:r>
              <a:r>
                <a:rPr lang="en-US" altLang="zh-CN" sz="1200" i="0" dirty="0" err="1" smtClean="0">
                  <a:ea typeface="宋体" charset="-122"/>
                </a:rPr>
                <a:t>Vref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7218" name="Rectangle 138"/>
            <p:cNvSpPr>
              <a:spLocks noChangeArrowheads="1"/>
            </p:cNvSpPr>
            <p:nvPr/>
          </p:nvSpPr>
          <p:spPr bwMode="auto">
            <a:xfrm>
              <a:off x="3116591" y="5262563"/>
              <a:ext cx="3638195" cy="1349845"/>
            </a:xfrm>
            <a:prstGeom prst="rect">
              <a:avLst/>
            </a:prstGeom>
            <a:noFill/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39"/>
            <p:cNvSpPr txBox="1">
              <a:spLocks noChangeArrowheads="1"/>
            </p:cNvSpPr>
            <p:nvPr/>
          </p:nvSpPr>
          <p:spPr bwMode="auto">
            <a:xfrm>
              <a:off x="3179746" y="6319959"/>
              <a:ext cx="18359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控制芯片及其周边电路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21" name="Text Box 160"/>
            <p:cNvSpPr txBox="1">
              <a:spLocks noChangeArrowheads="1"/>
            </p:cNvSpPr>
            <p:nvPr/>
          </p:nvSpPr>
          <p:spPr bwMode="auto">
            <a:xfrm>
              <a:off x="4211011" y="5311392"/>
              <a:ext cx="13533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电压误差放大器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6200000">
              <a:off x="4476268" y="5594024"/>
              <a:ext cx="575604" cy="503238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60" name="Text Box 238"/>
            <p:cNvSpPr txBox="1">
              <a:spLocks noChangeArrowheads="1"/>
            </p:cNvSpPr>
            <p:nvPr/>
          </p:nvSpPr>
          <p:spPr bwMode="auto">
            <a:xfrm>
              <a:off x="4615268" y="5644803"/>
              <a:ext cx="532424" cy="4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Error</a:t>
              </a:r>
            </a:p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Amp</a:t>
              </a:r>
              <a:endParaRPr lang="en-US" altLang="zh-CN" sz="1000" i="0" dirty="0">
                <a:ea typeface="宋体" charset="-122"/>
              </a:endParaRPr>
            </a:p>
          </p:txBody>
        </p:sp>
        <p:sp>
          <p:nvSpPr>
            <p:cNvPr id="122" name="Text Box 37"/>
            <p:cNvSpPr txBox="1">
              <a:spLocks noChangeArrowheads="1"/>
            </p:cNvSpPr>
            <p:nvPr/>
          </p:nvSpPr>
          <p:spPr bwMode="auto">
            <a:xfrm>
              <a:off x="5361899" y="5522099"/>
              <a:ext cx="1194618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电压采样转换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5015689" y="5644803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5016608" y="6025676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5" idx="0"/>
              <a:endCxn id="7185" idx="3"/>
            </p:cNvCxnSpPr>
            <p:nvPr/>
          </p:nvCxnSpPr>
          <p:spPr bwMode="auto">
            <a:xfrm flipH="1">
              <a:off x="4143359" y="5845643"/>
              <a:ext cx="3690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肘形连接符 24"/>
          <p:cNvCxnSpPr>
            <a:stCxn id="7185" idx="1"/>
          </p:cNvCxnSpPr>
          <p:nvPr/>
        </p:nvCxnSpPr>
        <p:spPr bwMode="auto">
          <a:xfrm rot="10800000">
            <a:off x="2872046" y="2778178"/>
            <a:ext cx="458370" cy="9584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endCxn id="122" idx="3"/>
          </p:cNvCxnSpPr>
          <p:nvPr/>
        </p:nvCxnSpPr>
        <p:spPr bwMode="auto">
          <a:xfrm rot="5400000">
            <a:off x="6462460" y="2541892"/>
            <a:ext cx="1182934" cy="8363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两种状态周期交替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（</a:t>
            </a:r>
            <a:r>
              <a:rPr lang="en-US" altLang="zh-CN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）开关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管打开（晶体管导通）</a:t>
            </a:r>
            <a:endParaRPr lang="zh-CN" altLang="en-US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AutoShape 109"/>
          <p:cNvSpPr>
            <a:spLocks noChangeArrowheads="1"/>
          </p:cNvSpPr>
          <p:nvPr/>
        </p:nvSpPr>
        <p:spPr bwMode="auto">
          <a:xfrm rot="10800000">
            <a:off x="4257356" y="2894881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298832" y="2479938"/>
            <a:ext cx="1277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等腰三角形 30"/>
          <p:cNvSpPr/>
          <p:nvPr/>
        </p:nvSpPr>
        <p:spPr bwMode="auto">
          <a:xfrm>
            <a:off x="4298832" y="2486830"/>
            <a:ext cx="127794" cy="197643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0"/>
          </p:cNvCxnSpPr>
          <p:nvPr/>
        </p:nvCxnSpPr>
        <p:spPr bwMode="auto">
          <a:xfrm flipV="1">
            <a:off x="4362729" y="2332919"/>
            <a:ext cx="0" cy="1539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1" idx="3"/>
          </p:cNvCxnSpPr>
          <p:nvPr/>
        </p:nvCxnSpPr>
        <p:spPr bwMode="auto">
          <a:xfrm>
            <a:off x="4362729" y="2684473"/>
            <a:ext cx="0" cy="1961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Text Box 27"/>
          <p:cNvSpPr txBox="1">
            <a:spLocks noChangeArrowheads="1"/>
          </p:cNvSpPr>
          <p:nvPr/>
        </p:nvSpPr>
        <p:spPr bwMode="auto">
          <a:xfrm>
            <a:off x="2251422" y="3764249"/>
            <a:ext cx="1000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ea typeface="宋体" charset="-122"/>
              </a:rPr>
              <a:t>开关控制信号</a:t>
            </a:r>
            <a:endParaRPr lang="en-US" altLang="zh-CN" sz="1000" i="0" dirty="0">
              <a:ea typeface="宋体" charset="-122"/>
            </a:endParaRPr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节  降压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型</a:t>
            </a:r>
            <a:r>
              <a:rPr kumimoji="1" lang="en-US" altLang="zh-CN" sz="2400" i="0" dirty="0">
                <a:solidFill>
                  <a:schemeClr val="bg1"/>
                </a:solidFill>
                <a:ea typeface="隶书" panose="02010509060101010101" pitchFamily="49" charset="-122"/>
              </a:rPr>
              <a:t>BUCK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结构开关电源电路工作原理定性分析</a:t>
            </a:r>
            <a:endParaRPr kumimoji="1" lang="zh-CN" altLang="en-GB" sz="2400" i="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2115288" y="2971496"/>
            <a:ext cx="969569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低电平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475945" y="2282307"/>
            <a:ext cx="1041400" cy="144016"/>
          </a:xfrm>
          <a:prstGeom prst="rightArrow">
            <a:avLst/>
          </a:prstGeom>
          <a:solidFill>
            <a:srgbClr val="92D05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7257256" y="1916448"/>
            <a:ext cx="468052" cy="2362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下箭头 9"/>
          <p:cNvSpPr/>
          <p:nvPr/>
        </p:nvSpPr>
        <p:spPr bwMode="auto">
          <a:xfrm>
            <a:off x="9441682" y="2809567"/>
            <a:ext cx="175754" cy="895626"/>
          </a:xfrm>
          <a:prstGeom prst="downArrow">
            <a:avLst/>
          </a:prstGeom>
          <a:solidFill>
            <a:srgbClr val="CC00FF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6834018" y="1268760"/>
            <a:ext cx="1149775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输出电压电平爬升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47" name="AutoShape 109"/>
          <p:cNvSpPr>
            <a:spLocks noChangeArrowheads="1"/>
          </p:cNvSpPr>
          <p:nvPr/>
        </p:nvSpPr>
        <p:spPr bwMode="auto">
          <a:xfrm rot="10800000">
            <a:off x="1084663" y="4023244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19060" y="2997537"/>
            <a:ext cx="583234" cy="553998"/>
            <a:chOff x="2950495" y="5511408"/>
            <a:chExt cx="583234" cy="553998"/>
          </a:xfrm>
        </p:grpSpPr>
        <p:sp>
          <p:nvSpPr>
            <p:cNvPr id="150" name="Text Box 36"/>
            <p:cNvSpPr txBox="1">
              <a:spLocks noChangeArrowheads="1"/>
            </p:cNvSpPr>
            <p:nvPr/>
          </p:nvSpPr>
          <p:spPr bwMode="auto">
            <a:xfrm>
              <a:off x="2966878" y="5511408"/>
              <a:ext cx="55046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+</a:t>
              </a:r>
            </a:p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﹣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50495" y="5518377"/>
              <a:ext cx="583234" cy="54006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直接连接符 19"/>
          <p:cNvCxnSpPr>
            <a:stCxn id="12" idx="0"/>
          </p:cNvCxnSpPr>
          <p:nvPr/>
        </p:nvCxnSpPr>
        <p:spPr bwMode="auto">
          <a:xfrm flipV="1">
            <a:off x="1210677" y="2354315"/>
            <a:ext cx="0" cy="6501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50" idx="2"/>
            <a:endCxn id="147" idx="3"/>
          </p:cNvCxnSpPr>
          <p:nvPr/>
        </p:nvCxnSpPr>
        <p:spPr bwMode="auto">
          <a:xfrm>
            <a:off x="1210677" y="3551535"/>
            <a:ext cx="0" cy="471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任意多边形 28"/>
          <p:cNvSpPr/>
          <p:nvPr/>
        </p:nvSpPr>
        <p:spPr bwMode="auto">
          <a:xfrm>
            <a:off x="1015324" y="2479791"/>
            <a:ext cx="8138042" cy="2746241"/>
          </a:xfrm>
          <a:custGeom>
            <a:avLst/>
            <a:gdLst>
              <a:gd name="connsiteX0" fmla="*/ 546078 w 8138042"/>
              <a:gd name="connsiteY0" fmla="*/ 200526 h 2746241"/>
              <a:gd name="connsiteX1" fmla="*/ 7251678 w 8138042"/>
              <a:gd name="connsiteY1" fmla="*/ 220846 h 2746241"/>
              <a:gd name="connsiteX2" fmla="*/ 7373598 w 8138042"/>
              <a:gd name="connsiteY2" fmla="*/ 2445886 h 2746241"/>
              <a:gd name="connsiteX3" fmla="*/ 891518 w 8138042"/>
              <a:gd name="connsiteY3" fmla="*/ 2486526 h 2746241"/>
              <a:gd name="connsiteX4" fmla="*/ 220958 w 8138042"/>
              <a:gd name="connsiteY4" fmla="*/ 241166 h 27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042" h="2746241">
                <a:moveTo>
                  <a:pt x="546078" y="200526"/>
                </a:moveTo>
                <a:cubicBezTo>
                  <a:pt x="3329918" y="23572"/>
                  <a:pt x="6113758" y="-153381"/>
                  <a:pt x="7251678" y="220846"/>
                </a:cubicBezTo>
                <a:cubicBezTo>
                  <a:pt x="8389598" y="595073"/>
                  <a:pt x="8433625" y="2068273"/>
                  <a:pt x="7373598" y="2445886"/>
                </a:cubicBezTo>
                <a:cubicBezTo>
                  <a:pt x="6313571" y="2823499"/>
                  <a:pt x="2083625" y="2853979"/>
                  <a:pt x="891518" y="2486526"/>
                </a:cubicBezTo>
                <a:cubicBezTo>
                  <a:pt x="-300589" y="2119073"/>
                  <a:pt x="-39816" y="1180119"/>
                  <a:pt x="220958" y="24116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Text Box 36"/>
          <p:cNvSpPr txBox="1">
            <a:spLocks noChangeArrowheads="1"/>
          </p:cNvSpPr>
          <p:nvPr/>
        </p:nvSpPr>
        <p:spPr bwMode="auto">
          <a:xfrm>
            <a:off x="4040185" y="5082612"/>
            <a:ext cx="1560513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solidFill>
                  <a:schemeClr val="bg1"/>
                </a:solidFill>
                <a:ea typeface="宋体" charset="-122"/>
              </a:rPr>
              <a:t>电流回路</a:t>
            </a:r>
            <a:endParaRPr lang="en-US" altLang="zh-CN" sz="1200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2" name="Text Box 27"/>
          <p:cNvSpPr txBox="1">
            <a:spLocks noChangeArrowheads="1"/>
          </p:cNvSpPr>
          <p:nvPr/>
        </p:nvSpPr>
        <p:spPr bwMode="auto">
          <a:xfrm>
            <a:off x="4843302" y="2014271"/>
            <a:ext cx="857926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充电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6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4" grpId="0" animBg="1"/>
      <p:bldP spid="146" grpId="0" animBg="1"/>
      <p:bldP spid="29" grpId="0" animBg="1"/>
      <p:bldP spid="151" grpId="0" animBg="1"/>
      <p:bldP spid="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ECFE6E0-A3E8-4D8A-A8C9-C4F1E9FA4085}" type="slidenum">
              <a:rPr lang="en-US" altLang="zh-CN" sz="1000" b="0" i="0" smtClean="0">
                <a:ea typeface="宋体" charset="-122"/>
              </a:rPr>
              <a:pPr eaLnBrk="1" hangingPunct="1"/>
              <a:t>5</a:t>
            </a:fld>
            <a:endParaRPr lang="en-US" altLang="zh-CN" sz="1000" b="0" i="0" smtClean="0">
              <a:ea typeface="宋体" charset="-122"/>
            </a:endParaRPr>
          </a:p>
        </p:txBody>
      </p:sp>
      <p:pic>
        <p:nvPicPr>
          <p:cNvPr id="7171" name="Picture 2" descr="MCj0345755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7472" y="1677246"/>
            <a:ext cx="201613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33947" y="2091603"/>
            <a:ext cx="1800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输出电压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>
                <a:ea typeface="宋体" charset="-122"/>
              </a:rPr>
              <a:t>5V  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7729" y="2343202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199779" y="2344790"/>
            <a:ext cx="973350" cy="95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352407" y="2344790"/>
            <a:ext cx="140834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791041" y="2368602"/>
            <a:ext cx="3444875" cy="4763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-252336" y="2425620"/>
            <a:ext cx="15605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输入电压 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 smtClean="0">
                <a:ea typeface="宋体" charset="-122"/>
              </a:rPr>
              <a:t>10-20V </a:t>
            </a:r>
            <a:r>
              <a:rPr lang="en-US" altLang="zh-CN" sz="1200" i="0" dirty="0">
                <a:ea typeface="宋体" charset="-122"/>
              </a:rPr>
              <a:t>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693150" y="2368602"/>
            <a:ext cx="684054" cy="2031508"/>
            <a:chOff x="8613918" y="4477665"/>
            <a:chExt cx="684054" cy="2031508"/>
          </a:xfrm>
        </p:grpSpPr>
        <p:sp>
          <p:nvSpPr>
            <p:cNvPr id="7212" name="Rectangle 105"/>
            <p:cNvSpPr>
              <a:spLocks noChangeArrowheads="1"/>
            </p:cNvSpPr>
            <p:nvPr/>
          </p:nvSpPr>
          <p:spPr bwMode="auto">
            <a:xfrm>
              <a:off x="9074134" y="4960265"/>
              <a:ext cx="119063" cy="741363"/>
            </a:xfrm>
            <a:prstGeom prst="rect">
              <a:avLst/>
            </a:prstGeom>
            <a:noFill/>
            <a:ln w="38100" algn="ctr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Line 106"/>
            <p:cNvSpPr>
              <a:spLocks noChangeShapeType="1"/>
            </p:cNvSpPr>
            <p:nvPr/>
          </p:nvSpPr>
          <p:spPr bwMode="auto">
            <a:xfrm flipV="1">
              <a:off x="8977297" y="5233315"/>
              <a:ext cx="320675" cy="22225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07"/>
            <p:cNvSpPr>
              <a:spLocks noChangeShapeType="1"/>
            </p:cNvSpPr>
            <p:nvPr/>
          </p:nvSpPr>
          <p:spPr bwMode="auto">
            <a:xfrm flipV="1">
              <a:off x="9121759" y="4477665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08"/>
            <p:cNvSpPr>
              <a:spLocks noChangeShapeType="1"/>
            </p:cNvSpPr>
            <p:nvPr/>
          </p:nvSpPr>
          <p:spPr bwMode="auto">
            <a:xfrm flipV="1">
              <a:off x="9121759" y="5701628"/>
              <a:ext cx="0" cy="468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109"/>
            <p:cNvSpPr>
              <a:spLocks noChangeArrowheads="1"/>
            </p:cNvSpPr>
            <p:nvPr/>
          </p:nvSpPr>
          <p:spPr bwMode="auto">
            <a:xfrm rot="10800000">
              <a:off x="9013809" y="6169940"/>
              <a:ext cx="255588" cy="13811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7" name="Text Box 110"/>
            <p:cNvSpPr txBox="1">
              <a:spLocks noChangeArrowheads="1"/>
            </p:cNvSpPr>
            <p:nvPr/>
          </p:nvSpPr>
          <p:spPr bwMode="auto">
            <a:xfrm>
              <a:off x="8613918" y="4908735"/>
              <a:ext cx="468313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400" i="0" dirty="0" smtClean="0">
                  <a:ea typeface="宋体" charset="-122"/>
                </a:rPr>
                <a:t>R</a:t>
              </a:r>
              <a:r>
                <a:rPr lang="en-US" altLang="zh-CN" sz="1400" i="0" baseline="-25000" dirty="0" smtClean="0">
                  <a:ea typeface="宋体" charset="-122"/>
                </a:rPr>
                <a:t>L</a:t>
              </a:r>
            </a:p>
            <a:p>
              <a:pPr eaLnBrk="1" hangingPunct="1"/>
              <a:r>
                <a:rPr lang="zh-CN" altLang="en-US" sz="1400" i="0" dirty="0" smtClean="0">
                  <a:ea typeface="宋体" charset="-122"/>
                </a:rPr>
                <a:t>负载等效阻抗</a:t>
              </a:r>
              <a:endParaRPr lang="en-US" altLang="zh-CN" sz="1400" i="0" dirty="0">
                <a:ea typeface="宋体" charset="-122"/>
              </a:endParaRPr>
            </a:p>
          </p:txBody>
        </p:sp>
      </p:grpSp>
      <p:sp>
        <p:nvSpPr>
          <p:cNvPr id="7245" name="Text Box 193"/>
          <p:cNvSpPr txBox="1">
            <a:spLocks noChangeArrowheads="1"/>
          </p:cNvSpPr>
          <p:nvPr/>
        </p:nvSpPr>
        <p:spPr bwMode="auto">
          <a:xfrm>
            <a:off x="2539841" y="2014323"/>
            <a:ext cx="1260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开关晶体管</a:t>
            </a:r>
            <a:endParaRPr lang="zh-CN" altLang="en-US" sz="1200" i="0" dirty="0">
              <a:ea typeface="宋体" charset="-122"/>
            </a:endParaRPr>
          </a:p>
        </p:txBody>
      </p:sp>
      <p:sp>
        <p:nvSpPr>
          <p:cNvPr id="7246" name="Text Box 194"/>
          <p:cNvSpPr txBox="1">
            <a:spLocks noChangeArrowheads="1"/>
          </p:cNvSpPr>
          <p:nvPr/>
        </p:nvSpPr>
        <p:spPr bwMode="auto">
          <a:xfrm>
            <a:off x="4776933" y="1779130"/>
            <a:ext cx="828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储能电感</a:t>
            </a:r>
          </a:p>
        </p:txBody>
      </p:sp>
      <p:sp>
        <p:nvSpPr>
          <p:cNvPr id="7264" name="Line 239"/>
          <p:cNvSpPr>
            <a:spLocks noChangeShapeType="1"/>
          </p:cNvSpPr>
          <p:nvPr/>
        </p:nvSpPr>
        <p:spPr bwMode="auto">
          <a:xfrm flipH="1">
            <a:off x="5600698" y="3375"/>
            <a:ext cx="3968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28090" y="2338428"/>
            <a:ext cx="756084" cy="439749"/>
            <a:chOff x="668524" y="2239963"/>
            <a:chExt cx="756084" cy="439749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841374" y="2426652"/>
              <a:ext cx="390525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H="1">
              <a:off x="928624" y="2520950"/>
              <a:ext cx="216024" cy="63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928624" y="2528900"/>
              <a:ext cx="0" cy="1508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036636" y="2239963"/>
              <a:ext cx="0" cy="186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 flipV="1">
              <a:off x="1172580" y="2239963"/>
              <a:ext cx="0" cy="1882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180652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68524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916372" y="2239963"/>
              <a:ext cx="2016" cy="174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3195823" y="3153500"/>
            <a:ext cx="3638195" cy="1349845"/>
            <a:chOff x="3116591" y="5262563"/>
            <a:chExt cx="3638195" cy="1349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1184" y="5496393"/>
              <a:ext cx="921067" cy="698500"/>
              <a:chOff x="4027488" y="2144713"/>
              <a:chExt cx="921067" cy="698500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4027488" y="2144713"/>
                <a:ext cx="892175" cy="6985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278313" y="2436813"/>
                <a:ext cx="473075" cy="263525"/>
                <a:chOff x="4278313" y="2436813"/>
                <a:chExt cx="473075" cy="263525"/>
              </a:xfrm>
            </p:grpSpPr>
            <p:sp>
              <p:nvSpPr>
                <p:cNvPr id="7186" name="Line 19"/>
                <p:cNvSpPr>
                  <a:spLocks noChangeShapeType="1"/>
                </p:cNvSpPr>
                <p:nvPr/>
              </p:nvSpPr>
              <p:spPr bwMode="auto">
                <a:xfrm>
                  <a:off x="4613275" y="2700338"/>
                  <a:ext cx="1381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8313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21"/>
                <p:cNvSpPr>
                  <a:spLocks noChangeShapeType="1"/>
                </p:cNvSpPr>
                <p:nvPr/>
              </p:nvSpPr>
              <p:spPr bwMode="auto">
                <a:xfrm>
                  <a:off x="4278313" y="2436813"/>
                  <a:ext cx="825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Line 22"/>
                <p:cNvSpPr>
                  <a:spLocks noChangeShapeType="1"/>
                </p:cNvSpPr>
                <p:nvPr/>
              </p:nvSpPr>
              <p:spPr bwMode="auto">
                <a:xfrm>
                  <a:off x="4360863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0" name="Line 23"/>
                <p:cNvSpPr>
                  <a:spLocks noChangeShapeType="1"/>
                </p:cNvSpPr>
                <p:nvPr/>
              </p:nvSpPr>
              <p:spPr bwMode="auto">
                <a:xfrm>
                  <a:off x="4360863" y="2700338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27550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>
                  <a:off x="4527550" y="2436813"/>
                  <a:ext cx="84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4611688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4" name="Text Box 27"/>
              <p:cNvSpPr txBox="1">
                <a:spLocks noChangeArrowheads="1"/>
              </p:cNvSpPr>
              <p:nvPr/>
            </p:nvSpPr>
            <p:spPr bwMode="auto">
              <a:xfrm>
                <a:off x="4056380" y="2161302"/>
                <a:ext cx="8921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i="0" dirty="0" smtClean="0">
                    <a:ea typeface="宋体" charset="-122"/>
                  </a:rPr>
                  <a:t>PWM</a:t>
                </a:r>
                <a:r>
                  <a:rPr lang="zh-CN" altLang="en-US" sz="1000" i="0" dirty="0" smtClean="0">
                    <a:ea typeface="宋体" charset="-122"/>
                  </a:rPr>
                  <a:t>信号</a:t>
                </a:r>
                <a:endParaRPr lang="en-US" altLang="zh-CN" sz="1000" i="0" dirty="0">
                  <a:ea typeface="宋体" charset="-122"/>
                </a:endParaRPr>
              </a:p>
            </p:txBody>
          </p:sp>
        </p:grpSp>
        <p:sp>
          <p:nvSpPr>
            <p:cNvPr id="7204" name="Text Box 37"/>
            <p:cNvSpPr txBox="1">
              <a:spLocks noChangeArrowheads="1"/>
            </p:cNvSpPr>
            <p:nvPr/>
          </p:nvSpPr>
          <p:spPr bwMode="auto">
            <a:xfrm>
              <a:off x="5367481" y="5855210"/>
              <a:ext cx="118903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标准电压</a:t>
              </a:r>
              <a:r>
                <a:rPr lang="en-US" altLang="zh-CN" sz="1200" i="0" dirty="0" err="1" smtClean="0">
                  <a:ea typeface="宋体" charset="-122"/>
                </a:rPr>
                <a:t>Vref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7218" name="Rectangle 138"/>
            <p:cNvSpPr>
              <a:spLocks noChangeArrowheads="1"/>
            </p:cNvSpPr>
            <p:nvPr/>
          </p:nvSpPr>
          <p:spPr bwMode="auto">
            <a:xfrm>
              <a:off x="3116591" y="5262563"/>
              <a:ext cx="3638195" cy="1349845"/>
            </a:xfrm>
            <a:prstGeom prst="rect">
              <a:avLst/>
            </a:prstGeom>
            <a:noFill/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39"/>
            <p:cNvSpPr txBox="1">
              <a:spLocks noChangeArrowheads="1"/>
            </p:cNvSpPr>
            <p:nvPr/>
          </p:nvSpPr>
          <p:spPr bwMode="auto">
            <a:xfrm>
              <a:off x="3179746" y="6319959"/>
              <a:ext cx="18359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控制芯片及其周边电路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21" name="Text Box 160"/>
            <p:cNvSpPr txBox="1">
              <a:spLocks noChangeArrowheads="1"/>
            </p:cNvSpPr>
            <p:nvPr/>
          </p:nvSpPr>
          <p:spPr bwMode="auto">
            <a:xfrm>
              <a:off x="4211011" y="5311392"/>
              <a:ext cx="13533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电压误差放大器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6200000">
              <a:off x="4476268" y="5594024"/>
              <a:ext cx="575604" cy="503238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60" name="Text Box 238"/>
            <p:cNvSpPr txBox="1">
              <a:spLocks noChangeArrowheads="1"/>
            </p:cNvSpPr>
            <p:nvPr/>
          </p:nvSpPr>
          <p:spPr bwMode="auto">
            <a:xfrm>
              <a:off x="4615268" y="5644803"/>
              <a:ext cx="532424" cy="4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Error</a:t>
              </a:r>
            </a:p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Amp</a:t>
              </a:r>
              <a:endParaRPr lang="en-US" altLang="zh-CN" sz="1000" i="0" dirty="0">
                <a:ea typeface="宋体" charset="-122"/>
              </a:endParaRPr>
            </a:p>
          </p:txBody>
        </p:sp>
        <p:sp>
          <p:nvSpPr>
            <p:cNvPr id="122" name="Text Box 37"/>
            <p:cNvSpPr txBox="1">
              <a:spLocks noChangeArrowheads="1"/>
            </p:cNvSpPr>
            <p:nvPr/>
          </p:nvSpPr>
          <p:spPr bwMode="auto">
            <a:xfrm>
              <a:off x="5361899" y="5522099"/>
              <a:ext cx="1194618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电压采样转换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5015689" y="5644803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5016608" y="6025676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5" idx="0"/>
              <a:endCxn id="7185" idx="3"/>
            </p:cNvCxnSpPr>
            <p:nvPr/>
          </p:nvCxnSpPr>
          <p:spPr bwMode="auto">
            <a:xfrm flipH="1">
              <a:off x="4143359" y="5845643"/>
              <a:ext cx="3690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肘形连接符 24"/>
          <p:cNvCxnSpPr>
            <a:stCxn id="7185" idx="1"/>
          </p:cNvCxnSpPr>
          <p:nvPr/>
        </p:nvCxnSpPr>
        <p:spPr bwMode="auto">
          <a:xfrm rot="10800000">
            <a:off x="2872046" y="2778178"/>
            <a:ext cx="458370" cy="9584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endCxn id="122" idx="3"/>
          </p:cNvCxnSpPr>
          <p:nvPr/>
        </p:nvCxnSpPr>
        <p:spPr bwMode="auto">
          <a:xfrm rot="5400000">
            <a:off x="6462460" y="2541892"/>
            <a:ext cx="1182934" cy="8363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两种状态周期交替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（</a:t>
            </a:r>
            <a:r>
              <a:rPr lang="en-US" altLang="zh-CN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）开关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管关断（晶体管截止）</a:t>
            </a:r>
            <a:endParaRPr lang="zh-CN" altLang="en-US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AutoShape 109"/>
          <p:cNvSpPr>
            <a:spLocks noChangeArrowheads="1"/>
          </p:cNvSpPr>
          <p:nvPr/>
        </p:nvSpPr>
        <p:spPr bwMode="auto">
          <a:xfrm rot="10800000">
            <a:off x="4257356" y="2894881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298832" y="2479938"/>
            <a:ext cx="1277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等腰三角形 30"/>
          <p:cNvSpPr/>
          <p:nvPr/>
        </p:nvSpPr>
        <p:spPr bwMode="auto">
          <a:xfrm>
            <a:off x="4298832" y="2486830"/>
            <a:ext cx="127794" cy="197643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0"/>
          </p:cNvCxnSpPr>
          <p:nvPr/>
        </p:nvCxnSpPr>
        <p:spPr bwMode="auto">
          <a:xfrm flipV="1">
            <a:off x="4362729" y="2332919"/>
            <a:ext cx="0" cy="1539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1" idx="3"/>
          </p:cNvCxnSpPr>
          <p:nvPr/>
        </p:nvCxnSpPr>
        <p:spPr bwMode="auto">
          <a:xfrm>
            <a:off x="4362729" y="2684473"/>
            <a:ext cx="0" cy="1961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Text Box 27"/>
          <p:cNvSpPr txBox="1">
            <a:spLocks noChangeArrowheads="1"/>
          </p:cNvSpPr>
          <p:nvPr/>
        </p:nvSpPr>
        <p:spPr bwMode="auto">
          <a:xfrm>
            <a:off x="2251422" y="3764249"/>
            <a:ext cx="1000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ea typeface="宋体" charset="-122"/>
              </a:rPr>
              <a:t>开关控制信号</a:t>
            </a:r>
            <a:endParaRPr lang="en-US" altLang="zh-CN" sz="1000" i="0" dirty="0">
              <a:ea typeface="宋体" charset="-122"/>
            </a:endParaRPr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节  降压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型</a:t>
            </a:r>
            <a:r>
              <a:rPr kumimoji="1" lang="en-US" altLang="zh-CN" sz="2400" i="0" dirty="0">
                <a:solidFill>
                  <a:schemeClr val="bg1"/>
                </a:solidFill>
                <a:ea typeface="隶书" panose="02010509060101010101" pitchFamily="49" charset="-122"/>
              </a:rPr>
              <a:t>BUCK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结构开关电源电路工作原理定性分析</a:t>
            </a:r>
            <a:endParaRPr kumimoji="1" lang="zh-CN" altLang="en-GB" sz="2400" i="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2115288" y="2971496"/>
            <a:ext cx="969569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高电平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408905" y="1910570"/>
            <a:ext cx="329422" cy="2258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下箭头 9"/>
          <p:cNvSpPr/>
          <p:nvPr/>
        </p:nvSpPr>
        <p:spPr bwMode="auto">
          <a:xfrm>
            <a:off x="9445925" y="2754516"/>
            <a:ext cx="175754" cy="895626"/>
          </a:xfrm>
          <a:prstGeom prst="downArrow">
            <a:avLst/>
          </a:prstGeom>
          <a:solidFill>
            <a:srgbClr val="CC00FF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6834018" y="1268760"/>
            <a:ext cx="1149775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输出电压电平下滑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47" name="AutoShape 109"/>
          <p:cNvSpPr>
            <a:spLocks noChangeArrowheads="1"/>
          </p:cNvSpPr>
          <p:nvPr/>
        </p:nvSpPr>
        <p:spPr bwMode="auto">
          <a:xfrm rot="10800000">
            <a:off x="1084663" y="4023244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19060" y="2997537"/>
            <a:ext cx="583234" cy="553998"/>
            <a:chOff x="2950495" y="5511408"/>
            <a:chExt cx="583234" cy="553998"/>
          </a:xfrm>
        </p:grpSpPr>
        <p:sp>
          <p:nvSpPr>
            <p:cNvPr id="150" name="Text Box 36"/>
            <p:cNvSpPr txBox="1">
              <a:spLocks noChangeArrowheads="1"/>
            </p:cNvSpPr>
            <p:nvPr/>
          </p:nvSpPr>
          <p:spPr bwMode="auto">
            <a:xfrm>
              <a:off x="2966878" y="5511408"/>
              <a:ext cx="55046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+</a:t>
              </a:r>
            </a:p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﹣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50495" y="5518377"/>
              <a:ext cx="583234" cy="54006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直接连接符 19"/>
          <p:cNvCxnSpPr>
            <a:stCxn id="12" idx="0"/>
          </p:cNvCxnSpPr>
          <p:nvPr/>
        </p:nvCxnSpPr>
        <p:spPr bwMode="auto">
          <a:xfrm flipV="1">
            <a:off x="1210677" y="2354315"/>
            <a:ext cx="0" cy="6501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50" idx="2"/>
            <a:endCxn id="147" idx="3"/>
          </p:cNvCxnSpPr>
          <p:nvPr/>
        </p:nvCxnSpPr>
        <p:spPr bwMode="auto">
          <a:xfrm>
            <a:off x="1210677" y="3551535"/>
            <a:ext cx="0" cy="471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Text Box 27"/>
          <p:cNvSpPr txBox="1">
            <a:spLocks noChangeArrowheads="1"/>
          </p:cNvSpPr>
          <p:nvPr/>
        </p:nvSpPr>
        <p:spPr bwMode="auto">
          <a:xfrm>
            <a:off x="4843302" y="2014271"/>
            <a:ext cx="857926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放电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420779" y="1916448"/>
            <a:ext cx="1326355" cy="78617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4485633" y="2433789"/>
            <a:ext cx="4441426" cy="1259915"/>
          </a:xfrm>
          <a:custGeom>
            <a:avLst/>
            <a:gdLst>
              <a:gd name="connsiteX0" fmla="*/ 807727 w 4441426"/>
              <a:gd name="connsiteY0" fmla="*/ 75731 h 1259915"/>
              <a:gd name="connsiteX1" fmla="*/ 3957327 w 4441426"/>
              <a:gd name="connsiteY1" fmla="*/ 126531 h 1259915"/>
              <a:gd name="connsiteX2" fmla="*/ 4048767 w 4441426"/>
              <a:gd name="connsiteY2" fmla="*/ 1254291 h 1259915"/>
              <a:gd name="connsiteX3" fmla="*/ 269247 w 4441426"/>
              <a:gd name="connsiteY3" fmla="*/ 543091 h 1259915"/>
              <a:gd name="connsiteX4" fmla="*/ 604527 w 4441426"/>
              <a:gd name="connsiteY4" fmla="*/ 126531 h 1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426" h="1259915">
                <a:moveTo>
                  <a:pt x="807727" y="75731"/>
                </a:moveTo>
                <a:cubicBezTo>
                  <a:pt x="2112440" y="2917"/>
                  <a:pt x="3417154" y="-69896"/>
                  <a:pt x="3957327" y="126531"/>
                </a:cubicBezTo>
                <a:cubicBezTo>
                  <a:pt x="4497500" y="322958"/>
                  <a:pt x="4663447" y="1184864"/>
                  <a:pt x="4048767" y="1254291"/>
                </a:cubicBezTo>
                <a:cubicBezTo>
                  <a:pt x="3434087" y="1323718"/>
                  <a:pt x="843287" y="731051"/>
                  <a:pt x="269247" y="543091"/>
                </a:cubicBezTo>
                <a:cubicBezTo>
                  <a:pt x="-304793" y="355131"/>
                  <a:pt x="149867" y="240831"/>
                  <a:pt x="604527" y="1265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 Box 194"/>
          <p:cNvSpPr txBox="1">
            <a:spLocks noChangeArrowheads="1"/>
          </p:cNvSpPr>
          <p:nvPr/>
        </p:nvSpPr>
        <p:spPr bwMode="auto">
          <a:xfrm>
            <a:off x="3595506" y="2527785"/>
            <a:ext cx="828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续流</a:t>
            </a:r>
            <a:endParaRPr lang="en-US" altLang="zh-CN" sz="1200" i="0" dirty="0" smtClean="0">
              <a:ea typeface="宋体" charset="-122"/>
            </a:endParaRPr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二极管</a:t>
            </a:r>
            <a:endParaRPr lang="zh-CN" altLang="en-US" sz="1200" i="0" dirty="0">
              <a:ea typeface="宋体" charset="-122"/>
            </a:endParaRPr>
          </a:p>
        </p:txBody>
      </p:sp>
      <p:sp>
        <p:nvSpPr>
          <p:cNvPr id="151" name="Text Box 36"/>
          <p:cNvSpPr txBox="1">
            <a:spLocks noChangeArrowheads="1"/>
          </p:cNvSpPr>
          <p:nvPr/>
        </p:nvSpPr>
        <p:spPr bwMode="auto">
          <a:xfrm>
            <a:off x="7545601" y="3565059"/>
            <a:ext cx="912815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solidFill>
                  <a:schemeClr val="bg1"/>
                </a:solidFill>
                <a:ea typeface="宋体" charset="-122"/>
              </a:rPr>
              <a:t>电流回路</a:t>
            </a:r>
            <a:endParaRPr lang="en-US" altLang="zh-CN" sz="1200" i="0" dirty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46" grpId="0" animBg="1"/>
      <p:bldP spid="152" grpId="0" animBg="1"/>
      <p:bldP spid="2" grpId="0" animBg="1"/>
      <p:bldP spid="21" grpId="0" animBg="1"/>
      <p:bldP spid="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ECFE6E0-A3E8-4D8A-A8C9-C4F1E9FA4085}" type="slidenum">
              <a:rPr lang="en-US" altLang="zh-CN" sz="1000" b="0" i="0" smtClean="0">
                <a:ea typeface="宋体" charset="-122"/>
              </a:rPr>
              <a:pPr eaLnBrk="1" hangingPunct="1"/>
              <a:t>6</a:t>
            </a:fld>
            <a:endParaRPr lang="en-US" altLang="zh-CN" sz="1000" b="0" i="0" smtClean="0">
              <a:ea typeface="宋体" charset="-122"/>
            </a:endParaRPr>
          </a:p>
        </p:txBody>
      </p:sp>
      <p:pic>
        <p:nvPicPr>
          <p:cNvPr id="7171" name="Picture 2" descr="MCj0345755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7472" y="1677246"/>
            <a:ext cx="201613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33947" y="2091603"/>
            <a:ext cx="1800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输出电压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>
                <a:ea typeface="宋体" charset="-122"/>
              </a:rPr>
              <a:t>5V  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7729" y="2343202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199779" y="2344790"/>
            <a:ext cx="973350" cy="95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352407" y="2344790"/>
            <a:ext cx="140834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791041" y="2368602"/>
            <a:ext cx="3444875" cy="4763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-252336" y="2425620"/>
            <a:ext cx="15605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输入电源电压 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 smtClean="0">
                <a:ea typeface="宋体" charset="-122"/>
              </a:rPr>
              <a:t>10-20V </a:t>
            </a:r>
            <a:r>
              <a:rPr lang="en-US" altLang="zh-CN" sz="1200" i="0" dirty="0">
                <a:ea typeface="宋体" charset="-122"/>
              </a:rPr>
              <a:t>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693150" y="2368602"/>
            <a:ext cx="684054" cy="2031508"/>
            <a:chOff x="8613918" y="4477665"/>
            <a:chExt cx="684054" cy="2031508"/>
          </a:xfrm>
        </p:grpSpPr>
        <p:sp>
          <p:nvSpPr>
            <p:cNvPr id="7212" name="Rectangle 105"/>
            <p:cNvSpPr>
              <a:spLocks noChangeArrowheads="1"/>
            </p:cNvSpPr>
            <p:nvPr/>
          </p:nvSpPr>
          <p:spPr bwMode="auto">
            <a:xfrm>
              <a:off x="9074134" y="4960265"/>
              <a:ext cx="119063" cy="741363"/>
            </a:xfrm>
            <a:prstGeom prst="rect">
              <a:avLst/>
            </a:prstGeom>
            <a:noFill/>
            <a:ln w="38100" algn="ctr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Line 106"/>
            <p:cNvSpPr>
              <a:spLocks noChangeShapeType="1"/>
            </p:cNvSpPr>
            <p:nvPr/>
          </p:nvSpPr>
          <p:spPr bwMode="auto">
            <a:xfrm flipV="1">
              <a:off x="8977297" y="5233315"/>
              <a:ext cx="320675" cy="22225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07"/>
            <p:cNvSpPr>
              <a:spLocks noChangeShapeType="1"/>
            </p:cNvSpPr>
            <p:nvPr/>
          </p:nvSpPr>
          <p:spPr bwMode="auto">
            <a:xfrm flipV="1">
              <a:off x="9121759" y="4477665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08"/>
            <p:cNvSpPr>
              <a:spLocks noChangeShapeType="1"/>
            </p:cNvSpPr>
            <p:nvPr/>
          </p:nvSpPr>
          <p:spPr bwMode="auto">
            <a:xfrm flipV="1">
              <a:off x="9121759" y="5701628"/>
              <a:ext cx="0" cy="468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109"/>
            <p:cNvSpPr>
              <a:spLocks noChangeArrowheads="1"/>
            </p:cNvSpPr>
            <p:nvPr/>
          </p:nvSpPr>
          <p:spPr bwMode="auto">
            <a:xfrm rot="10800000">
              <a:off x="9013809" y="6169940"/>
              <a:ext cx="255588" cy="13811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7" name="Text Box 110"/>
            <p:cNvSpPr txBox="1">
              <a:spLocks noChangeArrowheads="1"/>
            </p:cNvSpPr>
            <p:nvPr/>
          </p:nvSpPr>
          <p:spPr bwMode="auto">
            <a:xfrm>
              <a:off x="8613918" y="4908735"/>
              <a:ext cx="468313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400" i="0" dirty="0" smtClean="0">
                  <a:ea typeface="宋体" charset="-122"/>
                </a:rPr>
                <a:t>R</a:t>
              </a:r>
              <a:r>
                <a:rPr lang="en-US" altLang="zh-CN" sz="1400" i="0" baseline="-25000" dirty="0" smtClean="0">
                  <a:ea typeface="宋体" charset="-122"/>
                </a:rPr>
                <a:t>L</a:t>
              </a:r>
            </a:p>
            <a:p>
              <a:pPr eaLnBrk="1" hangingPunct="1"/>
              <a:r>
                <a:rPr lang="zh-CN" altLang="en-US" sz="1400" i="0" dirty="0" smtClean="0">
                  <a:ea typeface="宋体" charset="-122"/>
                </a:rPr>
                <a:t>负载等效阻抗</a:t>
              </a:r>
              <a:endParaRPr lang="en-US" altLang="zh-CN" sz="1400" i="0" dirty="0">
                <a:ea typeface="宋体" charset="-122"/>
              </a:endParaRPr>
            </a:p>
          </p:txBody>
        </p:sp>
      </p:grpSp>
      <p:sp>
        <p:nvSpPr>
          <p:cNvPr id="7245" name="Text Box 193"/>
          <p:cNvSpPr txBox="1">
            <a:spLocks noChangeArrowheads="1"/>
          </p:cNvSpPr>
          <p:nvPr/>
        </p:nvSpPr>
        <p:spPr bwMode="auto">
          <a:xfrm>
            <a:off x="2539841" y="2014323"/>
            <a:ext cx="1260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开关晶体管</a:t>
            </a:r>
            <a:endParaRPr lang="zh-CN" altLang="en-US" sz="1200" i="0" dirty="0">
              <a:ea typeface="宋体" charset="-122"/>
            </a:endParaRPr>
          </a:p>
        </p:txBody>
      </p:sp>
      <p:sp>
        <p:nvSpPr>
          <p:cNvPr id="7246" name="Text Box 194"/>
          <p:cNvSpPr txBox="1">
            <a:spLocks noChangeArrowheads="1"/>
          </p:cNvSpPr>
          <p:nvPr/>
        </p:nvSpPr>
        <p:spPr bwMode="auto">
          <a:xfrm>
            <a:off x="4776933" y="1779130"/>
            <a:ext cx="828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储能电感</a:t>
            </a:r>
          </a:p>
        </p:txBody>
      </p:sp>
      <p:sp>
        <p:nvSpPr>
          <p:cNvPr id="7264" name="Line 239"/>
          <p:cNvSpPr>
            <a:spLocks noChangeShapeType="1"/>
          </p:cNvSpPr>
          <p:nvPr/>
        </p:nvSpPr>
        <p:spPr bwMode="auto">
          <a:xfrm flipH="1">
            <a:off x="5600698" y="3375"/>
            <a:ext cx="3968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28090" y="2338428"/>
            <a:ext cx="756084" cy="439749"/>
            <a:chOff x="668524" y="2239963"/>
            <a:chExt cx="756084" cy="439749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841374" y="2426652"/>
              <a:ext cx="390525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H="1">
              <a:off x="928624" y="2520950"/>
              <a:ext cx="216024" cy="63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928624" y="2528900"/>
              <a:ext cx="0" cy="1508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036636" y="2239963"/>
              <a:ext cx="0" cy="186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 flipV="1">
              <a:off x="1172580" y="2239963"/>
              <a:ext cx="0" cy="1882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180652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68524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916372" y="2239963"/>
              <a:ext cx="2016" cy="174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3195823" y="3153500"/>
            <a:ext cx="3638195" cy="1349845"/>
            <a:chOff x="3116591" y="5262563"/>
            <a:chExt cx="3638195" cy="1349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1184" y="5496393"/>
              <a:ext cx="921067" cy="698500"/>
              <a:chOff x="4027488" y="2144713"/>
              <a:chExt cx="921067" cy="698500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4027488" y="2144713"/>
                <a:ext cx="892175" cy="6985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278313" y="2436813"/>
                <a:ext cx="473075" cy="263525"/>
                <a:chOff x="4278313" y="2436813"/>
                <a:chExt cx="473075" cy="263525"/>
              </a:xfrm>
            </p:grpSpPr>
            <p:sp>
              <p:nvSpPr>
                <p:cNvPr id="7186" name="Line 19"/>
                <p:cNvSpPr>
                  <a:spLocks noChangeShapeType="1"/>
                </p:cNvSpPr>
                <p:nvPr/>
              </p:nvSpPr>
              <p:spPr bwMode="auto">
                <a:xfrm>
                  <a:off x="4613275" y="2700338"/>
                  <a:ext cx="1381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8313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21"/>
                <p:cNvSpPr>
                  <a:spLocks noChangeShapeType="1"/>
                </p:cNvSpPr>
                <p:nvPr/>
              </p:nvSpPr>
              <p:spPr bwMode="auto">
                <a:xfrm>
                  <a:off x="4278313" y="2436813"/>
                  <a:ext cx="825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Line 22"/>
                <p:cNvSpPr>
                  <a:spLocks noChangeShapeType="1"/>
                </p:cNvSpPr>
                <p:nvPr/>
              </p:nvSpPr>
              <p:spPr bwMode="auto">
                <a:xfrm>
                  <a:off x="4360863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0" name="Line 23"/>
                <p:cNvSpPr>
                  <a:spLocks noChangeShapeType="1"/>
                </p:cNvSpPr>
                <p:nvPr/>
              </p:nvSpPr>
              <p:spPr bwMode="auto">
                <a:xfrm>
                  <a:off x="4360863" y="2700338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27550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>
                  <a:off x="4527550" y="2436813"/>
                  <a:ext cx="84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4611688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4" name="Text Box 27"/>
              <p:cNvSpPr txBox="1">
                <a:spLocks noChangeArrowheads="1"/>
              </p:cNvSpPr>
              <p:nvPr/>
            </p:nvSpPr>
            <p:spPr bwMode="auto">
              <a:xfrm>
                <a:off x="4056380" y="2161302"/>
                <a:ext cx="8921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i="0" dirty="0" smtClean="0">
                    <a:ea typeface="宋体" charset="-122"/>
                  </a:rPr>
                  <a:t>PWM</a:t>
                </a:r>
                <a:r>
                  <a:rPr lang="zh-CN" altLang="en-US" sz="1000" i="0" dirty="0" smtClean="0">
                    <a:ea typeface="宋体" charset="-122"/>
                  </a:rPr>
                  <a:t>信号</a:t>
                </a:r>
                <a:endParaRPr lang="en-US" altLang="zh-CN" sz="1000" i="0" dirty="0">
                  <a:ea typeface="宋体" charset="-122"/>
                </a:endParaRPr>
              </a:p>
            </p:txBody>
          </p:sp>
        </p:grpSp>
        <p:sp>
          <p:nvSpPr>
            <p:cNvPr id="7204" name="Text Box 37"/>
            <p:cNvSpPr txBox="1">
              <a:spLocks noChangeArrowheads="1"/>
            </p:cNvSpPr>
            <p:nvPr/>
          </p:nvSpPr>
          <p:spPr bwMode="auto">
            <a:xfrm>
              <a:off x="5367481" y="5855210"/>
              <a:ext cx="118903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标准电压</a:t>
              </a:r>
              <a:r>
                <a:rPr lang="en-US" altLang="zh-CN" sz="1200" i="0" dirty="0" err="1" smtClean="0">
                  <a:ea typeface="宋体" charset="-122"/>
                </a:rPr>
                <a:t>Vref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7218" name="Rectangle 138"/>
            <p:cNvSpPr>
              <a:spLocks noChangeArrowheads="1"/>
            </p:cNvSpPr>
            <p:nvPr/>
          </p:nvSpPr>
          <p:spPr bwMode="auto">
            <a:xfrm>
              <a:off x="3116591" y="5262563"/>
              <a:ext cx="3638195" cy="1349845"/>
            </a:xfrm>
            <a:prstGeom prst="rect">
              <a:avLst/>
            </a:prstGeom>
            <a:noFill/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39"/>
            <p:cNvSpPr txBox="1">
              <a:spLocks noChangeArrowheads="1"/>
            </p:cNvSpPr>
            <p:nvPr/>
          </p:nvSpPr>
          <p:spPr bwMode="auto">
            <a:xfrm>
              <a:off x="3179746" y="6319959"/>
              <a:ext cx="18359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控制芯片及其周边电路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21" name="Text Box 160"/>
            <p:cNvSpPr txBox="1">
              <a:spLocks noChangeArrowheads="1"/>
            </p:cNvSpPr>
            <p:nvPr/>
          </p:nvSpPr>
          <p:spPr bwMode="auto">
            <a:xfrm>
              <a:off x="4211011" y="5311392"/>
              <a:ext cx="13533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电压误差放大器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6200000">
              <a:off x="4476268" y="5594024"/>
              <a:ext cx="575604" cy="503238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60" name="Text Box 238"/>
            <p:cNvSpPr txBox="1">
              <a:spLocks noChangeArrowheads="1"/>
            </p:cNvSpPr>
            <p:nvPr/>
          </p:nvSpPr>
          <p:spPr bwMode="auto">
            <a:xfrm>
              <a:off x="4615268" y="5644803"/>
              <a:ext cx="532424" cy="4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Error</a:t>
              </a:r>
            </a:p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Amp</a:t>
              </a:r>
              <a:endParaRPr lang="en-US" altLang="zh-CN" sz="1000" i="0" dirty="0">
                <a:ea typeface="宋体" charset="-122"/>
              </a:endParaRPr>
            </a:p>
          </p:txBody>
        </p:sp>
        <p:sp>
          <p:nvSpPr>
            <p:cNvPr id="122" name="Text Box 37"/>
            <p:cNvSpPr txBox="1">
              <a:spLocks noChangeArrowheads="1"/>
            </p:cNvSpPr>
            <p:nvPr/>
          </p:nvSpPr>
          <p:spPr bwMode="auto">
            <a:xfrm>
              <a:off x="5361899" y="5522099"/>
              <a:ext cx="1194618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电压采样转换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5015689" y="5644803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5016608" y="6025676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5" idx="0"/>
              <a:endCxn id="7185" idx="3"/>
            </p:cNvCxnSpPr>
            <p:nvPr/>
          </p:nvCxnSpPr>
          <p:spPr bwMode="auto">
            <a:xfrm flipH="1">
              <a:off x="4143359" y="5845643"/>
              <a:ext cx="3690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肘形连接符 24"/>
          <p:cNvCxnSpPr>
            <a:stCxn id="7185" idx="1"/>
          </p:cNvCxnSpPr>
          <p:nvPr/>
        </p:nvCxnSpPr>
        <p:spPr bwMode="auto">
          <a:xfrm rot="10800000">
            <a:off x="2872046" y="2778178"/>
            <a:ext cx="458370" cy="9584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endCxn id="122" idx="3"/>
          </p:cNvCxnSpPr>
          <p:nvPr/>
        </p:nvCxnSpPr>
        <p:spPr bwMode="auto">
          <a:xfrm rot="5400000">
            <a:off x="6462460" y="2541892"/>
            <a:ext cx="1182934" cy="8363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两种状态周期交替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控制芯片负责稳定输出电压</a:t>
            </a:r>
            <a:endParaRPr lang="zh-CN" altLang="en-US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AutoShape 109"/>
          <p:cNvSpPr>
            <a:spLocks noChangeArrowheads="1"/>
          </p:cNvSpPr>
          <p:nvPr/>
        </p:nvSpPr>
        <p:spPr bwMode="auto">
          <a:xfrm rot="10800000">
            <a:off x="4257356" y="2894881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298832" y="2479938"/>
            <a:ext cx="1277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等腰三角形 30"/>
          <p:cNvSpPr/>
          <p:nvPr/>
        </p:nvSpPr>
        <p:spPr bwMode="auto">
          <a:xfrm>
            <a:off x="4298832" y="2486830"/>
            <a:ext cx="127794" cy="197643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0"/>
          </p:cNvCxnSpPr>
          <p:nvPr/>
        </p:nvCxnSpPr>
        <p:spPr bwMode="auto">
          <a:xfrm flipV="1">
            <a:off x="4362729" y="2332919"/>
            <a:ext cx="0" cy="1539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1" idx="3"/>
          </p:cNvCxnSpPr>
          <p:nvPr/>
        </p:nvCxnSpPr>
        <p:spPr bwMode="auto">
          <a:xfrm>
            <a:off x="4362729" y="2684473"/>
            <a:ext cx="0" cy="1961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Text Box 27"/>
          <p:cNvSpPr txBox="1">
            <a:spLocks noChangeArrowheads="1"/>
          </p:cNvSpPr>
          <p:nvPr/>
        </p:nvSpPr>
        <p:spPr bwMode="auto">
          <a:xfrm>
            <a:off x="2251294" y="3843119"/>
            <a:ext cx="1000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ea typeface="宋体" charset="-122"/>
              </a:rPr>
              <a:t>开关控制信号</a:t>
            </a:r>
            <a:endParaRPr lang="en-US" altLang="zh-CN" sz="1000" i="0" dirty="0">
              <a:ea typeface="宋体" charset="-122"/>
            </a:endParaRPr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节  降压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型</a:t>
            </a:r>
            <a:r>
              <a:rPr kumimoji="1" lang="en-US" altLang="zh-CN" sz="2400" i="0" dirty="0">
                <a:solidFill>
                  <a:schemeClr val="bg1"/>
                </a:solidFill>
                <a:ea typeface="隶书" panose="02010509060101010101" pitchFamily="49" charset="-122"/>
              </a:rPr>
              <a:t>BUCK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结构开关电源电路工作原理定性分析</a:t>
            </a:r>
            <a:endParaRPr kumimoji="1" lang="zh-CN" altLang="en-GB" sz="2400" i="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1716033" y="2628143"/>
            <a:ext cx="969569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波形</a:t>
            </a:r>
            <a:r>
              <a:rPr lang="en-US" altLang="zh-CN" i="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117533" y="5867448"/>
            <a:ext cx="329422" cy="2258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下箭头 9"/>
          <p:cNvSpPr/>
          <p:nvPr/>
        </p:nvSpPr>
        <p:spPr bwMode="auto">
          <a:xfrm>
            <a:off x="9445925" y="2754516"/>
            <a:ext cx="175754" cy="895626"/>
          </a:xfrm>
          <a:prstGeom prst="downArrow">
            <a:avLst/>
          </a:prstGeom>
          <a:solidFill>
            <a:srgbClr val="CC00FF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7033586" y="1527849"/>
            <a:ext cx="798545" cy="3515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波形</a:t>
            </a:r>
            <a:r>
              <a:rPr lang="en-US" altLang="zh-CN" i="0" dirty="0" smtClean="0">
                <a:solidFill>
                  <a:schemeClr val="bg1"/>
                </a:solidFill>
                <a:ea typeface="宋体" charset="-122"/>
              </a:rPr>
              <a:t>2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47" name="AutoShape 109"/>
          <p:cNvSpPr>
            <a:spLocks noChangeArrowheads="1"/>
          </p:cNvSpPr>
          <p:nvPr/>
        </p:nvSpPr>
        <p:spPr bwMode="auto">
          <a:xfrm rot="10800000">
            <a:off x="1084663" y="4023244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19060" y="2997537"/>
            <a:ext cx="583234" cy="553998"/>
            <a:chOff x="2950495" y="5511408"/>
            <a:chExt cx="583234" cy="553998"/>
          </a:xfrm>
        </p:grpSpPr>
        <p:sp>
          <p:nvSpPr>
            <p:cNvPr id="150" name="Text Box 36"/>
            <p:cNvSpPr txBox="1">
              <a:spLocks noChangeArrowheads="1"/>
            </p:cNvSpPr>
            <p:nvPr/>
          </p:nvSpPr>
          <p:spPr bwMode="auto">
            <a:xfrm>
              <a:off x="2966878" y="5511408"/>
              <a:ext cx="55046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+</a:t>
              </a:r>
            </a:p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﹣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50495" y="5518377"/>
              <a:ext cx="583234" cy="54006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直接连接符 19"/>
          <p:cNvCxnSpPr>
            <a:stCxn id="12" idx="0"/>
          </p:cNvCxnSpPr>
          <p:nvPr/>
        </p:nvCxnSpPr>
        <p:spPr bwMode="auto">
          <a:xfrm flipV="1">
            <a:off x="1210677" y="2354315"/>
            <a:ext cx="0" cy="6501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50" idx="2"/>
            <a:endCxn id="147" idx="3"/>
          </p:cNvCxnSpPr>
          <p:nvPr/>
        </p:nvCxnSpPr>
        <p:spPr bwMode="auto">
          <a:xfrm>
            <a:off x="1210677" y="3551535"/>
            <a:ext cx="0" cy="471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94"/>
          <p:cNvSpPr txBox="1">
            <a:spLocks noChangeArrowheads="1"/>
          </p:cNvSpPr>
          <p:nvPr/>
        </p:nvSpPr>
        <p:spPr bwMode="auto">
          <a:xfrm>
            <a:off x="3595506" y="2527785"/>
            <a:ext cx="828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续流</a:t>
            </a:r>
            <a:endParaRPr lang="en-US" altLang="zh-CN" sz="1200" i="0" dirty="0" smtClean="0">
              <a:ea typeface="宋体" charset="-122"/>
            </a:endParaRPr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二极管</a:t>
            </a:r>
            <a:endParaRPr lang="zh-CN" altLang="en-US" sz="1200" i="0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8690"/>
              </p:ext>
            </p:extLst>
          </p:nvPr>
        </p:nvGraphicFramePr>
        <p:xfrm>
          <a:off x="735633" y="4908979"/>
          <a:ext cx="8485202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49"/>
                <a:gridCol w="3429222"/>
                <a:gridCol w="1860535"/>
                <a:gridCol w="1819996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PWM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峰峰值大，与输入电源电压有关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两波形频率相同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（开关工作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频率约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300KHz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（直流上叠加的）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三角纹波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峰峰值小于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100mV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 flipV="1">
            <a:off x="2624187" y="3079909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80"/>
          <p:cNvCxnSpPr/>
          <p:nvPr/>
        </p:nvCxnSpPr>
        <p:spPr bwMode="auto">
          <a:xfrm flipV="1">
            <a:off x="2165094" y="3079909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/>
          <p:nvPr/>
        </p:nvCxnSpPr>
        <p:spPr bwMode="auto">
          <a:xfrm flipV="1">
            <a:off x="2318191" y="3079909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2300151" y="3079909"/>
            <a:ext cx="3240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2148834" y="3544566"/>
            <a:ext cx="1693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 flipV="1">
            <a:off x="3999479" y="5867448"/>
            <a:ext cx="119024" cy="190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/>
          <p:nvPr/>
        </p:nvCxnSpPr>
        <p:spPr bwMode="auto">
          <a:xfrm flipV="1">
            <a:off x="4442539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3983446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4136543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/>
          <p:nvPr/>
        </p:nvCxnSpPr>
        <p:spPr bwMode="auto">
          <a:xfrm>
            <a:off x="4118503" y="5016571"/>
            <a:ext cx="3240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/>
          <p:nvPr/>
        </p:nvCxnSpPr>
        <p:spPr bwMode="auto">
          <a:xfrm>
            <a:off x="3967186" y="5481228"/>
            <a:ext cx="1693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4907775" y="5016570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/>
          <p:nvPr/>
        </p:nvCxnSpPr>
        <p:spPr bwMode="auto">
          <a:xfrm flipV="1">
            <a:off x="4601779" y="5016570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/>
          <p:nvPr/>
        </p:nvCxnSpPr>
        <p:spPr bwMode="auto">
          <a:xfrm>
            <a:off x="4583739" y="5016570"/>
            <a:ext cx="3240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/>
          <p:nvPr/>
        </p:nvCxnSpPr>
        <p:spPr bwMode="auto">
          <a:xfrm>
            <a:off x="4432422" y="5481227"/>
            <a:ext cx="1693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5061012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/>
          <p:nvPr/>
        </p:nvCxnSpPr>
        <p:spPr bwMode="auto">
          <a:xfrm>
            <a:off x="4891655" y="5481228"/>
            <a:ext cx="1693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/>
          <p:cNvCxnSpPr/>
          <p:nvPr/>
        </p:nvCxnSpPr>
        <p:spPr bwMode="auto">
          <a:xfrm>
            <a:off x="7271533" y="1990506"/>
            <a:ext cx="329422" cy="2258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箭头连接符 109"/>
          <p:cNvCxnSpPr/>
          <p:nvPr/>
        </p:nvCxnSpPr>
        <p:spPr bwMode="auto">
          <a:xfrm flipV="1">
            <a:off x="7153479" y="1990506"/>
            <a:ext cx="119024" cy="190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箭头连接符 110"/>
          <p:cNvCxnSpPr/>
          <p:nvPr/>
        </p:nvCxnSpPr>
        <p:spPr bwMode="auto">
          <a:xfrm>
            <a:off x="4572378" y="5903452"/>
            <a:ext cx="329422" cy="2258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箭头连接符 111"/>
          <p:cNvCxnSpPr/>
          <p:nvPr/>
        </p:nvCxnSpPr>
        <p:spPr bwMode="auto">
          <a:xfrm flipV="1">
            <a:off x="4454324" y="5903452"/>
            <a:ext cx="119024" cy="190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4941988" y="5913276"/>
            <a:ext cx="119024" cy="190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1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ECFE6E0-A3E8-4D8A-A8C9-C4F1E9FA4085}" type="slidenum">
              <a:rPr lang="en-US" altLang="zh-CN" sz="1000" b="0" i="0" smtClean="0">
                <a:ea typeface="宋体" charset="-122"/>
              </a:rPr>
              <a:pPr eaLnBrk="1" hangingPunct="1"/>
              <a:t>7</a:t>
            </a:fld>
            <a:endParaRPr lang="en-US" altLang="zh-CN" sz="1000" b="0" i="0" smtClean="0">
              <a:ea typeface="宋体" charset="-122"/>
            </a:endParaRPr>
          </a:p>
        </p:txBody>
      </p:sp>
      <p:pic>
        <p:nvPicPr>
          <p:cNvPr id="7171" name="Picture 2" descr="MCj0345755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7472" y="1677246"/>
            <a:ext cx="201613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33947" y="2091603"/>
            <a:ext cx="18002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输出电压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>
                <a:ea typeface="宋体" charset="-122"/>
              </a:rPr>
              <a:t>5V  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7729" y="2343202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199779" y="2344790"/>
            <a:ext cx="973350" cy="952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352407" y="2344790"/>
            <a:ext cx="140834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791041" y="2368602"/>
            <a:ext cx="3444875" cy="4763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-252336" y="2425620"/>
            <a:ext cx="15605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输入电源电压 </a:t>
            </a:r>
            <a:endParaRPr lang="en-US" altLang="zh-CN" sz="1200" i="0" dirty="0">
              <a:ea typeface="宋体" charset="-122"/>
            </a:endParaRPr>
          </a:p>
          <a:p>
            <a:pPr eaLnBrk="1" hangingPunct="1"/>
            <a:r>
              <a:rPr lang="zh-CN" altLang="en-US" sz="1200" i="0" dirty="0" smtClean="0">
                <a:ea typeface="宋体" charset="-122"/>
              </a:rPr>
              <a:t>（ </a:t>
            </a:r>
            <a:r>
              <a:rPr lang="en-US" altLang="zh-CN" sz="1200" i="0" dirty="0" smtClean="0">
                <a:ea typeface="宋体" charset="-122"/>
              </a:rPr>
              <a:t>10-20V </a:t>
            </a:r>
            <a:r>
              <a:rPr lang="en-US" altLang="zh-CN" sz="1200" i="0" dirty="0">
                <a:ea typeface="宋体" charset="-122"/>
              </a:rPr>
              <a:t>DC</a:t>
            </a:r>
            <a:r>
              <a:rPr lang="zh-CN" altLang="en-US" sz="1200" i="0" dirty="0">
                <a:ea typeface="宋体" charset="-122"/>
              </a:rPr>
              <a:t>）</a:t>
            </a:r>
            <a:endParaRPr lang="en-US" altLang="zh-CN" sz="1200" i="0" dirty="0"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693150" y="2368602"/>
            <a:ext cx="684054" cy="2031508"/>
            <a:chOff x="8613918" y="4477665"/>
            <a:chExt cx="684054" cy="2031508"/>
          </a:xfrm>
        </p:grpSpPr>
        <p:sp>
          <p:nvSpPr>
            <p:cNvPr id="7212" name="Rectangle 105"/>
            <p:cNvSpPr>
              <a:spLocks noChangeArrowheads="1"/>
            </p:cNvSpPr>
            <p:nvPr/>
          </p:nvSpPr>
          <p:spPr bwMode="auto">
            <a:xfrm>
              <a:off x="9074134" y="4960265"/>
              <a:ext cx="119063" cy="741363"/>
            </a:xfrm>
            <a:prstGeom prst="rect">
              <a:avLst/>
            </a:prstGeom>
            <a:noFill/>
            <a:ln w="38100" algn="ctr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Line 106"/>
            <p:cNvSpPr>
              <a:spLocks noChangeShapeType="1"/>
            </p:cNvSpPr>
            <p:nvPr/>
          </p:nvSpPr>
          <p:spPr bwMode="auto">
            <a:xfrm flipV="1">
              <a:off x="8977297" y="5233315"/>
              <a:ext cx="320675" cy="22225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07"/>
            <p:cNvSpPr>
              <a:spLocks noChangeShapeType="1"/>
            </p:cNvSpPr>
            <p:nvPr/>
          </p:nvSpPr>
          <p:spPr bwMode="auto">
            <a:xfrm flipV="1">
              <a:off x="9121759" y="4477665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08"/>
            <p:cNvSpPr>
              <a:spLocks noChangeShapeType="1"/>
            </p:cNvSpPr>
            <p:nvPr/>
          </p:nvSpPr>
          <p:spPr bwMode="auto">
            <a:xfrm flipV="1">
              <a:off x="9121759" y="5701628"/>
              <a:ext cx="0" cy="468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utoShape 109"/>
            <p:cNvSpPr>
              <a:spLocks noChangeArrowheads="1"/>
            </p:cNvSpPr>
            <p:nvPr/>
          </p:nvSpPr>
          <p:spPr bwMode="auto">
            <a:xfrm rot="10800000">
              <a:off x="9013809" y="6169940"/>
              <a:ext cx="255588" cy="138113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7" name="Text Box 110"/>
            <p:cNvSpPr txBox="1">
              <a:spLocks noChangeArrowheads="1"/>
            </p:cNvSpPr>
            <p:nvPr/>
          </p:nvSpPr>
          <p:spPr bwMode="auto">
            <a:xfrm>
              <a:off x="8613918" y="4908735"/>
              <a:ext cx="468313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400" i="0" dirty="0" smtClean="0">
                  <a:ea typeface="宋体" charset="-122"/>
                </a:rPr>
                <a:t>R</a:t>
              </a:r>
              <a:r>
                <a:rPr lang="en-US" altLang="zh-CN" sz="1400" i="0" baseline="-25000" dirty="0" smtClean="0">
                  <a:ea typeface="宋体" charset="-122"/>
                </a:rPr>
                <a:t>L</a:t>
              </a:r>
            </a:p>
            <a:p>
              <a:pPr eaLnBrk="1" hangingPunct="1"/>
              <a:r>
                <a:rPr lang="zh-CN" altLang="en-US" sz="1400" i="0" dirty="0" smtClean="0">
                  <a:ea typeface="宋体" charset="-122"/>
                </a:rPr>
                <a:t>负载等效阻抗</a:t>
              </a:r>
              <a:endParaRPr lang="en-US" altLang="zh-CN" sz="1400" i="0" dirty="0">
                <a:ea typeface="宋体" charset="-122"/>
              </a:endParaRPr>
            </a:p>
          </p:txBody>
        </p:sp>
      </p:grpSp>
      <p:sp>
        <p:nvSpPr>
          <p:cNvPr id="7245" name="Text Box 193"/>
          <p:cNvSpPr txBox="1">
            <a:spLocks noChangeArrowheads="1"/>
          </p:cNvSpPr>
          <p:nvPr/>
        </p:nvSpPr>
        <p:spPr bwMode="auto">
          <a:xfrm>
            <a:off x="2539841" y="2014323"/>
            <a:ext cx="1260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 smtClean="0">
                <a:ea typeface="宋体" charset="-122"/>
              </a:rPr>
              <a:t>开关晶体管</a:t>
            </a:r>
            <a:endParaRPr lang="zh-CN" altLang="en-US" sz="1200" i="0" dirty="0">
              <a:ea typeface="宋体" charset="-122"/>
            </a:endParaRPr>
          </a:p>
        </p:txBody>
      </p:sp>
      <p:sp>
        <p:nvSpPr>
          <p:cNvPr id="7246" name="Text Box 194"/>
          <p:cNvSpPr txBox="1">
            <a:spLocks noChangeArrowheads="1"/>
          </p:cNvSpPr>
          <p:nvPr/>
        </p:nvSpPr>
        <p:spPr bwMode="auto">
          <a:xfrm>
            <a:off x="4776933" y="1779130"/>
            <a:ext cx="828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200" i="0" dirty="0">
                <a:ea typeface="宋体" charset="-122"/>
              </a:rPr>
              <a:t>储能电感</a:t>
            </a:r>
          </a:p>
        </p:txBody>
      </p:sp>
      <p:sp>
        <p:nvSpPr>
          <p:cNvPr id="7264" name="Line 239"/>
          <p:cNvSpPr>
            <a:spLocks noChangeShapeType="1"/>
          </p:cNvSpPr>
          <p:nvPr/>
        </p:nvSpPr>
        <p:spPr bwMode="auto">
          <a:xfrm flipH="1">
            <a:off x="5600698" y="3375"/>
            <a:ext cx="3968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28090" y="2338428"/>
            <a:ext cx="756084" cy="439749"/>
            <a:chOff x="668524" y="2239963"/>
            <a:chExt cx="756084" cy="439749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841374" y="2426652"/>
              <a:ext cx="390525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H="1">
              <a:off x="928624" y="2520950"/>
              <a:ext cx="216024" cy="63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928624" y="2528900"/>
              <a:ext cx="0" cy="1508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036636" y="2239963"/>
              <a:ext cx="0" cy="186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 flipV="1">
              <a:off x="1172580" y="2239963"/>
              <a:ext cx="0" cy="1882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180652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68524" y="2240868"/>
              <a:ext cx="243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916372" y="2239963"/>
              <a:ext cx="2016" cy="174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3195823" y="3153500"/>
            <a:ext cx="3638195" cy="1349845"/>
            <a:chOff x="3116591" y="5262563"/>
            <a:chExt cx="3638195" cy="1349845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1184" y="5496393"/>
              <a:ext cx="921067" cy="698500"/>
              <a:chOff x="4027488" y="2144713"/>
              <a:chExt cx="921067" cy="698500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4027488" y="2144713"/>
                <a:ext cx="892175" cy="6985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278313" y="2436813"/>
                <a:ext cx="473075" cy="263525"/>
                <a:chOff x="4278313" y="2436813"/>
                <a:chExt cx="473075" cy="263525"/>
              </a:xfrm>
            </p:grpSpPr>
            <p:sp>
              <p:nvSpPr>
                <p:cNvPr id="7186" name="Line 19"/>
                <p:cNvSpPr>
                  <a:spLocks noChangeShapeType="1"/>
                </p:cNvSpPr>
                <p:nvPr/>
              </p:nvSpPr>
              <p:spPr bwMode="auto">
                <a:xfrm>
                  <a:off x="4613275" y="2700338"/>
                  <a:ext cx="1381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8313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21"/>
                <p:cNvSpPr>
                  <a:spLocks noChangeShapeType="1"/>
                </p:cNvSpPr>
                <p:nvPr/>
              </p:nvSpPr>
              <p:spPr bwMode="auto">
                <a:xfrm>
                  <a:off x="4278313" y="2436813"/>
                  <a:ext cx="825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Line 22"/>
                <p:cNvSpPr>
                  <a:spLocks noChangeShapeType="1"/>
                </p:cNvSpPr>
                <p:nvPr/>
              </p:nvSpPr>
              <p:spPr bwMode="auto">
                <a:xfrm>
                  <a:off x="4360863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0" name="Line 23"/>
                <p:cNvSpPr>
                  <a:spLocks noChangeShapeType="1"/>
                </p:cNvSpPr>
                <p:nvPr/>
              </p:nvSpPr>
              <p:spPr bwMode="auto">
                <a:xfrm>
                  <a:off x="4360863" y="2700338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27550" y="2436813"/>
                  <a:ext cx="0" cy="2619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>
                  <a:off x="4527550" y="2436813"/>
                  <a:ext cx="84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4611688" y="2436813"/>
                  <a:ext cx="0" cy="263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4" name="Text Box 27"/>
              <p:cNvSpPr txBox="1">
                <a:spLocks noChangeArrowheads="1"/>
              </p:cNvSpPr>
              <p:nvPr/>
            </p:nvSpPr>
            <p:spPr bwMode="auto">
              <a:xfrm>
                <a:off x="4056380" y="2161302"/>
                <a:ext cx="8921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1pPr>
                <a:lvl2pPr marL="742950" indent="-28575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2pPr>
                <a:lvl3pPr marL="11430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3pPr>
                <a:lvl4pPr marL="16002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4pPr>
                <a:lvl5pPr marL="2057400" indent="-228600" eaLnBrk="0" hangingPunct="0"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Arial" charset="0"/>
                    <a:ea typeface="华文楷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i="0" dirty="0" smtClean="0">
                    <a:ea typeface="宋体" charset="-122"/>
                  </a:rPr>
                  <a:t>PWM</a:t>
                </a:r>
                <a:r>
                  <a:rPr lang="zh-CN" altLang="en-US" sz="1000" i="0" dirty="0" smtClean="0">
                    <a:ea typeface="宋体" charset="-122"/>
                  </a:rPr>
                  <a:t>信号</a:t>
                </a:r>
                <a:endParaRPr lang="en-US" altLang="zh-CN" sz="1000" i="0" dirty="0">
                  <a:ea typeface="宋体" charset="-122"/>
                </a:endParaRPr>
              </a:p>
            </p:txBody>
          </p:sp>
        </p:grpSp>
        <p:sp>
          <p:nvSpPr>
            <p:cNvPr id="7204" name="Text Box 37"/>
            <p:cNvSpPr txBox="1">
              <a:spLocks noChangeArrowheads="1"/>
            </p:cNvSpPr>
            <p:nvPr/>
          </p:nvSpPr>
          <p:spPr bwMode="auto">
            <a:xfrm>
              <a:off x="5367481" y="5855210"/>
              <a:ext cx="118903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标准电压</a:t>
              </a:r>
              <a:r>
                <a:rPr lang="en-US" altLang="zh-CN" sz="1200" i="0" dirty="0" err="1" smtClean="0">
                  <a:ea typeface="宋体" charset="-122"/>
                </a:rPr>
                <a:t>Vref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7218" name="Rectangle 138"/>
            <p:cNvSpPr>
              <a:spLocks noChangeArrowheads="1"/>
            </p:cNvSpPr>
            <p:nvPr/>
          </p:nvSpPr>
          <p:spPr bwMode="auto">
            <a:xfrm>
              <a:off x="3116591" y="5262563"/>
              <a:ext cx="3638195" cy="1349845"/>
            </a:xfrm>
            <a:prstGeom prst="rect">
              <a:avLst/>
            </a:prstGeom>
            <a:noFill/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39"/>
            <p:cNvSpPr txBox="1">
              <a:spLocks noChangeArrowheads="1"/>
            </p:cNvSpPr>
            <p:nvPr/>
          </p:nvSpPr>
          <p:spPr bwMode="auto">
            <a:xfrm>
              <a:off x="3179746" y="6319959"/>
              <a:ext cx="18359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solidFill>
                    <a:srgbClr val="0066FF"/>
                  </a:solidFill>
                  <a:ea typeface="宋体" charset="-122"/>
                </a:rPr>
                <a:t>控制芯片及其周边电路</a:t>
              </a:r>
              <a:endParaRPr lang="en-US" altLang="zh-CN" sz="1200" i="0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7221" name="Text Box 160"/>
            <p:cNvSpPr txBox="1">
              <a:spLocks noChangeArrowheads="1"/>
            </p:cNvSpPr>
            <p:nvPr/>
          </p:nvSpPr>
          <p:spPr bwMode="auto">
            <a:xfrm>
              <a:off x="4211011" y="5311392"/>
              <a:ext cx="13533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zh-CN" altLang="en-US" sz="1200" i="0" dirty="0" smtClean="0">
                  <a:ea typeface="宋体" charset="-122"/>
                </a:rPr>
                <a:t>电压误差放大器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16200000">
              <a:off x="4476268" y="5594024"/>
              <a:ext cx="575604" cy="503238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60" name="Text Box 238"/>
            <p:cNvSpPr txBox="1">
              <a:spLocks noChangeArrowheads="1"/>
            </p:cNvSpPr>
            <p:nvPr/>
          </p:nvSpPr>
          <p:spPr bwMode="auto">
            <a:xfrm>
              <a:off x="4615268" y="5644803"/>
              <a:ext cx="532424" cy="4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Error</a:t>
              </a:r>
            </a:p>
            <a:p>
              <a:pPr eaLnBrk="1" hangingPunct="1"/>
              <a:r>
                <a:rPr lang="en-US" altLang="zh-CN" sz="1000" i="0" dirty="0" smtClean="0">
                  <a:ea typeface="宋体" charset="-122"/>
                </a:rPr>
                <a:t>Amp</a:t>
              </a:r>
              <a:endParaRPr lang="en-US" altLang="zh-CN" sz="1000" i="0" dirty="0">
                <a:ea typeface="宋体" charset="-122"/>
              </a:endParaRPr>
            </a:p>
          </p:txBody>
        </p:sp>
        <p:sp>
          <p:nvSpPr>
            <p:cNvPr id="122" name="Text Box 37"/>
            <p:cNvSpPr txBox="1">
              <a:spLocks noChangeArrowheads="1"/>
            </p:cNvSpPr>
            <p:nvPr/>
          </p:nvSpPr>
          <p:spPr bwMode="auto">
            <a:xfrm>
              <a:off x="5361899" y="5522099"/>
              <a:ext cx="1194618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>
                  <a:ea typeface="宋体" charset="-122"/>
                </a:rPr>
                <a:t> </a:t>
              </a:r>
              <a:r>
                <a:rPr lang="zh-CN" altLang="en-US" sz="1200" i="0" dirty="0" smtClean="0">
                  <a:ea typeface="宋体" charset="-122"/>
                </a:rPr>
                <a:t>电压采样转换</a:t>
              </a:r>
              <a:endParaRPr lang="en-US" altLang="zh-CN" sz="1200" i="0" dirty="0">
                <a:ea typeface="宋体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5015689" y="5644803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5016608" y="6025676"/>
              <a:ext cx="3462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5" idx="0"/>
              <a:endCxn id="7185" idx="3"/>
            </p:cNvCxnSpPr>
            <p:nvPr/>
          </p:nvCxnSpPr>
          <p:spPr bwMode="auto">
            <a:xfrm flipH="1">
              <a:off x="4143359" y="5845643"/>
              <a:ext cx="3690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肘形连接符 24"/>
          <p:cNvCxnSpPr>
            <a:stCxn id="7185" idx="1"/>
          </p:cNvCxnSpPr>
          <p:nvPr/>
        </p:nvCxnSpPr>
        <p:spPr bwMode="auto">
          <a:xfrm rot="10800000">
            <a:off x="2872046" y="2778178"/>
            <a:ext cx="458370" cy="9584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endCxn id="122" idx="3"/>
          </p:cNvCxnSpPr>
          <p:nvPr/>
        </p:nvCxnSpPr>
        <p:spPr bwMode="auto">
          <a:xfrm rot="5400000">
            <a:off x="6462460" y="2541892"/>
            <a:ext cx="1182934" cy="8363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415925" y="871538"/>
            <a:ext cx="9073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控制芯片负责稳定输出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电压，</a:t>
            </a:r>
            <a:r>
              <a:rPr lang="zh-CN" altLang="en-US" sz="2400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周期交替，兼有动态变化</a:t>
            </a:r>
            <a:endParaRPr lang="zh-CN" altLang="en-US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AutoShape 109"/>
          <p:cNvSpPr>
            <a:spLocks noChangeArrowheads="1"/>
          </p:cNvSpPr>
          <p:nvPr/>
        </p:nvSpPr>
        <p:spPr bwMode="auto">
          <a:xfrm rot="10800000">
            <a:off x="4257356" y="2894881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298832" y="2479938"/>
            <a:ext cx="1277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等腰三角形 30"/>
          <p:cNvSpPr/>
          <p:nvPr/>
        </p:nvSpPr>
        <p:spPr bwMode="auto">
          <a:xfrm>
            <a:off x="4298832" y="2486830"/>
            <a:ext cx="127794" cy="197643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0"/>
          </p:cNvCxnSpPr>
          <p:nvPr/>
        </p:nvCxnSpPr>
        <p:spPr bwMode="auto">
          <a:xfrm flipV="1">
            <a:off x="4362729" y="2332919"/>
            <a:ext cx="0" cy="1539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1" idx="3"/>
          </p:cNvCxnSpPr>
          <p:nvPr/>
        </p:nvCxnSpPr>
        <p:spPr bwMode="auto">
          <a:xfrm>
            <a:off x="4362729" y="2684473"/>
            <a:ext cx="0" cy="1961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Text Box 27"/>
          <p:cNvSpPr txBox="1">
            <a:spLocks noChangeArrowheads="1"/>
          </p:cNvSpPr>
          <p:nvPr/>
        </p:nvSpPr>
        <p:spPr bwMode="auto">
          <a:xfrm>
            <a:off x="2251294" y="3843119"/>
            <a:ext cx="1000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1000" i="0" dirty="0" smtClean="0">
                <a:ea typeface="宋体" charset="-122"/>
              </a:rPr>
              <a:t>开关控制信号</a:t>
            </a:r>
            <a:endParaRPr lang="en-US" altLang="zh-CN" sz="1000" i="0" dirty="0">
              <a:ea typeface="宋体" charset="-122"/>
            </a:endParaRPr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anose="02010509060101010101" pitchFamily="49" charset="-122"/>
              </a:rPr>
              <a:t>节  降压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型</a:t>
            </a:r>
            <a:r>
              <a:rPr kumimoji="1" lang="en-US" altLang="zh-CN" sz="2400" i="0" dirty="0">
                <a:solidFill>
                  <a:schemeClr val="bg1"/>
                </a:solidFill>
                <a:ea typeface="隶书" panose="02010509060101010101" pitchFamily="49" charset="-122"/>
              </a:rPr>
              <a:t>BUCK</a:t>
            </a:r>
            <a:r>
              <a:rPr kumimoji="1" lang="zh-CN" altLang="en-US" sz="2400" i="0" dirty="0">
                <a:solidFill>
                  <a:schemeClr val="bg1"/>
                </a:solidFill>
                <a:ea typeface="隶书" panose="02010509060101010101" pitchFamily="49" charset="-122"/>
              </a:rPr>
              <a:t>结构开关电源电路工作原理定性分析</a:t>
            </a:r>
            <a:endParaRPr kumimoji="1" lang="zh-CN" altLang="en-GB" sz="2400" i="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1716033" y="2628143"/>
            <a:ext cx="969569" cy="33855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波形</a:t>
            </a:r>
            <a:r>
              <a:rPr lang="en-US" altLang="zh-CN" i="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290243" y="5862636"/>
            <a:ext cx="156712" cy="230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下箭头 9"/>
          <p:cNvSpPr/>
          <p:nvPr/>
        </p:nvSpPr>
        <p:spPr bwMode="auto">
          <a:xfrm>
            <a:off x="9344008" y="2768536"/>
            <a:ext cx="460075" cy="895626"/>
          </a:xfrm>
          <a:prstGeom prst="downArrow">
            <a:avLst/>
          </a:prstGeom>
          <a:solidFill>
            <a:srgbClr val="CC00FF"/>
          </a:solidFill>
          <a:ln w="19050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7033586" y="1527849"/>
            <a:ext cx="798545" cy="3515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波形</a:t>
            </a:r>
            <a:r>
              <a:rPr lang="en-US" altLang="zh-CN" i="0" dirty="0" smtClean="0">
                <a:solidFill>
                  <a:schemeClr val="bg1"/>
                </a:solidFill>
                <a:ea typeface="宋体" charset="-122"/>
              </a:rPr>
              <a:t>2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47" name="AutoShape 109"/>
          <p:cNvSpPr>
            <a:spLocks noChangeArrowheads="1"/>
          </p:cNvSpPr>
          <p:nvPr/>
        </p:nvSpPr>
        <p:spPr bwMode="auto">
          <a:xfrm rot="10800000">
            <a:off x="1084663" y="4023244"/>
            <a:ext cx="252028" cy="12610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19060" y="2997537"/>
            <a:ext cx="583234" cy="553998"/>
            <a:chOff x="2950495" y="5511408"/>
            <a:chExt cx="583234" cy="553998"/>
          </a:xfrm>
        </p:grpSpPr>
        <p:sp>
          <p:nvSpPr>
            <p:cNvPr id="150" name="Text Box 36"/>
            <p:cNvSpPr txBox="1">
              <a:spLocks noChangeArrowheads="1"/>
            </p:cNvSpPr>
            <p:nvPr/>
          </p:nvSpPr>
          <p:spPr bwMode="auto">
            <a:xfrm>
              <a:off x="2966878" y="5511408"/>
              <a:ext cx="55046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+</a:t>
              </a:r>
            </a:p>
            <a:p>
              <a:pPr eaLnBrk="1" hangingPunct="1"/>
              <a:r>
                <a:rPr lang="en-US" altLang="zh-CN" sz="1200" i="0" dirty="0" smtClean="0">
                  <a:ea typeface="宋体" charset="-122"/>
                </a:rPr>
                <a:t>﹣</a:t>
              </a:r>
              <a:endParaRPr lang="en-US" altLang="zh-CN" sz="1200" i="0" dirty="0"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50495" y="5518377"/>
              <a:ext cx="583234" cy="54006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直接连接符 19"/>
          <p:cNvCxnSpPr>
            <a:stCxn id="12" idx="0"/>
          </p:cNvCxnSpPr>
          <p:nvPr/>
        </p:nvCxnSpPr>
        <p:spPr bwMode="auto">
          <a:xfrm flipV="1">
            <a:off x="1210677" y="2354315"/>
            <a:ext cx="0" cy="6501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50" idx="2"/>
            <a:endCxn id="147" idx="3"/>
          </p:cNvCxnSpPr>
          <p:nvPr/>
        </p:nvCxnSpPr>
        <p:spPr bwMode="auto">
          <a:xfrm>
            <a:off x="1210677" y="3551535"/>
            <a:ext cx="0" cy="471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94"/>
          <p:cNvSpPr txBox="1">
            <a:spLocks noChangeArrowheads="1"/>
          </p:cNvSpPr>
          <p:nvPr/>
        </p:nvSpPr>
        <p:spPr bwMode="auto">
          <a:xfrm>
            <a:off x="3595506" y="2527785"/>
            <a:ext cx="828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续流</a:t>
            </a:r>
            <a:endParaRPr lang="en-US" altLang="zh-CN" sz="1200" i="0" dirty="0" smtClean="0">
              <a:ea typeface="宋体" charset="-122"/>
            </a:endParaRPr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r>
              <a:rPr lang="zh-CN" altLang="en-US" sz="1200" i="0" dirty="0" smtClean="0">
                <a:ea typeface="宋体" charset="-122"/>
              </a:rPr>
              <a:t>二极管</a:t>
            </a:r>
            <a:endParaRPr lang="zh-CN" altLang="en-US" sz="1200" i="0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4027"/>
              </p:ext>
            </p:extLst>
          </p:nvPr>
        </p:nvGraphicFramePr>
        <p:xfrm>
          <a:off x="740532" y="4905324"/>
          <a:ext cx="8485202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49"/>
                <a:gridCol w="3429222"/>
                <a:gridCol w="1860535"/>
                <a:gridCol w="1819996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PWM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峰峰值大，与输入电源电压有关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两波形频率相同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（开关工作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频率约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300KHz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波形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（直流上叠加的）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三角纹波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峰峰值小于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100mV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6" name="直接箭头连接符 85"/>
          <p:cNvCxnSpPr/>
          <p:nvPr/>
        </p:nvCxnSpPr>
        <p:spPr bwMode="auto">
          <a:xfrm flipV="1">
            <a:off x="3999479" y="5862636"/>
            <a:ext cx="290764" cy="195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/>
          <p:nvPr/>
        </p:nvCxnSpPr>
        <p:spPr bwMode="auto">
          <a:xfrm flipV="1">
            <a:off x="4442539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3983446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4268924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/>
          <p:nvPr/>
        </p:nvCxnSpPr>
        <p:spPr bwMode="auto">
          <a:xfrm>
            <a:off x="4282244" y="5016570"/>
            <a:ext cx="160295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3967186" y="5481227"/>
            <a:ext cx="284297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4907775" y="5016570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/>
          <p:nvPr/>
        </p:nvCxnSpPr>
        <p:spPr bwMode="auto">
          <a:xfrm flipV="1">
            <a:off x="4736976" y="5016570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/>
          <p:nvPr/>
        </p:nvCxnSpPr>
        <p:spPr bwMode="auto">
          <a:xfrm>
            <a:off x="4702016" y="5016570"/>
            <a:ext cx="2057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/>
          <p:nvPr/>
        </p:nvCxnSpPr>
        <p:spPr bwMode="auto">
          <a:xfrm>
            <a:off x="4432422" y="5481227"/>
            <a:ext cx="3045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5205028" y="5016571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/>
          <p:cNvCxnSpPr/>
          <p:nvPr/>
        </p:nvCxnSpPr>
        <p:spPr bwMode="auto">
          <a:xfrm flipV="1">
            <a:off x="4891655" y="5481227"/>
            <a:ext cx="299615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箭头连接符 110"/>
          <p:cNvCxnSpPr/>
          <p:nvPr/>
        </p:nvCxnSpPr>
        <p:spPr bwMode="auto">
          <a:xfrm>
            <a:off x="4776933" y="5913276"/>
            <a:ext cx="124867" cy="2160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箭头连接符 111"/>
          <p:cNvCxnSpPr/>
          <p:nvPr/>
        </p:nvCxnSpPr>
        <p:spPr bwMode="auto">
          <a:xfrm flipV="1">
            <a:off x="4454324" y="5913276"/>
            <a:ext cx="306429" cy="1806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4941988" y="5913276"/>
            <a:ext cx="284936" cy="1904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8675591" y="1429792"/>
            <a:ext cx="1177668" cy="584775"/>
          </a:xfrm>
          <a:prstGeom prst="rect">
            <a:avLst/>
          </a:prstGeom>
          <a:solidFill>
            <a:srgbClr val="CC00F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i="0" dirty="0" smtClean="0">
                <a:solidFill>
                  <a:schemeClr val="bg1"/>
                </a:solidFill>
                <a:ea typeface="宋体" charset="-122"/>
              </a:rPr>
              <a:t>若输出电流增大</a:t>
            </a:r>
            <a:endParaRPr lang="en-US" altLang="zh-CN" i="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479986" y="1976273"/>
            <a:ext cx="156712" cy="230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接箭头连接符 114"/>
          <p:cNvCxnSpPr/>
          <p:nvPr/>
        </p:nvCxnSpPr>
        <p:spPr bwMode="auto">
          <a:xfrm flipV="1">
            <a:off x="7189222" y="1976273"/>
            <a:ext cx="290764" cy="195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/>
          <p:nvPr/>
        </p:nvCxnSpPr>
        <p:spPr bwMode="auto">
          <a:xfrm flipV="1">
            <a:off x="2652256" y="3127908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连接符 116"/>
          <p:cNvCxnSpPr/>
          <p:nvPr/>
        </p:nvCxnSpPr>
        <p:spPr bwMode="auto">
          <a:xfrm flipV="1">
            <a:off x="2193163" y="3127908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连接符 117"/>
          <p:cNvCxnSpPr/>
          <p:nvPr/>
        </p:nvCxnSpPr>
        <p:spPr bwMode="auto">
          <a:xfrm flipV="1">
            <a:off x="2478641" y="3127908"/>
            <a:ext cx="0" cy="464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连接符 118"/>
          <p:cNvCxnSpPr/>
          <p:nvPr/>
        </p:nvCxnSpPr>
        <p:spPr bwMode="auto">
          <a:xfrm>
            <a:off x="2491961" y="3127907"/>
            <a:ext cx="160295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 flipV="1">
            <a:off x="2176903" y="3592564"/>
            <a:ext cx="284297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97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49F72C1-619B-4162-B37D-C3F35B7A2DE4}" type="slidenum">
              <a:rPr lang="en-US" altLang="zh-CN" sz="1000" b="0" i="0" smtClean="0">
                <a:ea typeface="宋体" charset="-122"/>
              </a:rPr>
              <a:pPr eaLnBrk="1" hangingPunct="1"/>
              <a:t>8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en-US" altLang="zh-CN" sz="2400" i="0">
                <a:solidFill>
                  <a:schemeClr val="bg1"/>
                </a:solidFill>
                <a:ea typeface="隶书" pitchFamily="49" charset="-122"/>
              </a:rPr>
              <a:t>Agenda</a:t>
            </a:r>
            <a:endParaRPr kumimoji="1" lang="en-GB" altLang="zh-CN" sz="2400" i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2438" y="1016000"/>
            <a:ext cx="910907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降压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en-US" altLang="zh-CN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BUCK</a:t>
            </a:r>
            <a:r>
              <a:rPr lang="zh-CN" altLang="en-US" sz="2800" i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结构开关电源电路工作原理定性分析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核心器件</a:t>
            </a:r>
            <a:r>
              <a:rPr lang="en-US" altLang="zh-CN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TPS40200</a:t>
            </a:r>
            <a:r>
              <a:rPr lang="zh-CN" altLang="en-US" sz="2800" i="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工作原理简析</a:t>
            </a:r>
            <a:endParaRPr lang="en-US" altLang="zh-CN" sz="2800" i="0" dirty="0" smtClean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整体电路设计构思简析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留给学生完成的关键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i="0" dirty="0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800" i="0" dirty="0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附：其他事项说明</a:t>
            </a:r>
            <a:endParaRPr lang="zh-CN" altLang="en-US" sz="2800" i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669925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defTabSz="669925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7E13403-E921-433B-9813-EDE78BDC0FCD}" type="slidenum">
              <a:rPr lang="en-US" altLang="zh-CN" sz="1000" b="0" i="0" smtClean="0">
                <a:ea typeface="宋体" charset="-122"/>
              </a:rPr>
              <a:pPr eaLnBrk="1" hangingPunct="1"/>
              <a:t>9</a:t>
            </a:fld>
            <a:endParaRPr lang="en-US" altLang="zh-CN" sz="1000" b="0" i="0" smtClean="0">
              <a:ea typeface="宋体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核心器件</a:t>
            </a:r>
            <a:r>
              <a:rPr kumimoji="1" lang="en-US" altLang="zh-CN" sz="2400" i="0" dirty="0" smtClean="0">
                <a:solidFill>
                  <a:schemeClr val="bg1"/>
                </a:solidFill>
                <a:ea typeface="隶书" pitchFamily="49" charset="-122"/>
              </a:rPr>
              <a:t>TPS40200</a:t>
            </a:r>
            <a:r>
              <a:rPr kumimoji="1" lang="zh-CN" altLang="en-US" sz="2400" i="0" dirty="0" smtClean="0">
                <a:solidFill>
                  <a:schemeClr val="bg1"/>
                </a:solidFill>
                <a:ea typeface="隶书" pitchFamily="49" charset="-122"/>
              </a:rPr>
              <a:t>工作原理简述</a:t>
            </a:r>
            <a:endParaRPr kumimoji="1" lang="zh-CN" altLang="en-GB" sz="2400" i="0" dirty="0">
              <a:solidFill>
                <a:schemeClr val="bg1"/>
              </a:solidFill>
              <a:ea typeface="隶书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311910"/>
            <a:ext cx="6207521" cy="3315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56656" y="3176972"/>
            <a:ext cx="3010526" cy="1499396"/>
            <a:chOff x="1856656" y="3176972"/>
            <a:chExt cx="3010526" cy="1499396"/>
          </a:xfrm>
        </p:grpSpPr>
        <p:sp>
          <p:nvSpPr>
            <p:cNvPr id="3" name="矩形 2"/>
            <p:cNvSpPr/>
            <p:nvPr/>
          </p:nvSpPr>
          <p:spPr bwMode="auto">
            <a:xfrm>
              <a:off x="1856656" y="3176972"/>
              <a:ext cx="2196244" cy="129614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670938" y="3820656"/>
              <a:ext cx="841902" cy="85571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018884" y="4285792"/>
              <a:ext cx="841902" cy="1873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769511" y="3683656"/>
              <a:ext cx="97671" cy="68144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87062" y="3450396"/>
              <a:ext cx="841902" cy="1189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999724" y="5023138"/>
            <a:ext cx="3033396" cy="4520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5276311" y="4631756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5313040" y="3334718"/>
            <a:ext cx="189129" cy="27423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16496" y="4517831"/>
            <a:ext cx="1639673" cy="540060"/>
            <a:chOff x="416496" y="4517831"/>
            <a:chExt cx="1639673" cy="540060"/>
          </a:xfrm>
        </p:grpSpPr>
        <p:sp>
          <p:nvSpPr>
            <p:cNvPr id="7" name="矩形 6"/>
            <p:cNvSpPr/>
            <p:nvPr/>
          </p:nvSpPr>
          <p:spPr bwMode="auto">
            <a:xfrm>
              <a:off x="499108" y="4517831"/>
              <a:ext cx="999003" cy="54006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 Box 3"/>
            <p:cNvSpPr txBox="1">
              <a:spLocks noChangeArrowheads="1"/>
            </p:cNvSpPr>
            <p:nvPr/>
          </p:nvSpPr>
          <p:spPr bwMode="auto">
            <a:xfrm>
              <a:off x="416496" y="4525960"/>
              <a:ext cx="1164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4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外围</a:t>
              </a:r>
              <a:r>
                <a:rPr lang="en-US" altLang="zh-CN" sz="14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RC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14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定时电路</a:t>
              </a:r>
              <a:endParaRPr lang="zh-CN" altLang="en-US" sz="1400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V="1">
              <a:off x="1494409" y="4761148"/>
              <a:ext cx="561760" cy="43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6" name="组合 75"/>
          <p:cNvGrpSpPr/>
          <p:nvPr/>
        </p:nvGrpSpPr>
        <p:grpSpPr>
          <a:xfrm>
            <a:off x="1077883" y="2148555"/>
            <a:ext cx="778773" cy="845830"/>
            <a:chOff x="1077883" y="2148555"/>
            <a:chExt cx="778773" cy="845830"/>
          </a:xfrm>
        </p:grpSpPr>
        <p:sp>
          <p:nvSpPr>
            <p:cNvPr id="77" name="矩形 76"/>
            <p:cNvSpPr/>
            <p:nvPr/>
          </p:nvSpPr>
          <p:spPr bwMode="auto">
            <a:xfrm>
              <a:off x="1147926" y="2148555"/>
              <a:ext cx="499501" cy="60809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 Box 3"/>
            <p:cNvSpPr txBox="1">
              <a:spLocks noChangeArrowheads="1"/>
            </p:cNvSpPr>
            <p:nvPr/>
          </p:nvSpPr>
          <p:spPr bwMode="auto">
            <a:xfrm>
              <a:off x="1077883" y="2172482"/>
              <a:ext cx="6420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4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反馈回路</a:t>
              </a:r>
              <a:endParaRPr lang="zh-CN" altLang="en-US" sz="1400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flipH="1">
              <a:off x="1775289" y="2695702"/>
              <a:ext cx="8136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1775289" y="2434092"/>
              <a:ext cx="0" cy="2616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640632" y="2452605"/>
              <a:ext cx="148073" cy="78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>
              <a:stCxn id="77" idx="2"/>
            </p:cNvCxnSpPr>
            <p:nvPr/>
          </p:nvCxnSpPr>
          <p:spPr bwMode="auto">
            <a:xfrm flipH="1">
              <a:off x="1397676" y="2756651"/>
              <a:ext cx="1" cy="2377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组合 73"/>
          <p:cNvGrpSpPr/>
          <p:nvPr/>
        </p:nvGrpSpPr>
        <p:grpSpPr>
          <a:xfrm>
            <a:off x="719361" y="2846619"/>
            <a:ext cx="1389147" cy="274230"/>
            <a:chOff x="719361" y="2846619"/>
            <a:chExt cx="1389147" cy="274230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719361" y="2983734"/>
              <a:ext cx="1389147" cy="106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椭圆 66"/>
            <p:cNvSpPr/>
            <p:nvPr/>
          </p:nvSpPr>
          <p:spPr bwMode="auto">
            <a:xfrm>
              <a:off x="989108" y="2846619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161505" y="2852847"/>
            <a:ext cx="12234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误差放大器</a:t>
            </a:r>
            <a:endParaRPr lang="en-US" altLang="zh-CN" sz="1100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1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（同相放大电路）</a:t>
            </a:r>
            <a:endParaRPr lang="zh-CN" altLang="en-US" sz="11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064177" y="3940534"/>
            <a:ext cx="1788918" cy="1570374"/>
            <a:chOff x="8064177" y="3940534"/>
            <a:chExt cx="1788918" cy="1570374"/>
          </a:xfrm>
        </p:grpSpPr>
        <p:grpSp>
          <p:nvGrpSpPr>
            <p:cNvPr id="42" name="组合 41"/>
            <p:cNvGrpSpPr/>
            <p:nvPr/>
          </p:nvGrpSpPr>
          <p:grpSpPr>
            <a:xfrm>
              <a:off x="8064177" y="3940534"/>
              <a:ext cx="1320540" cy="1135700"/>
              <a:chOff x="8064177" y="3913480"/>
              <a:chExt cx="1320540" cy="113570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8952669" y="3913480"/>
                <a:ext cx="432048" cy="1135700"/>
                <a:chOff x="8913440" y="4067284"/>
                <a:chExt cx="432048" cy="1135700"/>
              </a:xfrm>
            </p:grpSpPr>
            <p:cxnSp>
              <p:nvCxnSpPr>
                <p:cNvPr id="27" name="直接连接符 26"/>
                <p:cNvCxnSpPr/>
                <p:nvPr/>
              </p:nvCxnSpPr>
              <p:spPr bwMode="auto">
                <a:xfrm flipV="1">
                  <a:off x="9021452" y="4466215"/>
                  <a:ext cx="180020" cy="21015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/>
                <p:cNvCxnSpPr/>
                <p:nvPr/>
              </p:nvCxnSpPr>
              <p:spPr bwMode="auto">
                <a:xfrm flipV="1">
                  <a:off x="9201472" y="4067284"/>
                  <a:ext cx="0" cy="44183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直接连接符 105"/>
                <p:cNvCxnSpPr/>
                <p:nvPr/>
              </p:nvCxnSpPr>
              <p:spPr bwMode="auto">
                <a:xfrm flipV="1">
                  <a:off x="9201472" y="4761148"/>
                  <a:ext cx="0" cy="44183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" name="矩形 29"/>
                <p:cNvSpPr/>
                <p:nvPr/>
              </p:nvSpPr>
              <p:spPr bwMode="auto">
                <a:xfrm>
                  <a:off x="8913440" y="4285792"/>
                  <a:ext cx="432048" cy="62019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600" b="1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40" name="直接箭头连接符 39"/>
              <p:cNvCxnSpPr>
                <a:endCxn id="30" idx="1"/>
              </p:cNvCxnSpPr>
              <p:nvPr/>
            </p:nvCxnSpPr>
            <p:spPr bwMode="auto">
              <a:xfrm>
                <a:off x="8064177" y="4442085"/>
                <a:ext cx="88849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8" name="椭圆 67"/>
            <p:cNvSpPr/>
            <p:nvPr/>
          </p:nvSpPr>
          <p:spPr bwMode="auto">
            <a:xfrm>
              <a:off x="8200926" y="4336001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 Box 3"/>
            <p:cNvSpPr txBox="1">
              <a:spLocks noChangeArrowheads="1"/>
            </p:cNvSpPr>
            <p:nvPr/>
          </p:nvSpPr>
          <p:spPr bwMode="auto">
            <a:xfrm>
              <a:off x="8428113" y="5080021"/>
              <a:ext cx="142498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1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开关晶体管（场效应管）</a:t>
              </a:r>
              <a:r>
                <a:rPr lang="en-US" altLang="zh-CN" sz="1100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FDC654P</a:t>
              </a:r>
              <a:endParaRPr lang="zh-CN" altLang="en-US" sz="1100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866731" y="702208"/>
            <a:ext cx="6197445" cy="347390"/>
            <a:chOff x="1866731" y="702208"/>
            <a:chExt cx="6197445" cy="347390"/>
          </a:xfrm>
        </p:grpSpPr>
        <p:sp>
          <p:nvSpPr>
            <p:cNvPr id="99" name="椭圆 98"/>
            <p:cNvSpPr/>
            <p:nvPr/>
          </p:nvSpPr>
          <p:spPr bwMode="auto">
            <a:xfrm>
              <a:off x="1866731" y="775368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A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Text Box 3"/>
            <p:cNvSpPr txBox="1">
              <a:spLocks noChangeArrowheads="1"/>
            </p:cNvSpPr>
            <p:nvPr/>
          </p:nvSpPr>
          <p:spPr bwMode="auto">
            <a:xfrm>
              <a:off x="2106183" y="702208"/>
              <a:ext cx="595799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锯齿波振荡器信号，振荡频率由外围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RC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定时电路决定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866646" y="1090392"/>
            <a:ext cx="6197529" cy="338554"/>
            <a:chOff x="1866646" y="1090392"/>
            <a:chExt cx="6197529" cy="338554"/>
          </a:xfrm>
        </p:grpSpPr>
        <p:sp>
          <p:nvSpPr>
            <p:cNvPr id="100" name="椭圆 99"/>
            <p:cNvSpPr/>
            <p:nvPr/>
          </p:nvSpPr>
          <p:spPr bwMode="auto">
            <a:xfrm>
              <a:off x="1866646" y="1124003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Text Box 3"/>
            <p:cNvSpPr txBox="1">
              <a:spLocks noChangeArrowheads="1"/>
            </p:cNvSpPr>
            <p:nvPr/>
          </p:nvSpPr>
          <p:spPr bwMode="auto">
            <a:xfrm>
              <a:off x="2106182" y="1090392"/>
              <a:ext cx="595799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带输出电压信息的信号（不一定是输出电压本身）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868133" y="1465991"/>
            <a:ext cx="7873399" cy="338554"/>
            <a:chOff x="1868133" y="1465991"/>
            <a:chExt cx="7873399" cy="338554"/>
          </a:xfrm>
        </p:grpSpPr>
        <p:sp>
          <p:nvSpPr>
            <p:cNvPr id="101" name="椭圆 100"/>
            <p:cNvSpPr/>
            <p:nvPr/>
          </p:nvSpPr>
          <p:spPr bwMode="auto">
            <a:xfrm>
              <a:off x="1868133" y="149518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2106182" y="1465991"/>
              <a:ext cx="76353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电压误差信号，标准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700mV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i="0" dirty="0">
                  <a:latin typeface="宋体" panose="02010600030101010101" pitchFamily="2" charset="-122"/>
                  <a:ea typeface="宋体" panose="02010600030101010101" pitchFamily="2" charset="-122"/>
                </a:rPr>
                <a:t>点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电压之差，再经同相放大电路之后的输出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66645" y="1820958"/>
            <a:ext cx="7874887" cy="338554"/>
            <a:chOff x="1866645" y="1820958"/>
            <a:chExt cx="7874887" cy="338554"/>
          </a:xfrm>
        </p:grpSpPr>
        <p:sp>
          <p:nvSpPr>
            <p:cNvPr id="98" name="椭圆 97"/>
            <p:cNvSpPr/>
            <p:nvPr/>
          </p:nvSpPr>
          <p:spPr bwMode="auto">
            <a:xfrm>
              <a:off x="1866645" y="185965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Text Box 3"/>
            <p:cNvSpPr txBox="1">
              <a:spLocks noChangeArrowheads="1"/>
            </p:cNvSpPr>
            <p:nvPr/>
          </p:nvSpPr>
          <p:spPr bwMode="auto">
            <a:xfrm>
              <a:off x="2106182" y="1820958"/>
              <a:ext cx="76353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开关控制信号，是脉宽调制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PWM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信号，频率与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一致，占空比受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影响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34367" y="5734215"/>
            <a:ext cx="2101999" cy="338554"/>
            <a:chOff x="834367" y="5734215"/>
            <a:chExt cx="2101999" cy="338554"/>
          </a:xfrm>
        </p:grpSpPr>
        <p:sp>
          <p:nvSpPr>
            <p:cNvPr id="128" name="椭圆 127"/>
            <p:cNvSpPr/>
            <p:nvPr/>
          </p:nvSpPr>
          <p:spPr bwMode="auto">
            <a:xfrm>
              <a:off x="834367" y="5757467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953960" y="5734215"/>
              <a:ext cx="19824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电压比</a:t>
              </a: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696mV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偏低了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835331" y="5755013"/>
            <a:ext cx="1790866" cy="338554"/>
            <a:chOff x="2835331" y="5755013"/>
            <a:chExt cx="1790866" cy="338554"/>
          </a:xfrm>
        </p:grpSpPr>
        <p:sp>
          <p:nvSpPr>
            <p:cNvPr id="43" name="右箭头 42"/>
            <p:cNvSpPr/>
            <p:nvPr/>
          </p:nvSpPr>
          <p:spPr bwMode="auto">
            <a:xfrm>
              <a:off x="2835331" y="582194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椭圆 130"/>
            <p:cNvSpPr/>
            <p:nvPr/>
          </p:nvSpPr>
          <p:spPr bwMode="auto">
            <a:xfrm>
              <a:off x="3437743" y="578862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 Box 3"/>
            <p:cNvSpPr txBox="1">
              <a:spLocks noChangeArrowheads="1"/>
            </p:cNvSpPr>
            <p:nvPr/>
          </p:nvSpPr>
          <p:spPr bwMode="auto">
            <a:xfrm>
              <a:off x="3593749" y="5755013"/>
              <a:ext cx="103244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</a:t>
              </a:r>
              <a:r>
                <a:rPr lang="zh-CN" altLang="en-US" i="0" dirty="0">
                  <a:latin typeface="宋体" panose="02010600030101010101" pitchFamily="2" charset="-122"/>
                  <a:ea typeface="宋体" panose="02010600030101010101" pitchFamily="2" charset="-122"/>
                </a:rPr>
                <a:t>变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高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96759" y="5755013"/>
            <a:ext cx="2552486" cy="338554"/>
            <a:chOff x="4596759" y="5755013"/>
            <a:chExt cx="2552486" cy="338554"/>
          </a:xfrm>
        </p:grpSpPr>
        <p:sp>
          <p:nvSpPr>
            <p:cNvPr id="133" name="右箭头 132"/>
            <p:cNvSpPr/>
            <p:nvPr/>
          </p:nvSpPr>
          <p:spPr bwMode="auto">
            <a:xfrm>
              <a:off x="4596759" y="582194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椭圆 133"/>
            <p:cNvSpPr/>
            <p:nvPr/>
          </p:nvSpPr>
          <p:spPr bwMode="auto">
            <a:xfrm>
              <a:off x="5199171" y="5788624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 Box 3"/>
            <p:cNvSpPr txBox="1">
              <a:spLocks noChangeArrowheads="1"/>
            </p:cNvSpPr>
            <p:nvPr/>
          </p:nvSpPr>
          <p:spPr bwMode="auto">
            <a:xfrm>
              <a:off x="5355177" y="5755013"/>
              <a:ext cx="17940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PWM</a:t>
              </a: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脉冲宽度变窄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048693" y="5747485"/>
            <a:ext cx="2692838" cy="338554"/>
            <a:chOff x="7048693" y="5747485"/>
            <a:chExt cx="2692838" cy="338554"/>
          </a:xfrm>
        </p:grpSpPr>
        <p:sp>
          <p:nvSpPr>
            <p:cNvPr id="163" name="右箭头 162"/>
            <p:cNvSpPr/>
            <p:nvPr/>
          </p:nvSpPr>
          <p:spPr bwMode="auto">
            <a:xfrm>
              <a:off x="7048693" y="5831924"/>
              <a:ext cx="513116" cy="19607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Text Box 3"/>
            <p:cNvSpPr txBox="1">
              <a:spLocks noChangeArrowheads="1"/>
            </p:cNvSpPr>
            <p:nvPr/>
          </p:nvSpPr>
          <p:spPr bwMode="auto">
            <a:xfrm>
              <a:off x="7531078" y="5747485"/>
              <a:ext cx="22104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开关管更多时间导通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165928" y="6102461"/>
            <a:ext cx="5898247" cy="462955"/>
            <a:chOff x="2165928" y="6102461"/>
            <a:chExt cx="5898247" cy="462955"/>
          </a:xfrm>
        </p:grpSpPr>
        <p:sp>
          <p:nvSpPr>
            <p:cNvPr id="165" name="椭圆 164"/>
            <p:cNvSpPr/>
            <p:nvPr/>
          </p:nvSpPr>
          <p:spPr bwMode="auto">
            <a:xfrm>
              <a:off x="2165928" y="6260473"/>
              <a:ext cx="189129" cy="27423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</a:t>
              </a:r>
              <a:endPara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 Box 3"/>
            <p:cNvSpPr txBox="1">
              <a:spLocks noChangeArrowheads="1"/>
            </p:cNvSpPr>
            <p:nvPr/>
          </p:nvSpPr>
          <p:spPr bwMode="auto">
            <a:xfrm>
              <a:off x="2405464" y="6226862"/>
              <a:ext cx="10322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电压升高</a:t>
              </a:r>
              <a:endParaRPr lang="zh-CN" altLang="en-US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圆角右箭头 63"/>
            <p:cNvSpPr/>
            <p:nvPr/>
          </p:nvSpPr>
          <p:spPr bwMode="auto">
            <a:xfrm rot="10800000">
              <a:off x="3567605" y="6102461"/>
              <a:ext cx="4496570" cy="432048"/>
            </a:xfrm>
            <a:prstGeom prst="ben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8110164" y="3559943"/>
            <a:ext cx="945277" cy="330353"/>
            <a:chOff x="8616235" y="3438892"/>
            <a:chExt cx="945277" cy="330353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8616235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616235" y="3438892"/>
              <a:ext cx="18919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805428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8805428" y="3769245"/>
              <a:ext cx="2864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直接连接符 186"/>
            <p:cNvCxnSpPr/>
            <p:nvPr/>
          </p:nvCxnSpPr>
          <p:spPr bwMode="auto">
            <a:xfrm flipV="1">
              <a:off x="9085894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9085894" y="3438892"/>
              <a:ext cx="18919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9275087" y="3438892"/>
              <a:ext cx="0" cy="330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9275087" y="3769245"/>
              <a:ext cx="2864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9" grpId="0" animBg="1"/>
      <p:bldP spid="70" grpId="0" animBg="1"/>
      <p:bldP spid="95" grpId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dash"/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15466</TotalTime>
  <Words>2032</Words>
  <Application>Microsoft Office PowerPoint</Application>
  <PresentationFormat>A4 纸张(210x297 毫米)</PresentationFormat>
  <Paragraphs>428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华文行楷</vt:lpstr>
      <vt:lpstr>华文楷体</vt:lpstr>
      <vt:lpstr>华文隶书</vt:lpstr>
      <vt:lpstr>楷体</vt:lpstr>
      <vt:lpstr>楷体_GB2312</vt:lpstr>
      <vt:lpstr>隶书</vt:lpstr>
      <vt:lpstr>宋体</vt:lpstr>
      <vt:lpstr>Arial</vt:lpstr>
      <vt:lpstr>Calibri</vt:lpstr>
      <vt:lpstr>Wingdings</vt:lpstr>
      <vt:lpstr>空演示文稿</vt:lpstr>
      <vt:lpstr>1_空演示文稿</vt:lpstr>
      <vt:lpstr>2_空演示文稿</vt:lpstr>
      <vt:lpstr>3_空演示文稿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袁焱</dc:creator>
  <cp:lastModifiedBy>eelab</cp:lastModifiedBy>
  <cp:revision>2667</cp:revision>
  <cp:lastPrinted>2019-09-13T02:41:20Z</cp:lastPrinted>
  <dcterms:created xsi:type="dcterms:W3CDTF">2002-01-06T03:16:25Z</dcterms:created>
  <dcterms:modified xsi:type="dcterms:W3CDTF">2019-09-18T07:19:14Z</dcterms:modified>
</cp:coreProperties>
</file>