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328" r:id="rId6"/>
    <p:sldId id="292" r:id="rId7"/>
    <p:sldId id="329" r:id="rId8"/>
    <p:sldId id="293" r:id="rId9"/>
    <p:sldId id="330" r:id="rId10"/>
    <p:sldId id="331" r:id="rId11"/>
    <p:sldId id="332" r:id="rId12"/>
    <p:sldId id="333" r:id="rId13"/>
    <p:sldId id="334" r:id="rId14"/>
    <p:sldId id="294" r:id="rId15"/>
    <p:sldId id="365" r:id="rId16"/>
    <p:sldId id="363" r:id="rId17"/>
    <p:sldId id="364" r:id="rId18"/>
    <p:sldId id="360" r:id="rId19"/>
    <p:sldId id="362" r:id="rId20"/>
    <p:sldId id="389" r:id="rId21"/>
    <p:sldId id="295" r:id="rId22"/>
    <p:sldId id="257" r:id="rId23"/>
    <p:sldId id="260" r:id="rId24"/>
    <p:sldId id="312" r:id="rId25"/>
    <p:sldId id="313" r:id="rId26"/>
    <p:sldId id="261" r:id="rId27"/>
    <p:sldId id="262" r:id="rId28"/>
    <p:sldId id="263" r:id="rId29"/>
    <p:sldId id="264" r:id="rId30"/>
    <p:sldId id="266" r:id="rId31"/>
    <p:sldId id="267" r:id="rId32"/>
    <p:sldId id="268" r:id="rId33"/>
    <p:sldId id="269" r:id="rId34"/>
    <p:sldId id="284" r:id="rId35"/>
    <p:sldId id="278" r:id="rId36"/>
    <p:sldId id="279" r:id="rId37"/>
    <p:sldId id="280" r:id="rId38"/>
    <p:sldId id="282" r:id="rId39"/>
    <p:sldId id="28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4.xml"/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1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1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1888"/>
            <a:ext cx="9144000" cy="2387600"/>
          </a:xfrm>
        </p:spPr>
        <p:txBody>
          <a:bodyPr>
            <a:normAutofit/>
          </a:bodyPr>
          <a:p>
            <a:r>
              <a:rPr lang="en-US" altLang="zh-CN"/>
              <a:t>WEB</a:t>
            </a:r>
            <a:r>
              <a:rPr lang="zh-CN" altLang="en-US"/>
              <a:t>自动化应用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/>
              <a:t>王孝敏 </a:t>
            </a:r>
            <a:r>
              <a:rPr lang="en-US" altLang="zh-CN" sz="2400"/>
              <a:t>201706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9310" y="3723640"/>
            <a:ext cx="10748645" cy="1737360"/>
          </a:xfrm>
        </p:spPr>
        <p:txBody>
          <a:bodyPr/>
          <a:p>
            <a:pPr algn="l"/>
            <a:endParaRPr lang="zh-CN" altLang="en-US"/>
          </a:p>
          <a:p>
            <a:pPr algn="l"/>
            <a:r>
              <a:rPr lang="zh-CN" altLang="en-US"/>
              <a:t>从自动化角度分为两层，上层</a:t>
            </a:r>
            <a:r>
              <a:rPr lang="en-US" altLang="zh-CN"/>
              <a:t>UI</a:t>
            </a:r>
            <a:r>
              <a:rPr lang="zh-CN" altLang="en-US"/>
              <a:t>层，下层</a:t>
            </a:r>
            <a:r>
              <a:rPr lang="en-US" altLang="zh-CN"/>
              <a:t>http</a:t>
            </a:r>
            <a:r>
              <a:rPr lang="zh-CN" altLang="en-US"/>
              <a:t>协议层，</a:t>
            </a:r>
            <a:r>
              <a:rPr lang="en-US" altLang="zh-CN"/>
              <a:t>ppt</a:t>
            </a:r>
            <a:r>
              <a:rPr lang="zh-CN" altLang="en-US"/>
              <a:t>主要讲</a:t>
            </a:r>
            <a:r>
              <a:rPr lang="en-US" altLang="zh-CN"/>
              <a:t>http</a:t>
            </a:r>
            <a:r>
              <a:rPr lang="zh-CN" altLang="en-US"/>
              <a:t>协议层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56580"/>
          </a:xfrm>
        </p:spPr>
        <p:txBody>
          <a:bodyPr/>
          <a:p>
            <a:r>
              <a:rPr lang="zh-CN" altLang="en-US" sz="2000"/>
              <a:t>看定位区间</a:t>
            </a:r>
            <a:endParaRPr lang="zh-CN" altLang="en-US" sz="2000"/>
          </a:p>
          <a:p>
            <a:r>
              <a:rPr lang="zh-CN" altLang="en-US" sz="2000"/>
              <a:t>以固定经纬度参数看分布图，</a:t>
            </a:r>
            <a:r>
              <a:rPr lang="en-US" altLang="zh-CN" sz="2000">
                <a:sym typeface="+mn-ea"/>
              </a:rPr>
              <a:t>maplib</a:t>
            </a:r>
            <a:r>
              <a:rPr lang="zh-CN" altLang="en-US" sz="2000"/>
              <a:t>散点图</a:t>
            </a:r>
            <a:r>
              <a:rPr lang="en-US" altLang="zh-CN" sz="2000"/>
              <a:t>(</a:t>
            </a:r>
            <a:r>
              <a:rPr lang="en-US" altLang="zh-CN" sz="2000">
                <a:sym typeface="+mn-ea"/>
              </a:rPr>
              <a:t>121.6391396448037,</a:t>
            </a:r>
            <a:r>
              <a:rPr lang="en-US" altLang="zh-CN" sz="2000"/>
              <a:t>31.202418271030086)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获取每次定位的最大</a:t>
            </a:r>
            <a:r>
              <a:rPr lang="zh-CN" altLang="en-US" sz="2000">
                <a:sym typeface="+mn-ea"/>
              </a:rPr>
              <a:t>经纬度</a:t>
            </a:r>
            <a:r>
              <a:rPr lang="zh-CN" altLang="en-US" sz="2000"/>
              <a:t>间距分别为</a:t>
            </a:r>
            <a:r>
              <a:rPr lang="en-US" altLang="zh-CN" sz="2000"/>
              <a:t>0.0136566861456</a:t>
            </a:r>
            <a:r>
              <a:rPr lang="zh-CN" altLang="en-US" sz="2000"/>
              <a:t>度，</a:t>
            </a:r>
            <a:r>
              <a:rPr lang="en-US" altLang="zh-CN" sz="2000"/>
              <a:t>0.010266</a:t>
            </a:r>
            <a:r>
              <a:rPr lang="zh-CN" altLang="en-US" sz="2000"/>
              <a:t>度</a:t>
            </a:r>
            <a:endParaRPr lang="zh-CN" altLang="en-US" sz="2000"/>
          </a:p>
          <a:p>
            <a:r>
              <a:rPr lang="zh-CN" altLang="en-US" sz="2000" u="sng">
                <a:solidFill>
                  <a:schemeClr val="tx1"/>
                </a:solidFill>
              </a:rPr>
              <a:t>百度一下</a:t>
            </a:r>
            <a:r>
              <a:rPr lang="en-US" altLang="zh-CN" sz="2000" u="sng">
                <a:solidFill>
                  <a:schemeClr val="tx1"/>
                </a:solidFill>
              </a:rPr>
              <a:t>——</a:t>
            </a:r>
            <a:r>
              <a:rPr lang="zh-CN" altLang="en-US" sz="2000" u="sng">
                <a:solidFill>
                  <a:schemeClr val="tx1"/>
                </a:solidFill>
              </a:rPr>
              <a:t>中国区域地图纬度相差</a:t>
            </a:r>
            <a:r>
              <a:rPr lang="en-US" altLang="zh-CN" sz="2000" u="sng">
                <a:solidFill>
                  <a:schemeClr val="tx1"/>
                </a:solidFill>
              </a:rPr>
              <a:t>1</a:t>
            </a:r>
            <a:r>
              <a:rPr lang="zh-CN" altLang="en-US" sz="2000" u="sng">
                <a:solidFill>
                  <a:schemeClr val="tx1"/>
                </a:solidFill>
              </a:rPr>
              <a:t>度大概实际距离是</a:t>
            </a:r>
            <a:r>
              <a:rPr lang="en-US" altLang="zh-CN" sz="2000" u="sng">
                <a:solidFill>
                  <a:schemeClr val="tx1"/>
                </a:solidFill>
              </a:rPr>
              <a:t>111</a:t>
            </a:r>
            <a:r>
              <a:rPr lang="zh-CN" altLang="en-US" sz="2000" u="sng">
                <a:solidFill>
                  <a:schemeClr val="tx1"/>
                </a:solidFill>
              </a:rPr>
              <a:t>公里</a:t>
            </a:r>
            <a:r>
              <a:rPr lang="en-US" altLang="zh-CN" sz="2000" u="sng">
                <a:solidFill>
                  <a:schemeClr val="tx1"/>
                </a:solidFill>
              </a:rPr>
              <a:t>,</a:t>
            </a:r>
            <a:r>
              <a:rPr lang="zh-CN" altLang="en-US" sz="2000" u="sng">
                <a:solidFill>
                  <a:schemeClr val="tx1"/>
                </a:solidFill>
              </a:rPr>
              <a:t>经度相差</a:t>
            </a:r>
            <a:r>
              <a:rPr lang="en-US" altLang="zh-CN" sz="2000" u="sng">
                <a:solidFill>
                  <a:schemeClr val="tx1"/>
                </a:solidFill>
              </a:rPr>
              <a:t>1</a:t>
            </a:r>
            <a:r>
              <a:rPr lang="zh-CN" altLang="en-US" sz="2000" u="sng">
                <a:solidFill>
                  <a:schemeClr val="tx1"/>
                </a:solidFill>
              </a:rPr>
              <a:t>度大概是</a:t>
            </a:r>
            <a:r>
              <a:rPr lang="en-US" altLang="zh-CN" sz="2000" u="sng">
                <a:solidFill>
                  <a:schemeClr val="tx1"/>
                </a:solidFill>
              </a:rPr>
              <a:t>85.39KM</a:t>
            </a:r>
            <a:endParaRPr lang="en-US" altLang="zh-CN" sz="2000" u="sng">
              <a:solidFill>
                <a:schemeClr val="tx1"/>
              </a:solidFill>
            </a:endParaRPr>
          </a:p>
          <a:p>
            <a:r>
              <a:rPr lang="zh-CN" altLang="en-US" sz="2000"/>
              <a:t>计算出的</a:t>
            </a:r>
            <a:r>
              <a:rPr lang="en-US" altLang="zh-CN" sz="2000"/>
              <a:t>app</a:t>
            </a:r>
            <a:r>
              <a:rPr lang="zh-CN" altLang="en-US" sz="2000"/>
              <a:t>定位间距是</a:t>
            </a:r>
            <a:r>
              <a:rPr lang="en-US" altLang="zh-CN" sz="2000"/>
              <a:t>1km,0.85km</a:t>
            </a:r>
            <a:r>
              <a:rPr lang="zh-CN" altLang="en-US" sz="2000"/>
              <a:t>，和实际定位区间相比是符合的，说明理论是正确的</a:t>
            </a:r>
            <a:endParaRPr lang="zh-CN" altLang="en-US" sz="2000"/>
          </a:p>
          <a:p>
            <a:r>
              <a:rPr lang="zh-CN" altLang="en-US" sz="2000"/>
              <a:t>此时策略，类型梯形图，</a:t>
            </a:r>
            <a:r>
              <a:rPr lang="en-US" altLang="zh-CN" sz="2000"/>
              <a:t>x</a:t>
            </a:r>
            <a:r>
              <a:rPr lang="zh-CN" altLang="en-US" sz="2000"/>
              <a:t>轴每隔</a:t>
            </a:r>
            <a:r>
              <a:rPr lang="en-US" altLang="zh-CN" sz="2000"/>
              <a:t>0.01</a:t>
            </a:r>
            <a:r>
              <a:rPr lang="zh-CN" altLang="en-US" sz="2000"/>
              <a:t>取点，</a:t>
            </a:r>
            <a:r>
              <a:rPr lang="en-US" altLang="zh-CN" sz="2000"/>
              <a:t>y</a:t>
            </a:r>
            <a:r>
              <a:rPr lang="zh-CN" altLang="en-US" sz="2000"/>
              <a:t>轴每隔</a:t>
            </a:r>
            <a:r>
              <a:rPr lang="en-US" altLang="zh-CN" sz="2000"/>
              <a:t>0.085</a:t>
            </a:r>
            <a:r>
              <a:rPr lang="zh-CN" altLang="en-US" sz="2000"/>
              <a:t>取点，目标能让点遍历张江地图</a:t>
            </a:r>
            <a:endParaRPr lang="zh-CN" altLang="en-US" sz="2000"/>
          </a:p>
          <a:p>
            <a:r>
              <a:rPr lang="zh-CN" altLang="en-US" sz="2000"/>
              <a:t>抓取数据</a:t>
            </a:r>
            <a:r>
              <a:rPr lang="zh-CN" altLang="en-US" sz="2000">
                <a:sym typeface="+mn-ea"/>
              </a:rPr>
              <a:t>自动去重</a:t>
            </a:r>
            <a:r>
              <a:rPr lang="zh-CN" altLang="en-US" sz="2000"/>
              <a:t>存到数据库，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1265555"/>
            <a:ext cx="288544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8135"/>
            <a:ext cx="10515600" cy="5859145"/>
          </a:xfrm>
        </p:spPr>
        <p:txBody>
          <a:bodyPr>
            <a:normAutofit lnSpcReduction="10000"/>
          </a:bodyPr>
          <a:p>
            <a:r>
              <a:rPr lang="zh-CN" altLang="en-US" sz="2000"/>
              <a:t>数据存储如下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利用百度</a:t>
            </a:r>
            <a:r>
              <a:rPr lang="en-US" altLang="zh-CN" sz="2000"/>
              <a:t>key</a:t>
            </a:r>
            <a:r>
              <a:rPr lang="zh-CN" altLang="en-US" sz="2000"/>
              <a:t>的接口获取经纬度的对应地址位置</a:t>
            </a:r>
            <a:endParaRPr lang="zh-CN" altLang="en-US" sz="2000"/>
          </a:p>
          <a:p>
            <a:r>
              <a:rPr lang="zh-CN" altLang="en-US" sz="2000"/>
              <a:t>http://api.map.baidu.com/geocoder/v2/?output=json&amp;ak=</a:t>
            </a:r>
            <a:r>
              <a:rPr lang="zh-CN" altLang="en-US" sz="2000">
                <a:solidFill>
                  <a:srgbClr val="FF0000"/>
                </a:solidFill>
              </a:rPr>
              <a:t>mQ3rRVHumsIWrc3gWIcF0iAZtZyaOjo6</a:t>
            </a:r>
            <a:r>
              <a:rPr lang="zh-CN" altLang="en-US" sz="2000"/>
              <a:t>&amp;location=纬度,经度</a:t>
            </a:r>
            <a:endParaRPr lang="zh-CN" altLang="en-US" sz="2000"/>
          </a:p>
          <a:p>
            <a:r>
              <a:rPr lang="zh-CN" altLang="en-US" sz="2000"/>
              <a:t>误差点：</a:t>
            </a:r>
            <a:r>
              <a:rPr lang="en-US" altLang="zh-CN" sz="2000"/>
              <a:t>1.</a:t>
            </a:r>
            <a:r>
              <a:rPr lang="zh-CN" altLang="en-US" sz="2000">
                <a:sym typeface="+mn-ea"/>
              </a:rPr>
              <a:t>取点问题如何科学计数，</a:t>
            </a:r>
            <a:r>
              <a:rPr lang="en-US" altLang="zh-CN" sz="2000">
                <a:sym typeface="+mn-ea"/>
              </a:rPr>
              <a:t>2.</a:t>
            </a:r>
            <a:r>
              <a:rPr lang="zh-CN" altLang="en-US" sz="2000"/>
              <a:t>百度的</a:t>
            </a:r>
            <a:r>
              <a:rPr lang="en-US" altLang="zh-CN" sz="2000"/>
              <a:t>api</a:t>
            </a:r>
            <a:r>
              <a:rPr lang="zh-CN" altLang="en-US" sz="2000"/>
              <a:t>定位是有偏差的，</a:t>
            </a:r>
            <a:endParaRPr lang="zh-CN" altLang="en-US" sz="2000"/>
          </a:p>
          <a:p>
            <a:r>
              <a:rPr lang="zh-CN" altLang="en-US" sz="2000"/>
              <a:t>从数据库大概得出结论，张江大概有</a:t>
            </a:r>
            <a:r>
              <a:rPr lang="en-US" altLang="zh-CN" sz="2000"/>
              <a:t>1500</a:t>
            </a:r>
            <a:r>
              <a:rPr lang="zh-CN" altLang="en-US" sz="2000"/>
              <a:t>辆小鸣单车</a:t>
            </a:r>
            <a:endParaRPr lang="zh-CN" altLang="en-US" sz="2000"/>
          </a:p>
          <a:p>
            <a:pPr marL="0" indent="0">
              <a:buNone/>
            </a:pPr>
            <a:endParaRPr lang="zh-CN" altLang="en-US" sz="142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764540"/>
            <a:ext cx="7866380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4970"/>
            <a:ext cx="10515600" cy="578231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思考：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已经得到了一堆附近的单车</a:t>
            </a:r>
            <a:r>
              <a:rPr lang="en-US" altLang="zh-CN" sz="2000"/>
              <a:t>SN</a:t>
            </a:r>
            <a:r>
              <a:rPr lang="zh-CN" altLang="en-US" sz="2000"/>
              <a:t>，可不可以通过接口直接</a:t>
            </a:r>
            <a:r>
              <a:rPr lang="en-US" altLang="zh-CN" sz="2000"/>
              <a:t>post SN</a:t>
            </a:r>
            <a:r>
              <a:rPr lang="zh-CN" altLang="en-US" sz="2000"/>
              <a:t>来占用附近的单车验证码，或者是所有单车的验证码。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利用这种方法同样可以获取上海的投放量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3.</a:t>
            </a:r>
            <a:r>
              <a:rPr lang="zh-CN" altLang="en-US" sz="2000"/>
              <a:t>可不可以利用单车</a:t>
            </a:r>
            <a:r>
              <a:rPr lang="en-US" altLang="zh-CN" sz="2000"/>
              <a:t>SN</a:t>
            </a:r>
            <a:r>
              <a:rPr lang="zh-CN" altLang="en-US" sz="2000"/>
              <a:t>的经纬度数据是否变动，判断车的位置变动，来判断某一地区一天的收益情况。</a:t>
            </a:r>
            <a:r>
              <a:rPr lang="en-US" altLang="zh-CN" sz="2000"/>
              <a:t>(</a:t>
            </a:r>
            <a:r>
              <a:rPr lang="zh-CN" altLang="en-US" sz="2000"/>
              <a:t>张江</a:t>
            </a:r>
            <a:r>
              <a:rPr lang="en-US" altLang="zh-CN" sz="2000"/>
              <a:t>1500</a:t>
            </a:r>
            <a:r>
              <a:rPr lang="zh-CN" altLang="en-US" sz="2000"/>
              <a:t>量单车的数据，不到</a:t>
            </a:r>
            <a:r>
              <a:rPr lang="en-US" altLang="zh-CN" sz="2000"/>
              <a:t>2min</a:t>
            </a:r>
            <a:r>
              <a:rPr lang="zh-CN" altLang="en-US" sz="2000"/>
              <a:t>获取完</a:t>
            </a: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4.</a:t>
            </a:r>
            <a:r>
              <a:rPr lang="zh-CN" altLang="en-US" sz="2000"/>
              <a:t>接口太简单，没加密不安全。</a:t>
            </a:r>
            <a:r>
              <a:rPr lang="en-US" altLang="zh-CN" sz="2000"/>
              <a:t>mobai,ofo</a:t>
            </a:r>
            <a:r>
              <a:rPr lang="zh-CN" altLang="en-US" sz="2000"/>
              <a:t>都是有加密字段。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3230"/>
            <a:ext cx="10515600" cy="5734050"/>
          </a:xfrm>
        </p:spPr>
        <p:txBody>
          <a:bodyPr/>
          <a:p>
            <a:pPr marL="0" indent="0">
              <a:buNone/>
            </a:pPr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爬虫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爬虫属于自动化范畴，利用</a:t>
            </a:r>
            <a:r>
              <a:rPr lang="en-US" altLang="zh-CN" sz="1800"/>
              <a:t>http</a:t>
            </a:r>
            <a:r>
              <a:rPr lang="zh-CN" altLang="en-US" sz="1800"/>
              <a:t>协议访问</a:t>
            </a:r>
            <a:endParaRPr lang="zh-CN" altLang="en-US" sz="1800"/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爬虫是一种自动获取网页内容并且进行提取处理的程序，是搜索引擎的重要组成部分。事实上，搜索引擎优化很大程度上就是针对爬虫而做出的优化。爬虫为搜索引擎从万维网上下载网页。传统爬虫从一个或若干初始网页的URL开始，获得初始网页上的URL，在抓取网页的过程中，不断从当前页面上抽取新的URL放入队列，直到满足系统的一定停止条件。</a:t>
            </a:r>
            <a:endParaRPr lang="zh-CN" altLang="en-US" sz="1800"/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爬虫也是站在</a:t>
            </a:r>
            <a:r>
              <a:rPr lang="en-US" altLang="zh-CN" sz="1800"/>
              <a:t>http</a:t>
            </a:r>
            <a:r>
              <a:rPr lang="zh-CN" altLang="en-US" sz="1800"/>
              <a:t>协议层做事，对</a:t>
            </a:r>
            <a:r>
              <a:rPr lang="en-US" altLang="zh-CN" sz="1800"/>
              <a:t>web</a:t>
            </a:r>
            <a:r>
              <a:rPr lang="zh-CN" altLang="en-US" sz="1800"/>
              <a:t>服务器请求访问获取</a:t>
            </a:r>
            <a:r>
              <a:rPr lang="en-US" altLang="zh-CN" sz="1800"/>
              <a:t>response</a:t>
            </a:r>
            <a:endParaRPr lang="en-US" altLang="zh-CN" sz="1800"/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常见的</a:t>
            </a:r>
            <a:r>
              <a:rPr lang="en-US" altLang="zh-CN" sz="1800"/>
              <a:t>python</a:t>
            </a:r>
            <a:r>
              <a:rPr lang="zh-CN" altLang="en-US" sz="1800"/>
              <a:t>爬虫框架</a:t>
            </a:r>
            <a:r>
              <a:rPr lang="en-US" altLang="zh-CN" sz="1800"/>
              <a:t>bs,lxml,pyspider,scrapy,scrapy-redis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注意几点：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爬虫离不开数据库：常见的</a:t>
            </a:r>
            <a:r>
              <a:rPr lang="en-US" altLang="zh-CN" sz="1800"/>
              <a:t>sql</a:t>
            </a:r>
            <a:r>
              <a:rPr lang="zh-CN" altLang="en-US" sz="1800"/>
              <a:t>，Oracle，</a:t>
            </a:r>
            <a:r>
              <a:rPr lang="en-US" altLang="zh-CN" sz="1800"/>
              <a:t>mysql</a:t>
            </a:r>
            <a:r>
              <a:rPr lang="zh-CN" altLang="en-US" sz="1800"/>
              <a:t>，</a:t>
            </a:r>
            <a:r>
              <a:rPr lang="en-US" altLang="zh-CN" sz="1800"/>
              <a:t>mongodb</a:t>
            </a:r>
            <a:r>
              <a:rPr lang="zh-CN" altLang="en-US" sz="1800"/>
              <a:t>，</a:t>
            </a:r>
            <a:r>
              <a:rPr lang="en-US" altLang="zh-CN" sz="1800"/>
              <a:t>redis</a:t>
            </a:r>
            <a:r>
              <a:rPr lang="zh-CN" altLang="en-US" sz="1800"/>
              <a:t>，</a:t>
            </a:r>
            <a:r>
              <a:rPr lang="en-US" altLang="zh-CN" sz="1800"/>
              <a:t>nosql</a:t>
            </a:r>
            <a:r>
              <a:rPr lang="zh-CN" altLang="en-US" sz="1800"/>
              <a:t>，</a:t>
            </a:r>
            <a:r>
              <a:rPr lang="en-US" altLang="zh-CN" sz="1800"/>
              <a:t>hadoop(</a:t>
            </a:r>
            <a:r>
              <a:rPr lang="zh-CN" altLang="en-US" sz="1800"/>
              <a:t>后两个跟大数据相关</a:t>
            </a:r>
            <a:r>
              <a:rPr lang="en-US" altLang="zh-CN" sz="1800"/>
              <a:t>)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爬虫海量数据存储技术，这个是技术核心。</a:t>
            </a:r>
            <a:endParaRPr lang="zh-CN" altLang="en-US" sz="1800"/>
          </a:p>
          <a:p>
            <a:pPr marL="0" indent="0">
              <a:buFont typeface="Wingdings" panose="05000000000000000000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780" y="433705"/>
            <a:ext cx="6441440" cy="5849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4655"/>
            <a:ext cx="10515600" cy="5762625"/>
          </a:xfrm>
        </p:spPr>
        <p:txBody>
          <a:bodyPr>
            <a:normAutofit fontScale="90000"/>
          </a:bodyPr>
          <a:p>
            <a:r>
              <a:rPr lang="zh-CN" altLang="en-US" sz="2000"/>
              <a:t>浏览器</a:t>
            </a:r>
            <a:r>
              <a:rPr lang="en-US" altLang="zh-CN" sz="2000"/>
              <a:t>header</a:t>
            </a:r>
            <a:r>
              <a:rPr lang="zh-CN" altLang="en-US" sz="2000"/>
              <a:t>信息：</a:t>
            </a:r>
            <a:endParaRPr lang="zh-CN" altLang="en-US" sz="2000"/>
          </a:p>
          <a:p>
            <a:r>
              <a:rPr lang="zh-CN" altLang="en-US" sz="2000"/>
              <a:t>Accept 浏览器可接受的MIME类型 </a:t>
            </a:r>
            <a:r>
              <a:rPr lang="en-US" altLang="zh-CN" sz="2000"/>
              <a:t>,</a:t>
            </a:r>
            <a:r>
              <a:rPr lang="zh-CN" altLang="en-US" sz="2000"/>
              <a:t>设定某种扩展名的文件，浏览器会自动使用指定应用程序来打开</a:t>
            </a:r>
            <a:endParaRPr lang="zh-CN" altLang="en-US" sz="2000"/>
          </a:p>
          <a:p>
            <a:r>
              <a:rPr lang="zh-CN" altLang="en-US" sz="2000"/>
              <a:t>Accept-Charset 浏览器支持的字符编码 </a:t>
            </a:r>
            <a:endParaRPr lang="zh-CN" altLang="en-US" sz="2000"/>
          </a:p>
          <a:p>
            <a:r>
              <a:rPr lang="zh-CN" altLang="en-US" sz="2000"/>
              <a:t>Accept-Encoding 浏览器知道如何解码的数据编码类型(如 gzip)。Servlets 可以预先检查浏览器是否支持gzip并可以对支持gzip的浏览器返回gzipped的Html页面，并设置Content-Encoding回应头(response header)来指出发送的内容是已经gzipped的。在大多数情况下，这样做可以加快网页下载的速度。 </a:t>
            </a:r>
            <a:endParaRPr lang="zh-CN" altLang="en-US" sz="2000"/>
          </a:p>
          <a:p>
            <a:r>
              <a:rPr lang="zh-CN" altLang="en-US" sz="2000"/>
              <a:t>Accept-Language 浏览器指定的语言，当Server支持多语种时起作用。 </a:t>
            </a:r>
            <a:endParaRPr lang="zh-CN" altLang="en-US" sz="2000"/>
          </a:p>
          <a:p>
            <a:r>
              <a:rPr lang="zh-CN" altLang="en-US" sz="2000"/>
              <a:t>Authorization 认证信息，一般是对服务器发出的WWW-Authenticate头的回应。 </a:t>
            </a:r>
            <a:endParaRPr lang="zh-CN" altLang="en-US" sz="2000"/>
          </a:p>
          <a:p>
            <a:r>
              <a:rPr lang="zh-CN" altLang="en-US" sz="2000"/>
              <a:t>Connection 是否使用持续连接。假如servlet发现这个字段的值是Keep-Alive，或者由发出请求的命令行发现浏览器支持 HTTP 1.1 (持续连接是它的默认选项)，使用持续连接可以使保护很多小文件的页面的下载时间减少。 </a:t>
            </a:r>
            <a:endParaRPr lang="zh-CN" altLang="en-US" sz="2000"/>
          </a:p>
          <a:p>
            <a:r>
              <a:rPr lang="zh-CN" altLang="en-US" sz="2000"/>
              <a:t>Content-Length (使用POST方法提交时，传递数据的字节数)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</a:rPr>
              <a:t>Cookie (很重要的一个Header，用来进行和Cookie有关的操作，具体的信息将在后面的教程中介绍) 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Host (主机和端口) </a:t>
            </a:r>
            <a:endParaRPr lang="zh-CN" altLang="en-US" sz="2000"/>
          </a:p>
          <a:p>
            <a:r>
              <a:rPr lang="zh-CN" altLang="en-US" sz="2000"/>
              <a:t>Referer (URL) </a:t>
            </a:r>
            <a:endParaRPr lang="zh-CN" altLang="en-US" sz="2000"/>
          </a:p>
          <a:p>
            <a:r>
              <a:rPr lang="zh-CN" altLang="en-US" sz="2000"/>
              <a:t>User-Agent (客户端的类型，一般用来区分不同的浏览器) 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1175"/>
            <a:ext cx="10515600" cy="5666105"/>
          </a:xfrm>
        </p:spPr>
        <p:txBody>
          <a:bodyPr>
            <a:noAutofit/>
          </a:bodyPr>
          <a:p>
            <a:r>
              <a:rPr lang="zh-CN" altLang="en-US" sz="1800"/>
              <a:t>代理</a:t>
            </a:r>
            <a:r>
              <a:rPr lang="en-US" altLang="zh-CN" sz="1800"/>
              <a:t>ip</a:t>
            </a:r>
            <a:endParaRPr lang="en-US" altLang="zh-CN" sz="1800"/>
          </a:p>
          <a:p>
            <a:r>
              <a:rPr lang="en-US" altLang="zh-CN" sz="1800"/>
              <a:t>代理（英语：Proxy），也称网络代理，是一种特殊的网络服务，允许一个网络终端（一般为客户端）通过这个服务与另一个网络终端（一般为服务器）进行非直接的连接。一些网关、路由器等网络设备具备网络代理功能。一般认为代理服务有利于保障网络终端的隐私或安全，防止攻击。形象的说：它是网络信息的中转站。代理服务器就好象一个大的Cache，这样就能显著提高浏览速度和效率。更重要的是：Proxy Server（代理服务器）是Internet链路级网关所提供的一种重要的安全功能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en-US" altLang="zh-CN" sz="1800"/>
              <a:t>主要的功能有：</a:t>
            </a:r>
            <a:endParaRPr lang="en-US" altLang="zh-CN" sz="1800"/>
          </a:p>
          <a:p>
            <a:r>
              <a:rPr lang="en-US" altLang="zh-CN" sz="1800"/>
              <a:t>突破自身IP访问限制，访问国外站点。教育网、过去的169网等网络用户可以通过代理访问国外网站。</a:t>
            </a:r>
            <a:endParaRPr lang="en-US" altLang="zh-CN" sz="1800"/>
          </a:p>
          <a:p>
            <a:r>
              <a:rPr lang="en-US" altLang="zh-CN" sz="1800"/>
              <a:t>访问一些单位或团体内部资源，如某大学FTP（前提是该代理地址在该资源的允许访问范围之内），使用教育网内地址段免费代理服务器，就可以用于对教育网开放的各类FTP下载上传，以及各类资料查询共享等服务。</a:t>
            </a:r>
            <a:endParaRPr lang="en-US" altLang="zh-CN" sz="1800"/>
          </a:p>
          <a:p>
            <a:r>
              <a:rPr lang="en-US" altLang="zh-CN" sz="1800"/>
              <a:t>突破中国电信的IP封锁：中国电信用户有很多网站是被限制访问的，这种限制是人为的，不同Serve对地址的封锁是不同的。所以不能访问时可以换一个国外的代理服务器试试。</a:t>
            </a:r>
            <a:endParaRPr lang="en-US" altLang="zh-CN" sz="1800"/>
          </a:p>
          <a:p>
            <a:r>
              <a:rPr lang="en-US" altLang="zh-CN" sz="1800"/>
              <a:t>提高访问速度：通常代理服务器都设置一个较大的硬盘缓冲区，当有外界的信息通过时，同时也将其保存到缓冲区中，当其他用户再访问相同的信息时，则直接由缓冲区中取出信息，传给用户，以提高访问速度。</a:t>
            </a:r>
            <a:endParaRPr lang="en-US" altLang="zh-CN" sz="1800"/>
          </a:p>
          <a:p>
            <a:r>
              <a:rPr lang="en-US" altLang="zh-CN" sz="1800"/>
              <a:t>隐藏真实IP：上网者也可以通过这种方法隐藏自己的IP，免受攻击。</a:t>
            </a:r>
            <a:endParaRPr lang="en-US" altLang="zh-CN" sz="1800"/>
          </a:p>
          <a:p>
            <a:r>
              <a:rPr lang="en-US" altLang="zh-CN" sz="1800"/>
              <a:t>鉴于上述原因，代理服务器大多被用来连接INTERNET都是独立的大型（国际互联网）和（局域网）。在国内，所谓中国多媒体公众信息网和教育网都是独立的大型国家级局域网，是与国际互联网隔绝的。出于各种需要，某些集团或个人在两网之间开设了代理服务器，如果我们知道这些代理服务器的地址，就可以利用它到达国外网站。</a:t>
            </a:r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2280"/>
            <a:ext cx="10515600" cy="5715000"/>
          </a:xfrm>
        </p:spPr>
        <p:txBody>
          <a:bodyPr/>
          <a:p>
            <a:r>
              <a:rPr lang="zh-CN" altLang="en-US" sz="2000"/>
              <a:t>爬虫：使用任何技术手段，批量获取网站信息的一种方式。关键在于快速批量。</a:t>
            </a:r>
            <a:endParaRPr lang="zh-CN" altLang="en-US" sz="2000"/>
          </a:p>
          <a:p>
            <a:r>
              <a:rPr lang="zh-CN" altLang="en-US" sz="2000"/>
              <a:t>反爬虫：使用任何技术手段，阻止别人批量获取自己网站信息的一种方式。关键也在于批量。</a:t>
            </a:r>
            <a:endParaRPr lang="zh-CN" altLang="en-US" sz="2000"/>
          </a:p>
          <a:p>
            <a:r>
              <a:rPr lang="zh-CN" altLang="en-US" sz="2000"/>
              <a:t>误伤：在反爬虫的过程中，错误的将普通用户识别为爬虫。误伤率高的反爬虫策略，效果再好也不能用。</a:t>
            </a:r>
            <a:endParaRPr lang="zh-CN" altLang="en-US" sz="2000"/>
          </a:p>
          <a:p>
            <a:r>
              <a:rPr lang="zh-CN" altLang="en-US" sz="2000"/>
              <a:t>拦截：成功地阻止爬虫访问。这里会有拦截率的概念。通常来说，拦截率越高的反爬虫策略，误伤的可能性就越高。因此需要做个权衡。</a:t>
            </a:r>
            <a:endParaRPr lang="zh-CN" altLang="en-US" sz="2000"/>
          </a:p>
          <a:p>
            <a:r>
              <a:rPr lang="zh-CN" altLang="en-US" sz="2000"/>
              <a:t>资源：机器成本与人力成本的总和。</a:t>
            </a:r>
            <a:endParaRPr lang="zh-CN" altLang="en-US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9240"/>
            <a:ext cx="10515600" cy="5908040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		      </a:t>
            </a:r>
            <a:r>
              <a:rPr lang="zh-CN" altLang="en-US" sz="1800"/>
              <a:t>爬虫                                                                                               反爬虫       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圆角矩形 3"/>
          <p:cNvSpPr/>
          <p:nvPr/>
        </p:nvSpPr>
        <p:spPr>
          <a:xfrm>
            <a:off x="1236980" y="657860"/>
            <a:ext cx="4379595" cy="36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大批量爬取数据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604635" y="657860"/>
            <a:ext cx="4379595" cy="56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服务器监控</a:t>
            </a:r>
            <a:r>
              <a:rPr lang="en-US" altLang="zh-CN"/>
              <a:t>ip</a:t>
            </a:r>
            <a:r>
              <a:rPr lang="zh-CN" altLang="en-US"/>
              <a:t>一致</a:t>
            </a:r>
            <a:r>
              <a:rPr lang="en-US" altLang="zh-CN"/>
              <a:t>,useragent</a:t>
            </a:r>
            <a:r>
              <a:rPr lang="zh-CN" altLang="en-US"/>
              <a:t>还是程序头或是无浏览器头信息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47140" y="1659890"/>
            <a:ext cx="4379595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模拟登陆获取</a:t>
            </a:r>
            <a:r>
              <a:rPr lang="en-US" altLang="zh-CN"/>
              <a:t>cookie</a:t>
            </a:r>
            <a:r>
              <a:rPr lang="zh-CN" altLang="en-US"/>
              <a:t>，携带</a:t>
            </a:r>
            <a:r>
              <a:rPr lang="en-US" altLang="zh-CN"/>
              <a:t>cookie</a:t>
            </a:r>
            <a:r>
              <a:rPr lang="zh-CN" altLang="en-US"/>
              <a:t>进行爬取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36980" y="4461510"/>
            <a:ext cx="4379595" cy="52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不同机房，分布式爬虫，大量网页纵深爬取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04635" y="1377950"/>
            <a:ext cx="4379595" cy="36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登陆，增加用户</a:t>
            </a:r>
            <a:r>
              <a:rPr lang="en-US" altLang="zh-CN"/>
              <a:t>cookie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36980" y="1193800"/>
            <a:ext cx="4379595" cy="36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使用更多浏览器</a:t>
            </a:r>
            <a:r>
              <a:rPr lang="en-US" altLang="zh-CN"/>
              <a:t>useragent</a:t>
            </a:r>
            <a:r>
              <a:rPr lang="zh-CN" altLang="en-US"/>
              <a:t>，更改代理</a:t>
            </a:r>
            <a:r>
              <a:rPr lang="en-US" altLang="zh-CN"/>
              <a:t>ip 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275715" y="2910840"/>
            <a:ext cx="4379595" cy="48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购买大量高匿代理</a:t>
            </a:r>
            <a:r>
              <a:rPr lang="en-US" altLang="zh-CN"/>
              <a:t>ip</a:t>
            </a:r>
            <a:r>
              <a:rPr lang="zh-CN" altLang="en-US"/>
              <a:t>，几千</a:t>
            </a:r>
            <a:r>
              <a:rPr lang="en-US" altLang="zh-CN"/>
              <a:t>IP</a:t>
            </a:r>
            <a:r>
              <a:rPr lang="zh-CN" altLang="en-US"/>
              <a:t>轮流并发爬取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04635" y="3234690"/>
            <a:ext cx="4379595" cy="52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同</a:t>
            </a:r>
            <a:r>
              <a:rPr lang="en-US" altLang="zh-CN"/>
              <a:t>IP</a:t>
            </a:r>
            <a:r>
              <a:rPr lang="zh-CN" altLang="en-US"/>
              <a:t>访问一定次数要求输入验证码，或者把文本内容变成图片形式</a:t>
            </a:r>
            <a:r>
              <a:rPr lang="en-US" altLang="zh-CN"/>
              <a:t>(</a:t>
            </a:r>
            <a:r>
              <a:rPr lang="zh-CN" altLang="en-US"/>
              <a:t>用户体验不佳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275715" y="3505835"/>
            <a:ext cx="4379595" cy="83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加大成本，使用或者购买</a:t>
            </a:r>
            <a:r>
              <a:rPr lang="en-US" altLang="zh-CN"/>
              <a:t>OCR,PIL</a:t>
            </a:r>
            <a:r>
              <a:rPr lang="zh-CN" altLang="en-US"/>
              <a:t>程序对验证码</a:t>
            </a:r>
            <a:r>
              <a:rPr lang="zh-CN" altLang="en-US">
                <a:sym typeface="+mn-ea"/>
              </a:rPr>
              <a:t>训练</a:t>
            </a:r>
            <a:r>
              <a:rPr lang="zh-CN" altLang="en-US"/>
              <a:t>处理，自动识别验证码，或者大量验证码时购买打码平台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85585" y="2625090"/>
            <a:ext cx="4358640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设置访问频率限制，时段频率限制增加对手爬虫成本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04635" y="3970655"/>
            <a:ext cx="4379595" cy="53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爬虫与人不一样的一点，爬虫持续爬取某一特定页面，致使爬虫流量成线性增长</a:t>
            </a:r>
            <a:endParaRPr lang="zh-CN" altLang="zh-CN"/>
          </a:p>
        </p:txBody>
      </p:sp>
      <p:sp>
        <p:nvSpPr>
          <p:cNvPr id="15" name="圆角矩形 14"/>
          <p:cNvSpPr/>
          <p:nvPr/>
        </p:nvSpPr>
        <p:spPr>
          <a:xfrm>
            <a:off x="1236980" y="5195570"/>
            <a:ext cx="437959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爬虫</a:t>
            </a:r>
            <a:r>
              <a:rPr lang="en-US" altLang="zh-CN"/>
              <a:t>selenium+phantomjs</a:t>
            </a:r>
            <a:r>
              <a:rPr lang="zh-CN" altLang="en-US"/>
              <a:t>，不就获取</a:t>
            </a:r>
            <a:r>
              <a:rPr lang="en-US" altLang="zh-CN"/>
              <a:t>html</a:t>
            </a:r>
            <a:r>
              <a:rPr lang="zh-CN" altLang="en-US"/>
              <a:t>也获取</a:t>
            </a:r>
            <a:r>
              <a:rPr lang="en-US" altLang="zh-CN"/>
              <a:t>js</a:t>
            </a:r>
            <a:r>
              <a:rPr lang="zh-CN" altLang="en-US"/>
              <a:t>内容，但是速度慢，成本更大，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6980" y="5902960"/>
            <a:ext cx="4379595" cy="36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继续死磕到底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583680" y="4834890"/>
            <a:ext cx="4360545" cy="743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特定网页，加入</a:t>
            </a:r>
            <a:r>
              <a:rPr lang="en-US" altLang="zh-CN"/>
              <a:t>js</a:t>
            </a:r>
            <a:r>
              <a:rPr lang="zh-CN" altLang="en-US"/>
              <a:t>动态数据流，看访问流量，爬虫访问网站流量只限于</a:t>
            </a:r>
            <a:r>
              <a:rPr lang="en-US" altLang="zh-CN"/>
              <a:t>html,js</a:t>
            </a:r>
            <a:r>
              <a:rPr lang="zh-CN" altLang="en-US"/>
              <a:t>，自身反爬虫成本也很高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4" idx="3"/>
            <a:endCxn id="5" idx="1"/>
          </p:cNvCxnSpPr>
          <p:nvPr/>
        </p:nvCxnSpPr>
        <p:spPr>
          <a:xfrm>
            <a:off x="5616575" y="842010"/>
            <a:ext cx="988060" cy="1003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3"/>
          </p:cNvCxnSpPr>
          <p:nvPr/>
        </p:nvCxnSpPr>
        <p:spPr>
          <a:xfrm flipH="1">
            <a:off x="5616575" y="943610"/>
            <a:ext cx="957580" cy="434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8" idx="1"/>
          </p:cNvCxnSpPr>
          <p:nvPr/>
        </p:nvCxnSpPr>
        <p:spPr>
          <a:xfrm>
            <a:off x="5655310" y="1330325"/>
            <a:ext cx="94932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1"/>
            <a:endCxn id="6" idx="3"/>
          </p:cNvCxnSpPr>
          <p:nvPr/>
        </p:nvCxnSpPr>
        <p:spPr>
          <a:xfrm flipH="1">
            <a:off x="5626735" y="1562100"/>
            <a:ext cx="977900" cy="38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6" idx="3"/>
            <a:endCxn id="13" idx="1"/>
          </p:cNvCxnSpPr>
          <p:nvPr/>
        </p:nvCxnSpPr>
        <p:spPr>
          <a:xfrm>
            <a:off x="5636260" y="2559050"/>
            <a:ext cx="949325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0" idx="3"/>
          </p:cNvCxnSpPr>
          <p:nvPr/>
        </p:nvCxnSpPr>
        <p:spPr>
          <a:xfrm flipH="1">
            <a:off x="5655310" y="2877185"/>
            <a:ext cx="889635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713730" y="3119120"/>
            <a:ext cx="89090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2" idx="3"/>
          </p:cNvCxnSpPr>
          <p:nvPr/>
        </p:nvCxnSpPr>
        <p:spPr>
          <a:xfrm flipH="1">
            <a:off x="5655310" y="3599180"/>
            <a:ext cx="94742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14" idx="1"/>
          </p:cNvCxnSpPr>
          <p:nvPr/>
        </p:nvCxnSpPr>
        <p:spPr>
          <a:xfrm>
            <a:off x="5655310" y="3923665"/>
            <a:ext cx="949325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7" idx="3"/>
          </p:cNvCxnSpPr>
          <p:nvPr/>
        </p:nvCxnSpPr>
        <p:spPr>
          <a:xfrm flipH="1">
            <a:off x="5616575" y="4273550"/>
            <a:ext cx="95758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7" idx="1"/>
          </p:cNvCxnSpPr>
          <p:nvPr/>
        </p:nvCxnSpPr>
        <p:spPr>
          <a:xfrm>
            <a:off x="5636260" y="4641850"/>
            <a:ext cx="947420" cy="565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604635" y="5732145"/>
            <a:ext cx="4379595" cy="36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增加爬虫成本，继续死磕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17" idx="1"/>
            <a:endCxn id="15" idx="3"/>
          </p:cNvCxnSpPr>
          <p:nvPr/>
        </p:nvCxnSpPr>
        <p:spPr>
          <a:xfrm flipH="1">
            <a:off x="5616575" y="5207000"/>
            <a:ext cx="967105" cy="257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5626735" y="5468620"/>
            <a:ext cx="977900" cy="447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1"/>
            <a:endCxn id="16" idx="3"/>
          </p:cNvCxnSpPr>
          <p:nvPr/>
        </p:nvCxnSpPr>
        <p:spPr>
          <a:xfrm flipH="1">
            <a:off x="5616575" y="5916295"/>
            <a:ext cx="988060" cy="170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093460" y="280035"/>
            <a:ext cx="16510" cy="6454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256665" y="2307590"/>
            <a:ext cx="4379595" cy="502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爬虫模拟转跳过程，然后截取Cookie作为爬虫自身携带的Cookie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574155" y="1905000"/>
            <a:ext cx="4358640" cy="53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访问的过程中发生若干次301/302转跳，返回不同的Cookie给浏览器</a:t>
            </a:r>
            <a:endParaRPr lang="zh-CN" altLang="en-US"/>
          </a:p>
        </p:txBody>
      </p:sp>
      <p:cxnSp>
        <p:nvCxnSpPr>
          <p:cNvPr id="50" name="直接箭头连接符 49"/>
          <p:cNvCxnSpPr>
            <a:endCxn id="47" idx="1"/>
          </p:cNvCxnSpPr>
          <p:nvPr/>
        </p:nvCxnSpPr>
        <p:spPr>
          <a:xfrm>
            <a:off x="5636260" y="1939290"/>
            <a:ext cx="9378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7" idx="1"/>
            <a:endCxn id="46" idx="3"/>
          </p:cNvCxnSpPr>
          <p:nvPr/>
        </p:nvCxnSpPr>
        <p:spPr>
          <a:xfrm flipH="1">
            <a:off x="5636260" y="2171065"/>
            <a:ext cx="937895" cy="387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104640" y="6367145"/>
            <a:ext cx="4379595" cy="36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人性化的网站定义了爬虫</a:t>
            </a:r>
            <a:r>
              <a:rPr lang="en-US" altLang="zh-CN"/>
              <a:t>robot.txt</a:t>
            </a:r>
            <a:r>
              <a:rPr lang="zh-CN" altLang="en-US"/>
              <a:t>规则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0065"/>
            <a:ext cx="10515600" cy="5666740"/>
          </a:xfrm>
        </p:spPr>
        <p:txBody>
          <a:bodyPr/>
          <a:p>
            <a:r>
              <a:rPr lang="zh-CN" altLang="en-US" sz="2000"/>
              <a:t>利用反爬虫，我们可以做什么。</a:t>
            </a:r>
            <a:endParaRPr lang="zh-CN" altLang="en-US" sz="2000"/>
          </a:p>
          <a:p>
            <a:r>
              <a:rPr lang="zh-CN" altLang="en-US" sz="2000"/>
              <a:t>刷</a:t>
            </a:r>
            <a:r>
              <a:rPr lang="en-US" altLang="zh-CN" sz="2000"/>
              <a:t>CSDN</a:t>
            </a:r>
            <a:r>
              <a:rPr lang="zh-CN" altLang="en-US" sz="2000"/>
              <a:t>博客访问量</a:t>
            </a:r>
            <a:r>
              <a:rPr lang="en-US" altLang="zh-CN" sz="2000"/>
              <a:t>(</a:t>
            </a:r>
            <a:r>
              <a:rPr lang="zh-CN" altLang="en-US" sz="2000"/>
              <a:t>网站以</a:t>
            </a:r>
            <a:r>
              <a:rPr lang="en-US" altLang="zh-CN" sz="2000"/>
              <a:t>IP</a:t>
            </a:r>
            <a:r>
              <a:rPr lang="zh-CN" altLang="en-US" sz="2000"/>
              <a:t>计数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260" y="496570"/>
            <a:ext cx="2694940" cy="611441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565400" y="1287145"/>
            <a:ext cx="2243455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先用爬虫爬取免费代理</a:t>
            </a:r>
            <a:r>
              <a:rPr lang="en-US" altLang="zh-CN"/>
              <a:t>ip</a:t>
            </a:r>
            <a:r>
              <a:rPr lang="zh-CN" altLang="en-US"/>
              <a:t>网站，获取大量</a:t>
            </a:r>
            <a:r>
              <a:rPr lang="en-US" altLang="zh-CN"/>
              <a:t>IP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566670" y="2379345"/>
            <a:ext cx="22434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程序伪装</a:t>
            </a:r>
            <a:r>
              <a:rPr lang="en-US" altLang="zh-CN"/>
              <a:t>ip</a:t>
            </a:r>
            <a:r>
              <a:rPr lang="zh-CN" altLang="en-US"/>
              <a:t>访问百度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565400" y="4184650"/>
            <a:ext cx="22434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利用可用</a:t>
            </a:r>
            <a:r>
              <a:rPr lang="en-US" altLang="zh-CN"/>
              <a:t>ip</a:t>
            </a:r>
            <a:r>
              <a:rPr lang="zh-CN" altLang="en-US"/>
              <a:t>伪装后访问博客主页文章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852545" y="5215890"/>
            <a:ext cx="22434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访问成功，访问量</a:t>
            </a:r>
            <a:r>
              <a:rPr lang="en-US" altLang="zh-CN"/>
              <a:t>+1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683000" y="2080260"/>
            <a:ext cx="3810" cy="299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21" idx="0"/>
          </p:cNvCxnSpPr>
          <p:nvPr/>
        </p:nvCxnSpPr>
        <p:spPr>
          <a:xfrm>
            <a:off x="3688715" y="2901950"/>
            <a:ext cx="1285875" cy="390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3687445" y="4707255"/>
            <a:ext cx="1287145" cy="508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3"/>
            <a:endCxn id="7" idx="3"/>
          </p:cNvCxnSpPr>
          <p:nvPr/>
        </p:nvCxnSpPr>
        <p:spPr>
          <a:xfrm flipH="1" flipV="1">
            <a:off x="4810125" y="2640965"/>
            <a:ext cx="1285875" cy="2836545"/>
          </a:xfrm>
          <a:prstGeom prst="bentConnector3">
            <a:avLst>
              <a:gd name="adj1" fmla="val -1851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339215" y="5215890"/>
            <a:ext cx="22434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访问失败，删除代理</a:t>
            </a:r>
            <a:r>
              <a:rPr lang="en-US" altLang="zh-CN"/>
              <a:t>ip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8" idx="2"/>
            <a:endCxn id="18" idx="0"/>
          </p:cNvCxnSpPr>
          <p:nvPr/>
        </p:nvCxnSpPr>
        <p:spPr>
          <a:xfrm flipH="1">
            <a:off x="2461260" y="4707255"/>
            <a:ext cx="1226185" cy="508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852545" y="3292475"/>
            <a:ext cx="22434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访问成功</a:t>
            </a:r>
            <a:r>
              <a:rPr lang="en-US" altLang="zh-CN"/>
              <a:t>ip</a:t>
            </a:r>
            <a:r>
              <a:rPr lang="zh-CN" altLang="en-US"/>
              <a:t>可用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  <a:endCxn id="8" idx="0"/>
          </p:cNvCxnSpPr>
          <p:nvPr/>
        </p:nvCxnSpPr>
        <p:spPr>
          <a:xfrm flipH="1">
            <a:off x="3687445" y="3815080"/>
            <a:ext cx="1287145" cy="369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39215" y="3292475"/>
            <a:ext cx="22434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访问失败，</a:t>
            </a:r>
            <a:r>
              <a:rPr lang="en-US" altLang="zh-CN"/>
              <a:t>ip</a:t>
            </a:r>
            <a:r>
              <a:rPr lang="zh-CN" altLang="en-US"/>
              <a:t>删除</a:t>
            </a:r>
            <a:endParaRPr lang="zh-CN" altLang="en-US"/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>
          <a:xfrm flipH="1">
            <a:off x="2461260" y="2910840"/>
            <a:ext cx="1231265" cy="381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3" idx="1"/>
            <a:endCxn id="7" idx="1"/>
          </p:cNvCxnSpPr>
          <p:nvPr/>
        </p:nvCxnSpPr>
        <p:spPr>
          <a:xfrm rot="10800000" flipH="1">
            <a:off x="1338580" y="2640965"/>
            <a:ext cx="1227455" cy="913130"/>
          </a:xfrm>
          <a:prstGeom prst="bentConnector3">
            <a:avLst>
              <a:gd name="adj1" fmla="val -194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605"/>
          </a:xfrm>
        </p:spPr>
        <p:txBody>
          <a:bodyPr>
            <a:normAutofit/>
          </a:bodyPr>
          <a:p>
            <a:r>
              <a:rPr lang="zh-CN" altLang="en-US" sz="2800"/>
              <a:t>要点总结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720"/>
          </a:xfrm>
        </p:spPr>
        <p:txBody>
          <a:bodyPr/>
          <a:p>
            <a:r>
              <a:rPr lang="zh-CN" altLang="en-US" sz="2000"/>
              <a:t>一</a:t>
            </a:r>
            <a:r>
              <a:rPr lang="en-US" altLang="zh-CN" sz="2000"/>
              <a:t>.web</a:t>
            </a:r>
            <a:r>
              <a:rPr lang="zh-CN" altLang="en-US" sz="2000"/>
              <a:t>自动化定义</a:t>
            </a:r>
            <a:r>
              <a:rPr lang="en-US" altLang="zh-CN" sz="2000"/>
              <a:t>(UI,http)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二</a:t>
            </a:r>
            <a:r>
              <a:rPr lang="en-US" altLang="zh-CN" sz="2000"/>
              <a:t>.web</a:t>
            </a:r>
            <a:r>
              <a:rPr lang="zh-CN" altLang="en-US" sz="2000"/>
              <a:t>应用层定义</a:t>
            </a:r>
            <a:r>
              <a:rPr lang="en-US" altLang="zh-CN" sz="2000"/>
              <a:t>(http)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三</a:t>
            </a:r>
            <a:r>
              <a:rPr lang="en-US" altLang="zh-CN" sz="2000"/>
              <a:t>.web</a:t>
            </a:r>
            <a:r>
              <a:rPr lang="zh-CN" altLang="en-US" sz="2000"/>
              <a:t>接口自动化</a:t>
            </a:r>
            <a:r>
              <a:rPr lang="en-US" altLang="zh-CN" sz="2000"/>
              <a:t>(http)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四</a:t>
            </a:r>
            <a:r>
              <a:rPr lang="en-US" altLang="zh-CN" sz="2000"/>
              <a:t>.</a:t>
            </a:r>
            <a:r>
              <a:rPr lang="zh-CN" altLang="en-US" sz="2000"/>
              <a:t>爬虫</a:t>
            </a:r>
            <a:r>
              <a:rPr lang="en-US" altLang="zh-CN" sz="2000"/>
              <a:t>(http)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五</a:t>
            </a:r>
            <a:r>
              <a:rPr lang="en-US" altLang="zh-CN" sz="2000"/>
              <a:t>.</a:t>
            </a:r>
            <a:r>
              <a:rPr lang="zh-CN" altLang="en-US" sz="2000"/>
              <a:t>实例项目</a:t>
            </a:r>
            <a:r>
              <a:rPr lang="en-US" altLang="zh-CN" sz="2000"/>
              <a:t>(http)</a:t>
            </a:r>
            <a:endParaRPr lang="en-US" altLang="zh-CN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5658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五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实例项目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  <a:hlinkClick r:id="rId1" action="ppaction://hlinksldjump"/>
              </a:rPr>
              <a:t>案例</a:t>
            </a:r>
            <a:r>
              <a:rPr lang="en-US" altLang="zh-CN" sz="2000">
                <a:sym typeface="+mn-ea"/>
              </a:rPr>
              <a:t>1.DFTT</a:t>
            </a:r>
            <a:r>
              <a:rPr lang="zh-CN" altLang="en-US" sz="2000">
                <a:sym typeface="+mn-ea"/>
              </a:rPr>
              <a:t>积分收入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目的：玩玩接口</a:t>
            </a:r>
            <a:r>
              <a:rPr lang="en-US" altLang="zh-CN" sz="2000">
                <a:sym typeface="+mn-ea"/>
              </a:rPr>
              <a:t>get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post</a:t>
            </a:r>
            <a:r>
              <a:rPr lang="zh-CN" altLang="en-US" sz="2000">
                <a:sym typeface="+mn-ea"/>
              </a:rPr>
              <a:t>，以及对</a:t>
            </a:r>
            <a:r>
              <a:rPr lang="en-US" altLang="zh-CN" sz="2000">
                <a:sym typeface="+mn-ea"/>
              </a:rPr>
              <a:t>response</a:t>
            </a:r>
            <a:r>
              <a:rPr lang="zh-CN" altLang="en-US" sz="2000">
                <a:sym typeface="+mn-ea"/>
              </a:rPr>
              <a:t>处理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  <a:hlinkClick r:id="rId2" action="ppaction://hlinksldjump"/>
              </a:rPr>
              <a:t>案例</a:t>
            </a: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我们的日常天气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目的：了解下爬虫</a:t>
            </a:r>
            <a:endParaRPr lang="zh-CN" altLang="en-US" sz="2000"/>
          </a:p>
          <a:p>
            <a:r>
              <a:rPr lang="zh-CN" altLang="en-US" sz="2000">
                <a:sym typeface="+mn-ea"/>
                <a:hlinkClick r:id="rId3" action="ppaction://hlinksldjump"/>
              </a:rPr>
              <a:t>案例</a:t>
            </a:r>
            <a:r>
              <a:rPr lang="en-US" altLang="zh-CN" sz="2000">
                <a:sym typeface="+mn-ea"/>
              </a:rPr>
              <a:t>3.web</a:t>
            </a:r>
            <a:r>
              <a:rPr lang="zh-CN" altLang="en-US" sz="2000">
                <a:sym typeface="+mn-ea"/>
              </a:rPr>
              <a:t>头条站广告</a:t>
            </a:r>
            <a:r>
              <a:rPr lang="en-US" altLang="zh-CN" sz="2000">
                <a:sym typeface="+mn-ea"/>
              </a:rPr>
              <a:t>id</a:t>
            </a:r>
            <a:r>
              <a:rPr lang="zh-CN" altLang="en-US" sz="2000">
                <a:sym typeface="+mn-ea"/>
              </a:rPr>
              <a:t>测试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目的：协议层测试各渠道广告</a:t>
            </a:r>
            <a:r>
              <a:rPr lang="en-US" altLang="zh-CN" sz="2000">
                <a:sym typeface="+mn-ea"/>
              </a:rPr>
              <a:t>id</a:t>
            </a:r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  <a:hlinkClick r:id="rId4" action="ppaction://hlinksldjump"/>
              </a:rPr>
              <a:t>案例</a:t>
            </a: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看看张江的餐馆类型</a:t>
            </a:r>
            <a:r>
              <a:rPr lang="en-US" altLang="zh-CN" sz="2000">
                <a:sym typeface="+mn-ea"/>
              </a:rPr>
              <a:t>_</a:t>
            </a:r>
            <a:r>
              <a:rPr lang="zh-CN" altLang="en-US" sz="2000">
                <a:sym typeface="+mn-ea"/>
              </a:rPr>
              <a:t>大众点评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目的：从大众点评上获取可用数据来分析张江餐馆类型，以及各类型服务水平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40095" cy="626110"/>
          </a:xfrm>
        </p:spPr>
        <p:txBody>
          <a:bodyPr>
            <a:normAutofit/>
          </a:bodyPr>
          <a:p>
            <a:r>
              <a:rPr lang="zh-CN" altLang="en-US" sz="2800"/>
              <a:t>案例</a:t>
            </a:r>
            <a:r>
              <a:rPr lang="en-US" altLang="zh-CN" sz="2800"/>
              <a:t>1.</a:t>
            </a:r>
            <a:r>
              <a:rPr lang="zh-CN" altLang="en-US" sz="2800"/>
              <a:t>我们的</a:t>
            </a:r>
            <a:r>
              <a:rPr lang="en-US" altLang="zh-CN" sz="2800"/>
              <a:t>DFTT</a:t>
            </a:r>
            <a:r>
              <a:rPr lang="zh-CN" altLang="en-US" sz="2800"/>
              <a:t>积分收入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115"/>
            <a:ext cx="10515600" cy="5232400"/>
          </a:xfrm>
        </p:spPr>
        <p:txBody>
          <a:bodyPr>
            <a:normAutofit lnSpcReduction="20000"/>
          </a:bodyPr>
          <a:p>
            <a:r>
              <a:rPr lang="zh-CN" altLang="en-US" sz="2000"/>
              <a:t>网址http://staffbonus.dftoutiao.com/staff</a:t>
            </a:r>
            <a:endParaRPr lang="zh-CN" altLang="en-US" sz="2000"/>
          </a:p>
          <a:p>
            <a:r>
              <a:rPr lang="zh-CN" altLang="en-US" sz="2000"/>
              <a:t>采用</a:t>
            </a:r>
            <a:r>
              <a:rPr lang="en-US" altLang="zh-CN" sz="2000"/>
              <a:t>request+lxml+re(http</a:t>
            </a:r>
            <a:r>
              <a:rPr lang="zh-CN" altLang="en-US" sz="2000"/>
              <a:t>协议</a:t>
            </a:r>
            <a:r>
              <a:rPr lang="en-US" altLang="zh-CN" sz="2000"/>
              <a:t>,lxml</a:t>
            </a:r>
            <a:r>
              <a:rPr lang="zh-CN" altLang="en-US" sz="2000"/>
              <a:t>爬虫框架</a:t>
            </a:r>
            <a:r>
              <a:rPr lang="en-US" altLang="zh-CN" sz="2000"/>
              <a:t>,re</a:t>
            </a:r>
            <a:r>
              <a:rPr lang="zh-CN" altLang="en-US" sz="2000"/>
              <a:t>正则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zh-CN" altLang="en-US" sz="2000"/>
              <a:t>分析如下图：</a:t>
            </a:r>
            <a:endParaRPr lang="zh-CN" altLang="en-US" sz="2000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先提取个人模块</a:t>
            </a:r>
            <a:r>
              <a:rPr lang="en-US" altLang="zh-CN" sz="2000"/>
              <a:t>xpath</a:t>
            </a:r>
            <a:r>
              <a:rPr lang="zh-CN" altLang="en-US" sz="2000"/>
              <a:t>提取('//tr[@data-is-dftt="1"]')</a:t>
            </a:r>
            <a:endParaRPr lang="zh-CN" altLang="en-US" sz="2000"/>
          </a:p>
          <a:p>
            <a:r>
              <a:rPr lang="zh-CN" altLang="en-US" sz="2000"/>
              <a:t>在个人模块正则提取r'&lt;td class="ok"&gt;(.*?)&lt;/td&gt;|&lt;td class=""&gt;(.*?)&lt;/td&gt;'</a:t>
            </a:r>
            <a:endParaRPr lang="zh-CN" altLang="en-US" sz="2000"/>
          </a:p>
          <a:p>
            <a:r>
              <a:rPr lang="zh-CN" altLang="en-US" sz="2000"/>
              <a:t>核心代码如下图： </a:t>
            </a:r>
            <a:endParaRPr lang="zh-CN" altLang="en-US" sz="2000"/>
          </a:p>
          <a:p>
            <a:r>
              <a:rPr lang="zh-CN" altLang="en-US" sz="2000"/>
              <a:t>注意</a:t>
            </a:r>
            <a:r>
              <a:rPr lang="en-US" altLang="zh-CN" sz="2000"/>
              <a:t>1</a:t>
            </a:r>
            <a:r>
              <a:rPr lang="zh-CN" altLang="en-US" sz="2000"/>
              <a:t>：考虑到</a:t>
            </a:r>
            <a:r>
              <a:rPr lang="en-US" altLang="zh-CN" sz="2000"/>
              <a:t>http</a:t>
            </a:r>
            <a:r>
              <a:rPr lang="zh-CN" altLang="en-US" sz="2000"/>
              <a:t>访问会有超时，访问异常问题，采用回调，确保一次访问不成功可以再次访问，暂不涉及防爬虫机制</a:t>
            </a:r>
            <a:endParaRPr lang="zh-CN" altLang="en-US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866265"/>
            <a:ext cx="9826625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905" y="261620"/>
            <a:ext cx="10515600" cy="6445250"/>
          </a:xfrm>
        </p:spPr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运行结果</a:t>
            </a:r>
            <a:r>
              <a:rPr lang="en-US" altLang="zh-CN" sz="2000"/>
              <a:t>: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总计发费时间不到</a:t>
            </a:r>
            <a:r>
              <a:rPr lang="en-US" altLang="zh-CN" sz="2000">
                <a:sym typeface="+mn-ea"/>
              </a:rPr>
              <a:t>2s,</a:t>
            </a:r>
            <a:r>
              <a:rPr lang="zh-CN" altLang="en-US" sz="2000">
                <a:sym typeface="+mn-ea"/>
              </a:rPr>
              <a:t>网络正常情况</a:t>
            </a:r>
            <a:r>
              <a:rPr lang="en-US" altLang="zh-CN" sz="2000">
                <a:sym typeface="+mn-ea"/>
              </a:rPr>
              <a:t>)</a:t>
            </a:r>
            <a:br>
              <a:rPr lang="en-US" altLang="zh-CN" sz="2000"/>
            </a:br>
            <a:r>
              <a:rPr lang="zh-CN" altLang="en-US" sz="2000"/>
              <a:t>（</a:t>
            </a:r>
            <a:r>
              <a:rPr lang="en-US" altLang="zh-CN" sz="2000"/>
              <a:t>get</a:t>
            </a:r>
            <a:r>
              <a:rPr lang="zh-CN" altLang="en-US" sz="2000"/>
              <a:t>方式获取数据，然后</a:t>
            </a:r>
            <a:r>
              <a:rPr lang="en-US" altLang="zh-CN" sz="2000"/>
              <a:t>soup</a:t>
            </a:r>
            <a:r>
              <a:rPr lang="zh-CN" altLang="en-US" sz="2000"/>
              <a:t>解析</a:t>
            </a:r>
            <a:r>
              <a:rPr lang="en-US" altLang="zh-CN" sz="2000"/>
              <a:t>response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（如下，</a:t>
            </a:r>
            <a:r>
              <a:rPr lang="en-US" altLang="zh-CN" sz="2000"/>
              <a:t>post</a:t>
            </a:r>
            <a:r>
              <a:rPr lang="zh-CN" altLang="en-US" sz="2000"/>
              <a:t>方式）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来做积分任务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任务中心中阅读文章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阅读推送文章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欣赏广告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接口表中参数就是</a:t>
            </a:r>
            <a:r>
              <a:rPr lang="en-US" altLang="zh-CN" sz="2000">
                <a:sym typeface="+mn-ea"/>
              </a:rPr>
              <a:t>accid,</a:t>
            </a:r>
            <a:r>
              <a:rPr lang="zh-CN" altLang="en-US" sz="2000">
                <a:sym typeface="+mn-ea"/>
              </a:rPr>
              <a:t>签到参数为</a:t>
            </a:r>
            <a:r>
              <a:rPr lang="en-US" altLang="zh-CN" sz="2000">
                <a:sym typeface="+mn-ea"/>
              </a:rPr>
              <a:t>accid</a:t>
            </a:r>
            <a:r>
              <a:rPr lang="zh-CN" altLang="en-US" sz="2000">
                <a:sym typeface="+mn-ea"/>
              </a:rPr>
              <a:t>与client，直接通过脚本搞定每日任务积分，分享比较复杂暂时不做。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/>
          </a:p>
          <a:p>
            <a:endParaRPr lang="en-US" altLang="zh-CN" sz="2000"/>
          </a:p>
        </p:txBody>
      </p:sp>
      <p:sp>
        <p:nvSpPr>
          <p:cNvPr id="2" name="左箭头 1">
            <a:hlinkClick r:id="rId1" action="ppaction://hlinksldjump"/>
          </p:cNvPr>
          <p:cNvSpPr/>
          <p:nvPr/>
        </p:nvSpPr>
        <p:spPr>
          <a:xfrm>
            <a:off x="10537825" y="6130290"/>
            <a:ext cx="715645" cy="35814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68580"/>
            <a:ext cx="5713095" cy="3729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45" y="4349750"/>
            <a:ext cx="791400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400"/>
          </a:xfrm>
        </p:spPr>
        <p:txBody>
          <a:bodyPr>
            <a:normAutofit/>
          </a:bodyPr>
          <a:p>
            <a:r>
              <a:rPr lang="en-US" altLang="zh-CN" sz="2000"/>
              <a:t>3.</a:t>
            </a:r>
            <a:r>
              <a:rPr lang="zh-CN" altLang="en-US" sz="2000"/>
              <a:t>钉钉群机器人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4110" y="898525"/>
            <a:ext cx="8931910" cy="5403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/>
          <a:p>
            <a:r>
              <a:rPr lang="zh-CN" altLang="en-US" sz="2000"/>
              <a:t>自定义群机器人，申请之后会提供一个</a:t>
            </a:r>
            <a:r>
              <a:rPr lang="en-US" altLang="zh-CN" sz="2000"/>
              <a:t>url(webhook</a:t>
            </a:r>
            <a:r>
              <a:rPr lang="zh-CN" altLang="en-US" sz="2000"/>
              <a:t>地址</a:t>
            </a:r>
            <a:r>
              <a:rPr lang="en-US" altLang="zh-CN" sz="2000"/>
              <a:t>)</a:t>
            </a:r>
            <a:r>
              <a:rPr lang="zh-CN" altLang="en-US" sz="2000"/>
              <a:t>，已申请一个</a:t>
            </a:r>
            <a:endParaRPr lang="zh-CN" altLang="en-US" sz="2000"/>
          </a:p>
          <a:p>
            <a:r>
              <a:rPr lang="zh-CN" altLang="en-US" sz="1400"/>
              <a:t>https://oapi.dingtalk.com/robot/send?access_token=a119bc59bf0dfb723357271c62ec6b18e8938e72261db08a5065636cef7f9ce5</a:t>
            </a:r>
            <a:endParaRPr lang="zh-CN" altLang="en-US" sz="14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1001395"/>
            <a:ext cx="7496175" cy="243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524885"/>
            <a:ext cx="6838315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35" y="3323590"/>
            <a:ext cx="5542915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p>
            <a:r>
              <a:rPr lang="zh-CN" altLang="en-US" sz="2800"/>
              <a:t>案例</a:t>
            </a:r>
            <a:r>
              <a:rPr lang="en-US" altLang="zh-CN" sz="2800"/>
              <a:t>2.</a:t>
            </a:r>
            <a:r>
              <a:rPr lang="zh-CN" altLang="en-US" sz="2800"/>
              <a:t>我们的日常天气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1280"/>
          </a:xfrm>
        </p:spPr>
        <p:txBody>
          <a:bodyPr/>
          <a:p>
            <a:r>
              <a:rPr lang="zh-CN" altLang="en-US" sz="2000"/>
              <a:t>《天气快报》爬取的是</a:t>
            </a:r>
            <a:r>
              <a:rPr lang="en-US" altLang="zh-CN" sz="2000"/>
              <a:t>2345</a:t>
            </a:r>
            <a:r>
              <a:rPr lang="zh-CN" altLang="en-US" sz="2000"/>
              <a:t>网站天气</a:t>
            </a:r>
            <a:r>
              <a:rPr lang="en-US" altLang="zh-CN" sz="2000"/>
              <a:t>,</a:t>
            </a:r>
            <a:r>
              <a:rPr lang="zh-CN" altLang="en-US" sz="2000"/>
              <a:t>我们也试着玩下</a:t>
            </a:r>
            <a:endParaRPr lang="zh-CN" altLang="en-US" sz="2000"/>
          </a:p>
          <a:p>
            <a:r>
              <a:rPr lang="zh-CN" altLang="en-US" sz="2000"/>
              <a:t>网址http://tianqi.2345.com/today-71146.htm</a:t>
            </a:r>
            <a:r>
              <a:rPr lang="en-US" altLang="zh-CN" sz="2000"/>
              <a:t>(71146</a:t>
            </a:r>
            <a:r>
              <a:rPr lang="zh-CN" altLang="en-US" sz="2000"/>
              <a:t>地域代号浦东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zh-CN" altLang="en-US" sz="2000"/>
              <a:t>采用</a:t>
            </a:r>
            <a:r>
              <a:rPr lang="en-US" altLang="zh-CN" sz="2000"/>
              <a:t>requests</a:t>
            </a:r>
            <a:r>
              <a:rPr lang="zh-CN" altLang="en-US" sz="2000"/>
              <a:t>，</a:t>
            </a:r>
            <a:r>
              <a:rPr lang="en-US" altLang="zh-CN" sz="2000"/>
              <a:t>Soup(http</a:t>
            </a:r>
            <a:r>
              <a:rPr lang="zh-CN" altLang="en-US" sz="2000"/>
              <a:t>协议，</a:t>
            </a:r>
            <a:r>
              <a:rPr lang="en-US" altLang="zh-CN" sz="2000"/>
              <a:t>bs</a:t>
            </a:r>
            <a:r>
              <a:rPr lang="zh-CN" altLang="en-US" sz="2000"/>
              <a:t>爬虫框架</a:t>
            </a:r>
            <a:r>
              <a:rPr lang="en-US" altLang="zh-CN" sz="2000"/>
              <a:t>)</a:t>
            </a:r>
            <a:endParaRPr lang="en-US" altLang="zh-CN" sz="2000"/>
          </a:p>
          <a:p>
            <a:endParaRPr lang="en-US" altLang="zh-CN" sz="2000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2156460"/>
            <a:ext cx="7878445" cy="37934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2378075"/>
          </a:xfrm>
        </p:spPr>
        <p:txBody>
          <a:bodyPr>
            <a:normAutofit/>
          </a:bodyPr>
          <a:p>
            <a:r>
              <a:rPr lang="en-US" altLang="zh-CN" sz="2000"/>
              <a:t>**</a:t>
            </a:r>
            <a:r>
              <a:rPr lang="zh-CN" altLang="en-US" sz="2000"/>
              <a:t>防爬虫机制，</a:t>
            </a:r>
            <a:br>
              <a:rPr lang="zh-CN" altLang="en-US" sz="2000"/>
            </a:br>
            <a:r>
              <a:rPr lang="en-US" altLang="zh-CN" sz="2000"/>
              <a:t>1.</a:t>
            </a:r>
            <a:r>
              <a:rPr lang="zh-CN" altLang="en-US" sz="2000"/>
              <a:t>伪造多</a:t>
            </a:r>
            <a:r>
              <a:rPr lang="en-US" altLang="zh-CN" sz="2000"/>
              <a:t>headers</a:t>
            </a:r>
            <a:r>
              <a:rPr lang="zh-CN" altLang="en-US" sz="2000"/>
              <a:t>，headers = {'User-Agent': 'Mozilla/5.0 (Macintosh; Intel Mac OS X 10.12; rv:51.0) Gecko/20100101 Firefox/51.0'}</a:t>
            </a:r>
            <a:br>
              <a:rPr lang="zh-CN" altLang="en-US" sz="2000"/>
            </a:br>
            <a:r>
              <a:rPr lang="en-US" altLang="zh-CN" sz="2000"/>
              <a:t>2.</a:t>
            </a:r>
            <a:r>
              <a:rPr lang="zh-CN" altLang="en-US" sz="2000"/>
              <a:t>使用代理</a:t>
            </a:r>
            <a:r>
              <a:rPr lang="en-US" altLang="zh-CN" sz="2000"/>
              <a:t>IP(</a:t>
            </a:r>
            <a:r>
              <a:rPr lang="zh-CN" altLang="en-US" sz="2000"/>
              <a:t>透明代理，普匿代理，高匿代理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3.</a:t>
            </a:r>
            <a:r>
              <a:rPr lang="zh-CN" altLang="en-US" sz="2000"/>
              <a:t>禁用</a:t>
            </a:r>
            <a:r>
              <a:rPr lang="en-US" altLang="zh-CN" sz="2000"/>
              <a:t>cookie</a:t>
            </a:r>
            <a:br>
              <a:rPr lang="zh-CN" altLang="en-US" sz="2000"/>
            </a:br>
            <a:r>
              <a:rPr lang="zh-CN" altLang="en-US" sz="2000"/>
              <a:t>等等</a:t>
            </a:r>
            <a:r>
              <a:rPr lang="en-US" altLang="zh-CN" sz="2000"/>
              <a:t>······</a:t>
            </a:r>
            <a:endParaRPr lang="en-US" altLang="zh-CN" sz="20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2338070"/>
            <a:ext cx="10515600" cy="3945255"/>
          </a:xfrm>
        </p:spPr>
        <p:txBody>
          <a:bodyPr/>
          <a:p>
            <a:r>
              <a:rPr lang="zh-CN" altLang="en-US" sz="2000"/>
              <a:t>程序运行结果如下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这里我们可以定时推送到微信群里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也可以做成邮箱推送</a:t>
            </a:r>
            <a:r>
              <a:rPr lang="en-US" altLang="zh-CN" sz="2000"/>
              <a:t>,</a:t>
            </a:r>
            <a:r>
              <a:rPr lang="zh-CN" altLang="en-US" sz="2000"/>
              <a:t>定时发送到邮箱</a:t>
            </a:r>
            <a:r>
              <a:rPr lang="en-US" altLang="zh-CN" sz="2000"/>
              <a:t>,</a:t>
            </a:r>
            <a:endParaRPr lang="en-US" altLang="zh-CN" sz="2000"/>
          </a:p>
        </p:txBody>
      </p:sp>
      <p:pic>
        <p:nvPicPr>
          <p:cNvPr id="5" name="图片 4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2733675"/>
            <a:ext cx="10058400" cy="1872615"/>
          </a:xfrm>
          <a:prstGeom prst="rect">
            <a:avLst/>
          </a:prstGeom>
        </p:spPr>
      </p:pic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0537825" y="6130290"/>
            <a:ext cx="715645" cy="35814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8615"/>
            <a:ext cx="10515600" cy="535305"/>
          </a:xfrm>
        </p:spPr>
        <p:txBody>
          <a:bodyPr/>
          <a:p>
            <a:r>
              <a:rPr lang="zh-CN" altLang="en-US" sz="2800"/>
              <a:t>案例</a:t>
            </a:r>
            <a:r>
              <a:rPr lang="en-US" altLang="zh-CN" sz="2800"/>
              <a:t>3.web</a:t>
            </a:r>
            <a:r>
              <a:rPr lang="zh-CN" altLang="en-US" sz="2800"/>
              <a:t>头条站广告</a:t>
            </a:r>
            <a:r>
              <a:rPr lang="en-US" altLang="zh-CN" sz="2800"/>
              <a:t>id</a:t>
            </a:r>
            <a:r>
              <a:rPr lang="zh-CN" altLang="en-US" sz="2800"/>
              <a:t>测试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9780"/>
            <a:ext cx="10515600" cy="5397500"/>
          </a:xfrm>
        </p:spPr>
        <p:txBody>
          <a:bodyPr>
            <a:normAutofit lnSpcReduction="10000"/>
          </a:bodyPr>
          <a:p>
            <a:r>
              <a:rPr lang="zh-CN" altLang="en-US" sz="2000"/>
              <a:t>测试要求：测试每个页面投放广告渠道的广告位</a:t>
            </a:r>
            <a:r>
              <a:rPr lang="en-US" altLang="zh-CN" sz="2000"/>
              <a:t>id</a:t>
            </a:r>
            <a:r>
              <a:rPr lang="zh-CN" altLang="en-US" sz="2000"/>
              <a:t>是否正确，就是前端显示与后台服务器配置的数据是否一致。</a:t>
            </a:r>
            <a:endParaRPr lang="zh-CN" altLang="en-US" sz="2000"/>
          </a:p>
          <a:p>
            <a:r>
              <a:rPr lang="zh-CN" altLang="en-US" sz="2000"/>
              <a:t>东方头条</a:t>
            </a:r>
            <a:r>
              <a:rPr lang="en-US" altLang="zh-CN" sz="2000"/>
              <a:t>web</a:t>
            </a:r>
            <a:r>
              <a:rPr lang="zh-CN" altLang="en-US" sz="2000"/>
              <a:t>页，测试的</a:t>
            </a:r>
            <a:r>
              <a:rPr lang="en-US" altLang="zh-CN" sz="2000"/>
              <a:t>url(</a:t>
            </a:r>
            <a:r>
              <a:rPr lang="zh-CN" altLang="en-US" sz="2000"/>
              <a:t>第一列为要测试的地址，</a:t>
            </a:r>
            <a:r>
              <a:rPr lang="en-US" altLang="zh-CN" sz="2000"/>
              <a:t>null</a:t>
            </a:r>
            <a:r>
              <a:rPr lang="zh-CN" altLang="en-US" sz="2000"/>
              <a:t>为渠道号</a:t>
            </a:r>
            <a:r>
              <a:rPr lang="en-US" altLang="zh-CN" sz="2000"/>
              <a:t>)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这是首页的部分渠道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先以</a:t>
            </a:r>
            <a:r>
              <a:rPr lang="en-US" altLang="zh-CN" sz="2000"/>
              <a:t>qid=114bg</a:t>
            </a:r>
            <a:r>
              <a:rPr lang="zh-CN" altLang="en-US" sz="2000"/>
              <a:t>渠道来测试，</a:t>
            </a:r>
            <a:r>
              <a:rPr lang="en-US" altLang="zh-CN" sz="2000"/>
              <a:t>url</a:t>
            </a:r>
            <a:r>
              <a:rPr lang="zh-CN" altLang="en-US" sz="2000"/>
              <a:t>为：http://mini.eastday.com?</a:t>
            </a:r>
            <a:r>
              <a:rPr lang="en-US" altLang="zh-CN" sz="2000"/>
              <a:t>qid=114bg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1737360"/>
            <a:ext cx="10058400" cy="1123950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84855"/>
            <a:ext cx="10058400" cy="18167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8470"/>
            <a:ext cx="10515600" cy="5718810"/>
          </a:xfrm>
        </p:spPr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查看这个</a:t>
            </a:r>
            <a:r>
              <a:rPr lang="en-US" altLang="zh-CN" sz="2000"/>
              <a:t>url</a:t>
            </a:r>
            <a:r>
              <a:rPr lang="zh-CN" altLang="en-US" sz="2000"/>
              <a:t>的网页源码发现广告位在源码显示</a:t>
            </a:r>
            <a:r>
              <a:rPr lang="en-US" altLang="zh-CN" sz="2000"/>
              <a:t>(</a:t>
            </a:r>
            <a:r>
              <a:rPr lang="zh-CN" altLang="en-US" sz="2000"/>
              <a:t>所有浏览器都有的功能</a:t>
            </a:r>
            <a:r>
              <a:rPr lang="en-US" altLang="zh-CN" sz="2000"/>
              <a:t>,</a:t>
            </a:r>
            <a:r>
              <a:rPr lang="zh-CN" altLang="en-US" sz="2000"/>
              <a:t>右击查看网页源码</a:t>
            </a:r>
            <a:r>
              <a:rPr lang="en-US" altLang="zh-CN" sz="2000"/>
              <a:t>)</a:t>
            </a:r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zh-CN" sz="2000"/>
              <a:t>可以发现广告的</a:t>
            </a:r>
            <a:r>
              <a:rPr lang="en-US" altLang="zh-CN" sz="2000"/>
              <a:t>id</a:t>
            </a:r>
            <a:r>
              <a:rPr lang="zh-CN" altLang="en-US" sz="2000"/>
              <a:t>信息不在源码内，应该是</a:t>
            </a:r>
            <a:r>
              <a:rPr lang="en-US" altLang="zh-CN" sz="2000"/>
              <a:t>JS</a:t>
            </a:r>
            <a:r>
              <a:rPr lang="zh-CN" altLang="en-US" sz="2000"/>
              <a:t>动态加载过来的数据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抓包，这里使用</a:t>
            </a:r>
            <a:r>
              <a:rPr lang="en-US" altLang="zh-CN" sz="2000"/>
              <a:t>chrome</a:t>
            </a:r>
            <a:r>
              <a:rPr lang="zh-CN" altLang="en-US" sz="2000"/>
              <a:t>自带的</a:t>
            </a:r>
            <a:r>
              <a:rPr lang="en-US" altLang="zh-CN" sz="2000"/>
              <a:t>netwrok</a:t>
            </a:r>
            <a:r>
              <a:rPr lang="zh-CN" altLang="en-US" sz="2000"/>
              <a:t>抓包功能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如下图，发现从</a:t>
            </a:r>
            <a:r>
              <a:rPr lang="en-US" altLang="zh-CN" sz="2000"/>
              <a:t>js</a:t>
            </a:r>
            <a:r>
              <a:rPr lang="zh-CN" altLang="en-US" sz="2000"/>
              <a:t>加载的数据路过来的一条</a:t>
            </a:r>
            <a:r>
              <a:rPr lang="en-US" altLang="zh-CN" sz="2000">
                <a:sym typeface="+mn-ea"/>
              </a:rPr>
              <a:t>qid_114bg.js,</a:t>
            </a:r>
            <a:r>
              <a:rPr lang="zh-CN" altLang="en-US" sz="2000">
                <a:sym typeface="+mn-ea"/>
              </a:rPr>
              <a:t>打开看下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可以找到</a:t>
            </a:r>
            <a:r>
              <a:rPr lang="en-US" altLang="zh-CN" sz="2000">
                <a:sym typeface="+mn-ea"/>
              </a:rPr>
              <a:t>headers</a:t>
            </a:r>
            <a:r>
              <a:rPr lang="zh-CN" altLang="en-US" sz="2000">
                <a:sym typeface="+mn-ea"/>
              </a:rPr>
              <a:t>信息中的</a:t>
            </a:r>
            <a:r>
              <a:rPr lang="en-US" altLang="zh-CN" sz="2000">
                <a:sym typeface="+mn-ea"/>
              </a:rPr>
              <a:t>url</a:t>
            </a:r>
            <a:r>
              <a:rPr lang="zh-CN" altLang="en-US" sz="2000">
                <a:sym typeface="+mn-ea"/>
              </a:rPr>
              <a:t>地址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6.</a:t>
            </a:r>
            <a:r>
              <a:rPr lang="zh-CN" altLang="en-US" sz="2000">
                <a:sym typeface="+mn-ea"/>
              </a:rPr>
              <a:t>首页就可以直接以</a:t>
            </a:r>
            <a:r>
              <a:rPr lang="en-US" altLang="zh-CN" sz="2000">
                <a:sym typeface="+mn-ea"/>
              </a:rPr>
              <a:t>headers</a:t>
            </a:r>
            <a:r>
              <a:rPr lang="zh-CN" altLang="en-US" sz="2000">
                <a:sym typeface="+mn-ea"/>
              </a:rPr>
              <a:t>中的</a:t>
            </a:r>
            <a:r>
              <a:rPr lang="en-US" altLang="zh-CN" sz="2000">
                <a:sym typeface="+mn-ea"/>
              </a:rPr>
              <a:t>url</a:t>
            </a:r>
            <a:r>
              <a:rPr lang="zh-CN" altLang="en-US" sz="2000">
                <a:sym typeface="+mn-ea"/>
              </a:rPr>
              <a:t>地址来测试不同广告渠道的广告位</a:t>
            </a:r>
            <a:r>
              <a:rPr lang="en-US" altLang="zh-CN" sz="2000">
                <a:sym typeface="+mn-ea"/>
              </a:rPr>
              <a:t>id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*</a:t>
            </a:r>
            <a:r>
              <a:rPr lang="zh-CN" altLang="en-US" sz="2000">
                <a:sym typeface="+mn-ea"/>
              </a:rPr>
              <a:t>注意一点，渠道不存在时，默认使用</a:t>
            </a:r>
            <a:r>
              <a:rPr lang="en-US" altLang="zh-CN" sz="2000">
                <a:sym typeface="+mn-ea"/>
              </a:rPr>
              <a:t>default</a:t>
            </a:r>
            <a:r>
              <a:rPr lang="zh-CN" altLang="en-US" sz="2000">
                <a:sym typeface="+mn-ea"/>
              </a:rPr>
              <a:t>渠道里面的广告</a:t>
            </a:r>
            <a:r>
              <a:rPr lang="en-US" altLang="zh-CN" sz="2000">
                <a:sym typeface="+mn-ea"/>
              </a:rPr>
              <a:t>id</a:t>
            </a:r>
            <a:r>
              <a:rPr lang="zh-CN" altLang="en-US" sz="2000">
                <a:sym typeface="+mn-ea"/>
              </a:rPr>
              <a:t>信息</a:t>
            </a:r>
            <a:endParaRPr lang="zh-CN" altLang="en-US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en-US" altLang="zh-CN" sz="2000"/>
          </a:p>
          <a:p>
            <a:endParaRPr lang="zh-CN" altLang="en-US" sz="2000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906145"/>
            <a:ext cx="8523605" cy="27235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705"/>
            <a:ext cx="10515600" cy="57435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8770"/>
            <a:ext cx="10058400" cy="3105150"/>
          </a:xfrm>
          <a:prstGeom prst="rect">
            <a:avLst/>
          </a:prstGeom>
        </p:spPr>
      </p:pic>
      <p:pic>
        <p:nvPicPr>
          <p:cNvPr id="6" name="图片 5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8870"/>
            <a:ext cx="6523990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5445"/>
            <a:ext cx="10515600" cy="5791835"/>
          </a:xfrm>
        </p:spPr>
        <p:txBody>
          <a:bodyPr/>
          <a:p>
            <a:pPr marL="0" indent="0">
              <a:buNone/>
            </a:pPr>
            <a:r>
              <a:rPr lang="zh-CN" altLang="en-US"/>
              <a:t>一</a:t>
            </a:r>
            <a:r>
              <a:rPr lang="en-US" altLang="zh-CN"/>
              <a:t>.web</a:t>
            </a:r>
            <a:r>
              <a:rPr lang="zh-CN" altLang="en-US"/>
              <a:t>自动化定义：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自动化测试就是使用程序来控制测试案例的执行。它将实际测试结果与预期结果进行比较，并提供测试预置条件设定、测试逻辑控制以及测试报告等重要功能。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注意几点：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1.web</a:t>
            </a:r>
            <a:r>
              <a:rPr lang="zh-CN" altLang="en-US" sz="2000"/>
              <a:t>自动化包括</a:t>
            </a:r>
            <a:r>
              <a:rPr lang="en-US" altLang="zh-CN" sz="2000"/>
              <a:t>UI</a:t>
            </a:r>
            <a:r>
              <a:rPr lang="zh-CN" altLang="en-US" sz="2000"/>
              <a:t>层与</a:t>
            </a:r>
            <a:r>
              <a:rPr lang="en-US" altLang="zh-CN" sz="2000"/>
              <a:t>http</a:t>
            </a:r>
            <a:r>
              <a:rPr lang="zh-CN" altLang="en-US" sz="2000"/>
              <a:t>层，可有界面也可能没有界面。</a:t>
            </a:r>
            <a:endParaRPr lang="zh-CN" altLang="en-US" sz="2000" i="1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常见的</a:t>
            </a:r>
            <a:r>
              <a:rPr lang="en-US" altLang="zh-CN" sz="2000"/>
              <a:t>web</a:t>
            </a:r>
            <a:r>
              <a:rPr lang="zh-CN" altLang="en-US" sz="2000"/>
              <a:t>自动化测试框架QTP，ROBOT，TestNG，自动化测试工具Selenium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3.</a:t>
            </a:r>
            <a:r>
              <a:rPr lang="zh-CN" altLang="en-US" sz="2000">
                <a:sym typeface="+mn-ea"/>
              </a:rPr>
              <a:t>涉及</a:t>
            </a:r>
            <a:r>
              <a:rPr lang="en-US" altLang="zh-CN" sz="2000">
                <a:sym typeface="+mn-ea"/>
              </a:rPr>
              <a:t>Selenium</a:t>
            </a:r>
            <a:r>
              <a:rPr lang="zh-CN" altLang="en-US" sz="2000">
                <a:sym typeface="+mn-ea"/>
              </a:rPr>
              <a:t>抓取</a:t>
            </a:r>
            <a:r>
              <a:rPr lang="en-US" altLang="zh-CN" sz="2000"/>
              <a:t>html</a:t>
            </a:r>
            <a:r>
              <a:rPr lang="zh-CN" altLang="en-US" sz="2000"/>
              <a:t>的源码处理，</a:t>
            </a:r>
            <a:r>
              <a:rPr lang="en-US" altLang="zh-CN" sz="2000"/>
              <a:t>js</a:t>
            </a:r>
            <a:r>
              <a:rPr lang="zh-CN" altLang="en-US" sz="2000"/>
              <a:t>、</a:t>
            </a:r>
            <a:r>
              <a:rPr lang="en-US" altLang="zh-CN" sz="2000"/>
              <a:t>ajax</a:t>
            </a:r>
            <a:r>
              <a:rPr lang="zh-CN" altLang="en-US" sz="2000"/>
              <a:t>动态加载的可能会出现问题。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4.Phantomjs</a:t>
            </a:r>
            <a:r>
              <a:rPr lang="zh-CN" altLang="en-US" sz="2000"/>
              <a:t>是静默无界面，与</a:t>
            </a:r>
            <a:r>
              <a:rPr lang="en-US" altLang="zh-CN" sz="2000"/>
              <a:t>chrome/firefox</a:t>
            </a:r>
            <a:r>
              <a:rPr lang="zh-CN" altLang="en-US" sz="2000"/>
              <a:t>不一样，</a:t>
            </a:r>
            <a:r>
              <a:rPr lang="en-US" altLang="zh-CN" sz="2000"/>
              <a:t>phantomjs</a:t>
            </a:r>
            <a:r>
              <a:rPr lang="zh-CN" altLang="en-US" sz="2000"/>
              <a:t>可作为爬虫后台运行程序</a:t>
            </a:r>
            <a:endParaRPr lang="zh-CN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68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再对照下表格渠道对应的数据，这条</a:t>
            </a:r>
            <a:r>
              <a:rPr lang="en-US" altLang="zh-CN" sz="2000"/>
              <a:t>js</a:t>
            </a:r>
            <a:r>
              <a:rPr lang="zh-CN" altLang="en-US" sz="2000"/>
              <a:t>直接是从数据库获取的数据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再次查看其他渠道的数据流，也是一样规则，这时可以获取到数据路的</a:t>
            </a:r>
            <a:r>
              <a:rPr lang="en-US" altLang="zh-CN" sz="2000"/>
              <a:t>hearders</a:t>
            </a:r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320040"/>
            <a:ext cx="7174230" cy="3768090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4408170"/>
            <a:ext cx="10058400" cy="1828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05" y="5172075"/>
            <a:ext cx="579056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1320"/>
            <a:ext cx="10515600" cy="5775960"/>
          </a:xfrm>
        </p:spPr>
        <p:txBody>
          <a:bodyPr/>
          <a:p>
            <a:r>
              <a:rPr lang="zh-CN" altLang="en-US" sz="2000"/>
              <a:t>数据链路是以</a:t>
            </a:r>
            <a:r>
              <a:rPr lang="en-US" altLang="zh-CN" sz="2000"/>
              <a:t>get</a:t>
            </a:r>
            <a:r>
              <a:rPr lang="zh-CN" altLang="en-US" sz="2000"/>
              <a:t>形式传输</a:t>
            </a:r>
            <a:endParaRPr lang="zh-CN" altLang="en-US" sz="2000"/>
          </a:p>
          <a:p>
            <a:r>
              <a:rPr lang="zh-CN" altLang="en-US" sz="2000"/>
              <a:t>直接</a:t>
            </a:r>
            <a:r>
              <a:rPr lang="en-US" altLang="zh-CN" sz="2000"/>
              <a:t>headers</a:t>
            </a:r>
            <a:r>
              <a:rPr lang="zh-CN" altLang="en-US" sz="2000"/>
              <a:t>中</a:t>
            </a:r>
            <a:r>
              <a:rPr lang="en-US" altLang="zh-CN" sz="2000"/>
              <a:t>url</a:t>
            </a:r>
            <a:r>
              <a:rPr lang="zh-CN" altLang="en-US" sz="2000"/>
              <a:t>地址在网页打开，显示如下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1234440"/>
            <a:ext cx="6285865" cy="4942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9275"/>
            <a:ext cx="10515600" cy="5628005"/>
          </a:xfrm>
        </p:spPr>
        <p:txBody>
          <a:bodyPr/>
          <a:p>
            <a:r>
              <a:rPr lang="zh-CN" altLang="en-US" sz="2000"/>
              <a:t>这个项目进阶：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刚开始时是</a:t>
            </a:r>
            <a:r>
              <a:rPr lang="en-US" altLang="zh-CN" sz="2000"/>
              <a:t>Java+selenium</a:t>
            </a:r>
            <a:r>
              <a:rPr lang="zh-CN" altLang="en-US" sz="2000"/>
              <a:t>做的，亚辉做的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后来重新用</a:t>
            </a:r>
            <a:r>
              <a:rPr lang="en-US" altLang="zh-CN" sz="2000"/>
              <a:t>python+selenium UI</a:t>
            </a:r>
            <a:r>
              <a:rPr lang="zh-CN" altLang="en-US" sz="2000"/>
              <a:t>层重新做</a:t>
            </a:r>
            <a:r>
              <a:rPr lang="en-US" altLang="zh-CN" sz="2000"/>
              <a:t>(5</a:t>
            </a:r>
            <a:r>
              <a:rPr lang="zh-CN" altLang="en-US" sz="2000"/>
              <a:t>个页面总计在</a:t>
            </a:r>
            <a:r>
              <a:rPr lang="en-US" altLang="zh-CN" sz="2000"/>
              <a:t>6h-7h)</a:t>
            </a:r>
            <a:endParaRPr lang="en-US" altLang="zh-CN" sz="2000"/>
          </a:p>
          <a:p>
            <a:r>
              <a:rPr lang="en-US" altLang="zh-CN" sz="2000"/>
              <a:t>**</a:t>
            </a:r>
            <a:r>
              <a:rPr lang="zh-CN" altLang="en-US" sz="2000"/>
              <a:t>页面的打开，</a:t>
            </a:r>
            <a:r>
              <a:rPr lang="en-US" altLang="zh-CN" sz="2000"/>
              <a:t>selenium</a:t>
            </a:r>
            <a:r>
              <a:rPr lang="zh-CN" altLang="en-US" sz="2000"/>
              <a:t>就是需要页面全加载，才能把广告位的信息加载出来，否则加载的就是</a:t>
            </a:r>
            <a:r>
              <a:rPr lang="en-US" altLang="zh-CN" sz="2000"/>
              <a:t>js</a:t>
            </a:r>
            <a:r>
              <a:rPr lang="zh-CN" altLang="en-US" sz="2000"/>
              <a:t>源码的内容，测试就会出现误差，这块对网速很依赖，误差始终是有的。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再用</a:t>
            </a:r>
            <a:r>
              <a:rPr lang="en-US" altLang="zh-CN" sz="2000"/>
              <a:t>request+python</a:t>
            </a:r>
            <a:r>
              <a:rPr lang="zh-CN" altLang="en-US" sz="2000"/>
              <a:t>从</a:t>
            </a:r>
            <a:r>
              <a:rPr lang="en-US" altLang="zh-CN" sz="2000"/>
              <a:t>http</a:t>
            </a:r>
            <a:r>
              <a:rPr lang="zh-CN" altLang="en-US" sz="2000"/>
              <a:t>层重新做</a:t>
            </a:r>
            <a:r>
              <a:rPr lang="en-US" altLang="zh-CN" sz="2000"/>
              <a:t>(5</a:t>
            </a:r>
            <a:r>
              <a:rPr lang="zh-CN" altLang="en-US" sz="2000"/>
              <a:t>个页面总计</a:t>
            </a:r>
            <a:r>
              <a:rPr lang="en-US" altLang="zh-CN" sz="2000"/>
              <a:t>5min)</a:t>
            </a:r>
            <a:endParaRPr lang="en-US" altLang="zh-CN" sz="2000"/>
          </a:p>
          <a:p>
            <a:r>
              <a:rPr lang="en-US" altLang="zh-CN" sz="2000"/>
              <a:t>**js</a:t>
            </a:r>
            <a:r>
              <a:rPr lang="zh-CN" altLang="en-US" sz="2000"/>
              <a:t>动态加载，前端渲染，找到广告</a:t>
            </a:r>
            <a:r>
              <a:rPr lang="en-US" altLang="zh-CN" sz="2000"/>
              <a:t>id</a:t>
            </a:r>
            <a:r>
              <a:rPr lang="zh-CN" altLang="en-US" sz="2000"/>
              <a:t>的传输</a:t>
            </a:r>
            <a:r>
              <a:rPr lang="en-US" altLang="zh-CN" sz="2000"/>
              <a:t>js</a:t>
            </a:r>
            <a:r>
              <a:rPr lang="zh-CN" altLang="en-US" sz="2000"/>
              <a:t>连接的服务器</a:t>
            </a:r>
            <a:endParaRPr lang="zh-CN" altLang="en-US" sz="2000"/>
          </a:p>
          <a:p>
            <a:r>
              <a:rPr lang="en-US" altLang="zh-CN" sz="2000">
                <a:solidFill>
                  <a:srgbClr val="7030A0"/>
                </a:solidFill>
              </a:rPr>
              <a:t>**</a:t>
            </a:r>
            <a:r>
              <a:rPr lang="zh-CN" altLang="en-US" sz="2000">
                <a:solidFill>
                  <a:srgbClr val="7030A0"/>
                </a:solidFill>
              </a:rPr>
              <a:t>另外一种</a:t>
            </a:r>
            <a:r>
              <a:rPr sz="2000">
                <a:solidFill>
                  <a:srgbClr val="7030A0"/>
                </a:solidFill>
              </a:rPr>
              <a:t>创建快速动态网页的技术</a:t>
            </a:r>
            <a:r>
              <a:rPr lang="en-US" sz="2000">
                <a:solidFill>
                  <a:srgbClr val="7030A0"/>
                </a:solidFill>
              </a:rPr>
              <a:t>Ajax</a:t>
            </a:r>
            <a:r>
              <a:rPr lang="zh-CN" altLang="en-US" sz="2000">
                <a:solidFill>
                  <a:srgbClr val="7030A0"/>
                </a:solidFill>
              </a:rPr>
              <a:t>，Ajax技术的核心是</a:t>
            </a:r>
            <a:r>
              <a:rPr lang="zh-CN" altLang="en-US" sz="2000" b="1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7030A0"/>
                </a:solidFill>
              </a:rPr>
              <a:t>对象，XHR为向服务器发送请求和解析服务器响应提供了流畅的接口，能以异步的方式从服务器取得</a:t>
            </a:r>
            <a:endParaRPr lang="zh-CN" altLang="en-US" sz="2000">
              <a:solidFill>
                <a:srgbClr val="7030A0"/>
              </a:solidFill>
            </a:endParaRPr>
          </a:p>
          <a:p>
            <a:r>
              <a:rPr lang="en-US" altLang="zh-CN" sz="2000"/>
              <a:t>4.</a:t>
            </a:r>
            <a:r>
              <a:rPr lang="zh-CN" altLang="en-US" sz="2000"/>
              <a:t>使用线程池</a:t>
            </a:r>
            <a:r>
              <a:rPr lang="en-US" altLang="zh-CN" sz="2000"/>
              <a:t>Queue</a:t>
            </a:r>
            <a:r>
              <a:rPr lang="zh-CN" altLang="en-US" sz="2000"/>
              <a:t>，多线程再次做项目threading</a:t>
            </a:r>
            <a:r>
              <a:rPr lang="en-US" altLang="zh-CN" sz="2000"/>
              <a:t>+Queue+requests,</a:t>
            </a:r>
            <a:r>
              <a:rPr lang="zh-CN" altLang="en-US" sz="2000"/>
              <a:t>可以把项目缩短</a:t>
            </a:r>
            <a:r>
              <a:rPr lang="en-US" altLang="zh-CN" sz="2000"/>
              <a:t>(5</a:t>
            </a:r>
            <a:r>
              <a:rPr lang="zh-CN" altLang="en-US" sz="2000"/>
              <a:t>个页面总计</a:t>
            </a:r>
            <a:r>
              <a:rPr lang="en-US" altLang="zh-CN" sz="2000"/>
              <a:t>3min)</a:t>
            </a:r>
            <a:endParaRPr lang="en-US" altLang="zh-CN" sz="2000"/>
          </a:p>
          <a:p>
            <a:r>
              <a:rPr lang="en-US" altLang="zh-CN" sz="2000"/>
              <a:t>5.</a:t>
            </a:r>
            <a:r>
              <a:rPr lang="zh-CN" altLang="en-US" sz="2000"/>
              <a:t>使用多进程，加入进程池JoinableQueue，multiprocessing</a:t>
            </a:r>
            <a:r>
              <a:rPr lang="en-US" altLang="zh-CN" sz="2000"/>
              <a:t>.Process+requests,</a:t>
            </a:r>
            <a:r>
              <a:rPr lang="zh-CN" altLang="en-US" sz="2000"/>
              <a:t>项目的时间再次缩短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361315"/>
          </a:xfrm>
        </p:spPr>
        <p:txBody>
          <a:bodyPr>
            <a:normAutofit fontScale="90000"/>
          </a:bodyPr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常见的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Ajax(</a:t>
            </a:r>
            <a:r>
              <a:rPr lang="zh-CN" altLang="en-US" sz="2000">
                <a:sym typeface="+mn-ea"/>
              </a:rPr>
              <a:t>XMLHttpRequest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简称</a:t>
            </a:r>
            <a:r>
              <a:rPr lang="en-US" altLang="zh-CN" sz="2000">
                <a:solidFill>
                  <a:srgbClr val="FF0000"/>
                </a:solidFill>
              </a:rPr>
              <a:t>XHR</a:t>
            </a:r>
            <a:r>
              <a:rPr lang="en-US" altLang="zh-CN" sz="2000"/>
              <a:t>)</a:t>
            </a:r>
            <a:r>
              <a:rPr lang="zh-CN" altLang="en-US" sz="2000"/>
              <a:t>动态加载网站，返回数据大部分是</a:t>
            </a:r>
            <a:r>
              <a:rPr lang="en-US" altLang="zh-CN" sz="2000"/>
              <a:t>json</a:t>
            </a:r>
            <a:r>
              <a:rPr lang="zh-CN" altLang="en-US" sz="2000"/>
              <a:t>格式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3240"/>
            <a:ext cx="10515600" cy="6417310"/>
          </a:xfrm>
        </p:spPr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搜狗图片、百度图片</a:t>
            </a:r>
            <a:r>
              <a:rPr lang="en-US" altLang="zh-CN" sz="2000"/>
              <a:t>(</a:t>
            </a:r>
            <a:r>
              <a:rPr lang="zh-CN" altLang="en-US" sz="2000"/>
              <a:t>没有分页，只有下拉动作时才会自动加载新的图片</a:t>
            </a:r>
            <a:r>
              <a:rPr lang="en-US" altLang="zh-CN" sz="2000"/>
              <a:t>)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2.</a:t>
            </a:r>
            <a:r>
              <a:rPr lang="zh-CN" altLang="en-US" sz="2000"/>
              <a:t>虎牙直播，页面是翻页，但是翻页时</a:t>
            </a:r>
            <a:r>
              <a:rPr lang="en-US" altLang="zh-CN" sz="2000"/>
              <a:t>url</a:t>
            </a:r>
            <a:r>
              <a:rPr lang="zh-CN" altLang="en-US" sz="2000"/>
              <a:t>始终一样</a:t>
            </a:r>
            <a:r>
              <a:rPr lang="en-US" altLang="zh-CN" sz="2000"/>
              <a:t>,</a:t>
            </a:r>
            <a:r>
              <a:rPr lang="zh-CN" altLang="en-US" sz="2000"/>
              <a:t>例如第一页、第二页都是</a:t>
            </a:r>
            <a:r>
              <a:rPr lang="en-US" altLang="zh-CN" sz="2000"/>
              <a:t>:http://www.huya.com/g/lol,</a:t>
            </a:r>
            <a:r>
              <a:rPr lang="zh-CN" altLang="en-US" sz="2000"/>
              <a:t>查看翻页时抓包，发现</a:t>
            </a:r>
            <a:r>
              <a:rPr lang="en-US" altLang="zh-CN" sz="2000"/>
              <a:t>xhr</a:t>
            </a:r>
            <a:r>
              <a:rPr lang="zh-CN" altLang="en-US" sz="2000"/>
              <a:t>数据流，http://www.huya.com/cache.php?m=LiveList&amp;do=getLiveListByPage&amp;gameId=1&amp;tagAll=0&amp;page=1，第二页时，</a:t>
            </a:r>
            <a:r>
              <a:rPr lang="en-US" altLang="zh-CN" sz="2000"/>
              <a:t>page=2</a:t>
            </a:r>
            <a:r>
              <a:rPr lang="zh-CN" altLang="en-US" sz="2000"/>
              <a:t>，</a:t>
            </a:r>
            <a:r>
              <a:rPr lang="en-US" altLang="zh-CN" sz="2000"/>
              <a:t>response</a:t>
            </a:r>
            <a:r>
              <a:rPr lang="zh-CN" altLang="en-US" sz="2000"/>
              <a:t>为</a:t>
            </a:r>
            <a:r>
              <a:rPr lang="en-US" altLang="zh-CN" sz="2000"/>
              <a:t>json</a:t>
            </a:r>
            <a:r>
              <a:rPr lang="zh-CN" altLang="en-US" sz="2000"/>
              <a:t>格式，含有所有本业主播信息</a:t>
            </a:r>
            <a:endParaRPr lang="zh-CN" altLang="en-US" sz="2000"/>
          </a:p>
          <a:p>
            <a:endParaRPr lang="en-US" altLang="zh-CN" sz="20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856615"/>
            <a:ext cx="10058400" cy="4364355"/>
          </a:xfrm>
          <a:prstGeom prst="rect">
            <a:avLst/>
          </a:prstGeom>
        </p:spPr>
      </p:pic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0284460" y="6285230"/>
            <a:ext cx="715645" cy="35814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610"/>
          </a:xfrm>
        </p:spPr>
        <p:txBody>
          <a:bodyPr/>
          <a:p>
            <a:r>
              <a:rPr lang="zh-CN" altLang="en-US" sz="2400"/>
              <a:t>案例</a:t>
            </a:r>
            <a:r>
              <a:rPr lang="en-US" altLang="zh-CN" sz="2400"/>
              <a:t>4.</a:t>
            </a:r>
            <a:r>
              <a:rPr lang="zh-CN" altLang="en-US" sz="2400"/>
              <a:t>看看张江的</a:t>
            </a:r>
            <a:r>
              <a:rPr lang="zh-CN" altLang="en-US" sz="2400">
                <a:sym typeface="+mn-ea"/>
              </a:rPr>
              <a:t>餐馆类型</a:t>
            </a:r>
            <a:r>
              <a:rPr lang="en-US" altLang="zh-CN" sz="2400"/>
              <a:t>_</a:t>
            </a:r>
            <a:r>
              <a:rPr lang="zh-CN" altLang="en-US" sz="2400"/>
              <a:t>大众点评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9310"/>
            <a:ext cx="10515600" cy="5347970"/>
          </a:xfrm>
        </p:spPr>
        <p:txBody>
          <a:bodyPr>
            <a:normAutofit lnSpcReduction="10000"/>
          </a:bodyPr>
          <a:p>
            <a:r>
              <a:rPr lang="en-US" altLang="zh-CN" sz="2000"/>
              <a:t>1.</a:t>
            </a:r>
            <a:r>
              <a:rPr lang="zh-CN" altLang="en-US" sz="2000"/>
              <a:t>正常打开大众点评，选择上海张江后查看</a:t>
            </a:r>
            <a:r>
              <a:rPr lang="en-US" altLang="zh-CN" sz="2000"/>
              <a:t>url</a:t>
            </a:r>
            <a:r>
              <a:rPr lang="zh-CN" altLang="en-US" sz="2000"/>
              <a:t>，http://www.dianping.com/search/category/1/10/r</a:t>
            </a:r>
            <a:r>
              <a:rPr lang="zh-CN" altLang="en-US" sz="2000">
                <a:solidFill>
                  <a:srgbClr val="FF0000"/>
                </a:solidFill>
              </a:rPr>
              <a:t>808</a:t>
            </a:r>
            <a:r>
              <a:rPr lang="zh-CN" altLang="en-US" sz="2000"/>
              <a:t> ，查看翻页第二页是后多加</a:t>
            </a:r>
            <a:r>
              <a:rPr lang="en-US" altLang="zh-CN" sz="2000"/>
              <a:t>p2</a:t>
            </a:r>
            <a:r>
              <a:rPr lang="zh-CN" altLang="en-US" sz="2000"/>
              <a:t>，第三页</a:t>
            </a:r>
            <a:r>
              <a:rPr lang="en-US" altLang="zh-CN" sz="2000"/>
              <a:t>p3</a:t>
            </a:r>
            <a:r>
              <a:rPr lang="zh-CN" altLang="en-US" sz="2000"/>
              <a:t>，则发现网址固定规律</a:t>
            </a:r>
            <a:r>
              <a:rPr lang="zh-CN" altLang="en-US" sz="2000">
                <a:sym typeface="+mn-ea"/>
              </a:rPr>
              <a:t>http://www.dianping.com/search/category/1/10/r808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p{}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 u="sng">
                <a:solidFill>
                  <a:schemeClr val="tx1"/>
                </a:solidFill>
                <a:sym typeface="+mn-ea"/>
              </a:rPr>
              <a:t>808</a:t>
            </a:r>
            <a:r>
              <a:rPr lang="zh-CN" altLang="en-US" sz="2000" u="sng">
                <a:solidFill>
                  <a:schemeClr val="tx1"/>
                </a:solidFill>
                <a:sym typeface="+mn-ea"/>
              </a:rPr>
              <a:t>张江 ，</a:t>
            </a:r>
            <a:r>
              <a:rPr lang="en-US" altLang="zh-CN" sz="2000" u="sng">
                <a:solidFill>
                  <a:schemeClr val="tx1"/>
                </a:solidFill>
                <a:sym typeface="+mn-ea"/>
              </a:rPr>
              <a:t>801</a:t>
            </a:r>
            <a:r>
              <a:rPr lang="zh-CN" altLang="en-US" sz="2000" u="sng">
                <a:solidFill>
                  <a:schemeClr val="tx1"/>
                </a:solidFill>
                <a:sym typeface="+mn-ea"/>
              </a:rPr>
              <a:t>陆家嘴，大众点评一共</a:t>
            </a:r>
            <a:r>
              <a:rPr lang="en-US" altLang="zh-CN" sz="2000" u="sng">
                <a:solidFill>
                  <a:schemeClr val="tx1"/>
                </a:solidFill>
                <a:sym typeface="+mn-ea"/>
              </a:rPr>
              <a:t>50</a:t>
            </a:r>
            <a:r>
              <a:rPr lang="zh-CN" altLang="en-US" sz="2000" u="sng">
                <a:solidFill>
                  <a:schemeClr val="tx1"/>
                </a:solidFill>
                <a:sym typeface="+mn-ea"/>
              </a:rPr>
              <a:t>页信息</a:t>
            </a:r>
            <a:endParaRPr lang="en-US" altLang="zh-CN" sz="2000" u="sng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采用BeautifulSoup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+re+requests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抓取信息，主要抓取餐厅名字，星级，地址，点评人数，评论的地址，价格，餐厅类型，口味，环境，服务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621915"/>
            <a:ext cx="5732145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394970"/>
            <a:ext cx="10515600" cy="5985510"/>
          </a:xfrm>
        </p:spPr>
        <p:txBody>
          <a:bodyPr/>
          <a:p>
            <a:r>
              <a:rPr lang="en-US" altLang="zh-CN" sz="2000"/>
              <a:t>3.</a:t>
            </a:r>
            <a:r>
              <a:rPr lang="zh-CN" altLang="en-US" sz="2000"/>
              <a:t>以店名为</a:t>
            </a:r>
            <a:r>
              <a:rPr lang="en-US" altLang="zh-CN" sz="2000"/>
              <a:t>_id</a:t>
            </a:r>
            <a:r>
              <a:rPr lang="zh-CN" altLang="en-US" sz="2000"/>
              <a:t>键值存储到</a:t>
            </a:r>
            <a:r>
              <a:rPr lang="en-US" altLang="zh-CN" sz="2000"/>
              <a:t>mongodb</a:t>
            </a:r>
            <a:r>
              <a:rPr lang="zh-CN" altLang="en-US" sz="2000"/>
              <a:t>中，防止重复数据，可以获取到</a:t>
            </a:r>
            <a:r>
              <a:rPr lang="en-US" altLang="zh-CN" sz="2000"/>
              <a:t>740</a:t>
            </a:r>
            <a:r>
              <a:rPr lang="zh-CN" altLang="en-US" sz="2000"/>
              <a:t>条餐厅数据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871855"/>
            <a:ext cx="1005840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193040"/>
            <a:ext cx="10515600" cy="7066280"/>
          </a:xfrm>
        </p:spPr>
        <p:txBody>
          <a:bodyPr/>
          <a:p>
            <a:r>
              <a:rPr lang="en-US" altLang="zh-CN" sz="2000"/>
              <a:t>4.</a:t>
            </a:r>
            <a:r>
              <a:rPr lang="zh-CN" altLang="en-US" sz="2000"/>
              <a:t>先看看张江餐厅类型分部饼型图：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209550"/>
            <a:ext cx="10058400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154940"/>
            <a:ext cx="10515600" cy="6322695"/>
          </a:xfrm>
        </p:spPr>
        <p:txBody>
          <a:bodyPr/>
          <a:p>
            <a:r>
              <a:rPr lang="zh-CN" altLang="en-US" sz="2000"/>
              <a:t>这张是陆家嘴的餐厅类型排行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2555"/>
            <a:ext cx="10058400" cy="6921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5879465"/>
          </a:xfrm>
        </p:spPr>
        <p:txBody>
          <a:bodyPr/>
          <a:p>
            <a:r>
              <a:rPr lang="en-US" altLang="zh-CN" sz="2000"/>
              <a:t>5.</a:t>
            </a:r>
            <a:r>
              <a:rPr lang="zh-CN" altLang="en-US" sz="2000"/>
              <a:t>取排行前</a:t>
            </a:r>
            <a:r>
              <a:rPr lang="en-US" altLang="zh-CN" sz="2000"/>
              <a:t>8</a:t>
            </a:r>
            <a:r>
              <a:rPr lang="zh-CN" altLang="en-US" sz="2000"/>
              <a:t>的主要类型餐厅，看看他们的服务水平如何</a:t>
            </a:r>
            <a:endParaRPr lang="zh-CN" altLang="en-US" sz="2000"/>
          </a:p>
          <a:p>
            <a:r>
              <a:rPr lang="en-US" altLang="zh-CN" sz="2000"/>
              <a:t>*</a:t>
            </a:r>
            <a:r>
              <a:rPr lang="zh-CN" altLang="en-US" sz="2000"/>
              <a:t>前</a:t>
            </a:r>
            <a:r>
              <a:rPr lang="en-US" altLang="zh-CN" sz="2000"/>
              <a:t>8</a:t>
            </a:r>
            <a:r>
              <a:rPr lang="zh-CN" altLang="en-US" sz="2000"/>
              <a:t>家'小吃快餐','面包甜点','西餐','川菜','本帮江浙菜','咖啡厅','日本菜','火锅'</a:t>
            </a:r>
            <a:endParaRPr lang="zh-CN" altLang="en-US" sz="2000"/>
          </a:p>
          <a:p>
            <a:r>
              <a:rPr lang="en-US" altLang="zh-CN" sz="2000"/>
              <a:t>*</a:t>
            </a:r>
            <a:r>
              <a:rPr lang="zh-CN" altLang="en-US" sz="2000"/>
              <a:t>评论数据，以至少</a:t>
            </a:r>
            <a:r>
              <a:rPr lang="en-US" altLang="zh-CN" sz="2000"/>
              <a:t>100</a:t>
            </a:r>
            <a:r>
              <a:rPr lang="zh-CN" altLang="en-US" sz="2000"/>
              <a:t>条评论来做分析，低于</a:t>
            </a:r>
            <a:r>
              <a:rPr lang="en-US" altLang="zh-CN" sz="2000"/>
              <a:t>100</a:t>
            </a:r>
            <a:r>
              <a:rPr lang="zh-CN" altLang="en-US" sz="2000"/>
              <a:t>条评论的舍弃</a:t>
            </a:r>
            <a:endParaRPr lang="zh-CN" altLang="en-US" sz="2000"/>
          </a:p>
          <a:p>
            <a:r>
              <a:rPr lang="en-US" altLang="zh-CN" sz="2000"/>
              <a:t>*</a:t>
            </a:r>
            <a:r>
              <a:rPr lang="zh-CN" altLang="en-US" sz="2000"/>
              <a:t>对比方式，评分相加</a:t>
            </a:r>
            <a:r>
              <a:rPr lang="en-US" altLang="zh-CN" sz="2000"/>
              <a:t>/</a:t>
            </a:r>
            <a:r>
              <a:rPr lang="zh-CN" altLang="en-US" sz="2000"/>
              <a:t>评论次数，得到平均分数</a:t>
            </a:r>
            <a:endParaRPr lang="zh-CN" altLang="en-US" sz="2000"/>
          </a:p>
          <a:p>
            <a:endParaRPr lang="en-US" altLang="zh-CN" sz="2000"/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89125"/>
            <a:ext cx="9354820" cy="7278370"/>
          </a:xfrm>
          <a:prstGeom prst="rect">
            <a:avLst/>
          </a:prstGeom>
        </p:spPr>
      </p:pic>
      <p:sp>
        <p:nvSpPr>
          <p:cNvPr id="2" name="左箭头 1">
            <a:hlinkClick r:id="rId2" action="ppaction://hlinksldjump"/>
          </p:cNvPr>
          <p:cNvSpPr/>
          <p:nvPr/>
        </p:nvSpPr>
        <p:spPr>
          <a:xfrm>
            <a:off x="10808970" y="5946775"/>
            <a:ext cx="715645" cy="35814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66740"/>
          </a:xfrm>
        </p:spPr>
        <p:txBody>
          <a:bodyPr/>
          <a:p>
            <a:r>
              <a:rPr lang="zh-CN" altLang="en-US" sz="2000"/>
              <a:t>启动图形如下</a:t>
            </a:r>
            <a:r>
              <a:rPr lang="en-US" altLang="zh-CN" sz="2000"/>
              <a:t>(UI</a:t>
            </a:r>
            <a:r>
              <a:rPr lang="zh-CN" altLang="en-US" sz="2000"/>
              <a:t>层</a:t>
            </a:r>
            <a:r>
              <a:rPr lang="en-US" altLang="zh-CN" sz="2000"/>
              <a:t>selenium)</a:t>
            </a:r>
            <a:endParaRPr lang="en-US" altLang="zh-CN" sz="2000"/>
          </a:p>
        </p:txBody>
      </p:sp>
      <p:sp>
        <p:nvSpPr>
          <p:cNvPr id="4" name="圆角矩形 3"/>
          <p:cNvSpPr/>
          <p:nvPr/>
        </p:nvSpPr>
        <p:spPr>
          <a:xfrm>
            <a:off x="1091565" y="2787015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selenium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714750" y="4131310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phantomjs.exe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714750" y="2787015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firefox.exe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714750" y="1377950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chrome.exe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508115" y="2787015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Firefox</a:t>
            </a:r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508115" y="1377950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chrome</a:t>
            </a:r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417050" y="2787015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</a:t>
            </a:r>
            <a:r>
              <a:rPr lang="en-US" altLang="zh-CN"/>
              <a:t>url</a:t>
            </a:r>
            <a:r>
              <a:rPr lang="zh-CN" altLang="en-US"/>
              <a:t>网址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 flipV="1">
            <a:off x="2493645" y="1677670"/>
            <a:ext cx="1221105" cy="1409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2493645" y="3086735"/>
            <a:ext cx="1221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493645" y="3086735"/>
            <a:ext cx="1221105" cy="1344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9" idx="1"/>
          </p:cNvCxnSpPr>
          <p:nvPr/>
        </p:nvCxnSpPr>
        <p:spPr>
          <a:xfrm>
            <a:off x="5116830" y="1677670"/>
            <a:ext cx="1391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8" idx="1"/>
          </p:cNvCxnSpPr>
          <p:nvPr/>
        </p:nvCxnSpPr>
        <p:spPr>
          <a:xfrm>
            <a:off x="5116830" y="3086735"/>
            <a:ext cx="1391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10" idx="1"/>
          </p:cNvCxnSpPr>
          <p:nvPr/>
        </p:nvCxnSpPr>
        <p:spPr>
          <a:xfrm flipV="1">
            <a:off x="5116830" y="3086735"/>
            <a:ext cx="4300220" cy="1344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1"/>
          </p:cNvCxnSpPr>
          <p:nvPr/>
        </p:nvCxnSpPr>
        <p:spPr>
          <a:xfrm>
            <a:off x="7910195" y="1677670"/>
            <a:ext cx="1506855" cy="1409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>
          <a:xfrm>
            <a:off x="7910195" y="3086735"/>
            <a:ext cx="15068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70500" y="2787015"/>
            <a:ext cx="1083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启动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 rot="10800000" flipV="1">
            <a:off x="9668510" y="5445760"/>
            <a:ext cx="899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规则解析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8180070" y="2787015"/>
            <a:ext cx="812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获取</a:t>
            </a:r>
            <a:r>
              <a:rPr lang="en-US" altLang="zh-CN" sz="1400"/>
              <a:t>url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9417050" y="4431030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</a:t>
            </a:r>
            <a:r>
              <a:rPr lang="zh-CN" altLang="en-US"/>
              <a:t>网页源码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0" idx="2"/>
            <a:endCxn id="22" idx="0"/>
          </p:cNvCxnSpPr>
          <p:nvPr/>
        </p:nvCxnSpPr>
        <p:spPr>
          <a:xfrm>
            <a:off x="10118090" y="3386455"/>
            <a:ext cx="0" cy="1044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9417050" y="5880735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目标内容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2" idx="2"/>
            <a:endCxn id="24" idx="0"/>
          </p:cNvCxnSpPr>
          <p:nvPr/>
        </p:nvCxnSpPr>
        <p:spPr>
          <a:xfrm>
            <a:off x="10118090" y="5030470"/>
            <a:ext cx="0" cy="850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576435" y="3890645"/>
            <a:ext cx="1083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</a:t>
            </a:r>
            <a:r>
              <a:rPr lang="zh-CN" altLang="en-US" sz="1400"/>
              <a:t>获取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2562225" y="2780030"/>
            <a:ext cx="1083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webdirver</a:t>
            </a:r>
            <a:endParaRPr lang="en-US" altLang="zh-CN" sz="1400"/>
          </a:p>
        </p:txBody>
      </p:sp>
      <p:sp>
        <p:nvSpPr>
          <p:cNvPr id="2" name="圆角矩形 1"/>
          <p:cNvSpPr/>
          <p:nvPr/>
        </p:nvSpPr>
        <p:spPr>
          <a:xfrm>
            <a:off x="6508115" y="5579110"/>
            <a:ext cx="1402080" cy="6083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IE</a:t>
            </a:r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14750" y="5588000"/>
            <a:ext cx="1402080" cy="599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IE.exe</a:t>
            </a:r>
            <a:r>
              <a:rPr lang="zh-CN" altLang="en-US"/>
              <a:t>驱动</a:t>
            </a:r>
            <a:endParaRPr lang="zh-CN" altLang="en-US"/>
          </a:p>
        </p:txBody>
      </p:sp>
      <p:cxnSp>
        <p:nvCxnSpPr>
          <p:cNvPr id="29" name="直接箭头连接符 28"/>
          <p:cNvCxnSpPr>
            <a:endCxn id="26" idx="1"/>
          </p:cNvCxnSpPr>
          <p:nvPr/>
        </p:nvCxnSpPr>
        <p:spPr>
          <a:xfrm>
            <a:off x="2484120" y="3104515"/>
            <a:ext cx="1230630" cy="2783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  <a:endCxn id="2" idx="1"/>
          </p:cNvCxnSpPr>
          <p:nvPr/>
        </p:nvCxnSpPr>
        <p:spPr>
          <a:xfrm flipV="1">
            <a:off x="5116830" y="5883275"/>
            <a:ext cx="139128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</p:cNvCxnSpPr>
          <p:nvPr/>
        </p:nvCxnSpPr>
        <p:spPr>
          <a:xfrm flipV="1">
            <a:off x="7910195" y="3123565"/>
            <a:ext cx="1487170" cy="27597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3865"/>
            <a:ext cx="10515600" cy="573341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.web</a:t>
            </a:r>
            <a:r>
              <a:rPr lang="zh-CN" altLang="en-US">
                <a:sym typeface="+mn-ea"/>
              </a:rPr>
              <a:t>应用层定义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计算机网络分为七层结构，应用层、表示层、会话层、运输层、 网络层、 数据链路层、 物理层，本章只看应用层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应用层：与其他计算机进行通讯的一个应用，它是对应应用程序的通信服务的。应用层为操作系统或网络应用程序提供访问网络服务的接口。常用协议telnet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sz="2000">
                <a:sym typeface="+mn-ea"/>
              </a:rPr>
              <a:t>,FTP,WWW,NFS,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SMTP</a:t>
            </a:r>
            <a:r>
              <a:rPr lang="zh-CN" altLang="en-US" sz="2000">
                <a:sym typeface="+mn-ea"/>
              </a:rPr>
              <a:t>等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http（超文本传输协议）是一个基于请求与响应模式的、无状态的、应用层的协议，常基于TCP的连接方式，HTTP1.1版本中给出一种持续连接的机制，绝大多数的Web开发，都是构建在HTTP协议之上的Web应用。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注意几点：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正常我们处理的请求，接口测试，爬虫都是基于</a:t>
            </a:r>
            <a:r>
              <a:rPr lang="en-US" altLang="zh-CN" sz="2000">
                <a:sym typeface="+mn-ea"/>
              </a:rPr>
              <a:t>http</a:t>
            </a:r>
            <a:r>
              <a:rPr lang="zh-CN" altLang="en-US" sz="2000">
                <a:sym typeface="+mn-ea"/>
              </a:rPr>
              <a:t>协议，在应用层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2.</a:t>
            </a:r>
            <a:r>
              <a:rPr sz="2000">
                <a:sym typeface="+mn-ea"/>
              </a:rPr>
              <a:t>HTTPS，是以安全为目标的HTTP通道，简单讲是HTTP的安全版。即HTTP下加入SSL层，HTTPS的安全基础是SSL，因此加密的详细内容就需要SSL。 用于安全的HTTP数据传输。</a:t>
            </a:r>
            <a:endParaRPr sz="2000">
              <a:sym typeface="+mn-ea"/>
            </a:endParaRPr>
          </a:p>
          <a:p>
            <a:r>
              <a:rPr lang="en-US" altLang="zh-CN" sz="2000">
                <a:sym typeface="+mn-ea"/>
              </a:rPr>
              <a:t>3.SMTP</a:t>
            </a:r>
            <a:r>
              <a:rPr lang="zh-CN" altLang="en-US" sz="2000">
                <a:sym typeface="+mn-ea"/>
              </a:rPr>
              <a:t>邮件发送协议，</a:t>
            </a:r>
            <a:r>
              <a:rPr lang="en-US" altLang="zh-CN" sz="2000">
                <a:sym typeface="+mn-ea"/>
              </a:rPr>
              <a:t>SMTP_SSL</a:t>
            </a:r>
            <a:r>
              <a:rPr lang="zh-CN" altLang="en-US" sz="2000">
                <a:sym typeface="+mn-ea"/>
              </a:rPr>
              <a:t>安全邮件发送协议</a:t>
            </a:r>
            <a:endParaRPr lang="zh-CN" altLang="en-US" sz="20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1175"/>
            <a:ext cx="10515600" cy="5666105"/>
          </a:xfrm>
        </p:spPr>
        <p:txBody>
          <a:bodyPr/>
          <a:p>
            <a:r>
              <a:rPr lang="en-US" altLang="zh-CN" sz="2000"/>
              <a:t>QQ</a:t>
            </a:r>
            <a:r>
              <a:rPr lang="zh-CN" altLang="en-US" sz="2000"/>
              <a:t>邮箱</a:t>
            </a:r>
            <a:r>
              <a:rPr lang="en-US" altLang="zh-CN" sz="2000"/>
              <a:t>(IMAP/SMTP</a:t>
            </a:r>
            <a:r>
              <a:rPr lang="zh-CN" altLang="en-US" sz="2000"/>
              <a:t>服务</a:t>
            </a:r>
            <a:r>
              <a:rPr lang="en-US" altLang="zh-CN" sz="2000"/>
              <a:t>)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928370"/>
            <a:ext cx="9819005" cy="3628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1965"/>
            <a:ext cx="10515600" cy="569531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三</a:t>
            </a:r>
            <a:r>
              <a:rPr lang="en-US" altLang="zh-CN">
                <a:sym typeface="+mn-ea"/>
              </a:rPr>
              <a:t>.web</a:t>
            </a:r>
            <a:r>
              <a:rPr lang="zh-CN" altLang="en-US">
                <a:sym typeface="+mn-ea"/>
              </a:rPr>
              <a:t>接口自动化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web</a:t>
            </a:r>
            <a:r>
              <a:rPr lang="zh-CN" altLang="en-US" sz="2000"/>
              <a:t>接口是服务器与客户端交互的方式，即浏览器或者其他客户端工具与web服务交互的协议.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web接口测试即站在web</a:t>
            </a:r>
            <a:r>
              <a:rPr lang="zh-CN" altLang="en-US" sz="2000"/>
              <a:t>服务</a:t>
            </a:r>
            <a:r>
              <a:rPr lang="en-US" altLang="zh-CN" sz="2000"/>
              <a:t>http</a:t>
            </a:r>
            <a:r>
              <a:rPr lang="zh-CN" altLang="en-US" sz="2000"/>
              <a:t>协议</a:t>
            </a:r>
            <a:r>
              <a:rPr lang="en-US" altLang="zh-CN" sz="2000"/>
              <a:t>自动化测试的一种手段。测试的重点是围绕web服务暴露的接口检查接口数据的正确性，这个过程是将web服务程序当做黑盒。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从自动化角度看，</a:t>
            </a:r>
            <a:r>
              <a:rPr lang="en-US" altLang="zh-CN" sz="2000"/>
              <a:t>web</a:t>
            </a:r>
            <a:r>
              <a:rPr lang="zh-CN" altLang="en-US" sz="2000"/>
              <a:t>接口测试与</a:t>
            </a:r>
            <a:r>
              <a:rPr lang="en-US" altLang="zh-CN" sz="2000"/>
              <a:t>UI</a:t>
            </a:r>
            <a:r>
              <a:rPr lang="zh-CN" altLang="en-US" sz="2000"/>
              <a:t>测试都是属于自动化范畴，</a:t>
            </a:r>
            <a:r>
              <a:rPr lang="en-US" altLang="zh-CN" sz="2000"/>
              <a:t>web</a:t>
            </a:r>
            <a:r>
              <a:rPr lang="zh-CN" altLang="en-US" sz="2000"/>
              <a:t>接口是站在</a:t>
            </a:r>
            <a:r>
              <a:rPr lang="en-US" altLang="zh-CN" sz="2000"/>
              <a:t>http</a:t>
            </a:r>
            <a:r>
              <a:rPr lang="zh-CN" altLang="en-US" sz="2000"/>
              <a:t>协议层，</a:t>
            </a:r>
            <a:r>
              <a:rPr lang="en-US" altLang="zh-CN" sz="2000"/>
              <a:t>web</a:t>
            </a:r>
            <a:r>
              <a:rPr lang="zh-CN" altLang="en-US" sz="2000"/>
              <a:t>自动化站在</a:t>
            </a:r>
            <a:r>
              <a:rPr lang="en-US" altLang="zh-CN" sz="2000"/>
              <a:t>UI</a:t>
            </a:r>
            <a:r>
              <a:rPr lang="zh-CN" altLang="en-US" sz="2000"/>
              <a:t>层，从需求来看各取所需。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常见的接口测试工具，</a:t>
            </a:r>
            <a:r>
              <a:rPr lang="en-US" altLang="zh-CN" sz="2000"/>
              <a:t>jmeter,Postman,poster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常用的接口抓包工具，</a:t>
            </a:r>
            <a:r>
              <a:rPr lang="en-US" altLang="zh-CN" sz="2000"/>
              <a:t>fiddler</a:t>
            </a:r>
            <a:r>
              <a:rPr lang="zh-CN" altLang="en-US" sz="2000"/>
              <a:t>，</a:t>
            </a:r>
            <a:r>
              <a:rPr lang="en-US" altLang="zh-CN" sz="2000"/>
              <a:t>chrome/firefox</a:t>
            </a:r>
            <a:r>
              <a:rPr lang="zh-CN" altLang="en-US" sz="2000"/>
              <a:t>开发者工具自带的</a:t>
            </a:r>
            <a:r>
              <a:rPr lang="en-US" altLang="zh-CN" sz="2000"/>
              <a:t>network</a:t>
            </a:r>
            <a:r>
              <a:rPr lang="zh-CN" altLang="en-US" sz="2000"/>
              <a:t>抓包</a:t>
            </a:r>
            <a:endParaRPr lang="zh-CN" altLang="en-US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290"/>
            <a:ext cx="10515600" cy="5761990"/>
          </a:xfrm>
        </p:spPr>
        <p:txBody>
          <a:bodyPr/>
          <a:p>
            <a:r>
              <a:rPr lang="zh-CN" altLang="en-US" sz="2000"/>
              <a:t>张江投放小鸣单车预计数量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EXESR0SOO@LO9XB$]%LFZ$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835660"/>
            <a:ext cx="9094470" cy="534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2440"/>
            <a:ext cx="10515600" cy="5704840"/>
          </a:xfrm>
        </p:spPr>
        <p:txBody>
          <a:bodyPr/>
          <a:p>
            <a:r>
              <a:rPr lang="zh-CN" altLang="en-US" sz="2000"/>
              <a:t>小鸣单车</a:t>
            </a:r>
            <a:r>
              <a:rPr lang="en-US" altLang="zh-CN" sz="2000"/>
              <a:t>APP</a:t>
            </a:r>
            <a:r>
              <a:rPr lang="zh-CN" altLang="en-US" sz="2000"/>
              <a:t>抓包可以看到每次定位</a:t>
            </a:r>
            <a:endParaRPr lang="zh-CN" altLang="en-US" sz="2000"/>
          </a:p>
          <a:p>
            <a:r>
              <a:rPr lang="en-US" altLang="zh-CN" sz="2000"/>
              <a:t>https://api.mingbikes.com/common/terminal/get_near_bike</a:t>
            </a:r>
            <a:endParaRPr lang="en-US" altLang="zh-CN" sz="2000"/>
          </a:p>
          <a:p>
            <a:r>
              <a:rPr lang="zh-CN" altLang="en-US" sz="2000"/>
              <a:t>返回参数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1617980"/>
            <a:ext cx="10551160" cy="4312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7503</Words>
  <Application>WPS 演示</Application>
  <PresentationFormat>宽屏</PresentationFormat>
  <Paragraphs>431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WEB自动化应用  王孝敏 201706</vt:lpstr>
      <vt:lpstr>要点总结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案例1.我们的DFTT积分收入</vt:lpstr>
      <vt:lpstr>PowerPoint 演示文稿</vt:lpstr>
      <vt:lpstr>3.钉钉群机器人</vt:lpstr>
      <vt:lpstr>PowerPoint 演示文稿</vt:lpstr>
      <vt:lpstr>案例2.我们的日常天气</vt:lpstr>
      <vt:lpstr>**防爬虫机制， 1.伪造多headers，headers = {'User-Agent': 'Mozilla/5.0 (Macintosh; Intel Mac OS X 10.12; rv:51.0) Gecko/20100101 Firefox/51.0'} 2.使用代理IP(透明代理，普匿代理，高匿代理) 3.禁用cookie 等等······</vt:lpstr>
      <vt:lpstr>案例3.web头条站广告id测试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常见的Ajax(XMLHttpRequest简称XHR)动态加载网站，返回数据大部分是json格式</vt:lpstr>
      <vt:lpstr>案例4.看看张江的餐馆类型_大众点评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95</cp:revision>
  <dcterms:created xsi:type="dcterms:W3CDTF">2015-05-05T08:02:00Z</dcterms:created>
  <dcterms:modified xsi:type="dcterms:W3CDTF">2017-07-21T05:04:35Z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