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1" r:id="rId3"/>
    <p:sldId id="258"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656926-46DD-A943-912C-E1A30B22E1F6}">
          <p14:sldIdLst>
            <p14:sldId id="256"/>
            <p14:sldId id="261"/>
            <p14:sldId id="258"/>
            <p14:sldId id="26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02"/>
    <p:restoredTop sz="94648"/>
  </p:normalViewPr>
  <p:slideViewPr>
    <p:cSldViewPr snapToGrid="0" snapToObjects="1">
      <p:cViewPr varScale="1">
        <p:scale>
          <a:sx n="108" d="100"/>
          <a:sy n="108" d="100"/>
        </p:scale>
        <p:origin x="200" y="3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87E20-A5C1-FA41-9EB1-1C582F701E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C1D773-C19A-3545-8157-46FAA3A0F6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3217FD-A810-534B-8700-CA2B65242B6B}"/>
              </a:ext>
            </a:extLst>
          </p:cNvPr>
          <p:cNvSpPr>
            <a:spLocks noGrp="1"/>
          </p:cNvSpPr>
          <p:nvPr>
            <p:ph type="dt" sz="half" idx="10"/>
          </p:nvPr>
        </p:nvSpPr>
        <p:spPr/>
        <p:txBody>
          <a:bodyPr/>
          <a:lstStyle/>
          <a:p>
            <a:fld id="{E0F31DA1-C2E4-824E-8110-20D980312949}" type="datetimeFigureOut">
              <a:rPr lang="en-US" smtClean="0"/>
              <a:t>1/11/22</a:t>
            </a:fld>
            <a:endParaRPr lang="en-US"/>
          </a:p>
        </p:txBody>
      </p:sp>
      <p:sp>
        <p:nvSpPr>
          <p:cNvPr id="5" name="Footer Placeholder 4">
            <a:extLst>
              <a:ext uri="{FF2B5EF4-FFF2-40B4-BE49-F238E27FC236}">
                <a16:creationId xmlns:a16="http://schemas.microsoft.com/office/drawing/2014/main" id="{DD2C3F0C-2B9C-6F46-9863-E2BCC9515E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F82B83-4151-534B-B9F1-08B6A68C92CD}"/>
              </a:ext>
            </a:extLst>
          </p:cNvPr>
          <p:cNvSpPr>
            <a:spLocks noGrp="1"/>
          </p:cNvSpPr>
          <p:nvPr>
            <p:ph type="sldNum" sz="quarter" idx="12"/>
          </p:nvPr>
        </p:nvSpPr>
        <p:spPr/>
        <p:txBody>
          <a:bodyPr/>
          <a:lstStyle/>
          <a:p>
            <a:fld id="{2BC35275-DE6F-BF47-8967-3CF9AFC1CE01}" type="slidenum">
              <a:rPr lang="en-US" smtClean="0"/>
              <a:t>‹#›</a:t>
            </a:fld>
            <a:endParaRPr lang="en-US"/>
          </a:p>
        </p:txBody>
      </p:sp>
    </p:spTree>
    <p:extLst>
      <p:ext uri="{BB962C8B-B14F-4D97-AF65-F5344CB8AC3E}">
        <p14:creationId xmlns:p14="http://schemas.microsoft.com/office/powerpoint/2010/main" val="1852920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BB4A6-2D17-CC4A-A6A9-705DE293DB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590EA55-233A-BF43-BFA3-FD2A15766B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3C32C-4B48-774D-921F-5F071FF4B365}"/>
              </a:ext>
            </a:extLst>
          </p:cNvPr>
          <p:cNvSpPr>
            <a:spLocks noGrp="1"/>
          </p:cNvSpPr>
          <p:nvPr>
            <p:ph type="dt" sz="half" idx="10"/>
          </p:nvPr>
        </p:nvSpPr>
        <p:spPr/>
        <p:txBody>
          <a:bodyPr/>
          <a:lstStyle/>
          <a:p>
            <a:fld id="{E0F31DA1-C2E4-824E-8110-20D980312949}" type="datetimeFigureOut">
              <a:rPr lang="en-US" smtClean="0"/>
              <a:t>1/11/22</a:t>
            </a:fld>
            <a:endParaRPr lang="en-US"/>
          </a:p>
        </p:txBody>
      </p:sp>
      <p:sp>
        <p:nvSpPr>
          <p:cNvPr id="5" name="Footer Placeholder 4">
            <a:extLst>
              <a:ext uri="{FF2B5EF4-FFF2-40B4-BE49-F238E27FC236}">
                <a16:creationId xmlns:a16="http://schemas.microsoft.com/office/drawing/2014/main" id="{C410B883-0963-0840-A87D-F57351AD6F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25BF7-096C-034A-85F3-C341C72E95EF}"/>
              </a:ext>
            </a:extLst>
          </p:cNvPr>
          <p:cNvSpPr>
            <a:spLocks noGrp="1"/>
          </p:cNvSpPr>
          <p:nvPr>
            <p:ph type="sldNum" sz="quarter" idx="12"/>
          </p:nvPr>
        </p:nvSpPr>
        <p:spPr/>
        <p:txBody>
          <a:bodyPr/>
          <a:lstStyle/>
          <a:p>
            <a:fld id="{2BC35275-DE6F-BF47-8967-3CF9AFC1CE01}" type="slidenum">
              <a:rPr lang="en-US" smtClean="0"/>
              <a:t>‹#›</a:t>
            </a:fld>
            <a:endParaRPr lang="en-US"/>
          </a:p>
        </p:txBody>
      </p:sp>
    </p:spTree>
    <p:extLst>
      <p:ext uri="{BB962C8B-B14F-4D97-AF65-F5344CB8AC3E}">
        <p14:creationId xmlns:p14="http://schemas.microsoft.com/office/powerpoint/2010/main" val="3519100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131E78-F1ED-D04B-8BEB-2FD0EA2156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673E2A-4A29-714C-A0AC-DAB7DC3C80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FE8F72-E4BE-4849-83BE-EE36520E8B7A}"/>
              </a:ext>
            </a:extLst>
          </p:cNvPr>
          <p:cNvSpPr>
            <a:spLocks noGrp="1"/>
          </p:cNvSpPr>
          <p:nvPr>
            <p:ph type="dt" sz="half" idx="10"/>
          </p:nvPr>
        </p:nvSpPr>
        <p:spPr/>
        <p:txBody>
          <a:bodyPr/>
          <a:lstStyle/>
          <a:p>
            <a:fld id="{E0F31DA1-C2E4-824E-8110-20D980312949}" type="datetimeFigureOut">
              <a:rPr lang="en-US" smtClean="0"/>
              <a:t>1/11/22</a:t>
            </a:fld>
            <a:endParaRPr lang="en-US"/>
          </a:p>
        </p:txBody>
      </p:sp>
      <p:sp>
        <p:nvSpPr>
          <p:cNvPr id="5" name="Footer Placeholder 4">
            <a:extLst>
              <a:ext uri="{FF2B5EF4-FFF2-40B4-BE49-F238E27FC236}">
                <a16:creationId xmlns:a16="http://schemas.microsoft.com/office/drawing/2014/main" id="{0B7DEC86-158C-2647-89E6-F6D3E430A5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354809-9F6F-9543-8650-286C256E86FD}"/>
              </a:ext>
            </a:extLst>
          </p:cNvPr>
          <p:cNvSpPr>
            <a:spLocks noGrp="1"/>
          </p:cNvSpPr>
          <p:nvPr>
            <p:ph type="sldNum" sz="quarter" idx="12"/>
          </p:nvPr>
        </p:nvSpPr>
        <p:spPr/>
        <p:txBody>
          <a:bodyPr/>
          <a:lstStyle/>
          <a:p>
            <a:fld id="{2BC35275-DE6F-BF47-8967-3CF9AFC1CE01}" type="slidenum">
              <a:rPr lang="en-US" smtClean="0"/>
              <a:t>‹#›</a:t>
            </a:fld>
            <a:endParaRPr lang="en-US"/>
          </a:p>
        </p:txBody>
      </p:sp>
    </p:spTree>
    <p:extLst>
      <p:ext uri="{BB962C8B-B14F-4D97-AF65-F5344CB8AC3E}">
        <p14:creationId xmlns:p14="http://schemas.microsoft.com/office/powerpoint/2010/main" val="2661725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7E3BF-5F98-F441-8911-74E184CDA8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66A8FB-8AD2-D24A-83C6-78BD7F3988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D8B4A-BD28-0B4B-BD13-CEA7D46145F9}"/>
              </a:ext>
            </a:extLst>
          </p:cNvPr>
          <p:cNvSpPr>
            <a:spLocks noGrp="1"/>
          </p:cNvSpPr>
          <p:nvPr>
            <p:ph type="dt" sz="half" idx="10"/>
          </p:nvPr>
        </p:nvSpPr>
        <p:spPr/>
        <p:txBody>
          <a:bodyPr/>
          <a:lstStyle/>
          <a:p>
            <a:fld id="{E0F31DA1-C2E4-824E-8110-20D980312949}" type="datetimeFigureOut">
              <a:rPr lang="en-US" smtClean="0"/>
              <a:t>1/11/22</a:t>
            </a:fld>
            <a:endParaRPr lang="en-US"/>
          </a:p>
        </p:txBody>
      </p:sp>
      <p:sp>
        <p:nvSpPr>
          <p:cNvPr id="5" name="Footer Placeholder 4">
            <a:extLst>
              <a:ext uri="{FF2B5EF4-FFF2-40B4-BE49-F238E27FC236}">
                <a16:creationId xmlns:a16="http://schemas.microsoft.com/office/drawing/2014/main" id="{41339433-3494-3F4D-8B53-57D60718F7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645D2-A4A6-494A-86E6-1ADF1DF77FC6}"/>
              </a:ext>
            </a:extLst>
          </p:cNvPr>
          <p:cNvSpPr>
            <a:spLocks noGrp="1"/>
          </p:cNvSpPr>
          <p:nvPr>
            <p:ph type="sldNum" sz="quarter" idx="12"/>
          </p:nvPr>
        </p:nvSpPr>
        <p:spPr/>
        <p:txBody>
          <a:bodyPr/>
          <a:lstStyle/>
          <a:p>
            <a:fld id="{2BC35275-DE6F-BF47-8967-3CF9AFC1CE01}" type="slidenum">
              <a:rPr lang="en-US" smtClean="0"/>
              <a:t>‹#›</a:t>
            </a:fld>
            <a:endParaRPr lang="en-US"/>
          </a:p>
        </p:txBody>
      </p:sp>
    </p:spTree>
    <p:extLst>
      <p:ext uri="{BB962C8B-B14F-4D97-AF65-F5344CB8AC3E}">
        <p14:creationId xmlns:p14="http://schemas.microsoft.com/office/powerpoint/2010/main" val="40008985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2BC42-0935-C842-84A7-DFC43186D42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F90CD7-1C86-254A-B1FE-EB6363B248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1B0FBF-B44C-B74E-A386-58FF88915207}"/>
              </a:ext>
            </a:extLst>
          </p:cNvPr>
          <p:cNvSpPr>
            <a:spLocks noGrp="1"/>
          </p:cNvSpPr>
          <p:nvPr>
            <p:ph type="dt" sz="half" idx="10"/>
          </p:nvPr>
        </p:nvSpPr>
        <p:spPr/>
        <p:txBody>
          <a:bodyPr/>
          <a:lstStyle/>
          <a:p>
            <a:fld id="{E0F31DA1-C2E4-824E-8110-20D980312949}" type="datetimeFigureOut">
              <a:rPr lang="en-US" smtClean="0"/>
              <a:t>1/11/22</a:t>
            </a:fld>
            <a:endParaRPr lang="en-US"/>
          </a:p>
        </p:txBody>
      </p:sp>
      <p:sp>
        <p:nvSpPr>
          <p:cNvPr id="5" name="Footer Placeholder 4">
            <a:extLst>
              <a:ext uri="{FF2B5EF4-FFF2-40B4-BE49-F238E27FC236}">
                <a16:creationId xmlns:a16="http://schemas.microsoft.com/office/drawing/2014/main" id="{8A321BB7-B2BF-A647-A5D0-732AFCC428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4DAADB-2E09-2149-A94B-C541AFB38E99}"/>
              </a:ext>
            </a:extLst>
          </p:cNvPr>
          <p:cNvSpPr>
            <a:spLocks noGrp="1"/>
          </p:cNvSpPr>
          <p:nvPr>
            <p:ph type="sldNum" sz="quarter" idx="12"/>
          </p:nvPr>
        </p:nvSpPr>
        <p:spPr/>
        <p:txBody>
          <a:bodyPr/>
          <a:lstStyle/>
          <a:p>
            <a:fld id="{2BC35275-DE6F-BF47-8967-3CF9AFC1CE01}" type="slidenum">
              <a:rPr lang="en-US" smtClean="0"/>
              <a:t>‹#›</a:t>
            </a:fld>
            <a:endParaRPr lang="en-US"/>
          </a:p>
        </p:txBody>
      </p:sp>
    </p:spTree>
    <p:extLst>
      <p:ext uri="{BB962C8B-B14F-4D97-AF65-F5344CB8AC3E}">
        <p14:creationId xmlns:p14="http://schemas.microsoft.com/office/powerpoint/2010/main" val="2243032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B7648-1F58-924C-92A3-5E7850EFAD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C976D7-1CDE-CF44-A56F-CAEA0C18BC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7D553A-4737-3943-B871-323F4C2904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9B79BD-3DBD-4E4F-9F2C-109E0B40A991}"/>
              </a:ext>
            </a:extLst>
          </p:cNvPr>
          <p:cNvSpPr>
            <a:spLocks noGrp="1"/>
          </p:cNvSpPr>
          <p:nvPr>
            <p:ph type="dt" sz="half" idx="10"/>
          </p:nvPr>
        </p:nvSpPr>
        <p:spPr/>
        <p:txBody>
          <a:bodyPr/>
          <a:lstStyle/>
          <a:p>
            <a:fld id="{E0F31DA1-C2E4-824E-8110-20D980312949}" type="datetimeFigureOut">
              <a:rPr lang="en-US" smtClean="0"/>
              <a:t>1/11/22</a:t>
            </a:fld>
            <a:endParaRPr lang="en-US"/>
          </a:p>
        </p:txBody>
      </p:sp>
      <p:sp>
        <p:nvSpPr>
          <p:cNvPr id="6" name="Footer Placeholder 5">
            <a:extLst>
              <a:ext uri="{FF2B5EF4-FFF2-40B4-BE49-F238E27FC236}">
                <a16:creationId xmlns:a16="http://schemas.microsoft.com/office/drawing/2014/main" id="{D95E0C69-A69A-4D4C-9199-430A9AA8D5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208474-A505-DD4C-B069-2F2717F6753C}"/>
              </a:ext>
            </a:extLst>
          </p:cNvPr>
          <p:cNvSpPr>
            <a:spLocks noGrp="1"/>
          </p:cNvSpPr>
          <p:nvPr>
            <p:ph type="sldNum" sz="quarter" idx="12"/>
          </p:nvPr>
        </p:nvSpPr>
        <p:spPr/>
        <p:txBody>
          <a:bodyPr/>
          <a:lstStyle/>
          <a:p>
            <a:fld id="{2BC35275-DE6F-BF47-8967-3CF9AFC1CE01}" type="slidenum">
              <a:rPr lang="en-US" smtClean="0"/>
              <a:t>‹#›</a:t>
            </a:fld>
            <a:endParaRPr lang="en-US"/>
          </a:p>
        </p:txBody>
      </p:sp>
    </p:spTree>
    <p:extLst>
      <p:ext uri="{BB962C8B-B14F-4D97-AF65-F5344CB8AC3E}">
        <p14:creationId xmlns:p14="http://schemas.microsoft.com/office/powerpoint/2010/main" val="524872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0F27A-4A8E-014C-97DC-16C6F8DCA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DDAFC7-040A-F341-B50B-1AE0CF6156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4129E2-76A2-4A45-ACF6-A1B74E3968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42A8F0-838C-2640-A24E-89D0E9D466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23D7A7-30CE-294A-BA27-ED6DE0A171A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097C34-C2A8-CE41-BE23-54FA105853CA}"/>
              </a:ext>
            </a:extLst>
          </p:cNvPr>
          <p:cNvSpPr>
            <a:spLocks noGrp="1"/>
          </p:cNvSpPr>
          <p:nvPr>
            <p:ph type="dt" sz="half" idx="10"/>
          </p:nvPr>
        </p:nvSpPr>
        <p:spPr/>
        <p:txBody>
          <a:bodyPr/>
          <a:lstStyle/>
          <a:p>
            <a:fld id="{E0F31DA1-C2E4-824E-8110-20D980312949}" type="datetimeFigureOut">
              <a:rPr lang="en-US" smtClean="0"/>
              <a:t>1/11/22</a:t>
            </a:fld>
            <a:endParaRPr lang="en-US"/>
          </a:p>
        </p:txBody>
      </p:sp>
      <p:sp>
        <p:nvSpPr>
          <p:cNvPr id="8" name="Footer Placeholder 7">
            <a:extLst>
              <a:ext uri="{FF2B5EF4-FFF2-40B4-BE49-F238E27FC236}">
                <a16:creationId xmlns:a16="http://schemas.microsoft.com/office/drawing/2014/main" id="{4C500628-D20A-5543-A73C-912FA9FBFA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BCAEA9-A10E-254D-A0AB-76AAA8E78DC8}"/>
              </a:ext>
            </a:extLst>
          </p:cNvPr>
          <p:cNvSpPr>
            <a:spLocks noGrp="1"/>
          </p:cNvSpPr>
          <p:nvPr>
            <p:ph type="sldNum" sz="quarter" idx="12"/>
          </p:nvPr>
        </p:nvSpPr>
        <p:spPr/>
        <p:txBody>
          <a:bodyPr/>
          <a:lstStyle/>
          <a:p>
            <a:fld id="{2BC35275-DE6F-BF47-8967-3CF9AFC1CE01}" type="slidenum">
              <a:rPr lang="en-US" smtClean="0"/>
              <a:t>‹#›</a:t>
            </a:fld>
            <a:endParaRPr lang="en-US"/>
          </a:p>
        </p:txBody>
      </p:sp>
    </p:spTree>
    <p:extLst>
      <p:ext uri="{BB962C8B-B14F-4D97-AF65-F5344CB8AC3E}">
        <p14:creationId xmlns:p14="http://schemas.microsoft.com/office/powerpoint/2010/main" val="2075457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6BBD7-9DB8-F447-B5B0-B3C4630025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FA6AA6-B734-4C4A-8A20-4813384F7C75}"/>
              </a:ext>
            </a:extLst>
          </p:cNvPr>
          <p:cNvSpPr>
            <a:spLocks noGrp="1"/>
          </p:cNvSpPr>
          <p:nvPr>
            <p:ph type="dt" sz="half" idx="10"/>
          </p:nvPr>
        </p:nvSpPr>
        <p:spPr/>
        <p:txBody>
          <a:bodyPr/>
          <a:lstStyle/>
          <a:p>
            <a:fld id="{E0F31DA1-C2E4-824E-8110-20D980312949}" type="datetimeFigureOut">
              <a:rPr lang="en-US" smtClean="0"/>
              <a:t>1/11/22</a:t>
            </a:fld>
            <a:endParaRPr lang="en-US"/>
          </a:p>
        </p:txBody>
      </p:sp>
      <p:sp>
        <p:nvSpPr>
          <p:cNvPr id="4" name="Footer Placeholder 3">
            <a:extLst>
              <a:ext uri="{FF2B5EF4-FFF2-40B4-BE49-F238E27FC236}">
                <a16:creationId xmlns:a16="http://schemas.microsoft.com/office/drawing/2014/main" id="{CC76926F-60FC-104E-84D4-36A341BE71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B636D7-FE4F-2540-8C3C-139F3CF8FA60}"/>
              </a:ext>
            </a:extLst>
          </p:cNvPr>
          <p:cNvSpPr>
            <a:spLocks noGrp="1"/>
          </p:cNvSpPr>
          <p:nvPr>
            <p:ph type="sldNum" sz="quarter" idx="12"/>
          </p:nvPr>
        </p:nvSpPr>
        <p:spPr/>
        <p:txBody>
          <a:bodyPr/>
          <a:lstStyle/>
          <a:p>
            <a:fld id="{2BC35275-DE6F-BF47-8967-3CF9AFC1CE01}" type="slidenum">
              <a:rPr lang="en-US" smtClean="0"/>
              <a:t>‹#›</a:t>
            </a:fld>
            <a:endParaRPr lang="en-US"/>
          </a:p>
        </p:txBody>
      </p:sp>
    </p:spTree>
    <p:extLst>
      <p:ext uri="{BB962C8B-B14F-4D97-AF65-F5344CB8AC3E}">
        <p14:creationId xmlns:p14="http://schemas.microsoft.com/office/powerpoint/2010/main" val="481166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C8BC80-913D-E142-8272-59D75623B111}"/>
              </a:ext>
            </a:extLst>
          </p:cNvPr>
          <p:cNvSpPr>
            <a:spLocks noGrp="1"/>
          </p:cNvSpPr>
          <p:nvPr>
            <p:ph type="dt" sz="half" idx="10"/>
          </p:nvPr>
        </p:nvSpPr>
        <p:spPr/>
        <p:txBody>
          <a:bodyPr/>
          <a:lstStyle/>
          <a:p>
            <a:fld id="{E0F31DA1-C2E4-824E-8110-20D980312949}" type="datetimeFigureOut">
              <a:rPr lang="en-US" smtClean="0"/>
              <a:t>1/11/22</a:t>
            </a:fld>
            <a:endParaRPr lang="en-US"/>
          </a:p>
        </p:txBody>
      </p:sp>
      <p:sp>
        <p:nvSpPr>
          <p:cNvPr id="3" name="Footer Placeholder 2">
            <a:extLst>
              <a:ext uri="{FF2B5EF4-FFF2-40B4-BE49-F238E27FC236}">
                <a16:creationId xmlns:a16="http://schemas.microsoft.com/office/drawing/2014/main" id="{994F3CC8-A889-714D-AD61-5B36986F76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F7714C-1ACF-3C4C-91A4-F9FB144BE610}"/>
              </a:ext>
            </a:extLst>
          </p:cNvPr>
          <p:cNvSpPr>
            <a:spLocks noGrp="1"/>
          </p:cNvSpPr>
          <p:nvPr>
            <p:ph type="sldNum" sz="quarter" idx="12"/>
          </p:nvPr>
        </p:nvSpPr>
        <p:spPr/>
        <p:txBody>
          <a:bodyPr/>
          <a:lstStyle/>
          <a:p>
            <a:fld id="{2BC35275-DE6F-BF47-8967-3CF9AFC1CE01}" type="slidenum">
              <a:rPr lang="en-US" smtClean="0"/>
              <a:t>‹#›</a:t>
            </a:fld>
            <a:endParaRPr lang="en-US"/>
          </a:p>
        </p:txBody>
      </p:sp>
    </p:spTree>
    <p:extLst>
      <p:ext uri="{BB962C8B-B14F-4D97-AF65-F5344CB8AC3E}">
        <p14:creationId xmlns:p14="http://schemas.microsoft.com/office/powerpoint/2010/main" val="941696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86BD0-5994-944B-88A3-79638E8BE4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6B12AE-87A3-4D40-8CD6-55E8147D59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9A18A2-9B99-6144-95ED-443E738AE6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27C84A-8614-164C-B149-5CA5EFCF10CC}"/>
              </a:ext>
            </a:extLst>
          </p:cNvPr>
          <p:cNvSpPr>
            <a:spLocks noGrp="1"/>
          </p:cNvSpPr>
          <p:nvPr>
            <p:ph type="dt" sz="half" idx="10"/>
          </p:nvPr>
        </p:nvSpPr>
        <p:spPr/>
        <p:txBody>
          <a:bodyPr/>
          <a:lstStyle/>
          <a:p>
            <a:fld id="{E0F31DA1-C2E4-824E-8110-20D980312949}" type="datetimeFigureOut">
              <a:rPr lang="en-US" smtClean="0"/>
              <a:t>1/11/22</a:t>
            </a:fld>
            <a:endParaRPr lang="en-US"/>
          </a:p>
        </p:txBody>
      </p:sp>
      <p:sp>
        <p:nvSpPr>
          <p:cNvPr id="6" name="Footer Placeholder 5">
            <a:extLst>
              <a:ext uri="{FF2B5EF4-FFF2-40B4-BE49-F238E27FC236}">
                <a16:creationId xmlns:a16="http://schemas.microsoft.com/office/drawing/2014/main" id="{179B1BBD-B23D-844A-80C8-C1295B27DD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719528-8122-774E-A8CB-52F7288A3977}"/>
              </a:ext>
            </a:extLst>
          </p:cNvPr>
          <p:cNvSpPr>
            <a:spLocks noGrp="1"/>
          </p:cNvSpPr>
          <p:nvPr>
            <p:ph type="sldNum" sz="quarter" idx="12"/>
          </p:nvPr>
        </p:nvSpPr>
        <p:spPr/>
        <p:txBody>
          <a:bodyPr/>
          <a:lstStyle/>
          <a:p>
            <a:fld id="{2BC35275-DE6F-BF47-8967-3CF9AFC1CE01}" type="slidenum">
              <a:rPr lang="en-US" smtClean="0"/>
              <a:t>‹#›</a:t>
            </a:fld>
            <a:endParaRPr lang="en-US"/>
          </a:p>
        </p:txBody>
      </p:sp>
    </p:spTree>
    <p:extLst>
      <p:ext uri="{BB962C8B-B14F-4D97-AF65-F5344CB8AC3E}">
        <p14:creationId xmlns:p14="http://schemas.microsoft.com/office/powerpoint/2010/main" val="3651791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63306-9A1A-9242-B7C9-C9DF668990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93172A-69F1-2147-A706-1058EC425F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12B3F8E-5E62-8C47-A97B-C1421D2847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3E89F2-D5CF-9245-8CFF-756A36E9FF8A}"/>
              </a:ext>
            </a:extLst>
          </p:cNvPr>
          <p:cNvSpPr>
            <a:spLocks noGrp="1"/>
          </p:cNvSpPr>
          <p:nvPr>
            <p:ph type="dt" sz="half" idx="10"/>
          </p:nvPr>
        </p:nvSpPr>
        <p:spPr/>
        <p:txBody>
          <a:bodyPr/>
          <a:lstStyle/>
          <a:p>
            <a:fld id="{E0F31DA1-C2E4-824E-8110-20D980312949}" type="datetimeFigureOut">
              <a:rPr lang="en-US" smtClean="0"/>
              <a:t>1/11/22</a:t>
            </a:fld>
            <a:endParaRPr lang="en-US"/>
          </a:p>
        </p:txBody>
      </p:sp>
      <p:sp>
        <p:nvSpPr>
          <p:cNvPr id="6" name="Footer Placeholder 5">
            <a:extLst>
              <a:ext uri="{FF2B5EF4-FFF2-40B4-BE49-F238E27FC236}">
                <a16:creationId xmlns:a16="http://schemas.microsoft.com/office/drawing/2014/main" id="{3F6BB7FF-5D62-9740-A522-F5E756388D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9A8B4F-5742-5749-BB20-98CBAC73C243}"/>
              </a:ext>
            </a:extLst>
          </p:cNvPr>
          <p:cNvSpPr>
            <a:spLocks noGrp="1"/>
          </p:cNvSpPr>
          <p:nvPr>
            <p:ph type="sldNum" sz="quarter" idx="12"/>
          </p:nvPr>
        </p:nvSpPr>
        <p:spPr/>
        <p:txBody>
          <a:bodyPr/>
          <a:lstStyle/>
          <a:p>
            <a:fld id="{2BC35275-DE6F-BF47-8967-3CF9AFC1CE01}" type="slidenum">
              <a:rPr lang="en-US" smtClean="0"/>
              <a:t>‹#›</a:t>
            </a:fld>
            <a:endParaRPr lang="en-US"/>
          </a:p>
        </p:txBody>
      </p:sp>
    </p:spTree>
    <p:extLst>
      <p:ext uri="{BB962C8B-B14F-4D97-AF65-F5344CB8AC3E}">
        <p14:creationId xmlns:p14="http://schemas.microsoft.com/office/powerpoint/2010/main" val="1518140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D41586-33E6-D045-A5CF-84BAF352C0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CEA6C62-AF4D-D64C-A000-9B173297B3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3948C6-C858-BD41-87F2-3D704C3D3E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F31DA1-C2E4-824E-8110-20D980312949}" type="datetimeFigureOut">
              <a:rPr lang="en-US" smtClean="0"/>
              <a:t>1/11/22</a:t>
            </a:fld>
            <a:endParaRPr lang="en-US"/>
          </a:p>
        </p:txBody>
      </p:sp>
      <p:sp>
        <p:nvSpPr>
          <p:cNvPr id="5" name="Footer Placeholder 4">
            <a:extLst>
              <a:ext uri="{FF2B5EF4-FFF2-40B4-BE49-F238E27FC236}">
                <a16:creationId xmlns:a16="http://schemas.microsoft.com/office/drawing/2014/main" id="{24E1165A-B1AA-8F48-A78A-1A7B26CF26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757BA9-D834-384A-BC67-CEF7FD8335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C35275-DE6F-BF47-8967-3CF9AFC1CE01}" type="slidenum">
              <a:rPr lang="en-US" smtClean="0"/>
              <a:t>‹#›</a:t>
            </a:fld>
            <a:endParaRPr lang="en-US"/>
          </a:p>
        </p:txBody>
      </p:sp>
    </p:spTree>
    <p:extLst>
      <p:ext uri="{BB962C8B-B14F-4D97-AF65-F5344CB8AC3E}">
        <p14:creationId xmlns:p14="http://schemas.microsoft.com/office/powerpoint/2010/main" val="2912586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AD21B-89C5-CD42-8C5F-0A811FEC6DD9}"/>
              </a:ext>
            </a:extLst>
          </p:cNvPr>
          <p:cNvSpPr>
            <a:spLocks noGrp="1"/>
          </p:cNvSpPr>
          <p:nvPr>
            <p:ph type="ctrTitle"/>
          </p:nvPr>
        </p:nvSpPr>
        <p:spPr/>
        <p:txBody>
          <a:bodyPr/>
          <a:lstStyle/>
          <a:p>
            <a:r>
              <a:rPr lang="en-US" dirty="0"/>
              <a:t>METM courses map</a:t>
            </a:r>
          </a:p>
        </p:txBody>
      </p:sp>
      <p:sp>
        <p:nvSpPr>
          <p:cNvPr id="3" name="Subtitle 2">
            <a:extLst>
              <a:ext uri="{FF2B5EF4-FFF2-40B4-BE49-F238E27FC236}">
                <a16:creationId xmlns:a16="http://schemas.microsoft.com/office/drawing/2014/main" id="{9DB7358B-DD19-0340-80C8-5261B8795410}"/>
              </a:ext>
            </a:extLst>
          </p:cNvPr>
          <p:cNvSpPr>
            <a:spLocks noGrp="1"/>
          </p:cNvSpPr>
          <p:nvPr>
            <p:ph type="subTitle" idx="1"/>
          </p:nvPr>
        </p:nvSpPr>
        <p:spPr/>
        <p:txBody>
          <a:bodyPr/>
          <a:lstStyle/>
          <a:p>
            <a:r>
              <a:rPr lang="en-US" dirty="0"/>
              <a:t>2021 year end program faculty retreat</a:t>
            </a:r>
          </a:p>
        </p:txBody>
      </p:sp>
    </p:spTree>
    <p:extLst>
      <p:ext uri="{BB962C8B-B14F-4D97-AF65-F5344CB8AC3E}">
        <p14:creationId xmlns:p14="http://schemas.microsoft.com/office/powerpoint/2010/main" val="4170334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20D08-1632-4240-8876-2783616FCD11}"/>
              </a:ext>
            </a:extLst>
          </p:cNvPr>
          <p:cNvSpPr>
            <a:spLocks noGrp="1"/>
          </p:cNvSpPr>
          <p:nvPr>
            <p:ph type="title"/>
          </p:nvPr>
        </p:nvSpPr>
        <p:spPr/>
        <p:txBody>
          <a:bodyPr>
            <a:normAutofit/>
          </a:bodyPr>
          <a:lstStyle/>
          <a:p>
            <a:pPr>
              <a:lnSpc>
                <a:spcPct val="150000"/>
              </a:lnSpc>
            </a:pPr>
            <a:r>
              <a:rPr lang="en-US" sz="3200" dirty="0">
                <a:latin typeface="+mn-lt"/>
              </a:rPr>
              <a:t>Context</a:t>
            </a:r>
          </a:p>
        </p:txBody>
      </p:sp>
      <p:sp>
        <p:nvSpPr>
          <p:cNvPr id="3" name="Content Placeholder 2">
            <a:extLst>
              <a:ext uri="{FF2B5EF4-FFF2-40B4-BE49-F238E27FC236}">
                <a16:creationId xmlns:a16="http://schemas.microsoft.com/office/drawing/2014/main" id="{BFD691E1-7D30-8248-AF86-53416BFFF857}"/>
              </a:ext>
            </a:extLst>
          </p:cNvPr>
          <p:cNvSpPr>
            <a:spLocks noGrp="1"/>
          </p:cNvSpPr>
          <p:nvPr>
            <p:ph idx="1"/>
          </p:nvPr>
        </p:nvSpPr>
        <p:spPr/>
        <p:txBody>
          <a:bodyPr>
            <a:normAutofit/>
          </a:bodyPr>
          <a:lstStyle/>
          <a:p>
            <a:pPr>
              <a:lnSpc>
                <a:spcPct val="100000"/>
              </a:lnSpc>
            </a:pPr>
            <a:r>
              <a:rPr lang="en-US" sz="1600" dirty="0"/>
              <a:t>The </a:t>
            </a:r>
            <a:r>
              <a:rPr lang="en-US" sz="1600" u="sng" dirty="0"/>
              <a:t>purpose</a:t>
            </a:r>
            <a:r>
              <a:rPr lang="en-US" sz="1600" dirty="0"/>
              <a:t> of the mapping is to assess to what degree are the METM courses collectively aligned with the </a:t>
            </a:r>
            <a:r>
              <a:rPr lang="en-US" sz="1600"/>
              <a:t>program objectives, </a:t>
            </a:r>
            <a:r>
              <a:rPr lang="en-US" sz="1600" dirty="0"/>
              <a:t>particularly the balanced technical skills and professional competencies as well as practical learning and real word applications. </a:t>
            </a:r>
          </a:p>
          <a:p>
            <a:pPr>
              <a:lnSpc>
                <a:spcPct val="100000"/>
              </a:lnSpc>
            </a:pPr>
            <a:endParaRPr lang="en-US" sz="1600" dirty="0"/>
          </a:p>
          <a:p>
            <a:pPr>
              <a:lnSpc>
                <a:spcPct val="100000"/>
              </a:lnSpc>
            </a:pPr>
            <a:r>
              <a:rPr lang="en-US" sz="1600" dirty="0"/>
              <a:t>METM professors </a:t>
            </a:r>
            <a:r>
              <a:rPr lang="en-US" sz="1600" u="sng" dirty="0"/>
              <a:t>collectively</a:t>
            </a:r>
            <a:r>
              <a:rPr lang="en-US" sz="1600" dirty="0"/>
              <a:t> mapped courses based on the course contents and instructors teaching objectives.</a:t>
            </a:r>
          </a:p>
          <a:p>
            <a:pPr>
              <a:lnSpc>
                <a:spcPct val="100000"/>
              </a:lnSpc>
            </a:pPr>
            <a:endParaRPr lang="en-US" sz="1600" dirty="0"/>
          </a:p>
          <a:p>
            <a:pPr>
              <a:lnSpc>
                <a:spcPct val="100000"/>
              </a:lnSpc>
            </a:pPr>
            <a:r>
              <a:rPr lang="en-US" sz="1600" dirty="0"/>
              <a:t>The mapping results provide a </a:t>
            </a:r>
            <a:r>
              <a:rPr lang="en-US" sz="1600" u="sng" dirty="0"/>
              <a:t>holistic view </a:t>
            </a:r>
            <a:r>
              <a:rPr lang="en-US" sz="1600" dirty="0"/>
              <a:t>of the balance of the courses -  “the center of gravity” of the program and enabled the METM professors to analyze and articulate “long-term” </a:t>
            </a:r>
            <a:r>
              <a:rPr lang="en-US" sz="1600" u="sng" dirty="0"/>
              <a:t>opportunities</a:t>
            </a:r>
            <a:r>
              <a:rPr lang="en-US" sz="1600" dirty="0"/>
              <a:t> to further align the courses with program objectives and enhance the linkage of individual courses.</a:t>
            </a:r>
          </a:p>
        </p:txBody>
      </p:sp>
    </p:spTree>
    <p:extLst>
      <p:ext uri="{BB962C8B-B14F-4D97-AF65-F5344CB8AC3E}">
        <p14:creationId xmlns:p14="http://schemas.microsoft.com/office/powerpoint/2010/main" val="391809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66DB3-DB2C-F246-9FA6-09DB305F033A}"/>
              </a:ext>
            </a:extLst>
          </p:cNvPr>
          <p:cNvSpPr>
            <a:spLocks noGrp="1"/>
          </p:cNvSpPr>
          <p:nvPr>
            <p:ph type="title"/>
          </p:nvPr>
        </p:nvSpPr>
        <p:spPr>
          <a:xfrm>
            <a:off x="628518" y="22289"/>
            <a:ext cx="10515600" cy="1325563"/>
          </a:xfrm>
        </p:spPr>
        <p:txBody>
          <a:bodyPr>
            <a:normAutofit/>
          </a:bodyPr>
          <a:lstStyle/>
          <a:p>
            <a:r>
              <a:rPr lang="en-US" sz="3200" dirty="0">
                <a:latin typeface="+mn-lt"/>
              </a:rPr>
              <a:t>Courses map results</a:t>
            </a:r>
          </a:p>
        </p:txBody>
      </p:sp>
      <p:graphicFrame>
        <p:nvGraphicFramePr>
          <p:cNvPr id="4" name="Table 4">
            <a:extLst>
              <a:ext uri="{FF2B5EF4-FFF2-40B4-BE49-F238E27FC236}">
                <a16:creationId xmlns:a16="http://schemas.microsoft.com/office/drawing/2014/main" id="{9D86576A-8671-674D-8300-EE70DF3E2D07}"/>
              </a:ext>
            </a:extLst>
          </p:cNvPr>
          <p:cNvGraphicFramePr>
            <a:graphicFrameLocks noGrp="1"/>
          </p:cNvGraphicFramePr>
          <p:nvPr>
            <p:extLst>
              <p:ext uri="{D42A27DB-BD31-4B8C-83A1-F6EECF244321}">
                <p14:modId xmlns:p14="http://schemas.microsoft.com/office/powerpoint/2010/main" val="3266773263"/>
              </p:ext>
            </p:extLst>
          </p:nvPr>
        </p:nvGraphicFramePr>
        <p:xfrm>
          <a:off x="1179202" y="1328067"/>
          <a:ext cx="5949170" cy="4799088"/>
        </p:xfrm>
        <a:graphic>
          <a:graphicData uri="http://schemas.openxmlformats.org/drawingml/2006/table">
            <a:tbl>
              <a:tblPr firstRow="1" bandRow="1">
                <a:tableStyleId>{5C22544A-7EE6-4342-B048-85BDC9FD1C3A}</a:tableStyleId>
              </a:tblPr>
              <a:tblGrid>
                <a:gridCol w="2974585">
                  <a:extLst>
                    <a:ext uri="{9D8B030D-6E8A-4147-A177-3AD203B41FA5}">
                      <a16:colId xmlns:a16="http://schemas.microsoft.com/office/drawing/2014/main" val="153875141"/>
                    </a:ext>
                  </a:extLst>
                </a:gridCol>
                <a:gridCol w="2974585">
                  <a:extLst>
                    <a:ext uri="{9D8B030D-6E8A-4147-A177-3AD203B41FA5}">
                      <a16:colId xmlns:a16="http://schemas.microsoft.com/office/drawing/2014/main" val="489578585"/>
                    </a:ext>
                  </a:extLst>
                </a:gridCol>
              </a:tblGrid>
              <a:tr h="2399544">
                <a:tc>
                  <a:txBody>
                    <a:bodyPr/>
                    <a:lstStyle/>
                    <a:p>
                      <a:endParaRPr lang="en-US" dirty="0"/>
                    </a:p>
                  </a:txBody>
                  <a:tcPr/>
                </a:tc>
                <a:tc>
                  <a:txBody>
                    <a:bodyPr/>
                    <a:lstStyle/>
                    <a:p>
                      <a:endParaRPr lang="en-US" dirty="0"/>
                    </a:p>
                  </a:txBody>
                  <a:tcPr>
                    <a:solidFill>
                      <a:schemeClr val="accent2">
                        <a:lumMod val="40000"/>
                        <a:lumOff val="60000"/>
                      </a:schemeClr>
                    </a:solidFill>
                  </a:tcPr>
                </a:tc>
                <a:extLst>
                  <a:ext uri="{0D108BD9-81ED-4DB2-BD59-A6C34878D82A}">
                    <a16:rowId xmlns:a16="http://schemas.microsoft.com/office/drawing/2014/main" val="2282315944"/>
                  </a:ext>
                </a:extLst>
              </a:tr>
              <a:tr h="2399544">
                <a:tc>
                  <a:txBody>
                    <a:bodyPr/>
                    <a:lstStyle/>
                    <a:p>
                      <a:endParaRPr lang="en-US" dirty="0"/>
                    </a:p>
                  </a:txBody>
                  <a:tcPr/>
                </a:tc>
                <a:tc>
                  <a:txBody>
                    <a:bodyPr/>
                    <a:lstStyle/>
                    <a:p>
                      <a:endParaRPr lang="en-US" dirty="0"/>
                    </a:p>
                  </a:txBody>
                  <a:tcPr>
                    <a:solidFill>
                      <a:schemeClr val="accent2">
                        <a:lumMod val="75000"/>
                      </a:schemeClr>
                    </a:solidFill>
                  </a:tcPr>
                </a:tc>
                <a:extLst>
                  <a:ext uri="{0D108BD9-81ED-4DB2-BD59-A6C34878D82A}">
                    <a16:rowId xmlns:a16="http://schemas.microsoft.com/office/drawing/2014/main" val="2723295945"/>
                  </a:ext>
                </a:extLst>
              </a:tr>
            </a:tbl>
          </a:graphicData>
        </a:graphic>
      </p:graphicFrame>
      <p:sp>
        <p:nvSpPr>
          <p:cNvPr id="5" name="TextBox 4">
            <a:extLst>
              <a:ext uri="{FF2B5EF4-FFF2-40B4-BE49-F238E27FC236}">
                <a16:creationId xmlns:a16="http://schemas.microsoft.com/office/drawing/2014/main" id="{302198C6-95E6-2040-9500-FE990EC78D9D}"/>
              </a:ext>
            </a:extLst>
          </p:cNvPr>
          <p:cNvSpPr txBox="1"/>
          <p:nvPr/>
        </p:nvSpPr>
        <p:spPr>
          <a:xfrm>
            <a:off x="5140168" y="6223383"/>
            <a:ext cx="1658659" cy="369332"/>
          </a:xfrm>
          <a:prstGeom prst="rect">
            <a:avLst/>
          </a:prstGeom>
          <a:noFill/>
        </p:spPr>
        <p:txBody>
          <a:bodyPr wrap="none" rtlCol="0">
            <a:spAutoFit/>
          </a:bodyPr>
          <a:lstStyle/>
          <a:p>
            <a:r>
              <a:rPr lang="en-US" dirty="0">
                <a:solidFill>
                  <a:srgbClr val="FFC000"/>
                </a:solidFill>
              </a:rPr>
              <a:t>leadership skills</a:t>
            </a:r>
          </a:p>
        </p:txBody>
      </p:sp>
      <p:sp>
        <p:nvSpPr>
          <p:cNvPr id="6" name="TextBox 5">
            <a:extLst>
              <a:ext uri="{FF2B5EF4-FFF2-40B4-BE49-F238E27FC236}">
                <a16:creationId xmlns:a16="http://schemas.microsoft.com/office/drawing/2014/main" id="{55AF590D-B036-0547-9EBF-4F7E793A3300}"/>
              </a:ext>
            </a:extLst>
          </p:cNvPr>
          <p:cNvSpPr txBox="1"/>
          <p:nvPr/>
        </p:nvSpPr>
        <p:spPr>
          <a:xfrm rot="16200000">
            <a:off x="37615" y="1981752"/>
            <a:ext cx="1540806" cy="369332"/>
          </a:xfrm>
          <a:prstGeom prst="rect">
            <a:avLst/>
          </a:prstGeom>
          <a:noFill/>
        </p:spPr>
        <p:txBody>
          <a:bodyPr wrap="none" rtlCol="0">
            <a:spAutoFit/>
          </a:bodyPr>
          <a:lstStyle/>
          <a:p>
            <a:r>
              <a:rPr lang="en-US" dirty="0">
                <a:solidFill>
                  <a:schemeClr val="accent1"/>
                </a:solidFill>
              </a:rPr>
              <a:t>Technical skills</a:t>
            </a:r>
          </a:p>
        </p:txBody>
      </p:sp>
      <p:sp>
        <p:nvSpPr>
          <p:cNvPr id="7" name="TextBox 6">
            <a:extLst>
              <a:ext uri="{FF2B5EF4-FFF2-40B4-BE49-F238E27FC236}">
                <a16:creationId xmlns:a16="http://schemas.microsoft.com/office/drawing/2014/main" id="{3D575829-4625-964E-A491-B4B42FCD7738}"/>
              </a:ext>
            </a:extLst>
          </p:cNvPr>
          <p:cNvSpPr txBox="1"/>
          <p:nvPr/>
        </p:nvSpPr>
        <p:spPr>
          <a:xfrm>
            <a:off x="5618456" y="4974052"/>
            <a:ext cx="535724" cy="369332"/>
          </a:xfrm>
          <a:prstGeom prst="rect">
            <a:avLst/>
          </a:prstGeom>
          <a:solidFill>
            <a:schemeClr val="bg1"/>
          </a:solidFill>
        </p:spPr>
        <p:txBody>
          <a:bodyPr wrap="none" rtlCol="0">
            <a:spAutoFit/>
          </a:bodyPr>
          <a:lstStyle/>
          <a:p>
            <a:r>
              <a:rPr lang="en-US" dirty="0"/>
              <a:t>610</a:t>
            </a:r>
          </a:p>
        </p:txBody>
      </p:sp>
      <p:sp>
        <p:nvSpPr>
          <p:cNvPr id="8" name="TextBox 7">
            <a:extLst>
              <a:ext uri="{FF2B5EF4-FFF2-40B4-BE49-F238E27FC236}">
                <a16:creationId xmlns:a16="http://schemas.microsoft.com/office/drawing/2014/main" id="{96D74004-20C3-8845-9107-F208F572EE10}"/>
              </a:ext>
            </a:extLst>
          </p:cNvPr>
          <p:cNvSpPr txBox="1"/>
          <p:nvPr/>
        </p:nvSpPr>
        <p:spPr>
          <a:xfrm>
            <a:off x="5618456" y="5490732"/>
            <a:ext cx="535724" cy="369332"/>
          </a:xfrm>
          <a:prstGeom prst="rect">
            <a:avLst/>
          </a:prstGeom>
          <a:solidFill>
            <a:schemeClr val="bg1"/>
          </a:solidFill>
        </p:spPr>
        <p:txBody>
          <a:bodyPr wrap="none" rtlCol="0">
            <a:spAutoFit/>
          </a:bodyPr>
          <a:lstStyle/>
          <a:p>
            <a:r>
              <a:rPr lang="en-US" dirty="0"/>
              <a:t>619</a:t>
            </a:r>
          </a:p>
        </p:txBody>
      </p:sp>
      <p:sp>
        <p:nvSpPr>
          <p:cNvPr id="9" name="TextBox 8">
            <a:extLst>
              <a:ext uri="{FF2B5EF4-FFF2-40B4-BE49-F238E27FC236}">
                <a16:creationId xmlns:a16="http://schemas.microsoft.com/office/drawing/2014/main" id="{37C6E7F9-0AD2-6A4B-9B9A-336E3D301E04}"/>
              </a:ext>
            </a:extLst>
          </p:cNvPr>
          <p:cNvSpPr txBox="1"/>
          <p:nvPr/>
        </p:nvSpPr>
        <p:spPr>
          <a:xfrm>
            <a:off x="6249827" y="4974052"/>
            <a:ext cx="535724" cy="369332"/>
          </a:xfrm>
          <a:prstGeom prst="rect">
            <a:avLst/>
          </a:prstGeom>
          <a:solidFill>
            <a:schemeClr val="bg1"/>
          </a:solidFill>
        </p:spPr>
        <p:txBody>
          <a:bodyPr wrap="none" rtlCol="0">
            <a:spAutoFit/>
          </a:bodyPr>
          <a:lstStyle/>
          <a:p>
            <a:r>
              <a:rPr lang="en-US" dirty="0"/>
              <a:t>624</a:t>
            </a:r>
          </a:p>
        </p:txBody>
      </p:sp>
      <p:sp>
        <p:nvSpPr>
          <p:cNvPr id="10" name="TextBox 9">
            <a:extLst>
              <a:ext uri="{FF2B5EF4-FFF2-40B4-BE49-F238E27FC236}">
                <a16:creationId xmlns:a16="http://schemas.microsoft.com/office/drawing/2014/main" id="{0BF8EED9-00C4-4F45-BB74-CB8BF06F90A8}"/>
              </a:ext>
            </a:extLst>
          </p:cNvPr>
          <p:cNvSpPr txBox="1"/>
          <p:nvPr/>
        </p:nvSpPr>
        <p:spPr>
          <a:xfrm>
            <a:off x="6249827" y="5490732"/>
            <a:ext cx="535724" cy="369332"/>
          </a:xfrm>
          <a:prstGeom prst="rect">
            <a:avLst/>
          </a:prstGeom>
          <a:solidFill>
            <a:schemeClr val="bg1"/>
          </a:solidFill>
        </p:spPr>
        <p:txBody>
          <a:bodyPr wrap="none" rtlCol="0">
            <a:spAutoFit/>
          </a:bodyPr>
          <a:lstStyle/>
          <a:p>
            <a:r>
              <a:rPr lang="en-US" dirty="0"/>
              <a:t>689</a:t>
            </a:r>
          </a:p>
        </p:txBody>
      </p:sp>
      <p:sp>
        <p:nvSpPr>
          <p:cNvPr id="11" name="TextBox 10">
            <a:extLst>
              <a:ext uri="{FF2B5EF4-FFF2-40B4-BE49-F238E27FC236}">
                <a16:creationId xmlns:a16="http://schemas.microsoft.com/office/drawing/2014/main" id="{4A99980F-ACC4-7047-B7B4-72F09C74724A}"/>
              </a:ext>
            </a:extLst>
          </p:cNvPr>
          <p:cNvSpPr txBox="1"/>
          <p:nvPr/>
        </p:nvSpPr>
        <p:spPr>
          <a:xfrm>
            <a:off x="5618456" y="4531046"/>
            <a:ext cx="535724" cy="369332"/>
          </a:xfrm>
          <a:prstGeom prst="rect">
            <a:avLst/>
          </a:prstGeom>
          <a:solidFill>
            <a:schemeClr val="bg1"/>
          </a:solidFill>
        </p:spPr>
        <p:txBody>
          <a:bodyPr wrap="none" rtlCol="0">
            <a:spAutoFit/>
          </a:bodyPr>
          <a:lstStyle/>
          <a:p>
            <a:r>
              <a:rPr lang="en-US" dirty="0"/>
              <a:t>630</a:t>
            </a:r>
          </a:p>
        </p:txBody>
      </p:sp>
      <p:sp>
        <p:nvSpPr>
          <p:cNvPr id="17" name="TextBox 16">
            <a:extLst>
              <a:ext uri="{FF2B5EF4-FFF2-40B4-BE49-F238E27FC236}">
                <a16:creationId xmlns:a16="http://schemas.microsoft.com/office/drawing/2014/main" id="{D20D4C91-8417-F04B-88C6-5A699EE3A3A5}"/>
              </a:ext>
            </a:extLst>
          </p:cNvPr>
          <p:cNvSpPr txBox="1"/>
          <p:nvPr/>
        </p:nvSpPr>
        <p:spPr>
          <a:xfrm>
            <a:off x="3512778" y="1352087"/>
            <a:ext cx="535724" cy="369332"/>
          </a:xfrm>
          <a:prstGeom prst="rect">
            <a:avLst/>
          </a:prstGeom>
          <a:solidFill>
            <a:schemeClr val="bg1"/>
          </a:solidFill>
        </p:spPr>
        <p:txBody>
          <a:bodyPr wrap="none" rtlCol="0">
            <a:spAutoFit/>
          </a:bodyPr>
          <a:lstStyle/>
          <a:p>
            <a:r>
              <a:rPr lang="en-US" dirty="0"/>
              <a:t>631</a:t>
            </a:r>
          </a:p>
        </p:txBody>
      </p:sp>
      <p:sp>
        <p:nvSpPr>
          <p:cNvPr id="18" name="TextBox 17">
            <a:extLst>
              <a:ext uri="{FF2B5EF4-FFF2-40B4-BE49-F238E27FC236}">
                <a16:creationId xmlns:a16="http://schemas.microsoft.com/office/drawing/2014/main" id="{58E53D2A-81C6-EB4F-ACA1-EE18888AB257}"/>
              </a:ext>
            </a:extLst>
          </p:cNvPr>
          <p:cNvSpPr txBox="1"/>
          <p:nvPr/>
        </p:nvSpPr>
        <p:spPr>
          <a:xfrm>
            <a:off x="3903684" y="1569724"/>
            <a:ext cx="535724" cy="369332"/>
          </a:xfrm>
          <a:prstGeom prst="rect">
            <a:avLst/>
          </a:prstGeom>
          <a:solidFill>
            <a:schemeClr val="bg1"/>
          </a:solidFill>
        </p:spPr>
        <p:txBody>
          <a:bodyPr wrap="none" rtlCol="0">
            <a:spAutoFit/>
          </a:bodyPr>
          <a:lstStyle/>
          <a:p>
            <a:r>
              <a:rPr lang="en-US" dirty="0"/>
              <a:t>641</a:t>
            </a:r>
          </a:p>
        </p:txBody>
      </p:sp>
      <p:sp>
        <p:nvSpPr>
          <p:cNvPr id="19" name="Oval 18">
            <a:extLst>
              <a:ext uri="{FF2B5EF4-FFF2-40B4-BE49-F238E27FC236}">
                <a16:creationId xmlns:a16="http://schemas.microsoft.com/office/drawing/2014/main" id="{C862956F-D9D4-174F-BE71-2BA834E2C49B}"/>
              </a:ext>
            </a:extLst>
          </p:cNvPr>
          <p:cNvSpPr/>
          <p:nvPr/>
        </p:nvSpPr>
        <p:spPr>
          <a:xfrm>
            <a:off x="4935235" y="4042932"/>
            <a:ext cx="2226519" cy="2231571"/>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2FFE9AC-7D86-E74A-AD21-E3CBB4D329BB}"/>
              </a:ext>
            </a:extLst>
          </p:cNvPr>
          <p:cNvSpPr txBox="1"/>
          <p:nvPr/>
        </p:nvSpPr>
        <p:spPr>
          <a:xfrm>
            <a:off x="3596315" y="2918102"/>
            <a:ext cx="535724" cy="369332"/>
          </a:xfrm>
          <a:prstGeom prst="rect">
            <a:avLst/>
          </a:prstGeom>
          <a:solidFill>
            <a:schemeClr val="bg1"/>
          </a:solidFill>
        </p:spPr>
        <p:txBody>
          <a:bodyPr wrap="none" rtlCol="0">
            <a:spAutoFit/>
          </a:bodyPr>
          <a:lstStyle/>
          <a:p>
            <a:r>
              <a:rPr lang="en-US" dirty="0"/>
              <a:t>612</a:t>
            </a:r>
          </a:p>
        </p:txBody>
      </p:sp>
      <p:sp>
        <p:nvSpPr>
          <p:cNvPr id="13" name="TextBox 12">
            <a:extLst>
              <a:ext uri="{FF2B5EF4-FFF2-40B4-BE49-F238E27FC236}">
                <a16:creationId xmlns:a16="http://schemas.microsoft.com/office/drawing/2014/main" id="{D4E5E074-0FFF-8748-B9F8-451F9622D444}"/>
              </a:ext>
            </a:extLst>
          </p:cNvPr>
          <p:cNvSpPr txBox="1"/>
          <p:nvPr/>
        </p:nvSpPr>
        <p:spPr>
          <a:xfrm>
            <a:off x="2924235" y="3287434"/>
            <a:ext cx="535724" cy="369332"/>
          </a:xfrm>
          <a:prstGeom prst="rect">
            <a:avLst/>
          </a:prstGeom>
          <a:solidFill>
            <a:schemeClr val="bg1"/>
          </a:solidFill>
        </p:spPr>
        <p:txBody>
          <a:bodyPr wrap="none" rtlCol="0">
            <a:spAutoFit/>
          </a:bodyPr>
          <a:lstStyle/>
          <a:p>
            <a:r>
              <a:rPr lang="en-US" dirty="0"/>
              <a:t>613</a:t>
            </a:r>
          </a:p>
        </p:txBody>
      </p:sp>
      <p:sp>
        <p:nvSpPr>
          <p:cNvPr id="14" name="TextBox 13">
            <a:extLst>
              <a:ext uri="{FF2B5EF4-FFF2-40B4-BE49-F238E27FC236}">
                <a16:creationId xmlns:a16="http://schemas.microsoft.com/office/drawing/2014/main" id="{F5E7D574-8D4D-4741-A669-F4BD5F6BE586}"/>
              </a:ext>
            </a:extLst>
          </p:cNvPr>
          <p:cNvSpPr txBox="1"/>
          <p:nvPr/>
        </p:nvSpPr>
        <p:spPr>
          <a:xfrm>
            <a:off x="1531102" y="2115801"/>
            <a:ext cx="535724" cy="369332"/>
          </a:xfrm>
          <a:prstGeom prst="rect">
            <a:avLst/>
          </a:prstGeom>
          <a:solidFill>
            <a:schemeClr val="bg1"/>
          </a:solidFill>
        </p:spPr>
        <p:txBody>
          <a:bodyPr wrap="none" rtlCol="0">
            <a:spAutoFit/>
          </a:bodyPr>
          <a:lstStyle/>
          <a:p>
            <a:r>
              <a:rPr lang="en-US" dirty="0"/>
              <a:t>643</a:t>
            </a:r>
          </a:p>
        </p:txBody>
      </p:sp>
      <p:sp>
        <p:nvSpPr>
          <p:cNvPr id="15" name="TextBox 14">
            <a:extLst>
              <a:ext uri="{FF2B5EF4-FFF2-40B4-BE49-F238E27FC236}">
                <a16:creationId xmlns:a16="http://schemas.microsoft.com/office/drawing/2014/main" id="{0FADC686-37FF-A241-8357-99F9E1FD2835}"/>
              </a:ext>
            </a:extLst>
          </p:cNvPr>
          <p:cNvSpPr txBox="1"/>
          <p:nvPr/>
        </p:nvSpPr>
        <p:spPr>
          <a:xfrm>
            <a:off x="1531102" y="1637629"/>
            <a:ext cx="535724" cy="369332"/>
          </a:xfrm>
          <a:prstGeom prst="rect">
            <a:avLst/>
          </a:prstGeom>
          <a:solidFill>
            <a:schemeClr val="bg1"/>
          </a:solidFill>
        </p:spPr>
        <p:txBody>
          <a:bodyPr wrap="none" rtlCol="0">
            <a:spAutoFit/>
          </a:bodyPr>
          <a:lstStyle/>
          <a:p>
            <a:r>
              <a:rPr lang="en-US" dirty="0"/>
              <a:t>634</a:t>
            </a:r>
          </a:p>
        </p:txBody>
      </p:sp>
      <p:sp>
        <p:nvSpPr>
          <p:cNvPr id="16" name="TextBox 15">
            <a:extLst>
              <a:ext uri="{FF2B5EF4-FFF2-40B4-BE49-F238E27FC236}">
                <a16:creationId xmlns:a16="http://schemas.microsoft.com/office/drawing/2014/main" id="{63816CB9-1BA7-924A-B9EA-C38638525AD6}"/>
              </a:ext>
            </a:extLst>
          </p:cNvPr>
          <p:cNvSpPr txBox="1"/>
          <p:nvPr/>
        </p:nvSpPr>
        <p:spPr>
          <a:xfrm>
            <a:off x="2339538" y="1857469"/>
            <a:ext cx="535724" cy="369332"/>
          </a:xfrm>
          <a:prstGeom prst="rect">
            <a:avLst/>
          </a:prstGeom>
          <a:solidFill>
            <a:schemeClr val="bg1"/>
          </a:solidFill>
        </p:spPr>
        <p:txBody>
          <a:bodyPr wrap="none" rtlCol="0">
            <a:spAutoFit/>
          </a:bodyPr>
          <a:lstStyle/>
          <a:p>
            <a:r>
              <a:rPr lang="en-US" dirty="0"/>
              <a:t>624</a:t>
            </a:r>
          </a:p>
        </p:txBody>
      </p:sp>
      <p:sp>
        <p:nvSpPr>
          <p:cNvPr id="20" name="Oval 19">
            <a:extLst>
              <a:ext uri="{FF2B5EF4-FFF2-40B4-BE49-F238E27FC236}">
                <a16:creationId xmlns:a16="http://schemas.microsoft.com/office/drawing/2014/main" id="{B9D558FB-1F35-D543-89CF-DB999852D331}"/>
              </a:ext>
            </a:extLst>
          </p:cNvPr>
          <p:cNvSpPr/>
          <p:nvPr/>
        </p:nvSpPr>
        <p:spPr>
          <a:xfrm>
            <a:off x="1128441" y="1185349"/>
            <a:ext cx="1867077" cy="1605524"/>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21" name="Oval 20">
            <a:extLst>
              <a:ext uri="{FF2B5EF4-FFF2-40B4-BE49-F238E27FC236}">
                <a16:creationId xmlns:a16="http://schemas.microsoft.com/office/drawing/2014/main" id="{D83B5A75-0DDE-F443-92BE-CBC2C52F5EF4}"/>
              </a:ext>
            </a:extLst>
          </p:cNvPr>
          <p:cNvSpPr/>
          <p:nvPr/>
        </p:nvSpPr>
        <p:spPr>
          <a:xfrm>
            <a:off x="2645419" y="2662979"/>
            <a:ext cx="1725456" cy="1196254"/>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70C06B3-5AED-E04E-83DE-70CB3B92F43A}"/>
              </a:ext>
            </a:extLst>
          </p:cNvPr>
          <p:cNvSpPr/>
          <p:nvPr/>
        </p:nvSpPr>
        <p:spPr>
          <a:xfrm>
            <a:off x="3268230" y="1106758"/>
            <a:ext cx="1318873" cy="98608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05DA221-CE5C-1A4A-AD7C-4FEEC9B9DFD4}"/>
              </a:ext>
            </a:extLst>
          </p:cNvPr>
          <p:cNvSpPr txBox="1"/>
          <p:nvPr/>
        </p:nvSpPr>
        <p:spPr>
          <a:xfrm>
            <a:off x="7366687" y="1229125"/>
            <a:ext cx="4653120" cy="5016758"/>
          </a:xfrm>
          <a:prstGeom prst="rect">
            <a:avLst/>
          </a:prstGeom>
          <a:noFill/>
        </p:spPr>
        <p:txBody>
          <a:bodyPr wrap="square" rtlCol="0">
            <a:spAutoFit/>
          </a:bodyPr>
          <a:lstStyle/>
          <a:p>
            <a:r>
              <a:rPr lang="en-US" sz="1600" dirty="0"/>
              <a:t>The assessment results of 12 courses are illustrated on the 2-dimensional chart (leadership skills vs. technical skills)</a:t>
            </a:r>
          </a:p>
          <a:p>
            <a:endParaRPr lang="en-US" sz="1600" dirty="0"/>
          </a:p>
          <a:p>
            <a:r>
              <a:rPr lang="en-US" sz="1600" dirty="0"/>
              <a:t>There four obvious clusters: </a:t>
            </a:r>
          </a:p>
          <a:p>
            <a:pPr marL="342900" indent="-342900">
              <a:buAutoNum type="arabicPeriod"/>
            </a:pPr>
            <a:r>
              <a:rPr lang="en-US" sz="1600" dirty="0"/>
              <a:t>(blue): three courses (634, 624 and 643) focus on helping students develop technical skills for technology management</a:t>
            </a:r>
          </a:p>
          <a:p>
            <a:pPr marL="342900" indent="-342900">
              <a:buAutoNum type="arabicPeriod"/>
            </a:pPr>
            <a:endParaRPr lang="en-US" sz="1600" dirty="0"/>
          </a:p>
          <a:p>
            <a:pPr marL="342900" indent="-342900">
              <a:buAutoNum type="arabicPeriod"/>
            </a:pPr>
            <a:r>
              <a:rPr lang="en-US" sz="1600" dirty="0"/>
              <a:t>(orange): five courses (610,619,625,630,689 ) aim at providing leadership (soft) skill trainings for students</a:t>
            </a:r>
          </a:p>
          <a:p>
            <a:pPr marL="342900" indent="-342900">
              <a:buAutoNum type="arabicPeriod"/>
            </a:pPr>
            <a:endParaRPr lang="en-US" sz="1600" dirty="0"/>
          </a:p>
          <a:p>
            <a:pPr marL="342900" indent="-342900">
              <a:buAutoNum type="arabicPeriod"/>
            </a:pPr>
            <a:r>
              <a:rPr lang="en-US" sz="1600" dirty="0"/>
              <a:t>(green): two courses (612 and 613) enable students to develop both technical and leadership skills</a:t>
            </a:r>
          </a:p>
          <a:p>
            <a:pPr marL="342900" indent="-342900">
              <a:buAutoNum type="arabicPeriod"/>
            </a:pPr>
            <a:endParaRPr lang="en-US" sz="1600" dirty="0"/>
          </a:p>
          <a:p>
            <a:pPr marL="342900" indent="-342900">
              <a:buAutoNum type="arabicPeriod"/>
            </a:pPr>
            <a:r>
              <a:rPr lang="en-US" sz="1600" dirty="0"/>
              <a:t>(black): two capstone courses (631 and 641) provide students the opportunities to identify and solve practical problems for their organizations. </a:t>
            </a:r>
          </a:p>
        </p:txBody>
      </p:sp>
      <p:sp>
        <p:nvSpPr>
          <p:cNvPr id="29" name="TextBox 28">
            <a:extLst>
              <a:ext uri="{FF2B5EF4-FFF2-40B4-BE49-F238E27FC236}">
                <a16:creationId xmlns:a16="http://schemas.microsoft.com/office/drawing/2014/main" id="{4E163F29-8D89-8F4F-B933-D186A374203D}"/>
              </a:ext>
            </a:extLst>
          </p:cNvPr>
          <p:cNvSpPr txBox="1"/>
          <p:nvPr/>
        </p:nvSpPr>
        <p:spPr>
          <a:xfrm>
            <a:off x="1635168" y="6525455"/>
            <a:ext cx="6720840" cy="307777"/>
          </a:xfrm>
          <a:prstGeom prst="rect">
            <a:avLst/>
          </a:prstGeom>
          <a:noFill/>
        </p:spPr>
        <p:txBody>
          <a:bodyPr wrap="square" rtlCol="0">
            <a:spAutoFit/>
          </a:bodyPr>
          <a:lstStyle/>
          <a:p>
            <a:r>
              <a:rPr lang="en-US" sz="1400" dirty="0"/>
              <a:t>low                                                                                                     high</a:t>
            </a:r>
          </a:p>
        </p:txBody>
      </p:sp>
      <p:cxnSp>
        <p:nvCxnSpPr>
          <p:cNvPr id="31" name="Straight Arrow Connector 30">
            <a:extLst>
              <a:ext uri="{FF2B5EF4-FFF2-40B4-BE49-F238E27FC236}">
                <a16:creationId xmlns:a16="http://schemas.microsoft.com/office/drawing/2014/main" id="{932F8AEC-9C39-584C-A5D3-42FE37D486EA}"/>
              </a:ext>
            </a:extLst>
          </p:cNvPr>
          <p:cNvCxnSpPr/>
          <p:nvPr/>
        </p:nvCxnSpPr>
        <p:spPr>
          <a:xfrm>
            <a:off x="2061979" y="6717221"/>
            <a:ext cx="355647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1D3E599-1360-AF4C-B182-22CD0DBA40EB}"/>
              </a:ext>
            </a:extLst>
          </p:cNvPr>
          <p:cNvSpPr txBox="1"/>
          <p:nvPr/>
        </p:nvSpPr>
        <p:spPr>
          <a:xfrm rot="16200000">
            <a:off x="-2906874" y="2828514"/>
            <a:ext cx="6720840" cy="307777"/>
          </a:xfrm>
          <a:prstGeom prst="rect">
            <a:avLst/>
          </a:prstGeom>
          <a:noFill/>
        </p:spPr>
        <p:txBody>
          <a:bodyPr wrap="square" rtlCol="0">
            <a:spAutoFit/>
          </a:bodyPr>
          <a:lstStyle/>
          <a:p>
            <a:r>
              <a:rPr lang="en-US" sz="1400" dirty="0"/>
              <a:t>low                                                                                                     high</a:t>
            </a:r>
          </a:p>
        </p:txBody>
      </p:sp>
      <p:cxnSp>
        <p:nvCxnSpPr>
          <p:cNvPr id="33" name="Straight Arrow Connector 32">
            <a:extLst>
              <a:ext uri="{FF2B5EF4-FFF2-40B4-BE49-F238E27FC236}">
                <a16:creationId xmlns:a16="http://schemas.microsoft.com/office/drawing/2014/main" id="{D58D9772-3042-AB45-B4A1-C3DE57FA0783}"/>
              </a:ext>
            </a:extLst>
          </p:cNvPr>
          <p:cNvCxnSpPr>
            <a:cxnSpLocks/>
          </p:cNvCxnSpPr>
          <p:nvPr/>
        </p:nvCxnSpPr>
        <p:spPr>
          <a:xfrm rot="16200000">
            <a:off x="-1326228" y="3963566"/>
            <a:ext cx="355647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9728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66DB3-DB2C-F246-9FA6-09DB305F033A}"/>
              </a:ext>
            </a:extLst>
          </p:cNvPr>
          <p:cNvSpPr>
            <a:spLocks noGrp="1"/>
          </p:cNvSpPr>
          <p:nvPr>
            <p:ph type="title"/>
          </p:nvPr>
        </p:nvSpPr>
        <p:spPr>
          <a:xfrm>
            <a:off x="644974" y="145271"/>
            <a:ext cx="10515600" cy="1325563"/>
          </a:xfrm>
        </p:spPr>
        <p:txBody>
          <a:bodyPr>
            <a:normAutofit/>
          </a:bodyPr>
          <a:lstStyle/>
          <a:p>
            <a:r>
              <a:rPr lang="en-US" sz="3200" dirty="0">
                <a:latin typeface="+mn-lt"/>
              </a:rPr>
              <a:t>METM enhancement opportunities</a:t>
            </a:r>
          </a:p>
        </p:txBody>
      </p:sp>
      <p:graphicFrame>
        <p:nvGraphicFramePr>
          <p:cNvPr id="4" name="Table 4">
            <a:extLst>
              <a:ext uri="{FF2B5EF4-FFF2-40B4-BE49-F238E27FC236}">
                <a16:creationId xmlns:a16="http://schemas.microsoft.com/office/drawing/2014/main" id="{9D86576A-8671-674D-8300-EE70DF3E2D07}"/>
              </a:ext>
            </a:extLst>
          </p:cNvPr>
          <p:cNvGraphicFramePr>
            <a:graphicFrameLocks noGrp="1"/>
          </p:cNvGraphicFramePr>
          <p:nvPr>
            <p:extLst>
              <p:ext uri="{D42A27DB-BD31-4B8C-83A1-F6EECF244321}">
                <p14:modId xmlns:p14="http://schemas.microsoft.com/office/powerpoint/2010/main" val="3716244779"/>
              </p:ext>
            </p:extLst>
          </p:nvPr>
        </p:nvGraphicFramePr>
        <p:xfrm>
          <a:off x="1102534" y="1485514"/>
          <a:ext cx="5949170" cy="4799088"/>
        </p:xfrm>
        <a:graphic>
          <a:graphicData uri="http://schemas.openxmlformats.org/drawingml/2006/table">
            <a:tbl>
              <a:tblPr firstRow="1" bandRow="1">
                <a:tableStyleId>{5C22544A-7EE6-4342-B048-85BDC9FD1C3A}</a:tableStyleId>
              </a:tblPr>
              <a:tblGrid>
                <a:gridCol w="2974585">
                  <a:extLst>
                    <a:ext uri="{9D8B030D-6E8A-4147-A177-3AD203B41FA5}">
                      <a16:colId xmlns:a16="http://schemas.microsoft.com/office/drawing/2014/main" val="153875141"/>
                    </a:ext>
                  </a:extLst>
                </a:gridCol>
                <a:gridCol w="2974585">
                  <a:extLst>
                    <a:ext uri="{9D8B030D-6E8A-4147-A177-3AD203B41FA5}">
                      <a16:colId xmlns:a16="http://schemas.microsoft.com/office/drawing/2014/main" val="489578585"/>
                    </a:ext>
                  </a:extLst>
                </a:gridCol>
              </a:tblGrid>
              <a:tr h="2399544">
                <a:tc>
                  <a:txBody>
                    <a:bodyPr/>
                    <a:lstStyle/>
                    <a:p>
                      <a:endParaRPr lang="en-US" dirty="0"/>
                    </a:p>
                  </a:txBody>
                  <a:tcPr/>
                </a:tc>
                <a:tc>
                  <a:txBody>
                    <a:bodyPr/>
                    <a:lstStyle/>
                    <a:p>
                      <a:endParaRPr lang="en-US" dirty="0"/>
                    </a:p>
                  </a:txBody>
                  <a:tcPr>
                    <a:solidFill>
                      <a:schemeClr val="accent2">
                        <a:lumMod val="40000"/>
                        <a:lumOff val="60000"/>
                      </a:schemeClr>
                    </a:solidFill>
                  </a:tcPr>
                </a:tc>
                <a:extLst>
                  <a:ext uri="{0D108BD9-81ED-4DB2-BD59-A6C34878D82A}">
                    <a16:rowId xmlns:a16="http://schemas.microsoft.com/office/drawing/2014/main" val="2282315944"/>
                  </a:ext>
                </a:extLst>
              </a:tr>
              <a:tr h="2399544">
                <a:tc>
                  <a:txBody>
                    <a:bodyPr/>
                    <a:lstStyle/>
                    <a:p>
                      <a:endParaRPr lang="en-US" dirty="0"/>
                    </a:p>
                  </a:txBody>
                  <a:tcPr/>
                </a:tc>
                <a:tc>
                  <a:txBody>
                    <a:bodyPr/>
                    <a:lstStyle/>
                    <a:p>
                      <a:endParaRPr lang="en-US" dirty="0"/>
                    </a:p>
                  </a:txBody>
                  <a:tcPr>
                    <a:solidFill>
                      <a:schemeClr val="accent2">
                        <a:lumMod val="75000"/>
                      </a:schemeClr>
                    </a:solidFill>
                  </a:tcPr>
                </a:tc>
                <a:extLst>
                  <a:ext uri="{0D108BD9-81ED-4DB2-BD59-A6C34878D82A}">
                    <a16:rowId xmlns:a16="http://schemas.microsoft.com/office/drawing/2014/main" val="2723295945"/>
                  </a:ext>
                </a:extLst>
              </a:tr>
            </a:tbl>
          </a:graphicData>
        </a:graphic>
      </p:graphicFrame>
      <p:sp>
        <p:nvSpPr>
          <p:cNvPr id="7" name="TextBox 6">
            <a:extLst>
              <a:ext uri="{FF2B5EF4-FFF2-40B4-BE49-F238E27FC236}">
                <a16:creationId xmlns:a16="http://schemas.microsoft.com/office/drawing/2014/main" id="{3D575829-4625-964E-A491-B4B42FCD7738}"/>
              </a:ext>
            </a:extLst>
          </p:cNvPr>
          <p:cNvSpPr txBox="1"/>
          <p:nvPr/>
        </p:nvSpPr>
        <p:spPr>
          <a:xfrm>
            <a:off x="5528505" y="5143526"/>
            <a:ext cx="535724" cy="369332"/>
          </a:xfrm>
          <a:prstGeom prst="rect">
            <a:avLst/>
          </a:prstGeom>
          <a:solidFill>
            <a:schemeClr val="bg1"/>
          </a:solidFill>
        </p:spPr>
        <p:txBody>
          <a:bodyPr wrap="none" rtlCol="0">
            <a:spAutoFit/>
          </a:bodyPr>
          <a:lstStyle/>
          <a:p>
            <a:r>
              <a:rPr lang="en-US" dirty="0"/>
              <a:t>610</a:t>
            </a:r>
          </a:p>
        </p:txBody>
      </p:sp>
      <p:sp>
        <p:nvSpPr>
          <p:cNvPr id="8" name="TextBox 7">
            <a:extLst>
              <a:ext uri="{FF2B5EF4-FFF2-40B4-BE49-F238E27FC236}">
                <a16:creationId xmlns:a16="http://schemas.microsoft.com/office/drawing/2014/main" id="{96D74004-20C3-8845-9107-F208F572EE10}"/>
              </a:ext>
            </a:extLst>
          </p:cNvPr>
          <p:cNvSpPr txBox="1"/>
          <p:nvPr/>
        </p:nvSpPr>
        <p:spPr>
          <a:xfrm>
            <a:off x="5528505" y="5660206"/>
            <a:ext cx="535724" cy="369332"/>
          </a:xfrm>
          <a:prstGeom prst="rect">
            <a:avLst/>
          </a:prstGeom>
          <a:solidFill>
            <a:schemeClr val="bg1"/>
          </a:solidFill>
        </p:spPr>
        <p:txBody>
          <a:bodyPr wrap="none" rtlCol="0">
            <a:spAutoFit/>
          </a:bodyPr>
          <a:lstStyle/>
          <a:p>
            <a:r>
              <a:rPr lang="en-US" dirty="0"/>
              <a:t>619</a:t>
            </a:r>
          </a:p>
        </p:txBody>
      </p:sp>
      <p:sp>
        <p:nvSpPr>
          <p:cNvPr id="9" name="TextBox 8">
            <a:extLst>
              <a:ext uri="{FF2B5EF4-FFF2-40B4-BE49-F238E27FC236}">
                <a16:creationId xmlns:a16="http://schemas.microsoft.com/office/drawing/2014/main" id="{37C6E7F9-0AD2-6A4B-9B9A-336E3D301E04}"/>
              </a:ext>
            </a:extLst>
          </p:cNvPr>
          <p:cNvSpPr txBox="1"/>
          <p:nvPr/>
        </p:nvSpPr>
        <p:spPr>
          <a:xfrm>
            <a:off x="6159876" y="5143526"/>
            <a:ext cx="535724" cy="369332"/>
          </a:xfrm>
          <a:prstGeom prst="rect">
            <a:avLst/>
          </a:prstGeom>
          <a:solidFill>
            <a:schemeClr val="bg1"/>
          </a:solidFill>
        </p:spPr>
        <p:txBody>
          <a:bodyPr wrap="none" rtlCol="0">
            <a:spAutoFit/>
          </a:bodyPr>
          <a:lstStyle/>
          <a:p>
            <a:r>
              <a:rPr lang="en-US" dirty="0"/>
              <a:t>624</a:t>
            </a:r>
          </a:p>
        </p:txBody>
      </p:sp>
      <p:sp>
        <p:nvSpPr>
          <p:cNvPr id="10" name="TextBox 9">
            <a:extLst>
              <a:ext uri="{FF2B5EF4-FFF2-40B4-BE49-F238E27FC236}">
                <a16:creationId xmlns:a16="http://schemas.microsoft.com/office/drawing/2014/main" id="{0BF8EED9-00C4-4F45-BB74-CB8BF06F90A8}"/>
              </a:ext>
            </a:extLst>
          </p:cNvPr>
          <p:cNvSpPr txBox="1"/>
          <p:nvPr/>
        </p:nvSpPr>
        <p:spPr>
          <a:xfrm>
            <a:off x="6159876" y="5660206"/>
            <a:ext cx="535724" cy="369332"/>
          </a:xfrm>
          <a:prstGeom prst="rect">
            <a:avLst/>
          </a:prstGeom>
          <a:solidFill>
            <a:schemeClr val="bg1"/>
          </a:solidFill>
        </p:spPr>
        <p:txBody>
          <a:bodyPr wrap="none" rtlCol="0">
            <a:spAutoFit/>
          </a:bodyPr>
          <a:lstStyle/>
          <a:p>
            <a:r>
              <a:rPr lang="en-US" dirty="0"/>
              <a:t>689</a:t>
            </a:r>
          </a:p>
        </p:txBody>
      </p:sp>
      <p:sp>
        <p:nvSpPr>
          <p:cNvPr id="17" name="TextBox 16">
            <a:extLst>
              <a:ext uri="{FF2B5EF4-FFF2-40B4-BE49-F238E27FC236}">
                <a16:creationId xmlns:a16="http://schemas.microsoft.com/office/drawing/2014/main" id="{D20D4C91-8417-F04B-88C6-5A699EE3A3A5}"/>
              </a:ext>
            </a:extLst>
          </p:cNvPr>
          <p:cNvSpPr txBox="1"/>
          <p:nvPr/>
        </p:nvSpPr>
        <p:spPr>
          <a:xfrm>
            <a:off x="3422827" y="1521561"/>
            <a:ext cx="535724" cy="369332"/>
          </a:xfrm>
          <a:prstGeom prst="rect">
            <a:avLst/>
          </a:prstGeom>
          <a:solidFill>
            <a:schemeClr val="bg1"/>
          </a:solidFill>
        </p:spPr>
        <p:txBody>
          <a:bodyPr wrap="none" rtlCol="0">
            <a:spAutoFit/>
          </a:bodyPr>
          <a:lstStyle/>
          <a:p>
            <a:r>
              <a:rPr lang="en-US" dirty="0"/>
              <a:t>631</a:t>
            </a:r>
          </a:p>
        </p:txBody>
      </p:sp>
      <p:sp>
        <p:nvSpPr>
          <p:cNvPr id="18" name="TextBox 17">
            <a:extLst>
              <a:ext uri="{FF2B5EF4-FFF2-40B4-BE49-F238E27FC236}">
                <a16:creationId xmlns:a16="http://schemas.microsoft.com/office/drawing/2014/main" id="{58E53D2A-81C6-EB4F-ACA1-EE18888AB257}"/>
              </a:ext>
            </a:extLst>
          </p:cNvPr>
          <p:cNvSpPr txBox="1"/>
          <p:nvPr/>
        </p:nvSpPr>
        <p:spPr>
          <a:xfrm>
            <a:off x="3813733" y="1739198"/>
            <a:ext cx="535724" cy="369332"/>
          </a:xfrm>
          <a:prstGeom prst="rect">
            <a:avLst/>
          </a:prstGeom>
          <a:solidFill>
            <a:schemeClr val="bg1"/>
          </a:solidFill>
        </p:spPr>
        <p:txBody>
          <a:bodyPr wrap="none" rtlCol="0">
            <a:spAutoFit/>
          </a:bodyPr>
          <a:lstStyle/>
          <a:p>
            <a:r>
              <a:rPr lang="en-US" dirty="0"/>
              <a:t>641</a:t>
            </a:r>
          </a:p>
        </p:txBody>
      </p:sp>
      <p:sp>
        <p:nvSpPr>
          <p:cNvPr id="19" name="Oval 18">
            <a:extLst>
              <a:ext uri="{FF2B5EF4-FFF2-40B4-BE49-F238E27FC236}">
                <a16:creationId xmlns:a16="http://schemas.microsoft.com/office/drawing/2014/main" id="{C862956F-D9D4-174F-BE71-2BA834E2C49B}"/>
              </a:ext>
            </a:extLst>
          </p:cNvPr>
          <p:cNvSpPr/>
          <p:nvPr/>
        </p:nvSpPr>
        <p:spPr>
          <a:xfrm>
            <a:off x="5313680" y="4541520"/>
            <a:ext cx="1564843" cy="1718164"/>
          </a:xfrm>
          <a:prstGeom prst="ellipse">
            <a:avLst/>
          </a:prstGeom>
          <a:no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2FFE9AC-7D86-E74A-AD21-E3CBB4D329BB}"/>
              </a:ext>
            </a:extLst>
          </p:cNvPr>
          <p:cNvSpPr txBox="1"/>
          <p:nvPr/>
        </p:nvSpPr>
        <p:spPr>
          <a:xfrm>
            <a:off x="3506364" y="3087576"/>
            <a:ext cx="535724" cy="369332"/>
          </a:xfrm>
          <a:prstGeom prst="rect">
            <a:avLst/>
          </a:prstGeom>
          <a:solidFill>
            <a:schemeClr val="bg1"/>
          </a:solidFill>
        </p:spPr>
        <p:txBody>
          <a:bodyPr wrap="none" rtlCol="0">
            <a:spAutoFit/>
          </a:bodyPr>
          <a:lstStyle/>
          <a:p>
            <a:r>
              <a:rPr lang="en-US" dirty="0"/>
              <a:t>612</a:t>
            </a:r>
          </a:p>
        </p:txBody>
      </p:sp>
      <p:sp>
        <p:nvSpPr>
          <p:cNvPr id="13" name="TextBox 12">
            <a:extLst>
              <a:ext uri="{FF2B5EF4-FFF2-40B4-BE49-F238E27FC236}">
                <a16:creationId xmlns:a16="http://schemas.microsoft.com/office/drawing/2014/main" id="{D4E5E074-0FFF-8748-B9F8-451F9622D444}"/>
              </a:ext>
            </a:extLst>
          </p:cNvPr>
          <p:cNvSpPr txBox="1"/>
          <p:nvPr/>
        </p:nvSpPr>
        <p:spPr>
          <a:xfrm>
            <a:off x="2834284" y="3456908"/>
            <a:ext cx="535724" cy="369332"/>
          </a:xfrm>
          <a:prstGeom prst="rect">
            <a:avLst/>
          </a:prstGeom>
          <a:solidFill>
            <a:schemeClr val="bg1"/>
          </a:solidFill>
        </p:spPr>
        <p:txBody>
          <a:bodyPr wrap="none" rtlCol="0">
            <a:spAutoFit/>
          </a:bodyPr>
          <a:lstStyle/>
          <a:p>
            <a:r>
              <a:rPr lang="en-US" dirty="0"/>
              <a:t>613</a:t>
            </a:r>
          </a:p>
        </p:txBody>
      </p:sp>
      <p:sp>
        <p:nvSpPr>
          <p:cNvPr id="14" name="TextBox 13">
            <a:extLst>
              <a:ext uri="{FF2B5EF4-FFF2-40B4-BE49-F238E27FC236}">
                <a16:creationId xmlns:a16="http://schemas.microsoft.com/office/drawing/2014/main" id="{F5E7D574-8D4D-4741-A669-F4BD5F6BE586}"/>
              </a:ext>
            </a:extLst>
          </p:cNvPr>
          <p:cNvSpPr txBox="1"/>
          <p:nvPr/>
        </p:nvSpPr>
        <p:spPr>
          <a:xfrm>
            <a:off x="1441151" y="2285275"/>
            <a:ext cx="535724" cy="369332"/>
          </a:xfrm>
          <a:prstGeom prst="rect">
            <a:avLst/>
          </a:prstGeom>
          <a:solidFill>
            <a:schemeClr val="bg1"/>
          </a:solidFill>
        </p:spPr>
        <p:txBody>
          <a:bodyPr wrap="none" rtlCol="0">
            <a:spAutoFit/>
          </a:bodyPr>
          <a:lstStyle/>
          <a:p>
            <a:r>
              <a:rPr lang="en-US" dirty="0"/>
              <a:t>643</a:t>
            </a:r>
          </a:p>
        </p:txBody>
      </p:sp>
      <p:sp>
        <p:nvSpPr>
          <p:cNvPr id="15" name="TextBox 14">
            <a:extLst>
              <a:ext uri="{FF2B5EF4-FFF2-40B4-BE49-F238E27FC236}">
                <a16:creationId xmlns:a16="http://schemas.microsoft.com/office/drawing/2014/main" id="{0FADC686-37FF-A241-8357-99F9E1FD2835}"/>
              </a:ext>
            </a:extLst>
          </p:cNvPr>
          <p:cNvSpPr txBox="1"/>
          <p:nvPr/>
        </p:nvSpPr>
        <p:spPr>
          <a:xfrm>
            <a:off x="1441151" y="1807103"/>
            <a:ext cx="535724" cy="369332"/>
          </a:xfrm>
          <a:prstGeom prst="rect">
            <a:avLst/>
          </a:prstGeom>
          <a:solidFill>
            <a:schemeClr val="bg1"/>
          </a:solidFill>
        </p:spPr>
        <p:txBody>
          <a:bodyPr wrap="none" rtlCol="0">
            <a:spAutoFit/>
          </a:bodyPr>
          <a:lstStyle/>
          <a:p>
            <a:r>
              <a:rPr lang="en-US" dirty="0"/>
              <a:t>634</a:t>
            </a:r>
          </a:p>
        </p:txBody>
      </p:sp>
      <p:sp>
        <p:nvSpPr>
          <p:cNvPr id="16" name="TextBox 15">
            <a:extLst>
              <a:ext uri="{FF2B5EF4-FFF2-40B4-BE49-F238E27FC236}">
                <a16:creationId xmlns:a16="http://schemas.microsoft.com/office/drawing/2014/main" id="{63816CB9-1BA7-924A-B9EA-C38638525AD6}"/>
              </a:ext>
            </a:extLst>
          </p:cNvPr>
          <p:cNvSpPr txBox="1"/>
          <p:nvPr/>
        </p:nvSpPr>
        <p:spPr>
          <a:xfrm>
            <a:off x="2249587" y="2026943"/>
            <a:ext cx="535724" cy="369332"/>
          </a:xfrm>
          <a:prstGeom prst="rect">
            <a:avLst/>
          </a:prstGeom>
          <a:solidFill>
            <a:schemeClr val="bg1"/>
          </a:solidFill>
        </p:spPr>
        <p:txBody>
          <a:bodyPr wrap="none" rtlCol="0">
            <a:spAutoFit/>
          </a:bodyPr>
          <a:lstStyle/>
          <a:p>
            <a:r>
              <a:rPr lang="en-US" dirty="0"/>
              <a:t>624</a:t>
            </a:r>
          </a:p>
        </p:txBody>
      </p:sp>
      <p:sp>
        <p:nvSpPr>
          <p:cNvPr id="20" name="Oval 19">
            <a:extLst>
              <a:ext uri="{FF2B5EF4-FFF2-40B4-BE49-F238E27FC236}">
                <a16:creationId xmlns:a16="http://schemas.microsoft.com/office/drawing/2014/main" id="{B9D558FB-1F35-D543-89CF-DB999852D331}"/>
              </a:ext>
            </a:extLst>
          </p:cNvPr>
          <p:cNvSpPr/>
          <p:nvPr/>
        </p:nvSpPr>
        <p:spPr>
          <a:xfrm>
            <a:off x="1038490" y="1354823"/>
            <a:ext cx="1867077" cy="1605524"/>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B0F0"/>
              </a:solidFill>
            </a:endParaRPr>
          </a:p>
        </p:txBody>
      </p:sp>
      <p:sp>
        <p:nvSpPr>
          <p:cNvPr id="21" name="Oval 20">
            <a:extLst>
              <a:ext uri="{FF2B5EF4-FFF2-40B4-BE49-F238E27FC236}">
                <a16:creationId xmlns:a16="http://schemas.microsoft.com/office/drawing/2014/main" id="{D83B5A75-0DDE-F443-92BE-CBC2C52F5EF4}"/>
              </a:ext>
            </a:extLst>
          </p:cNvPr>
          <p:cNvSpPr/>
          <p:nvPr/>
        </p:nvSpPr>
        <p:spPr>
          <a:xfrm>
            <a:off x="2555468" y="2832453"/>
            <a:ext cx="1725456" cy="1196254"/>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70C06B3-5AED-E04E-83DE-70CB3B92F43A}"/>
              </a:ext>
            </a:extLst>
          </p:cNvPr>
          <p:cNvSpPr/>
          <p:nvPr/>
        </p:nvSpPr>
        <p:spPr>
          <a:xfrm>
            <a:off x="3178279" y="1276232"/>
            <a:ext cx="1318873" cy="986086"/>
          </a:xfrm>
          <a:prstGeom prst="ellipse">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6" name="Curved Connector 25">
            <a:extLst>
              <a:ext uri="{FF2B5EF4-FFF2-40B4-BE49-F238E27FC236}">
                <a16:creationId xmlns:a16="http://schemas.microsoft.com/office/drawing/2014/main" id="{F79E36F5-F6F3-E64E-9FB4-74A07C3776F0}"/>
              </a:ext>
            </a:extLst>
          </p:cNvPr>
          <p:cNvCxnSpPr>
            <a:cxnSpLocks/>
            <a:stCxn id="19" idx="0"/>
            <a:endCxn id="22" idx="5"/>
          </p:cNvCxnSpPr>
          <p:nvPr/>
        </p:nvCxnSpPr>
        <p:spPr>
          <a:xfrm rot="16200000" flipV="1">
            <a:off x="3988250" y="2433668"/>
            <a:ext cx="2423611" cy="1792094"/>
          </a:xfrm>
          <a:prstGeom prst="curvedConnector3">
            <a:avLst>
              <a:gd name="adj1" fmla="val 50000"/>
            </a:avLst>
          </a:prstGeom>
          <a:ln w="38100">
            <a:solidFill>
              <a:schemeClr val="bg1"/>
            </a:solidFill>
            <a:headEnd type="stealth"/>
            <a:tailEnd type="triangle"/>
          </a:ln>
        </p:spPr>
        <p:style>
          <a:lnRef idx="1">
            <a:schemeClr val="accent3"/>
          </a:lnRef>
          <a:fillRef idx="0">
            <a:schemeClr val="accent3"/>
          </a:fillRef>
          <a:effectRef idx="0">
            <a:schemeClr val="accent3"/>
          </a:effectRef>
          <a:fontRef idx="minor">
            <a:schemeClr val="tx1"/>
          </a:fontRef>
        </p:style>
      </p:cxnSp>
      <p:cxnSp>
        <p:nvCxnSpPr>
          <p:cNvPr id="27" name="Curved Connector 26">
            <a:extLst>
              <a:ext uri="{FF2B5EF4-FFF2-40B4-BE49-F238E27FC236}">
                <a16:creationId xmlns:a16="http://schemas.microsoft.com/office/drawing/2014/main" id="{188DAFBE-A402-7045-B286-0E49B2BDDE50}"/>
              </a:ext>
            </a:extLst>
          </p:cNvPr>
          <p:cNvCxnSpPr>
            <a:cxnSpLocks/>
            <a:stCxn id="20" idx="6"/>
            <a:endCxn id="22" idx="2"/>
          </p:cNvCxnSpPr>
          <p:nvPr/>
        </p:nvCxnSpPr>
        <p:spPr>
          <a:xfrm flipV="1">
            <a:off x="2905567" y="1769275"/>
            <a:ext cx="272712" cy="388310"/>
          </a:xfrm>
          <a:prstGeom prst="curvedConnector3">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Curved Connector 27">
            <a:extLst>
              <a:ext uri="{FF2B5EF4-FFF2-40B4-BE49-F238E27FC236}">
                <a16:creationId xmlns:a16="http://schemas.microsoft.com/office/drawing/2014/main" id="{A691D87F-52EF-F948-9905-AAB22F013FCA}"/>
              </a:ext>
            </a:extLst>
          </p:cNvPr>
          <p:cNvCxnSpPr>
            <a:cxnSpLocks/>
            <a:endCxn id="22" idx="4"/>
          </p:cNvCxnSpPr>
          <p:nvPr/>
        </p:nvCxnSpPr>
        <p:spPr>
          <a:xfrm rot="5400000" flipH="1" flipV="1">
            <a:off x="3331547" y="2348969"/>
            <a:ext cx="592819" cy="419519"/>
          </a:xfrm>
          <a:prstGeom prst="curvedConnector3">
            <a:avLst/>
          </a:prstGeom>
          <a:ln w="381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625D37FE-CED1-5547-9D24-703B63D0A6CE}"/>
              </a:ext>
            </a:extLst>
          </p:cNvPr>
          <p:cNvSpPr txBox="1"/>
          <p:nvPr/>
        </p:nvSpPr>
        <p:spPr>
          <a:xfrm>
            <a:off x="5389931" y="6335591"/>
            <a:ext cx="1703543" cy="369332"/>
          </a:xfrm>
          <a:prstGeom prst="rect">
            <a:avLst/>
          </a:prstGeom>
          <a:noFill/>
        </p:spPr>
        <p:txBody>
          <a:bodyPr wrap="none" rtlCol="0">
            <a:spAutoFit/>
          </a:bodyPr>
          <a:lstStyle/>
          <a:p>
            <a:r>
              <a:rPr lang="en-US" dirty="0">
                <a:solidFill>
                  <a:srgbClr val="FFC000"/>
                </a:solidFill>
              </a:rPr>
              <a:t>Leadership skills</a:t>
            </a:r>
          </a:p>
        </p:txBody>
      </p:sp>
      <p:sp>
        <p:nvSpPr>
          <p:cNvPr id="30" name="TextBox 29">
            <a:extLst>
              <a:ext uri="{FF2B5EF4-FFF2-40B4-BE49-F238E27FC236}">
                <a16:creationId xmlns:a16="http://schemas.microsoft.com/office/drawing/2014/main" id="{2F1C380A-CE25-2741-88FE-5E12C6451502}"/>
              </a:ext>
            </a:extLst>
          </p:cNvPr>
          <p:cNvSpPr txBox="1"/>
          <p:nvPr/>
        </p:nvSpPr>
        <p:spPr>
          <a:xfrm rot="16200000">
            <a:off x="-21549" y="2005278"/>
            <a:ext cx="1540806" cy="369332"/>
          </a:xfrm>
          <a:prstGeom prst="rect">
            <a:avLst/>
          </a:prstGeom>
          <a:noFill/>
        </p:spPr>
        <p:txBody>
          <a:bodyPr wrap="none" rtlCol="0">
            <a:spAutoFit/>
          </a:bodyPr>
          <a:lstStyle/>
          <a:p>
            <a:r>
              <a:rPr lang="en-US" dirty="0">
                <a:solidFill>
                  <a:schemeClr val="accent1"/>
                </a:solidFill>
              </a:rPr>
              <a:t>Technical skills</a:t>
            </a:r>
          </a:p>
        </p:txBody>
      </p:sp>
      <p:sp>
        <p:nvSpPr>
          <p:cNvPr id="31" name="TextBox 30">
            <a:extLst>
              <a:ext uri="{FF2B5EF4-FFF2-40B4-BE49-F238E27FC236}">
                <a16:creationId xmlns:a16="http://schemas.microsoft.com/office/drawing/2014/main" id="{80C3F2A6-65BD-5242-8729-6805F379E04C}"/>
              </a:ext>
            </a:extLst>
          </p:cNvPr>
          <p:cNvSpPr txBox="1"/>
          <p:nvPr/>
        </p:nvSpPr>
        <p:spPr>
          <a:xfrm>
            <a:off x="1576004" y="6548981"/>
            <a:ext cx="6720840" cy="307777"/>
          </a:xfrm>
          <a:prstGeom prst="rect">
            <a:avLst/>
          </a:prstGeom>
          <a:noFill/>
        </p:spPr>
        <p:txBody>
          <a:bodyPr wrap="square" rtlCol="0">
            <a:spAutoFit/>
          </a:bodyPr>
          <a:lstStyle/>
          <a:p>
            <a:r>
              <a:rPr lang="en-US" sz="1400" dirty="0"/>
              <a:t>low                                                                                                     high</a:t>
            </a:r>
          </a:p>
        </p:txBody>
      </p:sp>
      <p:cxnSp>
        <p:nvCxnSpPr>
          <p:cNvPr id="32" name="Straight Arrow Connector 31">
            <a:extLst>
              <a:ext uri="{FF2B5EF4-FFF2-40B4-BE49-F238E27FC236}">
                <a16:creationId xmlns:a16="http://schemas.microsoft.com/office/drawing/2014/main" id="{DE8E18D3-91FF-FE41-B8F8-FF3A840CDCB2}"/>
              </a:ext>
            </a:extLst>
          </p:cNvPr>
          <p:cNvCxnSpPr/>
          <p:nvPr/>
        </p:nvCxnSpPr>
        <p:spPr>
          <a:xfrm>
            <a:off x="2002815" y="6740747"/>
            <a:ext cx="355647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95C5C2F-1BB9-BD41-AB46-BFD038A74C2F}"/>
              </a:ext>
            </a:extLst>
          </p:cNvPr>
          <p:cNvSpPr txBox="1"/>
          <p:nvPr/>
        </p:nvSpPr>
        <p:spPr>
          <a:xfrm rot="16200000">
            <a:off x="-2966038" y="2852040"/>
            <a:ext cx="6720840" cy="307777"/>
          </a:xfrm>
          <a:prstGeom prst="rect">
            <a:avLst/>
          </a:prstGeom>
          <a:noFill/>
        </p:spPr>
        <p:txBody>
          <a:bodyPr wrap="square" rtlCol="0">
            <a:spAutoFit/>
          </a:bodyPr>
          <a:lstStyle/>
          <a:p>
            <a:r>
              <a:rPr lang="en-US" sz="1400" dirty="0"/>
              <a:t>low                                                                                                     high</a:t>
            </a:r>
          </a:p>
        </p:txBody>
      </p:sp>
      <p:cxnSp>
        <p:nvCxnSpPr>
          <p:cNvPr id="34" name="Straight Arrow Connector 33">
            <a:extLst>
              <a:ext uri="{FF2B5EF4-FFF2-40B4-BE49-F238E27FC236}">
                <a16:creationId xmlns:a16="http://schemas.microsoft.com/office/drawing/2014/main" id="{E6133160-4CE7-564A-A549-D4C8356DEF6F}"/>
              </a:ext>
            </a:extLst>
          </p:cNvPr>
          <p:cNvCxnSpPr>
            <a:cxnSpLocks/>
          </p:cNvCxnSpPr>
          <p:nvPr/>
        </p:nvCxnSpPr>
        <p:spPr>
          <a:xfrm rot="16200000">
            <a:off x="-1385392" y="3987092"/>
            <a:ext cx="355647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663EE511-C7FA-6E4F-8A14-A70510B2764F}"/>
              </a:ext>
            </a:extLst>
          </p:cNvPr>
          <p:cNvSpPr txBox="1"/>
          <p:nvPr/>
        </p:nvSpPr>
        <p:spPr>
          <a:xfrm>
            <a:off x="7324416" y="1308595"/>
            <a:ext cx="4653120" cy="5016758"/>
          </a:xfrm>
          <a:prstGeom prst="rect">
            <a:avLst/>
          </a:prstGeom>
          <a:noFill/>
        </p:spPr>
        <p:txBody>
          <a:bodyPr wrap="square" rtlCol="0">
            <a:spAutoFit/>
          </a:bodyPr>
          <a:lstStyle/>
          <a:p>
            <a:r>
              <a:rPr lang="en-US" sz="1600" dirty="0"/>
              <a:t>Three opportunities are identified to enhance the alignment the courses with the program objectives and the linkage of individual courses</a:t>
            </a:r>
          </a:p>
          <a:p>
            <a:endParaRPr lang="en-US" sz="1600" dirty="0"/>
          </a:p>
          <a:p>
            <a:r>
              <a:rPr lang="en-US" sz="1600" dirty="0"/>
              <a:t>Opportunity #1. to enhance technical contents (e.g. business topics analysis) of the five professional skill-focused courses (orange) to improve technical and leadership skills balance.</a:t>
            </a:r>
          </a:p>
          <a:p>
            <a:endParaRPr lang="en-US" sz="1600" dirty="0"/>
          </a:p>
          <a:p>
            <a:r>
              <a:rPr lang="en-US" sz="1600" dirty="0"/>
              <a:t>Opportunity # 2. to strengthen the linkages between Capstone courses and other courses and the program objective: practical learning &amp; applications. </a:t>
            </a:r>
          </a:p>
          <a:p>
            <a:endParaRPr lang="en-US" sz="1600" dirty="0"/>
          </a:p>
          <a:p>
            <a:r>
              <a:rPr lang="en-US" sz="1600" dirty="0"/>
              <a:t>Opportunity #3. to encourage students to proactively engage their organizations to identify relevant, important technology and engineering management problems as Capstone project topics so that through the courses, students can create real value for their sponsoring organizations and increase their visibilities to the management. </a:t>
            </a:r>
          </a:p>
        </p:txBody>
      </p:sp>
      <p:sp>
        <p:nvSpPr>
          <p:cNvPr id="42" name="TextBox 41">
            <a:extLst>
              <a:ext uri="{FF2B5EF4-FFF2-40B4-BE49-F238E27FC236}">
                <a16:creationId xmlns:a16="http://schemas.microsoft.com/office/drawing/2014/main" id="{F1A05218-69BC-1644-8A96-80A201CE1B5D}"/>
              </a:ext>
            </a:extLst>
          </p:cNvPr>
          <p:cNvSpPr txBox="1"/>
          <p:nvPr/>
        </p:nvSpPr>
        <p:spPr>
          <a:xfrm>
            <a:off x="5559292" y="4712764"/>
            <a:ext cx="535724" cy="369332"/>
          </a:xfrm>
          <a:prstGeom prst="rect">
            <a:avLst/>
          </a:prstGeom>
          <a:solidFill>
            <a:schemeClr val="bg1"/>
          </a:solidFill>
        </p:spPr>
        <p:txBody>
          <a:bodyPr wrap="none" rtlCol="0">
            <a:spAutoFit/>
          </a:bodyPr>
          <a:lstStyle/>
          <a:p>
            <a:r>
              <a:rPr lang="en-US" dirty="0"/>
              <a:t>630</a:t>
            </a:r>
          </a:p>
        </p:txBody>
      </p:sp>
    </p:spTree>
    <p:extLst>
      <p:ext uri="{BB962C8B-B14F-4D97-AF65-F5344CB8AC3E}">
        <p14:creationId xmlns:p14="http://schemas.microsoft.com/office/powerpoint/2010/main" val="36128046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11617</TotalTime>
  <Words>400</Words>
  <Application>Microsoft Macintosh PowerPoint</Application>
  <PresentationFormat>Widescreen</PresentationFormat>
  <Paragraphs>59</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METM courses map</vt:lpstr>
      <vt:lpstr>Context</vt:lpstr>
      <vt:lpstr>Courses map results</vt:lpstr>
      <vt:lpstr>METM enhancement opportunities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Xiaomin Yang</dc:creator>
  <cp:lastModifiedBy>Xiaomin Yang</cp:lastModifiedBy>
  <cp:revision>7</cp:revision>
  <dcterms:created xsi:type="dcterms:W3CDTF">2021-12-17T17:51:11Z</dcterms:created>
  <dcterms:modified xsi:type="dcterms:W3CDTF">2022-01-11T21:03:55Z</dcterms:modified>
</cp:coreProperties>
</file>